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74" r:id="rId3"/>
    <p:sldMasterId id="2147483783" r:id="rId4"/>
    <p:sldMasterId id="2147483795" r:id="rId5"/>
    <p:sldMasterId id="2147483808" r:id="rId6"/>
  </p:sldMasterIdLst>
  <p:notesMasterIdLst>
    <p:notesMasterId r:id="rId29"/>
  </p:notesMasterIdLst>
  <p:handoutMasterIdLst>
    <p:handoutMasterId r:id="rId30"/>
  </p:handoutMasterIdLst>
  <p:sldIdLst>
    <p:sldId id="389" r:id="rId7"/>
    <p:sldId id="457" r:id="rId8"/>
    <p:sldId id="534" r:id="rId9"/>
    <p:sldId id="559" r:id="rId10"/>
    <p:sldId id="535" r:id="rId11"/>
    <p:sldId id="536" r:id="rId12"/>
    <p:sldId id="537" r:id="rId13"/>
    <p:sldId id="538" r:id="rId14"/>
    <p:sldId id="458" r:id="rId15"/>
    <p:sldId id="347" r:id="rId16"/>
    <p:sldId id="337" r:id="rId17"/>
    <p:sldId id="563" r:id="rId18"/>
    <p:sldId id="564" r:id="rId19"/>
    <p:sldId id="566" r:id="rId20"/>
    <p:sldId id="567" r:id="rId21"/>
    <p:sldId id="568" r:id="rId22"/>
    <p:sldId id="459" r:id="rId23"/>
    <p:sldId id="595" r:id="rId24"/>
    <p:sldId id="340" r:id="rId25"/>
    <p:sldId id="539" r:id="rId26"/>
    <p:sldId id="570" r:id="rId27"/>
    <p:sldId id="59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8657" autoAdjust="0"/>
  </p:normalViewPr>
  <p:slideViewPr>
    <p:cSldViewPr>
      <p:cViewPr varScale="1">
        <p:scale>
          <a:sx n="109" d="100"/>
          <a:sy n="109" d="100"/>
        </p:scale>
        <p:origin x="78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05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0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0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05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0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0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0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912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25" r:id="rId2"/>
    <p:sldLayoutId id="214748375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 7</a:t>
            </a:r>
          </a:p>
          <a:p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4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1803" y="182499"/>
            <a:ext cx="5650906" cy="120032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Relationship between zeroes </a:t>
            </a:r>
          </a:p>
          <a:p>
            <a:pPr algn="ctr"/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and</a:t>
            </a:r>
          </a:p>
          <a:p>
            <a:pPr algn="ctr"/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coefficients of a Cubic Polynomial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2950" y="2214562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550" y="3695790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4526" y="2158505"/>
            <a:ext cx="3545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5675" y="2158505"/>
            <a:ext cx="5854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sym typeface="Symbol"/>
              </a:rPr>
              <a:t>b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7933" y="2158505"/>
            <a:ext cx="5245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sym typeface="Symbol"/>
              </a:rPr>
              <a:t> 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7924" y="2075261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b</a:t>
            </a:r>
            <a:endParaRPr lang="en-US" sz="21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5176" y="2356249"/>
            <a:ext cx="3674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endParaRPr lang="en-US" sz="21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7734" y="2091502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138565" y="2436624"/>
            <a:ext cx="358866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65146" y="3551665"/>
            <a:ext cx="5934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 d</a:t>
            </a:r>
            <a:endParaRPr lang="en-US" sz="21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76392" y="3832652"/>
            <a:ext cx="3674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endParaRPr lang="en-US" sz="21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7138641" y="3908263"/>
            <a:ext cx="468974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06197" y="2176147"/>
            <a:ext cx="3227755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3656723"/>
            <a:ext cx="36150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Product of the zeroes  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 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530" y="2179112"/>
            <a:ext cx="30508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Sum of the zeroes  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899520" y="2430296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94642" y="2215532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899520" y="3918395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569134" y="3704465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46545" y="3629889"/>
            <a:ext cx="713457" cy="415498"/>
            <a:chOff x="3446852" y="3759704"/>
            <a:chExt cx="713457" cy="415498"/>
          </a:xfrm>
        </p:grpSpPr>
        <p:sp>
          <p:nvSpPr>
            <p:cNvPr id="74" name="Rectangle 73"/>
            <p:cNvSpPr/>
            <p:nvPr/>
          </p:nvSpPr>
          <p:spPr>
            <a:xfrm>
              <a:off x="3446852" y="3759704"/>
              <a:ext cx="3545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/>
                  <a:sym typeface="Symbol"/>
                </a:rPr>
                <a:t></a:t>
              </a:r>
              <a:endPara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50233" y="3759704"/>
              <a:ext cx="51007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  <a:sym typeface="Symbol"/>
                </a:rPr>
                <a:t>b </a:t>
              </a:r>
              <a:endPara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830453" y="2133844"/>
            <a:ext cx="1895539" cy="28113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59335" y="2095500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–(coefficient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668719" y="1494194"/>
            <a:ext cx="244737" cy="300155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962644" y="2448767"/>
            <a:ext cx="1821575" cy="244197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889041" y="1505808"/>
            <a:ext cx="244737" cy="29132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914285" y="3610414"/>
            <a:ext cx="1775433" cy="28113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126500" y="1509205"/>
            <a:ext cx="244737" cy="29132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50400" y="2393786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971888" y="3923014"/>
            <a:ext cx="1768003" cy="278354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889040" y="1509205"/>
            <a:ext cx="244737" cy="29132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66393" y="3583599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– Constant term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31351" y="3881885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4005" y="2724150"/>
            <a:ext cx="2724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Sum of product of two zeroes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67056" y="2948015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35796" y="2891958"/>
            <a:ext cx="5020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sym typeface="Symbol"/>
              </a:rPr>
              <a:t>b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48075" y="2891958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sym typeface="Symbol"/>
              </a:rPr>
              <a:t>b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47522" y="2891958"/>
            <a:ext cx="6944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sym typeface="Symbol"/>
              </a:rPr>
              <a:t> 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</a:t>
            </a:r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sym typeface="Symbol"/>
              </a:rPr>
              <a:t>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02030" y="2808714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c</a:t>
            </a:r>
            <a:endParaRPr lang="en-US" sz="21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459282" y="3089702"/>
            <a:ext cx="3674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a</a:t>
            </a:r>
            <a:endParaRPr lang="en-US" sz="21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452671" y="3170077"/>
            <a:ext cx="358866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989695" y="2891958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213626" y="3163749"/>
            <a:ext cx="1828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008748" y="2948985"/>
            <a:ext cx="3465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=</a:t>
            </a:r>
            <a:endParaRPr lang="en-US" sz="2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72433" y="2867297"/>
            <a:ext cx="1839791" cy="28113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5400" y="2828953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(coefficient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276750" y="3182220"/>
            <a:ext cx="1821575" cy="244197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4506" y="3127239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coefficient of </a:t>
            </a:r>
            <a:r>
              <a:rPr lang="en-US" sz="16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x</a:t>
            </a:r>
            <a:r>
              <a:rPr lang="en-US" sz="16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3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452102" y="1501091"/>
            <a:ext cx="244737" cy="29132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899520" y="1509205"/>
            <a:ext cx="244737" cy="291328"/>
          </a:xfrm>
          <a:prstGeom prst="roundRect">
            <a:avLst/>
          </a:prstGeom>
          <a:solidFill>
            <a:srgbClr val="00B0F0">
              <a:alpha val="52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427804"/>
            <a:ext cx="8153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100" b="1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If </a:t>
            </a:r>
            <a:r>
              <a:rPr lang="en-US" sz="2100" b="1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  <a:sym typeface="Symbol"/>
              </a:rPr>
              <a:t>,  and </a:t>
            </a:r>
            <a:r>
              <a:rPr lang="en-US" sz="2100" b="1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are zeroes of </a:t>
            </a:r>
            <a:r>
              <a:rPr lang="en-US" sz="2100" b="1" i="1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p(x) = ax</a:t>
            </a:r>
            <a:r>
              <a:rPr lang="en-US" sz="2100" b="1" i="1" baseline="30000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3 </a:t>
            </a:r>
            <a:r>
              <a:rPr lang="en-US" sz="2100" b="1" i="1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 bx</a:t>
            </a:r>
            <a:r>
              <a:rPr lang="en-US" sz="2100" b="1" baseline="30000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en-US" sz="2100" b="1" i="1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cx + d,</a:t>
            </a:r>
          </a:p>
          <a:p>
            <a:pPr lvl="1" indent="-457200" algn="just">
              <a:tabLst>
                <a:tab pos="457200" algn="l"/>
              </a:tabLst>
            </a:pPr>
            <a:r>
              <a:rPr lang="en-US" sz="2100" b="1" dirty="0"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	then</a:t>
            </a:r>
          </a:p>
        </p:txBody>
      </p:sp>
    </p:spTree>
    <p:extLst>
      <p:ext uri="{BB962C8B-B14F-4D97-AF65-F5344CB8AC3E}">
        <p14:creationId xmlns:p14="http://schemas.microsoft.com/office/powerpoint/2010/main" val="8286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9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5" fill="hold">
                          <p:stCondLst>
                            <p:cond delay="indefinite"/>
                          </p:stCondLst>
                          <p:childTnLst>
                            <p:par>
                              <p:cTn id="2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9" fill="hold">
                          <p:stCondLst>
                            <p:cond delay="indefinite"/>
                          </p:stCondLst>
                          <p:childTnLst>
                            <p:par>
                              <p:cTn id="3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6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1" grpId="0"/>
          <p:bldP spid="17" grpId="0"/>
          <p:bldP spid="18" grpId="0"/>
          <p:bldP spid="19" grpId="0"/>
          <p:bldP spid="27" grpId="0"/>
          <p:bldP spid="28" grpId="0"/>
          <p:bldP spid="29" grpId="0"/>
          <p:bldP spid="46" grpId="0"/>
          <p:bldP spid="47" grpId="0"/>
          <p:bldP spid="31" grpId="0"/>
          <p:bldP spid="31" grpId="1"/>
          <p:bldP spid="13" grpId="0"/>
          <p:bldP spid="67" grpId="0"/>
          <p:bldP spid="69" grpId="0"/>
          <p:bldP spid="73" grpId="0"/>
          <p:bldP spid="44" grpId="0" animBg="1"/>
          <p:bldP spid="44" grpId="1" animBg="1"/>
          <p:bldP spid="65" grpId="0"/>
          <p:bldP spid="45" grpId="0" animBg="1"/>
          <p:bldP spid="45" grpId="1" animBg="1"/>
          <p:bldP spid="52" grpId="0" animBg="1"/>
          <p:bldP spid="52" grpId="1" animBg="1"/>
          <p:bldP spid="53" grpId="0" animBg="1"/>
          <p:bldP spid="53" grpId="1" animBg="1"/>
          <p:bldP spid="55" grpId="0" animBg="1"/>
          <p:bldP spid="55" grpId="1" animBg="1"/>
          <p:bldP spid="64" grpId="0" animBg="1"/>
          <p:bldP spid="64" grpId="1" animBg="1"/>
          <p:bldP spid="68" grpId="0"/>
          <p:bldP spid="76" grpId="0" animBg="1"/>
          <p:bldP spid="76" grpId="1" animBg="1"/>
          <p:bldP spid="77" grpId="0" animBg="1"/>
          <p:bldP spid="77" grpId="1" animBg="1"/>
          <p:bldP spid="70" grpId="0"/>
          <p:bldP spid="72" grpId="0"/>
          <p:bldP spid="42" grpId="0"/>
          <p:bldP spid="43" grpId="0"/>
          <p:bldP spid="49" grpId="0"/>
          <p:bldP spid="50" grpId="0"/>
          <p:bldP spid="51" grpId="0"/>
          <p:bldP spid="54" grpId="0"/>
          <p:bldP spid="56" grpId="0"/>
          <p:bldP spid="59" grpId="0"/>
          <p:bldP spid="61" grpId="0"/>
          <p:bldP spid="62" grpId="0" animBg="1"/>
          <p:bldP spid="62" grpId="1" animBg="1"/>
          <p:bldP spid="63" grpId="0"/>
          <p:bldP spid="78" grpId="0" animBg="1"/>
          <p:bldP spid="78" grpId="1" animBg="1"/>
          <p:bldP spid="79" grpId="0"/>
          <p:bldP spid="80" grpId="0" animBg="1"/>
          <p:bldP spid="80" grpId="1" animBg="1"/>
          <p:bldP spid="81" grpId="0" animBg="1"/>
          <p:bldP spid="8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9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5" fill="hold">
                          <p:stCondLst>
                            <p:cond delay="indefinite"/>
                          </p:stCondLst>
                          <p:childTnLst>
                            <p:par>
                              <p:cTn id="1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7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9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8" fill="hold">
                          <p:stCondLst>
                            <p:cond delay="indefinite"/>
                          </p:stCondLst>
                          <p:childTnLst>
                            <p:par>
                              <p:cTn id="2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5" fill="hold">
                          <p:stCondLst>
                            <p:cond delay="indefinite"/>
                          </p:stCondLst>
                          <p:childTnLst>
                            <p:par>
                              <p:cTn id="2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9" fill="hold">
                          <p:stCondLst>
                            <p:cond delay="indefinite"/>
                          </p:stCondLst>
                          <p:childTnLst>
                            <p:par>
                              <p:cTn id="3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53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6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1" grpId="0"/>
          <p:bldP spid="17" grpId="0"/>
          <p:bldP spid="18" grpId="0"/>
          <p:bldP spid="19" grpId="0"/>
          <p:bldP spid="27" grpId="0"/>
          <p:bldP spid="28" grpId="0"/>
          <p:bldP spid="29" grpId="0"/>
          <p:bldP spid="46" grpId="0"/>
          <p:bldP spid="47" grpId="0"/>
          <p:bldP spid="31" grpId="0"/>
          <p:bldP spid="31" grpId="1"/>
          <p:bldP spid="13" grpId="0"/>
          <p:bldP spid="67" grpId="0"/>
          <p:bldP spid="69" grpId="0"/>
          <p:bldP spid="73" grpId="0"/>
          <p:bldP spid="44" grpId="0" animBg="1"/>
          <p:bldP spid="44" grpId="1" animBg="1"/>
          <p:bldP spid="65" grpId="0"/>
          <p:bldP spid="45" grpId="0" animBg="1"/>
          <p:bldP spid="45" grpId="1" animBg="1"/>
          <p:bldP spid="52" grpId="0" animBg="1"/>
          <p:bldP spid="52" grpId="1" animBg="1"/>
          <p:bldP spid="53" grpId="0" animBg="1"/>
          <p:bldP spid="53" grpId="1" animBg="1"/>
          <p:bldP spid="55" grpId="0" animBg="1"/>
          <p:bldP spid="55" grpId="1" animBg="1"/>
          <p:bldP spid="64" grpId="0" animBg="1"/>
          <p:bldP spid="64" grpId="1" animBg="1"/>
          <p:bldP spid="68" grpId="0"/>
          <p:bldP spid="76" grpId="0" animBg="1"/>
          <p:bldP spid="76" grpId="1" animBg="1"/>
          <p:bldP spid="77" grpId="0" animBg="1"/>
          <p:bldP spid="77" grpId="1" animBg="1"/>
          <p:bldP spid="70" grpId="0"/>
          <p:bldP spid="72" grpId="0"/>
          <p:bldP spid="42" grpId="0"/>
          <p:bldP spid="43" grpId="0"/>
          <p:bldP spid="49" grpId="0"/>
          <p:bldP spid="50" grpId="0"/>
          <p:bldP spid="51" grpId="0"/>
          <p:bldP spid="54" grpId="0"/>
          <p:bldP spid="56" grpId="0"/>
          <p:bldP spid="59" grpId="0"/>
          <p:bldP spid="61" grpId="0"/>
          <p:bldP spid="62" grpId="0" animBg="1"/>
          <p:bldP spid="62" grpId="1" animBg="1"/>
          <p:bldP spid="63" grpId="0"/>
          <p:bldP spid="78" grpId="0" animBg="1"/>
          <p:bldP spid="78" grpId="1" animBg="1"/>
          <p:bldP spid="79" grpId="0"/>
          <p:bldP spid="80" grpId="0" animBg="1"/>
          <p:bldP spid="80" grpId="1" animBg="1"/>
          <p:bldP spid="81" grpId="0" animBg="1"/>
          <p:bldP spid="81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/>
          <p:cNvSpPr/>
          <p:nvPr/>
        </p:nvSpPr>
        <p:spPr>
          <a:xfrm>
            <a:off x="184845" y="102336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1039" y="6306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XERCISE 2.4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21" y="340316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7565" y="507868"/>
            <a:ext cx="56246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Verify that numbers given alongside of cubic polynomials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below are their zeroes. Also verify the relationship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between zeroes and the coefficient in each case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52400" y="1565671"/>
            <a:ext cx="656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Sol :</a:t>
            </a:r>
          </a:p>
        </p:txBody>
      </p:sp>
      <p:sp>
        <p:nvSpPr>
          <p:cNvPr id="340" name="Rectangle 339"/>
          <p:cNvSpPr>
            <a:spLocks noChangeArrowheads="1"/>
          </p:cNvSpPr>
          <p:nvPr/>
        </p:nvSpPr>
        <p:spPr bwMode="auto">
          <a:xfrm>
            <a:off x="688857" y="1246852"/>
            <a:ext cx="3987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04997" y="1581060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</a:t>
            </a:r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 =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5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62000" y="188875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Zeroes for this polynomial are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802184" y="2228736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336458" y="222928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1584767" y="2228041"/>
            <a:ext cx="3166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136455" y="222928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752637" y="22292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2925307" y="2253441"/>
            <a:ext cx="2586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38922" y="22292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336458" y="335281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56626" y="335281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58802" y="335281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125856" y="335281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336458" y="46896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615716" y="468969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28926" y="-596602"/>
            <a:ext cx="157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73944" y="1791899"/>
            <a:ext cx="966058" cy="517868"/>
            <a:chOff x="3673944" y="1791899"/>
            <a:chExt cx="966058" cy="517868"/>
          </a:xfrm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3851920" y="1852126"/>
              <a:ext cx="788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1, – 2 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729505" y="2056076"/>
              <a:ext cx="16790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2" name="TextBox 61"/>
            <p:cNvSpPr txBox="1"/>
            <p:nvPr/>
          </p:nvSpPr>
          <p:spPr>
            <a:xfrm>
              <a:off x="3680486" y="2001990"/>
              <a:ext cx="293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73944" y="1791899"/>
              <a:ext cx="306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057445" y="2417964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5" name="TextBox 64"/>
          <p:cNvSpPr txBox="1"/>
          <p:nvPr/>
        </p:nvSpPr>
        <p:spPr>
          <a:xfrm>
            <a:off x="996112" y="237069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96112" y="214632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67" name="Left Bracket 66"/>
          <p:cNvSpPr/>
          <p:nvPr/>
        </p:nvSpPr>
        <p:spPr>
          <a:xfrm>
            <a:off x="1031257" y="2221200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ket 67"/>
          <p:cNvSpPr/>
          <p:nvPr/>
        </p:nvSpPr>
        <p:spPr>
          <a:xfrm rot="10800000">
            <a:off x="1203277" y="2221200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1881091" y="2417964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1819758" y="237069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19758" y="214632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72" name="Left Bracket 71"/>
          <p:cNvSpPr/>
          <p:nvPr/>
        </p:nvSpPr>
        <p:spPr>
          <a:xfrm>
            <a:off x="1854903" y="2221200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ket 72"/>
          <p:cNvSpPr/>
          <p:nvPr/>
        </p:nvSpPr>
        <p:spPr>
          <a:xfrm rot="10800000">
            <a:off x="2026923" y="2221200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009731" y="2186320"/>
            <a:ext cx="244024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485793" y="2417964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6" name="TextBox 75"/>
          <p:cNvSpPr txBox="1"/>
          <p:nvPr/>
        </p:nvSpPr>
        <p:spPr>
          <a:xfrm>
            <a:off x="2424460" y="237069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24460" y="214632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78" name="Left Bracket 77"/>
          <p:cNvSpPr/>
          <p:nvPr/>
        </p:nvSpPr>
        <p:spPr>
          <a:xfrm>
            <a:off x="2459605" y="2221200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ket 78"/>
          <p:cNvSpPr/>
          <p:nvPr/>
        </p:nvSpPr>
        <p:spPr>
          <a:xfrm rot="10800000">
            <a:off x="2631625" y="2221200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614433" y="2186320"/>
            <a:ext cx="234136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3227958" y="2417964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3" name="TextBox 82"/>
          <p:cNvSpPr txBox="1"/>
          <p:nvPr/>
        </p:nvSpPr>
        <p:spPr>
          <a:xfrm>
            <a:off x="3166625" y="237069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66625" y="214632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85" name="Left Bracket 84"/>
          <p:cNvSpPr/>
          <p:nvPr/>
        </p:nvSpPr>
        <p:spPr>
          <a:xfrm>
            <a:off x="3201770" y="2221200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ket 85"/>
          <p:cNvSpPr/>
          <p:nvPr/>
        </p:nvSpPr>
        <p:spPr>
          <a:xfrm rot="10800000">
            <a:off x="3373790" y="2221200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1674655" y="3513944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TextBox 87"/>
          <p:cNvSpPr txBox="1"/>
          <p:nvPr/>
        </p:nvSpPr>
        <p:spPr>
          <a:xfrm>
            <a:off x="1613322" y="346667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13322" y="324230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96591" y="3242300"/>
            <a:ext cx="287258" cy="532151"/>
            <a:chOff x="2096591" y="3242300"/>
            <a:chExt cx="287258" cy="532151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157924" y="3513944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1" name="TextBox 90"/>
            <p:cNvSpPr txBox="1"/>
            <p:nvPr/>
          </p:nvSpPr>
          <p:spPr>
            <a:xfrm>
              <a:off x="2096591" y="3466674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96591" y="324230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2633148" y="3513944"/>
            <a:ext cx="47388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TextBox 93"/>
          <p:cNvSpPr txBox="1"/>
          <p:nvPr/>
        </p:nvSpPr>
        <p:spPr>
          <a:xfrm>
            <a:off x="2571815" y="3466674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  × 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71815" y="3242300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  × 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89061" y="1158142"/>
            <a:ext cx="2544961" cy="517868"/>
            <a:chOff x="1003350" y="851279"/>
            <a:chExt cx="2544961" cy="517868"/>
          </a:xfrm>
        </p:grpSpPr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1003350" y="944141"/>
              <a:ext cx="25449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+ 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– 5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+ 2;     , 1, –2 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69445" y="1115456"/>
              <a:ext cx="167900" cy="0"/>
            </a:xfrm>
            <a:prstGeom prst="line">
              <a:avLst/>
            </a:prstGeom>
            <a:noFill/>
            <a:ln w="190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2" name="TextBox 101"/>
            <p:cNvSpPr txBox="1"/>
            <p:nvPr/>
          </p:nvSpPr>
          <p:spPr>
            <a:xfrm>
              <a:off x="2520426" y="1061370"/>
              <a:ext cx="2930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12813">
                <a:buFont typeface="Arial" charset="0"/>
                <a:buNone/>
                <a:defRPr sz="1400" b="1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13884" y="851279"/>
              <a:ext cx="3061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12813">
                <a:buFont typeface="Arial" charset="0"/>
                <a:buNone/>
                <a:defRPr sz="1400" b="1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defRPr>
              </a:lvl1pPr>
            </a:lstStyle>
            <a:p>
              <a:r>
                <a:rPr lang="en-US" dirty="0"/>
                <a:t>1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36458" y="28050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584767" y="2805087"/>
            <a:ext cx="3166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11055" y="28050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91842" y="27923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044974" y="279873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881091" y="295628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" name="TextBox 111"/>
          <p:cNvSpPr txBox="1"/>
          <p:nvPr/>
        </p:nvSpPr>
        <p:spPr>
          <a:xfrm>
            <a:off x="1819758" y="290901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19758" y="268464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115" name="Left Bracket 114"/>
          <p:cNvSpPr/>
          <p:nvPr/>
        </p:nvSpPr>
        <p:spPr>
          <a:xfrm>
            <a:off x="1854903" y="2759523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eft Bracket 115"/>
          <p:cNvSpPr/>
          <p:nvPr/>
        </p:nvSpPr>
        <p:spPr>
          <a:xfrm rot="10800000">
            <a:off x="2026923" y="2759523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403243" y="295628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9" name="TextBox 118"/>
          <p:cNvSpPr txBox="1"/>
          <p:nvPr/>
        </p:nvSpPr>
        <p:spPr>
          <a:xfrm>
            <a:off x="2341910" y="290901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41910" y="268464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881107" y="295628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9" name="TextBox 128"/>
          <p:cNvSpPr txBox="1"/>
          <p:nvPr/>
        </p:nvSpPr>
        <p:spPr>
          <a:xfrm>
            <a:off x="2819774" y="290901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819774" y="268464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620446" y="302431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1911625" y="3020083"/>
            <a:ext cx="113078" cy="101032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671716" y="2913243"/>
            <a:ext cx="128694" cy="9146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447301" y="3513944"/>
            <a:ext cx="47388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9" name="TextBox 138"/>
          <p:cNvSpPr txBox="1"/>
          <p:nvPr/>
        </p:nvSpPr>
        <p:spPr>
          <a:xfrm>
            <a:off x="3385968" y="3466674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  × 4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385968" y="3242300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  × 4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3223236" y="3023798"/>
            <a:ext cx="319223" cy="261610"/>
            <a:chOff x="4059441" y="3663907"/>
            <a:chExt cx="319223" cy="261610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6608103" y="4062555"/>
            <a:ext cx="1570874" cy="685800"/>
          </a:xfrm>
          <a:prstGeom prst="roundRect">
            <a:avLst/>
          </a:prstGeom>
          <a:solidFill>
            <a:srgbClr val="00FFFF">
              <a:alpha val="42000"/>
            </a:srgbClr>
          </a:solidFill>
          <a:ln w="3175"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00206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660232" y="4128437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L.C.M of 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4, 2 and 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569408" y="424277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769595" y="424277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336458" y="383601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58802" y="38360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915816" y="383601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3322" y="3725499"/>
            <a:ext cx="770527" cy="532151"/>
            <a:chOff x="1613322" y="3725499"/>
            <a:chExt cx="770527" cy="532151"/>
          </a:xfrm>
        </p:grpSpPr>
        <p:sp>
          <p:nvSpPr>
            <p:cNvPr id="161" name="TextBox 160"/>
            <p:cNvSpPr txBox="1"/>
            <p:nvPr/>
          </p:nvSpPr>
          <p:spPr>
            <a:xfrm>
              <a:off x="1856626" y="383601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+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1674655" y="3997143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5" name="TextBox 164"/>
            <p:cNvSpPr txBox="1"/>
            <p:nvPr/>
          </p:nvSpPr>
          <p:spPr>
            <a:xfrm>
              <a:off x="1613322" y="394987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613322" y="3725499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2157924" y="3997143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8" name="TextBox 167"/>
            <p:cNvSpPr txBox="1"/>
            <p:nvPr/>
          </p:nvSpPr>
          <p:spPr>
            <a:xfrm>
              <a:off x="2096591" y="394987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4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096591" y="3725499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</p:grpSp>
      <p:cxnSp>
        <p:nvCxnSpPr>
          <p:cNvPr id="170" name="Straight Connector 169"/>
          <p:cNvCxnSpPr/>
          <p:nvPr/>
        </p:nvCxnSpPr>
        <p:spPr>
          <a:xfrm>
            <a:off x="2652440" y="3997143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1" name="TextBox 170"/>
          <p:cNvSpPr txBox="1"/>
          <p:nvPr/>
        </p:nvSpPr>
        <p:spPr>
          <a:xfrm>
            <a:off x="2623111" y="394987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571815" y="372549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10</a:t>
            </a:r>
          </a:p>
        </p:txBody>
      </p:sp>
      <p:cxnSp>
        <p:nvCxnSpPr>
          <p:cNvPr id="173" name="Straight Connector 172"/>
          <p:cNvCxnSpPr/>
          <p:nvPr/>
        </p:nvCxnSpPr>
        <p:spPr>
          <a:xfrm>
            <a:off x="3218211" y="3997143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4" name="TextBox 173"/>
          <p:cNvSpPr txBox="1"/>
          <p:nvPr/>
        </p:nvSpPr>
        <p:spPr>
          <a:xfrm>
            <a:off x="3156878" y="394987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156878" y="372549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336458" y="428666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1705907" y="4475937"/>
            <a:ext cx="119967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1" name="TextBox 180"/>
          <p:cNvSpPr txBox="1"/>
          <p:nvPr/>
        </p:nvSpPr>
        <p:spPr>
          <a:xfrm>
            <a:off x="2162115" y="444096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618457" y="419754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107288" y="4200720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532106" y="419754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703680" y="419754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789542" y="419754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942265" y="419754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980204" y="428666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3265181" y="4472533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8" name="TextBox 207"/>
          <p:cNvSpPr txBox="1"/>
          <p:nvPr/>
        </p:nvSpPr>
        <p:spPr>
          <a:xfrm>
            <a:off x="3203848" y="444096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203848" y="419754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848792" y="4638103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</a:p>
        </p:txBody>
      </p:sp>
      <p:cxnSp>
        <p:nvCxnSpPr>
          <p:cNvPr id="231" name="Straight Connector 230"/>
          <p:cNvCxnSpPr/>
          <p:nvPr/>
        </p:nvCxnSpPr>
        <p:spPr>
          <a:xfrm>
            <a:off x="1104053" y="4827331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2" name="TextBox 231"/>
          <p:cNvSpPr txBox="1"/>
          <p:nvPr/>
        </p:nvSpPr>
        <p:spPr>
          <a:xfrm>
            <a:off x="1042720" y="478006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042720" y="455568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234" name="Left Bracket 233"/>
          <p:cNvSpPr/>
          <p:nvPr/>
        </p:nvSpPr>
        <p:spPr>
          <a:xfrm>
            <a:off x="1077865" y="4630567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Left Bracket 234"/>
          <p:cNvSpPr/>
          <p:nvPr/>
        </p:nvSpPr>
        <p:spPr>
          <a:xfrm rot="10800000">
            <a:off x="1249885" y="4630567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>
            <a:spLocks noChangeArrowheads="1"/>
          </p:cNvSpPr>
          <p:nvPr/>
        </p:nvSpPr>
        <p:spPr bwMode="auto">
          <a:xfrm>
            <a:off x="527564" y="4638103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2642552" y="3285408"/>
            <a:ext cx="486206" cy="20563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2636202" y="3519403"/>
            <a:ext cx="486206" cy="20563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3447490" y="3285408"/>
            <a:ext cx="486206" cy="20563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3450666" y="3519403"/>
            <a:ext cx="486206" cy="20563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1437560" y="1635853"/>
            <a:ext cx="264160" cy="2228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797600" y="1623820"/>
            <a:ext cx="280114" cy="23416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279649" y="1668868"/>
            <a:ext cx="175671" cy="17899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1668273" y="3791510"/>
            <a:ext cx="180993" cy="20563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1677334" y="3084718"/>
            <a:ext cx="184632" cy="209890"/>
          </a:xfrm>
          <a:prstGeom prst="ellipse">
            <a:avLst/>
          </a:prstGeom>
          <a:noFill/>
          <a:ln w="190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394579" y="2969890"/>
            <a:ext cx="184632" cy="209890"/>
          </a:xfrm>
          <a:prstGeom prst="ellipse">
            <a:avLst/>
          </a:prstGeom>
          <a:noFill/>
          <a:ln w="190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2874896" y="2969890"/>
            <a:ext cx="184632" cy="209890"/>
          </a:xfrm>
          <a:prstGeom prst="ellipse">
            <a:avLst/>
          </a:prstGeom>
          <a:noFill/>
          <a:ln w="190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3264395" y="3062589"/>
            <a:ext cx="192128" cy="184423"/>
          </a:xfrm>
          <a:prstGeom prst="ellipse">
            <a:avLst/>
          </a:prstGeom>
          <a:noFill/>
          <a:ln w="190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7830432" y="4301769"/>
            <a:ext cx="184632" cy="209890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2144443" y="3791510"/>
            <a:ext cx="180993" cy="20563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2640127" y="3785184"/>
            <a:ext cx="269468" cy="21828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3209306" y="3791510"/>
            <a:ext cx="180993" cy="20563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55044" y="419754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9425" y="2684643"/>
            <a:ext cx="287258" cy="532151"/>
            <a:chOff x="3632134" y="2684643"/>
            <a:chExt cx="287258" cy="532151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3693467" y="2956287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63" name="TextBox 262"/>
            <p:cNvSpPr txBox="1"/>
            <p:nvPr/>
          </p:nvSpPr>
          <p:spPr>
            <a:xfrm>
              <a:off x="3632134" y="2909017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632134" y="268464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5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02623" y="2797298"/>
            <a:ext cx="287258" cy="532151"/>
            <a:chOff x="4572000" y="3242300"/>
            <a:chExt cx="287258" cy="532151"/>
          </a:xfrm>
        </p:grpSpPr>
        <p:cxnSp>
          <p:nvCxnSpPr>
            <p:cNvPr id="265" name="Straight Connector 264"/>
            <p:cNvCxnSpPr/>
            <p:nvPr/>
          </p:nvCxnSpPr>
          <p:spPr>
            <a:xfrm>
              <a:off x="4633333" y="3513944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66" name="TextBox 265"/>
            <p:cNvSpPr txBox="1"/>
            <p:nvPr/>
          </p:nvSpPr>
          <p:spPr>
            <a:xfrm>
              <a:off x="4572000" y="3466674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4572000" y="324230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</p:grpSp>
      <p:sp>
        <p:nvSpPr>
          <p:cNvPr id="269" name="Oval 268"/>
          <p:cNvSpPr/>
          <p:nvPr/>
        </p:nvSpPr>
        <p:spPr>
          <a:xfrm>
            <a:off x="702782" y="1620096"/>
            <a:ext cx="503837" cy="28010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3672147" y="1828675"/>
            <a:ext cx="287463" cy="47229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3" presetClass="emph" presetSubtype="1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0.03593 -0.10277 " pathEditMode="relative" rAng="0" ptsTypes="AA">
                                      <p:cBhvr>
                                        <p:cTn id="349" dur="500" spd="-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8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5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25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1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25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7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250"/>
                            </p:stCondLst>
                            <p:childTnLst>
                              <p:par>
                                <p:cTn id="4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000"/>
                            </p:stCondLst>
                            <p:childTnLst>
                              <p:par>
                                <p:cTn id="4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500"/>
                            </p:stCondLst>
                            <p:childTnLst>
                              <p:par>
                                <p:cTn id="45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23457E-6 L 0.02708 -0.10741 " pathEditMode="relative" rAng="0" ptsTypes="AA">
                                      <p:cBhvr>
                                        <p:cTn id="476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092 L -0.0257 0.10802 " pathEditMode="relative" rAng="0" ptsTypes="AA">
                                      <p:cBhvr>
                                        <p:cTn id="4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000"/>
                            </p:stCondLst>
                            <p:childTnLst>
                              <p:par>
                                <p:cTn id="513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062 L 0.01979 0.08549 " pathEditMode="relative" rAng="0" ptsTypes="AA">
                                      <p:cBhvr>
                                        <p:cTn id="5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500"/>
                            </p:stCondLst>
                            <p:childTnLst>
                              <p:par>
                                <p:cTn id="5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500"/>
                            </p:stCondLst>
                            <p:childTnLst>
                              <p:par>
                                <p:cTn id="6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5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500"/>
                            </p:stCondLst>
                            <p:childTnLst>
                              <p:par>
                                <p:cTn id="6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000"/>
                            </p:stCondLst>
                            <p:childTnLst>
                              <p:par>
                                <p:cTn id="6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6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500"/>
                            </p:stCondLst>
                            <p:childTnLst>
                              <p:par>
                                <p:cTn id="6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8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3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000"/>
                            </p:stCondLst>
                            <p:childTnLst>
                              <p:par>
                                <p:cTn id="6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0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500"/>
                            </p:stCondLst>
                            <p:childTnLst>
                              <p:par>
                                <p:cTn id="7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000"/>
                            </p:stCondLst>
                            <p:childTnLst>
                              <p:par>
                                <p:cTn id="70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9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2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00"/>
                            </p:stCondLst>
                            <p:childTnLst>
                              <p:par>
                                <p:cTn id="7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7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1000"/>
                            </p:stCondLst>
                            <p:childTnLst>
                              <p:par>
                                <p:cTn id="7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4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fill="hold">
                            <p:stCondLst>
                              <p:cond delay="500"/>
                            </p:stCondLst>
                            <p:childTnLst>
                              <p:par>
                                <p:cTn id="7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fill="hold">
                            <p:stCondLst>
                              <p:cond delay="1000"/>
                            </p:stCondLst>
                            <p:childTnLst>
                              <p:par>
                                <p:cTn id="7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8" fill="hold">
                            <p:stCondLst>
                              <p:cond delay="500"/>
                            </p:stCondLst>
                            <p:childTnLst>
                              <p:par>
                                <p:cTn id="7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/>
      <p:bldP spid="126" grpId="0"/>
      <p:bldP spid="128" grpId="0"/>
      <p:bldP spid="134" grpId="0"/>
      <p:bldP spid="340" grpId="0"/>
      <p:bldP spid="142" grpId="0"/>
      <p:bldP spid="143" grpId="0"/>
      <p:bldP spid="151" grpId="0"/>
      <p:bldP spid="152" grpId="0"/>
      <p:bldP spid="154" grpId="0"/>
      <p:bldP spid="155" grpId="0"/>
      <p:bldP spid="157" grpId="0"/>
      <p:bldP spid="159" grpId="0"/>
      <p:bldP spid="159" grpId="1"/>
      <p:bldP spid="159" grpId="2"/>
      <p:bldP spid="184" grpId="0"/>
      <p:bldP spid="185" grpId="0"/>
      <p:bldP spid="187" grpId="0"/>
      <p:bldP spid="189" grpId="0"/>
      <p:bldP spid="191" grpId="0"/>
      <p:bldP spid="192" grpId="0"/>
      <p:bldP spid="193" grpId="0"/>
      <p:bldP spid="114" grpId="0"/>
      <p:bldP spid="65" grpId="0"/>
      <p:bldP spid="66" grpId="0"/>
      <p:bldP spid="67" grpId="0" animBg="1"/>
      <p:bldP spid="68" grpId="0" animBg="1"/>
      <p:bldP spid="70" grpId="0"/>
      <p:bldP spid="70" grpId="1"/>
      <p:bldP spid="70" grpId="2"/>
      <p:bldP spid="71" grpId="0"/>
      <p:bldP spid="71" grpId="1"/>
      <p:bldP spid="71" grpId="2"/>
      <p:bldP spid="72" grpId="0" animBg="1"/>
      <p:bldP spid="73" grpId="0" animBg="1"/>
      <p:bldP spid="74" grpId="0"/>
      <p:bldP spid="74" grpId="1"/>
      <p:bldP spid="74" grpId="2"/>
      <p:bldP spid="74" grpId="3"/>
      <p:bldP spid="74" grpId="4"/>
      <p:bldP spid="76" grpId="0"/>
      <p:bldP spid="76" grpId="1"/>
      <p:bldP spid="76" grpId="2"/>
      <p:bldP spid="77" grpId="0"/>
      <p:bldP spid="77" grpId="1"/>
      <p:bldP spid="77" grpId="2"/>
      <p:bldP spid="78" grpId="0" animBg="1"/>
      <p:bldP spid="79" grpId="0" animBg="1"/>
      <p:bldP spid="80" grpId="0"/>
      <p:bldP spid="80" grpId="1"/>
      <p:bldP spid="80" grpId="2"/>
      <p:bldP spid="80" grpId="3"/>
      <p:bldP spid="80" grpId="4"/>
      <p:bldP spid="83" grpId="0"/>
      <p:bldP spid="84" grpId="0"/>
      <p:bldP spid="84" grpId="1"/>
      <p:bldP spid="84" grpId="2"/>
      <p:bldP spid="85" grpId="0" animBg="1"/>
      <p:bldP spid="86" grpId="0" animBg="1"/>
      <p:bldP spid="88" grpId="0"/>
      <p:bldP spid="89" grpId="0"/>
      <p:bldP spid="94" grpId="0"/>
      <p:bldP spid="95" grpId="0"/>
      <p:bldP spid="105" grpId="0"/>
      <p:bldP spid="106" grpId="0"/>
      <p:bldP spid="107" grpId="0"/>
      <p:bldP spid="108" grpId="0"/>
      <p:bldP spid="110" grpId="0"/>
      <p:bldP spid="110" grpId="1"/>
      <p:bldP spid="112" grpId="0"/>
      <p:bldP spid="113" grpId="0"/>
      <p:bldP spid="115" grpId="0" animBg="1"/>
      <p:bldP spid="116" grpId="0" animBg="1"/>
      <p:bldP spid="119" grpId="0"/>
      <p:bldP spid="120" grpId="0"/>
      <p:bldP spid="129" grpId="0"/>
      <p:bldP spid="130" grpId="0"/>
      <p:bldP spid="135" grpId="0"/>
      <p:bldP spid="139" grpId="0"/>
      <p:bldP spid="140" grpId="0"/>
      <p:bldP spid="149" grpId="0" animBg="1"/>
      <p:bldP spid="149" grpId="1" animBg="1"/>
      <p:bldP spid="150" grpId="0"/>
      <p:bldP spid="150" grpId="1"/>
      <p:bldP spid="153" grpId="0"/>
      <p:bldP spid="153" grpId="1"/>
      <p:bldP spid="158" grpId="0"/>
      <p:bldP spid="158" grpId="1"/>
      <p:bldP spid="160" grpId="0"/>
      <p:bldP spid="162" grpId="0"/>
      <p:bldP spid="163" grpId="0"/>
      <p:bldP spid="171" grpId="0"/>
      <p:bldP spid="172" grpId="0"/>
      <p:bldP spid="174" grpId="0"/>
      <p:bldP spid="175" grpId="0"/>
      <p:bldP spid="176" grpId="0"/>
      <p:bldP spid="181" grpId="0"/>
      <p:bldP spid="182" grpId="0"/>
      <p:bldP spid="183" grpId="0"/>
      <p:bldP spid="202" grpId="0"/>
      <p:bldP spid="203" grpId="0"/>
      <p:bldP spid="204" grpId="0"/>
      <p:bldP spid="205" grpId="0"/>
      <p:bldP spid="206" grpId="0"/>
      <p:bldP spid="208" grpId="0"/>
      <p:bldP spid="219" grpId="0"/>
      <p:bldP spid="220" grpId="0"/>
      <p:bldP spid="232" grpId="0"/>
      <p:bldP spid="233" grpId="0"/>
      <p:bldP spid="234" grpId="0" animBg="1"/>
      <p:bldP spid="235" grpId="0" animBg="1"/>
      <p:bldP spid="236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5" grpId="2" animBg="1"/>
      <p:bldP spid="245" grpId="3" animBg="1"/>
      <p:bldP spid="247" grpId="0" animBg="1"/>
      <p:bldP spid="247" grpId="1" animBg="1"/>
      <p:bldP spid="247" grpId="4" animBg="1"/>
      <p:bldP spid="247" grpId="5" animBg="1"/>
      <p:bldP spid="250" grpId="0" animBg="1"/>
      <p:bldP spid="250" grpId="1" animBg="1"/>
      <p:bldP spid="250" grpId="2" animBg="1"/>
      <p:bldP spid="250" grpId="4" animBg="1"/>
      <p:bldP spid="251" grpId="0" animBg="1"/>
      <p:bldP spid="251" grpId="1" animBg="1"/>
      <p:bldP spid="251" grpId="2" animBg="1"/>
      <p:bldP spid="251" grpId="3" animBg="1"/>
      <p:bldP spid="252" grpId="0" animBg="1"/>
      <p:bldP spid="252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60" grpId="0"/>
      <p:bldP spid="269" grpId="0" animBg="1"/>
      <p:bldP spid="269" grpId="1" animBg="1"/>
      <p:bldP spid="270" grpId="0" animBg="1"/>
      <p:bldP spid="27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/>
          <p:cNvSpPr/>
          <p:nvPr/>
        </p:nvSpPr>
        <p:spPr>
          <a:xfrm>
            <a:off x="184845" y="102336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1039" y="6306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XERCISE 2.4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21" y="340316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7565" y="507868"/>
            <a:ext cx="56246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Verify that numbers given alongside of cubic polynomials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below are their zeroes. Also verify the relationship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between zeroes and the coefficient in each case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52400" y="1564654"/>
            <a:ext cx="656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Sol :</a:t>
            </a:r>
          </a:p>
        </p:txBody>
      </p:sp>
      <p:sp>
        <p:nvSpPr>
          <p:cNvPr id="340" name="Rectangle 339"/>
          <p:cNvSpPr>
            <a:spLocks noChangeArrowheads="1"/>
          </p:cNvSpPr>
          <p:nvPr/>
        </p:nvSpPr>
        <p:spPr bwMode="auto">
          <a:xfrm>
            <a:off x="688857" y="1246852"/>
            <a:ext cx="3987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683692" y="2737943"/>
            <a:ext cx="5871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197234" y="273794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1368758" y="2737943"/>
            <a:ext cx="335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852507" y="273794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366350" y="273794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2504009" y="2737943"/>
            <a:ext cx="2949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905069" y="273794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197234" y="32111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403648" y="321112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28926" y="-596602"/>
            <a:ext cx="157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9061" y="1158142"/>
            <a:ext cx="2544961" cy="517868"/>
            <a:chOff x="1003350" y="851279"/>
            <a:chExt cx="2544961" cy="517868"/>
          </a:xfrm>
        </p:grpSpPr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1003350" y="944141"/>
              <a:ext cx="25449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+ 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– 5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+ 2;     , 1, –2 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69445" y="1115456"/>
              <a:ext cx="167900" cy="0"/>
            </a:xfrm>
            <a:prstGeom prst="line">
              <a:avLst/>
            </a:prstGeom>
            <a:noFill/>
            <a:ln w="190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2" name="TextBox 101"/>
            <p:cNvSpPr txBox="1"/>
            <p:nvPr/>
          </p:nvSpPr>
          <p:spPr>
            <a:xfrm>
              <a:off x="2520426" y="1061370"/>
              <a:ext cx="2930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12813">
                <a:buFont typeface="Arial" charset="0"/>
                <a:buNone/>
                <a:defRPr sz="1400" b="1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13884" y="851279"/>
              <a:ext cx="3061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12813">
                <a:buFont typeface="Arial" charset="0"/>
                <a:buNone/>
                <a:defRPr sz="1400" b="1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defRPr>
              </a:lvl1pPr>
            </a:lstStyle>
            <a:p>
              <a:r>
                <a:rPr lang="en-US" dirty="0"/>
                <a:t>1</a:t>
              </a:r>
            </a:p>
          </p:txBody>
        </p:sp>
      </p:grp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1478181" y="2737943"/>
            <a:ext cx="495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2007800" y="2737943"/>
            <a:ext cx="495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44" name="Rectangle 243"/>
          <p:cNvSpPr>
            <a:spLocks noChangeArrowheads="1"/>
          </p:cNvSpPr>
          <p:nvPr/>
        </p:nvSpPr>
        <p:spPr bwMode="auto">
          <a:xfrm>
            <a:off x="2607511" y="2737943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197234" y="29950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1382372" y="2995098"/>
            <a:ext cx="335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568253" y="29950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870855" y="29950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9" name="Rectangle 248"/>
          <p:cNvSpPr>
            <a:spLocks noChangeArrowheads="1"/>
          </p:cNvSpPr>
          <p:nvPr/>
        </p:nvSpPr>
        <p:spPr bwMode="auto">
          <a:xfrm>
            <a:off x="2014985" y="2995098"/>
            <a:ext cx="2949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353226" y="299509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2" name="Rectangle 251"/>
          <p:cNvSpPr>
            <a:spLocks noChangeArrowheads="1"/>
          </p:cNvSpPr>
          <p:nvPr/>
        </p:nvSpPr>
        <p:spPr bwMode="auto">
          <a:xfrm>
            <a:off x="1730017" y="2995098"/>
            <a:ext cx="2711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3" name="Rectangle 252"/>
          <p:cNvSpPr>
            <a:spLocks noChangeArrowheads="1"/>
          </p:cNvSpPr>
          <p:nvPr/>
        </p:nvSpPr>
        <p:spPr bwMode="auto">
          <a:xfrm>
            <a:off x="2179676" y="2995098"/>
            <a:ext cx="2706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701122" y="3211122"/>
            <a:ext cx="5871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</a:p>
        </p:txBody>
      </p: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668019" y="3409424"/>
            <a:ext cx="657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(–2)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197234" y="340942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0" name="Rectangle 279"/>
          <p:cNvSpPr>
            <a:spLocks noChangeArrowheads="1"/>
          </p:cNvSpPr>
          <p:nvPr/>
        </p:nvSpPr>
        <p:spPr bwMode="auto">
          <a:xfrm>
            <a:off x="1413174" y="3409424"/>
            <a:ext cx="335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980979" y="340942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607088" y="340942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2744747" y="3409424"/>
            <a:ext cx="2949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215657" y="340942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197234" y="421923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429296" y="421923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1522597" y="3409424"/>
            <a:ext cx="60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(–2)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88" name="Rectangle 287"/>
          <p:cNvSpPr>
            <a:spLocks noChangeArrowheads="1"/>
          </p:cNvSpPr>
          <p:nvPr/>
        </p:nvSpPr>
        <p:spPr bwMode="auto">
          <a:xfrm>
            <a:off x="2136272" y="3409424"/>
            <a:ext cx="6054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(–2)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89" name="Rectangle 288"/>
          <p:cNvSpPr>
            <a:spLocks noChangeArrowheads="1"/>
          </p:cNvSpPr>
          <p:nvPr/>
        </p:nvSpPr>
        <p:spPr bwMode="auto">
          <a:xfrm>
            <a:off x="2843488" y="3409424"/>
            <a:ext cx="558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(–2)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197234" y="403804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1" name="Rectangle 290"/>
          <p:cNvSpPr>
            <a:spLocks noChangeArrowheads="1"/>
          </p:cNvSpPr>
          <p:nvPr/>
        </p:nvSpPr>
        <p:spPr bwMode="auto">
          <a:xfrm>
            <a:off x="1438692" y="4038046"/>
            <a:ext cx="5633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–16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810059" y="403804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6" name="Rectangle 295"/>
          <p:cNvSpPr>
            <a:spLocks noChangeArrowheads="1"/>
          </p:cNvSpPr>
          <p:nvPr/>
        </p:nvSpPr>
        <p:spPr bwMode="auto">
          <a:xfrm>
            <a:off x="1971822" y="4038046"/>
            <a:ext cx="4565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197234" y="37243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>
            <a:spLocks noChangeArrowheads="1"/>
          </p:cNvSpPr>
          <p:nvPr/>
        </p:nvSpPr>
        <p:spPr bwMode="auto">
          <a:xfrm>
            <a:off x="1421115" y="3724370"/>
            <a:ext cx="335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936196" y="37243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300200" y="372437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>
            <a:spLocks noChangeArrowheads="1"/>
          </p:cNvSpPr>
          <p:nvPr/>
        </p:nvSpPr>
        <p:spPr bwMode="auto">
          <a:xfrm>
            <a:off x="2463867" y="3724370"/>
            <a:ext cx="452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10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2728842" y="372437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5" name="Rectangle 304"/>
          <p:cNvSpPr>
            <a:spLocks noChangeArrowheads="1"/>
          </p:cNvSpPr>
          <p:nvPr/>
        </p:nvSpPr>
        <p:spPr bwMode="auto">
          <a:xfrm>
            <a:off x="1545376" y="3724370"/>
            <a:ext cx="5368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(–8)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6" name="Rectangle 305"/>
          <p:cNvSpPr>
            <a:spLocks noChangeArrowheads="1"/>
          </p:cNvSpPr>
          <p:nvPr/>
        </p:nvSpPr>
        <p:spPr bwMode="auto">
          <a:xfrm>
            <a:off x="2124698" y="3724370"/>
            <a:ext cx="367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8" name="Rectangle 307"/>
          <p:cNvSpPr>
            <a:spLocks noChangeArrowheads="1"/>
          </p:cNvSpPr>
          <p:nvPr/>
        </p:nvSpPr>
        <p:spPr bwMode="auto">
          <a:xfrm>
            <a:off x="467544" y="4219234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1" name="Rectangle 310"/>
          <p:cNvSpPr>
            <a:spLocks noChangeArrowheads="1"/>
          </p:cNvSpPr>
          <p:nvPr/>
        </p:nvSpPr>
        <p:spPr bwMode="auto">
          <a:xfrm>
            <a:off x="467544" y="3211122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2" name="Rectangle 311"/>
          <p:cNvSpPr>
            <a:spLocks noChangeArrowheads="1"/>
          </p:cNvSpPr>
          <p:nvPr/>
        </p:nvSpPr>
        <p:spPr bwMode="auto">
          <a:xfrm>
            <a:off x="691834" y="4219234"/>
            <a:ext cx="657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(–2)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197234" y="232830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350435" y="23283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5" name="Rectangle 314"/>
          <p:cNvSpPr>
            <a:spLocks noChangeArrowheads="1"/>
          </p:cNvSpPr>
          <p:nvPr/>
        </p:nvSpPr>
        <p:spPr bwMode="auto">
          <a:xfrm>
            <a:off x="696353" y="2276708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</a:p>
        </p:txBody>
      </p:sp>
      <p:cxnSp>
        <p:nvCxnSpPr>
          <p:cNvPr id="316" name="Straight Connector 315"/>
          <p:cNvCxnSpPr/>
          <p:nvPr/>
        </p:nvCxnSpPr>
        <p:spPr>
          <a:xfrm>
            <a:off x="951614" y="2465936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7" name="TextBox 316"/>
          <p:cNvSpPr txBox="1"/>
          <p:nvPr/>
        </p:nvSpPr>
        <p:spPr>
          <a:xfrm>
            <a:off x="890281" y="241866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890281" y="219429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319" name="Left Bracket 318"/>
          <p:cNvSpPr/>
          <p:nvPr/>
        </p:nvSpPr>
        <p:spPr>
          <a:xfrm>
            <a:off x="925426" y="2269172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Left Bracket 319"/>
          <p:cNvSpPr/>
          <p:nvPr/>
        </p:nvSpPr>
        <p:spPr>
          <a:xfrm rot="10800000">
            <a:off x="1097446" y="2269172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>
            <a:spLocks noChangeArrowheads="1"/>
          </p:cNvSpPr>
          <p:nvPr/>
        </p:nvSpPr>
        <p:spPr bwMode="auto">
          <a:xfrm>
            <a:off x="467544" y="2276708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489018" y="46231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676372" y="46231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62" name="Rectangle 361"/>
          <p:cNvSpPr>
            <a:spLocks noChangeArrowheads="1"/>
          </p:cNvSpPr>
          <p:nvPr/>
        </p:nvSpPr>
        <p:spPr bwMode="auto">
          <a:xfrm>
            <a:off x="3025809" y="4597786"/>
            <a:ext cx="5871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2184384" y="46231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2403207" y="462318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65" name="Rectangle 364"/>
          <p:cNvSpPr>
            <a:spLocks noChangeArrowheads="1"/>
          </p:cNvSpPr>
          <p:nvPr/>
        </p:nvSpPr>
        <p:spPr bwMode="auto">
          <a:xfrm>
            <a:off x="1633961" y="4623187"/>
            <a:ext cx="657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(–2)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1209139" y="463292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1403648" y="463292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68" name="Rectangle 367"/>
          <p:cNvSpPr>
            <a:spLocks noChangeArrowheads="1"/>
          </p:cNvSpPr>
          <p:nvPr/>
        </p:nvSpPr>
        <p:spPr bwMode="auto">
          <a:xfrm>
            <a:off x="753944" y="4581332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009205" y="4770560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0" name="TextBox 369"/>
          <p:cNvSpPr txBox="1"/>
          <p:nvPr/>
        </p:nvSpPr>
        <p:spPr>
          <a:xfrm>
            <a:off x="947872" y="472329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947872" y="449891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372" name="Left Bracket 371"/>
          <p:cNvSpPr/>
          <p:nvPr/>
        </p:nvSpPr>
        <p:spPr>
          <a:xfrm>
            <a:off x="983017" y="4573796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Left Bracket 372"/>
          <p:cNvSpPr/>
          <p:nvPr/>
        </p:nvSpPr>
        <p:spPr>
          <a:xfrm rot="10800000">
            <a:off x="1155037" y="4573796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>
            <a:spLocks noChangeArrowheads="1"/>
          </p:cNvSpPr>
          <p:nvPr/>
        </p:nvSpPr>
        <p:spPr bwMode="auto">
          <a:xfrm>
            <a:off x="467544" y="4581332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2583465" y="462318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and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53487" y="4539681"/>
            <a:ext cx="4968553" cy="526883"/>
            <a:chOff x="4139952" y="4554921"/>
            <a:chExt cx="4968553" cy="526883"/>
          </a:xfrm>
        </p:grpSpPr>
        <p:grpSp>
          <p:nvGrpSpPr>
            <p:cNvPr id="4" name="Group 3"/>
            <p:cNvGrpSpPr/>
            <p:nvPr/>
          </p:nvGrpSpPr>
          <p:grpSpPr>
            <a:xfrm>
              <a:off x="4139952" y="4554921"/>
              <a:ext cx="966060" cy="526883"/>
              <a:chOff x="4067944" y="3596135"/>
              <a:chExt cx="966060" cy="526883"/>
            </a:xfrm>
          </p:grpSpPr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4067944" y="3676006"/>
                <a:ext cx="82243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>
                  <a:buFont typeface="Arial" charset="0"/>
                  <a:buNone/>
                </a:pPr>
                <a:r>
                  <a: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Hence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808079" y="3865090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98" name="TextBox 97"/>
              <p:cNvSpPr txBox="1"/>
              <p:nvPr/>
            </p:nvSpPr>
            <p:spPr>
              <a:xfrm>
                <a:off x="4746746" y="3818288"/>
                <a:ext cx="287258" cy="304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746746" y="3596135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</a:p>
            </p:txBody>
          </p:sp>
        </p:grpSp>
        <p:sp>
          <p:nvSpPr>
            <p:cNvPr id="376" name="Rectangle 375"/>
            <p:cNvSpPr>
              <a:spLocks noChangeArrowheads="1"/>
            </p:cNvSpPr>
            <p:nvPr/>
          </p:nvSpPr>
          <p:spPr bwMode="auto">
            <a:xfrm>
              <a:off x="4994523" y="4640818"/>
              <a:ext cx="41139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1 and –2 are zeroes of given polynomial. </a:t>
              </a:r>
            </a:p>
          </p:txBody>
        </p:sp>
      </p:grpSp>
      <p:cxnSp>
        <p:nvCxnSpPr>
          <p:cNvPr id="379" name="Straight Connector 378"/>
          <p:cNvCxnSpPr/>
          <p:nvPr/>
        </p:nvCxnSpPr>
        <p:spPr>
          <a:xfrm>
            <a:off x="1478225" y="3005662"/>
            <a:ext cx="415237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80" name="Straight Connector 379"/>
          <p:cNvCxnSpPr/>
          <p:nvPr/>
        </p:nvCxnSpPr>
        <p:spPr>
          <a:xfrm>
            <a:off x="2136987" y="3005662"/>
            <a:ext cx="276134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81" name="Straight Connector 380"/>
          <p:cNvCxnSpPr/>
          <p:nvPr/>
        </p:nvCxnSpPr>
        <p:spPr>
          <a:xfrm>
            <a:off x="2605701" y="3005662"/>
            <a:ext cx="317409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3" name="Oval 382"/>
          <p:cNvSpPr/>
          <p:nvPr/>
        </p:nvSpPr>
        <p:spPr>
          <a:xfrm>
            <a:off x="1800121" y="1623820"/>
            <a:ext cx="263880" cy="23416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85" name="Straight Connector 384"/>
          <p:cNvCxnSpPr/>
          <p:nvPr/>
        </p:nvCxnSpPr>
        <p:spPr>
          <a:xfrm>
            <a:off x="1649055" y="3697456"/>
            <a:ext cx="340305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86" name="Straight Connector 385"/>
          <p:cNvCxnSpPr/>
          <p:nvPr/>
        </p:nvCxnSpPr>
        <p:spPr>
          <a:xfrm>
            <a:off x="2266678" y="3697456"/>
            <a:ext cx="354122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87" name="Straight Connector 386"/>
          <p:cNvCxnSpPr/>
          <p:nvPr/>
        </p:nvCxnSpPr>
        <p:spPr>
          <a:xfrm>
            <a:off x="2855998" y="3697456"/>
            <a:ext cx="387299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88" name="Oval 387"/>
          <p:cNvSpPr/>
          <p:nvPr/>
        </p:nvSpPr>
        <p:spPr>
          <a:xfrm>
            <a:off x="1482789" y="3735984"/>
            <a:ext cx="536579" cy="30312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4253487" y="4583332"/>
            <a:ext cx="4783009" cy="440655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2962701" y="3490479"/>
            <a:ext cx="175671" cy="17899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653851" y="3492864"/>
            <a:ext cx="175671" cy="17899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704997" y="1581060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</a:t>
            </a:r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 =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5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</a:t>
            </a:r>
          </a:p>
        </p:txBody>
      </p:sp>
      <p:sp>
        <p:nvSpPr>
          <p:cNvPr id="382" name="Oval 381"/>
          <p:cNvSpPr/>
          <p:nvPr/>
        </p:nvSpPr>
        <p:spPr>
          <a:xfrm>
            <a:off x="1444057" y="1635853"/>
            <a:ext cx="232108" cy="2228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2268761" y="1668868"/>
            <a:ext cx="175671" cy="17899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4" name="Oval 393"/>
          <p:cNvSpPr/>
          <p:nvPr/>
        </p:nvSpPr>
        <p:spPr>
          <a:xfrm>
            <a:off x="702782" y="1620096"/>
            <a:ext cx="503837" cy="28010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5" name="Oval 394"/>
          <p:cNvSpPr/>
          <p:nvPr/>
        </p:nvSpPr>
        <p:spPr>
          <a:xfrm>
            <a:off x="2767016" y="1296790"/>
            <a:ext cx="252584" cy="24260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85289" y="1904976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Zeroes for this polynomial are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3597233" y="1808125"/>
            <a:ext cx="966058" cy="517868"/>
            <a:chOff x="3673944" y="1791899"/>
            <a:chExt cx="966058" cy="517868"/>
          </a:xfrm>
        </p:grpSpPr>
        <p:sp>
          <p:nvSpPr>
            <p:cNvPr id="398" name="Rectangle 397"/>
            <p:cNvSpPr>
              <a:spLocks noChangeArrowheads="1"/>
            </p:cNvSpPr>
            <p:nvPr/>
          </p:nvSpPr>
          <p:spPr bwMode="auto">
            <a:xfrm>
              <a:off x="3851920" y="1852126"/>
              <a:ext cx="788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1, – 2 </a:t>
              </a:r>
            </a:p>
          </p:txBody>
        </p:sp>
        <p:cxnSp>
          <p:nvCxnSpPr>
            <p:cNvPr id="399" name="Straight Connector 398"/>
            <p:cNvCxnSpPr/>
            <p:nvPr/>
          </p:nvCxnSpPr>
          <p:spPr>
            <a:xfrm>
              <a:off x="3729505" y="2056076"/>
              <a:ext cx="16790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0" name="TextBox 399"/>
            <p:cNvSpPr txBox="1"/>
            <p:nvPr/>
          </p:nvSpPr>
          <p:spPr>
            <a:xfrm>
              <a:off x="3680486" y="2001990"/>
              <a:ext cx="293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673944" y="1791899"/>
              <a:ext cx="306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2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07656 -0.05093 " pathEditMode="relative" rAng="0" ptsTypes="AA">
                                      <p:cBhvr>
                                        <p:cTn id="160" dur="500" spd="-100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5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5062E-6 L 0.0526 -0.05833 " pathEditMode="relative" rAng="0" ptsTypes="AA">
                                      <p:cBhvr>
                                        <p:cTn id="352" dur="500" spd="-100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00"/>
                            </p:stCondLst>
                            <p:childTnLst>
                              <p:par>
                                <p:cTn id="4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5" dur="3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/>
      <p:bldP spid="196" grpId="0"/>
      <p:bldP spid="197" grpId="0"/>
      <p:bldP spid="199" grpId="0"/>
      <p:bldP spid="200" grpId="0"/>
      <p:bldP spid="201" grpId="0"/>
      <p:bldP spid="209" grpId="0"/>
      <p:bldP spid="210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0" grpId="1"/>
      <p:bldP spid="252" grpId="0"/>
      <p:bldP spid="253" grpId="0"/>
      <p:bldP spid="255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6" grpId="0"/>
      <p:bldP spid="299" grpId="0"/>
      <p:bldP spid="300" grpId="0"/>
      <p:bldP spid="301" grpId="0"/>
      <p:bldP spid="302" grpId="0"/>
      <p:bldP spid="303" grpId="0"/>
      <p:bldP spid="304" grpId="0"/>
      <p:bldP spid="304" grpId="1"/>
      <p:bldP spid="305" grpId="0"/>
      <p:bldP spid="306" grpId="0"/>
      <p:bldP spid="308" grpId="0"/>
      <p:bldP spid="311" grpId="0"/>
      <p:bldP spid="312" grpId="0"/>
      <p:bldP spid="360" grpId="0"/>
      <p:bldP spid="361" grpId="0"/>
      <p:bldP spid="362" grpId="0"/>
      <p:bldP spid="363" grpId="0"/>
      <p:bldP spid="364" grpId="0"/>
      <p:bldP spid="365" grpId="0"/>
      <p:bldP spid="366" grpId="0"/>
      <p:bldP spid="367" grpId="0"/>
      <p:bldP spid="368" grpId="0"/>
      <p:bldP spid="370" grpId="0"/>
      <p:bldP spid="371" grpId="0"/>
      <p:bldP spid="372" grpId="0" animBg="1"/>
      <p:bldP spid="373" grpId="0" animBg="1"/>
      <p:bldP spid="374" grpId="0"/>
      <p:bldP spid="375" grpId="0"/>
      <p:bldP spid="383" grpId="0" animBg="1"/>
      <p:bldP spid="383" grpId="1" animBg="1"/>
      <p:bldP spid="383" grpId="2" animBg="1"/>
      <p:bldP spid="383" grpId="3" animBg="1"/>
      <p:bldP spid="388" grpId="0" animBg="1"/>
      <p:bldP spid="388" grpId="1" animBg="1"/>
      <p:bldP spid="389" grpId="0" animBg="1"/>
      <p:bldP spid="390" grpId="0" animBg="1"/>
      <p:bldP spid="390" grpId="1" animBg="1"/>
      <p:bldP spid="391" grpId="0" animBg="1"/>
      <p:bldP spid="391" grpId="1" animBg="1"/>
      <p:bldP spid="382" grpId="0" animBg="1"/>
      <p:bldP spid="382" grpId="1" animBg="1"/>
      <p:bldP spid="382" grpId="2" animBg="1"/>
      <p:bldP spid="382" grpId="3" animBg="1"/>
      <p:bldP spid="384" grpId="0" animBg="1"/>
      <p:bldP spid="384" grpId="1" animBg="1"/>
      <p:bldP spid="384" grpId="2" animBg="1"/>
      <p:bldP spid="384" grpId="3" animBg="1"/>
      <p:bldP spid="394" grpId="0" animBg="1"/>
      <p:bldP spid="394" grpId="1" animBg="1"/>
      <p:bldP spid="395" grpId="0" animBg="1"/>
      <p:bldP spid="39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/>
          <p:cNvSpPr/>
          <p:nvPr/>
        </p:nvSpPr>
        <p:spPr>
          <a:xfrm>
            <a:off x="184845" y="102336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1039" y="6306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XERCISE 2.4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21" y="340316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7565" y="507868"/>
            <a:ext cx="56246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Verify that numbers given alongside of cubic polynomials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below are their zeroes. Also verify the relationship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between zeroes and the coefficient in each case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52400" y="1564654"/>
            <a:ext cx="656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Sol :</a:t>
            </a:r>
          </a:p>
        </p:txBody>
      </p:sp>
      <p:sp>
        <p:nvSpPr>
          <p:cNvPr id="340" name="Rectangle 339"/>
          <p:cNvSpPr>
            <a:spLocks noChangeArrowheads="1"/>
          </p:cNvSpPr>
          <p:nvPr/>
        </p:nvSpPr>
        <p:spPr bwMode="auto">
          <a:xfrm>
            <a:off x="688857" y="1246852"/>
            <a:ext cx="3987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8926" y="-596602"/>
            <a:ext cx="157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9061" y="1158142"/>
            <a:ext cx="2544961" cy="517868"/>
            <a:chOff x="1003350" y="851279"/>
            <a:chExt cx="2544961" cy="517868"/>
          </a:xfrm>
        </p:grpSpPr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1003350" y="944141"/>
              <a:ext cx="25449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+ 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– 5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+ 2;     , 1, –2 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69445" y="1115456"/>
              <a:ext cx="167900" cy="0"/>
            </a:xfrm>
            <a:prstGeom prst="line">
              <a:avLst/>
            </a:prstGeom>
            <a:noFill/>
            <a:ln w="190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2" name="TextBox 101"/>
            <p:cNvSpPr txBox="1"/>
            <p:nvPr/>
          </p:nvSpPr>
          <p:spPr>
            <a:xfrm>
              <a:off x="2520426" y="1061370"/>
              <a:ext cx="2930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12813">
                <a:buFont typeface="Arial" charset="0"/>
                <a:buNone/>
                <a:defRPr sz="1400" b="1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13884" y="851279"/>
              <a:ext cx="3061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12813">
                <a:buFont typeface="Arial" charset="0"/>
                <a:buNone/>
                <a:defRPr sz="1400" b="1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defRPr>
              </a:lvl1pPr>
            </a:lstStyle>
            <a:p>
              <a:r>
                <a:rPr lang="en-US" dirty="0"/>
                <a:t>1</a:t>
              </a:r>
            </a:p>
          </p:txBody>
        </p:sp>
      </p:grp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696144" y="2248882"/>
            <a:ext cx="3803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Comparing the given polynomial with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694988" y="2780818"/>
            <a:ext cx="8692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we get,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45940" y="2780818"/>
            <a:ext cx="8411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2,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018890" y="2780818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1,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637634" y="2780818"/>
            <a:ext cx="9052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– 5,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95062" y="278081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98426" y="3139359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we can take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859816" y="3139359"/>
            <a:ext cx="4960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411760" y="3139359"/>
            <a:ext cx="5866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, 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87390" y="313935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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827584" y="3589636"/>
            <a:ext cx="981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+  +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20401" y="358963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054576" y="3575347"/>
            <a:ext cx="518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99120" y="357534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 (– 2)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8484" y="394307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963069" y="4226314"/>
            <a:ext cx="164592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20" name="Rectangle 119"/>
          <p:cNvSpPr/>
          <p:nvPr/>
        </p:nvSpPr>
        <p:spPr>
          <a:xfrm>
            <a:off x="1908484" y="417759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53576" y="40554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75105" y="4493315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124690" y="4776554"/>
            <a:ext cx="282666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29" name="Rectangle 128"/>
          <p:cNvSpPr/>
          <p:nvPr/>
        </p:nvSpPr>
        <p:spPr>
          <a:xfrm>
            <a:off x="4112776" y="472783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69452" y="460520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25642" y="3474995"/>
            <a:ext cx="287258" cy="532151"/>
            <a:chOff x="1045184" y="4515966"/>
            <a:chExt cx="287258" cy="532151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5" name="TextBox 164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04997" y="1581060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</a:t>
            </a:r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 =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5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</a:t>
            </a:r>
          </a:p>
        </p:txBody>
      </p:sp>
      <p:sp>
        <p:nvSpPr>
          <p:cNvPr id="180" name="Oval 179"/>
          <p:cNvSpPr/>
          <p:nvPr/>
        </p:nvSpPr>
        <p:spPr>
          <a:xfrm>
            <a:off x="1313716" y="1648391"/>
            <a:ext cx="186478" cy="1977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757553" y="2549825"/>
            <a:ext cx="179202" cy="18442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1246803" y="2530775"/>
            <a:ext cx="179202" cy="18442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039933" y="1648392"/>
            <a:ext cx="315973" cy="1977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1731381" y="2548237"/>
            <a:ext cx="175671" cy="18442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720255" y="1635646"/>
            <a:ext cx="191400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187" name="Oval 186"/>
          <p:cNvSpPr/>
          <p:nvPr/>
        </p:nvSpPr>
        <p:spPr>
          <a:xfrm>
            <a:off x="2144174" y="2509796"/>
            <a:ext cx="210125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549725" y="1622167"/>
            <a:ext cx="246386" cy="23695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2231435" y="3031354"/>
            <a:ext cx="287258" cy="532151"/>
            <a:chOff x="1045184" y="4515966"/>
            <a:chExt cx="287258" cy="532151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91" name="TextBox 190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193" name="Oval 192"/>
          <p:cNvSpPr/>
          <p:nvPr/>
        </p:nvSpPr>
        <p:spPr>
          <a:xfrm>
            <a:off x="2527198" y="1207902"/>
            <a:ext cx="246386" cy="428191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2850416" y="3139359"/>
            <a:ext cx="4666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3396089" y="3139359"/>
            <a:ext cx="4666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–2</a:t>
            </a:r>
          </a:p>
        </p:txBody>
      </p:sp>
      <p:sp>
        <p:nvSpPr>
          <p:cNvPr id="204" name="Oval 203"/>
          <p:cNvSpPr/>
          <p:nvPr/>
        </p:nvSpPr>
        <p:spPr>
          <a:xfrm>
            <a:off x="2783468" y="1301544"/>
            <a:ext cx="223051" cy="215507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2998787" y="1301544"/>
            <a:ext cx="288908" cy="215507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2260175" y="3089542"/>
            <a:ext cx="246386" cy="42819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890367" y="3190005"/>
            <a:ext cx="210125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3437774" y="3184241"/>
            <a:ext cx="274887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2321152" y="3858367"/>
            <a:ext cx="682910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2" name="Oval 211"/>
          <p:cNvSpPr/>
          <p:nvPr/>
        </p:nvSpPr>
        <p:spPr>
          <a:xfrm>
            <a:off x="2448324" y="3641585"/>
            <a:ext cx="199928" cy="1997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2669129" y="3641585"/>
            <a:ext cx="199928" cy="1997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104674" y="4063150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15" name="Straight Arrow Connector 214"/>
          <p:cNvCxnSpPr/>
          <p:nvPr/>
        </p:nvCxnSpPr>
        <p:spPr>
          <a:xfrm flipH="1" flipV="1">
            <a:off x="2136698" y="4140463"/>
            <a:ext cx="210936" cy="296659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2099791" y="4224846"/>
            <a:ext cx="252268" cy="135016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2251873" y="4292896"/>
            <a:ext cx="319223" cy="261610"/>
            <a:chOff x="4059441" y="3663907"/>
            <a:chExt cx="319223" cy="26161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1877969" y="448097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1969020" y="4764218"/>
            <a:ext cx="380991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22" name="Rectangle 221"/>
          <p:cNvSpPr/>
          <p:nvPr/>
        </p:nvSpPr>
        <p:spPr>
          <a:xfrm>
            <a:off x="2011030" y="471549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030349" y="4480979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 2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818393" y="46175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>
            <a:off x="2110851" y="4347655"/>
            <a:ext cx="248324" cy="83117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4707303" y="4493315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4756888" y="4776554"/>
            <a:ext cx="282666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32" name="Rectangle 231"/>
          <p:cNvSpPr/>
          <p:nvPr/>
        </p:nvSpPr>
        <p:spPr>
          <a:xfrm>
            <a:off x="4744974" y="4727833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450591" y="46175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1927850" y="4514621"/>
            <a:ext cx="471934" cy="24043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9" name="Rectangle 258"/>
          <p:cNvSpPr>
            <a:spLocks noChangeArrowheads="1"/>
          </p:cNvSpPr>
          <p:nvPr/>
        </p:nvSpPr>
        <p:spPr bwMode="auto">
          <a:xfrm>
            <a:off x="2965782" y="4583887"/>
            <a:ext cx="981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+  +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35516" y="358449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673714" y="457192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85289" y="1904976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Zeroes for this polynomial are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3597233" y="1808125"/>
            <a:ext cx="966058" cy="517868"/>
            <a:chOff x="3673944" y="1791899"/>
            <a:chExt cx="966058" cy="517868"/>
          </a:xfrm>
        </p:grpSpPr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3851920" y="1852126"/>
              <a:ext cx="788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1, – 2 </a:t>
              </a:r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3729505" y="2056076"/>
              <a:ext cx="16790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66" name="TextBox 265"/>
            <p:cNvSpPr txBox="1"/>
            <p:nvPr/>
          </p:nvSpPr>
          <p:spPr>
            <a:xfrm>
              <a:off x="3680486" y="2001990"/>
              <a:ext cx="293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673944" y="1791899"/>
              <a:ext cx="306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0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750"/>
                            </p:stCondLst>
                            <p:childTnLst>
                              <p:par>
                                <p:cTn id="3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0" grpId="0"/>
      <p:bldP spid="104" grpId="0"/>
      <p:bldP spid="105" grpId="0"/>
      <p:bldP spid="106" grpId="0"/>
      <p:bldP spid="107" grpId="0"/>
      <p:bldP spid="108" grpId="0"/>
      <p:bldP spid="109" grpId="0" animBg="1"/>
      <p:bldP spid="110" grpId="0"/>
      <p:bldP spid="111" grpId="0"/>
      <p:bldP spid="112" grpId="0"/>
      <p:bldP spid="113" grpId="0"/>
      <p:bldP spid="116" grpId="0"/>
      <p:bldP spid="117" grpId="0"/>
      <p:bldP spid="118" grpId="0"/>
      <p:bldP spid="120" grpId="0"/>
      <p:bldP spid="121" grpId="0"/>
      <p:bldP spid="123" grpId="0"/>
      <p:bldP spid="129" grpId="0"/>
      <p:bldP spid="130" grpId="0"/>
      <p:bldP spid="180" grpId="0" animBg="1"/>
      <p:bldP spid="180" grpId="1" animBg="1"/>
      <p:bldP spid="181" grpId="0" animBg="1"/>
      <p:bldP spid="181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93" grpId="0" animBg="1"/>
      <p:bldP spid="193" grpId="1" animBg="1"/>
      <p:bldP spid="198" grpId="0"/>
      <p:bldP spid="203" grpId="0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2" grpId="0" animBg="1"/>
      <p:bldP spid="212" grpId="1" animBg="1"/>
      <p:bldP spid="213" grpId="0" animBg="1"/>
      <p:bldP spid="213" grpId="1" animBg="1"/>
      <p:bldP spid="214" grpId="0"/>
      <p:bldP spid="220" grpId="0"/>
      <p:bldP spid="222" grpId="0"/>
      <p:bldP spid="223" grpId="0"/>
      <p:bldP spid="224" grpId="0"/>
      <p:bldP spid="230" grpId="0"/>
      <p:bldP spid="232" grpId="0"/>
      <p:bldP spid="233" grpId="0"/>
      <p:bldP spid="234" grpId="0" animBg="1"/>
      <p:bldP spid="234" grpId="1" animBg="1"/>
      <p:bldP spid="259" grpId="0"/>
      <p:bldP spid="260" grpId="0"/>
      <p:bldP spid="2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/>
          <p:cNvSpPr/>
          <p:nvPr/>
        </p:nvSpPr>
        <p:spPr>
          <a:xfrm>
            <a:off x="184845" y="102336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1039" y="6306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XERCISE 2.4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21" y="340316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7565" y="507868"/>
            <a:ext cx="56246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Verify that numbers given alongside of cubic polynomials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below are their zeroes. Also verify the relationship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between zeroes and the coefficient in each case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52400" y="1564654"/>
            <a:ext cx="656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Sol :</a:t>
            </a:r>
          </a:p>
        </p:txBody>
      </p:sp>
      <p:sp>
        <p:nvSpPr>
          <p:cNvPr id="340" name="Rectangle 339"/>
          <p:cNvSpPr>
            <a:spLocks noChangeArrowheads="1"/>
          </p:cNvSpPr>
          <p:nvPr/>
        </p:nvSpPr>
        <p:spPr bwMode="auto">
          <a:xfrm>
            <a:off x="688857" y="1246852"/>
            <a:ext cx="3987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8926" y="-668610"/>
            <a:ext cx="157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9061" y="1158142"/>
            <a:ext cx="2544961" cy="517868"/>
            <a:chOff x="1003350" y="851279"/>
            <a:chExt cx="2544961" cy="517868"/>
          </a:xfrm>
        </p:grpSpPr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1003350" y="944141"/>
              <a:ext cx="25449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3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+ 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baseline="300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– 5</a:t>
              </a:r>
              <a:r>
                <a:rPr lang="en-US" sz="1400" b="1" i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r>
                <a:rPr 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+ 2;     , 1, –2 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69445" y="1115456"/>
              <a:ext cx="167900" cy="0"/>
            </a:xfrm>
            <a:prstGeom prst="line">
              <a:avLst/>
            </a:prstGeom>
            <a:noFill/>
            <a:ln w="190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2" name="TextBox 101"/>
            <p:cNvSpPr txBox="1"/>
            <p:nvPr/>
          </p:nvSpPr>
          <p:spPr>
            <a:xfrm>
              <a:off x="2520426" y="1061370"/>
              <a:ext cx="2930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12813">
                <a:buFont typeface="Arial" charset="0"/>
                <a:buNone/>
                <a:defRPr sz="1400" b="1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13884" y="851279"/>
              <a:ext cx="3061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12813">
                <a:buFont typeface="Arial" charset="0"/>
                <a:buNone/>
                <a:defRPr sz="1400" b="1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defRPr>
              </a:lvl1pPr>
            </a:lstStyle>
            <a:p>
              <a:r>
                <a:rPr lang="en-US" dirty="0"/>
                <a:t>1</a:t>
              </a:r>
            </a:p>
          </p:txBody>
        </p:sp>
      </p:grp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98426" y="2308032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we can take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859816" y="2308032"/>
            <a:ext cx="4960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411760" y="2308032"/>
            <a:ext cx="5866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, 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87390" y="230803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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721477" y="2776378"/>
            <a:ext cx="11719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 +  + 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17375" y="277637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280444" y="2776378"/>
            <a:ext cx="4255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(1)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50839" y="278231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042195" y="40933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137272" y="4376543"/>
            <a:ext cx="396460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40" name="Rectangle 139"/>
          <p:cNvSpPr/>
          <p:nvPr/>
        </p:nvSpPr>
        <p:spPr>
          <a:xfrm>
            <a:off x="2191873" y="43278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817375" y="324202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265754" y="277637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3670824" y="2776378"/>
            <a:ext cx="60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(–2)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1476673" y="4681311"/>
            <a:ext cx="531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37442" y="46813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343387" y="4681311"/>
            <a:ext cx="518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×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711746" y="468131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× (–2)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533324" y="4568924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3586506" y="4852163"/>
            <a:ext cx="286692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57" name="Rectangle 156"/>
          <p:cNvSpPr/>
          <p:nvPr/>
        </p:nvSpPr>
        <p:spPr>
          <a:xfrm>
            <a:off x="3576605" y="480344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86398" y="46813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153394" y="4568924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4190675" y="4852163"/>
            <a:ext cx="321700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61" name="Rectangle 160"/>
          <p:cNvSpPr/>
          <p:nvPr/>
        </p:nvSpPr>
        <p:spPr>
          <a:xfrm>
            <a:off x="4198278" y="478058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904426" y="46931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2111028" y="2659934"/>
            <a:ext cx="287258" cy="532151"/>
            <a:chOff x="1045184" y="4515966"/>
            <a:chExt cx="287258" cy="532151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9" name="TextBox 168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488759" y="2659934"/>
            <a:ext cx="287258" cy="532151"/>
            <a:chOff x="1045184" y="4515966"/>
            <a:chExt cx="287258" cy="532151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3" name="TextBox 172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096944" y="4578363"/>
            <a:ext cx="287258" cy="532151"/>
            <a:chOff x="1045184" y="4515966"/>
            <a:chExt cx="287258" cy="532151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7" name="TextBox 176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04997" y="1581060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</a:t>
            </a:r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 =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5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2231435" y="2200027"/>
            <a:ext cx="287258" cy="532151"/>
            <a:chOff x="1045184" y="4515966"/>
            <a:chExt cx="287258" cy="532151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91" name="TextBox 190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2850416" y="2308032"/>
            <a:ext cx="4666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3396089" y="2308032"/>
            <a:ext cx="4666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–2</a:t>
            </a:r>
          </a:p>
        </p:txBody>
      </p:sp>
      <p:sp>
        <p:nvSpPr>
          <p:cNvPr id="206" name="Oval 205"/>
          <p:cNvSpPr/>
          <p:nvPr/>
        </p:nvSpPr>
        <p:spPr>
          <a:xfrm>
            <a:off x="2260175" y="2258215"/>
            <a:ext cx="246386" cy="42819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890367" y="2358678"/>
            <a:ext cx="210125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3437774" y="2352914"/>
            <a:ext cx="274887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2111028" y="3125236"/>
            <a:ext cx="287258" cy="532151"/>
            <a:chOff x="1045184" y="4515966"/>
            <a:chExt cx="287258" cy="532151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37" name="TextBox 236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239" name="Rectangle 238"/>
          <p:cNvSpPr>
            <a:spLocks noChangeArrowheads="1"/>
          </p:cNvSpPr>
          <p:nvPr/>
        </p:nvSpPr>
        <p:spPr bwMode="auto">
          <a:xfrm>
            <a:off x="2352609" y="3217008"/>
            <a:ext cx="4255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0" name="Rectangle 239"/>
          <p:cNvSpPr>
            <a:spLocks noChangeArrowheads="1"/>
          </p:cNvSpPr>
          <p:nvPr/>
        </p:nvSpPr>
        <p:spPr bwMode="auto">
          <a:xfrm>
            <a:off x="2511326" y="3217008"/>
            <a:ext cx="2878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1" name="Rectangle 240"/>
          <p:cNvSpPr>
            <a:spLocks noChangeArrowheads="1"/>
          </p:cNvSpPr>
          <p:nvPr/>
        </p:nvSpPr>
        <p:spPr bwMode="auto">
          <a:xfrm>
            <a:off x="2733486" y="3217008"/>
            <a:ext cx="290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963261" y="3125236"/>
            <a:ext cx="287258" cy="532151"/>
            <a:chOff x="1045184" y="4515966"/>
            <a:chExt cx="287258" cy="532151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56" name="TextBox 255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1841185" y="42175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38232" y="305777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062801" y="3248578"/>
            <a:ext cx="113078" cy="101032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053103" y="3458338"/>
            <a:ext cx="128694" cy="9146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817375" y="373725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111028" y="3620466"/>
            <a:ext cx="287258" cy="532151"/>
            <a:chOff x="1045184" y="4515966"/>
            <a:chExt cx="287258" cy="532151"/>
          </a:xfrm>
        </p:grpSpPr>
        <p:cxnSp>
          <p:nvCxnSpPr>
            <p:cNvPr id="182" name="Straight Connector 181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94" name="TextBox 193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2352609" y="3712238"/>
            <a:ext cx="4255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2511326" y="3712238"/>
            <a:ext cx="4255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2699792" y="3712238"/>
            <a:ext cx="324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9941" y="372000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113192" y="37200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3362395" y="3603219"/>
            <a:ext cx="287258" cy="532151"/>
            <a:chOff x="1045184" y="4515966"/>
            <a:chExt cx="287258" cy="532151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1106517" y="4787610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43" name="TextBox 242"/>
            <p:cNvSpPr txBox="1"/>
            <p:nvPr/>
          </p:nvSpPr>
          <p:spPr>
            <a:xfrm>
              <a:off x="1045184" y="474034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045184" y="45159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245" name="Rectangle 244"/>
          <p:cNvSpPr>
            <a:spLocks noChangeArrowheads="1"/>
          </p:cNvSpPr>
          <p:nvPr/>
        </p:nvSpPr>
        <p:spPr bwMode="auto">
          <a:xfrm>
            <a:off x="3603977" y="3694991"/>
            <a:ext cx="2481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3762693" y="3694991"/>
            <a:ext cx="4255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9" name="Rectangle 248"/>
          <p:cNvSpPr>
            <a:spLocks noChangeArrowheads="1"/>
          </p:cNvSpPr>
          <p:nvPr/>
        </p:nvSpPr>
        <p:spPr bwMode="auto">
          <a:xfrm>
            <a:off x="721477" y="4177456"/>
            <a:ext cx="11719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 +  + 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70534" y="418234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70534" y="277637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70534" y="468131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4759449" y="4534790"/>
            <a:ext cx="4032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Therefore, the relationship between the zeroes and the coefficient is verified.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685289" y="1904976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Zeroes for this polynomial are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3597233" y="1808125"/>
            <a:ext cx="966058" cy="517868"/>
            <a:chOff x="3673944" y="1791899"/>
            <a:chExt cx="966058" cy="517868"/>
          </a:xfrm>
        </p:grpSpPr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3851920" y="1852126"/>
              <a:ext cx="788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>
                <a:buFont typeface="Arial" charset="0"/>
                <a:buNone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1, – 2 </a:t>
              </a: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3729505" y="2056076"/>
              <a:ext cx="16790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63" name="TextBox 262"/>
            <p:cNvSpPr txBox="1"/>
            <p:nvPr/>
          </p:nvSpPr>
          <p:spPr>
            <a:xfrm>
              <a:off x="3680486" y="2001990"/>
              <a:ext cx="293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673944" y="1791899"/>
              <a:ext cx="306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</p:grpSp>
      <p:sp>
        <p:nvSpPr>
          <p:cNvPr id="265" name="Oval 264"/>
          <p:cNvSpPr/>
          <p:nvPr/>
        </p:nvSpPr>
        <p:spPr>
          <a:xfrm>
            <a:off x="778059" y="2831681"/>
            <a:ext cx="186478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885575" y="2831681"/>
            <a:ext cx="172210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1192899" y="2836444"/>
            <a:ext cx="172210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820992" y="278231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(– 2)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1295623" y="2836444"/>
            <a:ext cx="172210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1571324" y="2836444"/>
            <a:ext cx="172210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1683106" y="2836444"/>
            <a:ext cx="172210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2598105" y="2838364"/>
            <a:ext cx="203946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2922088" y="2838364"/>
            <a:ext cx="203946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3316207" y="2850413"/>
            <a:ext cx="188343" cy="1900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3790960" y="2849463"/>
            <a:ext cx="177428" cy="1919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2597458" y="3978006"/>
            <a:ext cx="491767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8" name="Oval 277"/>
          <p:cNvSpPr/>
          <p:nvPr/>
        </p:nvSpPr>
        <p:spPr>
          <a:xfrm>
            <a:off x="2388533" y="3775879"/>
            <a:ext cx="203946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2731485" y="3766353"/>
            <a:ext cx="203946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80" name="Straight Arrow Connector 279"/>
          <p:cNvCxnSpPr/>
          <p:nvPr/>
        </p:nvCxnSpPr>
        <p:spPr>
          <a:xfrm flipH="1" flipV="1">
            <a:off x="3598069" y="3790950"/>
            <a:ext cx="280908" cy="255779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3631134" y="3834452"/>
            <a:ext cx="252268" cy="135016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3783216" y="3902502"/>
            <a:ext cx="319223" cy="261610"/>
            <a:chOff x="4059441" y="3663907"/>
            <a:chExt cx="319223" cy="261610"/>
          </a:xfrm>
        </p:grpSpPr>
        <p:cxnSp>
          <p:nvCxnSpPr>
            <p:cNvPr id="283" name="Straight Connector 282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cxnSp>
        <p:nvCxnSpPr>
          <p:cNvPr id="285" name="Straight Arrow Connector 284"/>
          <p:cNvCxnSpPr/>
          <p:nvPr/>
        </p:nvCxnSpPr>
        <p:spPr>
          <a:xfrm>
            <a:off x="3642194" y="3957261"/>
            <a:ext cx="248324" cy="83117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2780601" y="4093304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–5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87" name="Straight Connector 286"/>
          <p:cNvCxnSpPr/>
          <p:nvPr/>
        </p:nvCxnSpPr>
        <p:spPr>
          <a:xfrm>
            <a:off x="2866227" y="4376543"/>
            <a:ext cx="315361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88" name="Rectangle 287"/>
          <p:cNvSpPr/>
          <p:nvPr/>
        </p:nvSpPr>
        <p:spPr>
          <a:xfrm>
            <a:off x="2880366" y="43278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443284" y="409330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3505419" y="4376543"/>
            <a:ext cx="164592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1" name="Rectangle 290"/>
          <p:cNvSpPr/>
          <p:nvPr/>
        </p:nvSpPr>
        <p:spPr>
          <a:xfrm>
            <a:off x="3434468" y="4294227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193107" y="421752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579591" y="42175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188960" y="409330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325060" y="40933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6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082242" y="4147470"/>
            <a:ext cx="478968" cy="22280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1525583" y="4743086"/>
            <a:ext cx="186478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1654631" y="4743086"/>
            <a:ext cx="157459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1750550" y="4743086"/>
            <a:ext cx="157459" cy="2205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096757" y="457819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74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6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00"/>
                            </p:stCondLst>
                            <p:childTnLst>
                              <p:par>
                                <p:cTn id="5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2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4" dur="indefinite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2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4" dur="indefinite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500"/>
                            </p:stCondLst>
                            <p:childTnLst>
                              <p:par>
                                <p:cTn id="5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3" grpId="0"/>
      <p:bldP spid="136" grpId="0"/>
      <p:bldP spid="137" grpId="0"/>
      <p:bldP spid="138" grpId="0"/>
      <p:bldP spid="140" grpId="0"/>
      <p:bldP spid="141" grpId="0"/>
      <p:bldP spid="147" grpId="0"/>
      <p:bldP spid="149" grpId="0"/>
      <p:bldP spid="150" grpId="0"/>
      <p:bldP spid="151" grpId="0"/>
      <p:bldP spid="153" grpId="0"/>
      <p:bldP spid="154" grpId="0"/>
      <p:bldP spid="154" grpId="1"/>
      <p:bldP spid="154" grpId="2"/>
      <p:bldP spid="155" grpId="0"/>
      <p:bldP spid="157" grpId="0"/>
      <p:bldP spid="158" grpId="0"/>
      <p:bldP spid="159" grpId="0"/>
      <p:bldP spid="161" grpId="0"/>
      <p:bldP spid="162" grpId="0"/>
      <p:bldP spid="206" grpId="0" animBg="1"/>
      <p:bldP spid="206" grpId="1" animBg="1"/>
      <p:bldP spid="206" grpId="2" animBg="1"/>
      <p:bldP spid="206" grpId="3" animBg="1"/>
      <p:bldP spid="206" grpId="4" animBg="1"/>
      <p:bldP spid="206" grpId="5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8" grpId="0" animBg="1"/>
      <p:bldP spid="208" grpId="1" animBg="1"/>
      <p:bldP spid="208" grpId="2" animBg="1"/>
      <p:bldP spid="208" grpId="3" animBg="1"/>
      <p:bldP spid="208" grpId="4" animBg="1"/>
      <p:bldP spid="208" grpId="5" animBg="1"/>
      <p:bldP spid="239" grpId="0"/>
      <p:bldP spid="240" grpId="0"/>
      <p:bldP spid="241" grpId="0"/>
      <p:bldP spid="258" grpId="0"/>
      <p:bldP spid="135" grpId="0"/>
      <p:bldP spid="152" grpId="0"/>
      <p:bldP spid="196" grpId="0"/>
      <p:bldP spid="197" grpId="0"/>
      <p:bldP spid="199" grpId="0"/>
      <p:bldP spid="209" grpId="0"/>
      <p:bldP spid="228" grpId="0"/>
      <p:bldP spid="245" grpId="0"/>
      <p:bldP spid="246" grpId="0"/>
      <p:bldP spid="249" grpId="0"/>
      <p:bldP spid="250" grpId="0"/>
      <p:bldP spid="252" grpId="0"/>
      <p:bldP spid="253" grpId="0"/>
      <p:bldP spid="255" grpId="0"/>
      <p:bldP spid="265" grpId="0" animBg="1"/>
      <p:bldP spid="265" grpId="1" animBg="1"/>
      <p:bldP spid="266" grpId="0" animBg="1"/>
      <p:bldP spid="266" grpId="1" animBg="1"/>
      <p:bldP spid="268" grpId="0" animBg="1"/>
      <p:bldP spid="268" grpId="1" animBg="1"/>
      <p:bldP spid="269" grpId="0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8" grpId="0" animBg="1"/>
      <p:bldP spid="278" grpId="1" animBg="1"/>
      <p:bldP spid="279" grpId="0" animBg="1"/>
      <p:bldP spid="279" grpId="1" animBg="1"/>
      <p:bldP spid="286" grpId="0"/>
      <p:bldP spid="288" grpId="0"/>
      <p:bldP spid="289" grpId="0"/>
      <p:bldP spid="291" grpId="0"/>
      <p:bldP spid="292" grpId="0"/>
      <p:bldP spid="293" grpId="0"/>
      <p:bldP spid="296" grpId="0"/>
      <p:bldP spid="297" grpId="0"/>
      <p:bldP spid="298" grpId="0" animBg="1"/>
      <p:bldP spid="298" grpId="1" animBg="1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/>
      <p:bldP spid="303" grpId="1"/>
      <p:bldP spid="30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4283968" y="-668610"/>
            <a:ext cx="475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Can be given as home work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84845" y="102336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1039" y="6306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XERCISE 2.4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28926" y="-668610"/>
            <a:ext cx="157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0" name="Rectangle 459"/>
          <p:cNvSpPr>
            <a:spLocks noChangeArrowheads="1"/>
          </p:cNvSpPr>
          <p:nvPr/>
        </p:nvSpPr>
        <p:spPr bwMode="auto">
          <a:xfrm>
            <a:off x="1040501" y="1209980"/>
            <a:ext cx="21825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4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+ 5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2;   2, 1,1 </a:t>
            </a:r>
          </a:p>
        </p:txBody>
      </p:sp>
      <p:sp>
        <p:nvSpPr>
          <p:cNvPr id="461" name="Rectangle 460"/>
          <p:cNvSpPr>
            <a:spLocks noChangeArrowheads="1"/>
          </p:cNvSpPr>
          <p:nvPr/>
        </p:nvSpPr>
        <p:spPr bwMode="auto">
          <a:xfrm>
            <a:off x="755576" y="1209980"/>
            <a:ext cx="429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ii)</a:t>
            </a:r>
          </a:p>
        </p:txBody>
      </p:sp>
      <p:sp>
        <p:nvSpPr>
          <p:cNvPr id="469" name="TextBox 468"/>
          <p:cNvSpPr txBox="1">
            <a:spLocks noChangeArrowheads="1"/>
          </p:cNvSpPr>
          <p:nvPr/>
        </p:nvSpPr>
        <p:spPr bwMode="auto">
          <a:xfrm>
            <a:off x="152400" y="1522039"/>
            <a:ext cx="656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Sol: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762000" y="1517757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nl-NL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</a:t>
            </a:r>
            <a:r>
              <a:rPr lang="nl-NL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nl-NL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 = 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+ 5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2,</a:t>
            </a:r>
          </a:p>
        </p:txBody>
      </p:sp>
      <p:sp>
        <p:nvSpPr>
          <p:cNvPr id="473" name="TextBox 472"/>
          <p:cNvSpPr txBox="1"/>
          <p:nvPr/>
        </p:nvSpPr>
        <p:spPr>
          <a:xfrm>
            <a:off x="762000" y="1776731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Zeroes for this polynomial are</a:t>
            </a:r>
          </a:p>
        </p:txBody>
      </p:sp>
      <p:sp>
        <p:nvSpPr>
          <p:cNvPr id="474" name="Rectangle 473"/>
          <p:cNvSpPr>
            <a:spLocks noChangeArrowheads="1"/>
          </p:cNvSpPr>
          <p:nvPr/>
        </p:nvSpPr>
        <p:spPr bwMode="auto">
          <a:xfrm>
            <a:off x="3640347" y="1776731"/>
            <a:ext cx="8113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2, 1, 1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800389" y="2078581"/>
            <a:ext cx="5871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(2)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13931" y="207858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61254" y="20785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015778" y="2078581"/>
            <a:ext cx="2949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85272" y="207858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+ 5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13931" y="26631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20345" y="266311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486928" y="2078581"/>
            <a:ext cx="495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(2)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114516" y="2078581"/>
            <a:ext cx="5688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(2)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13931" y="23705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499069" y="2370572"/>
            <a:ext cx="335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8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84950" y="23705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23327" y="23705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267457" y="2370572"/>
            <a:ext cx="443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00566" y="237057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846714" y="2370572"/>
            <a:ext cx="415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2527016" y="2370572"/>
            <a:ext cx="2706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817819" y="2663117"/>
            <a:ext cx="5871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(2)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806941" y="2939609"/>
            <a:ext cx="602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13931" y="293960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96009" y="29396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86292" y="29396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669419" y="2939609"/>
            <a:ext cx="2949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40329" y="293960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13931" y="38452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31704" y="384524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0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545762" y="2939609"/>
            <a:ext cx="3895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082069" y="2939609"/>
            <a:ext cx="5426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2768160" y="2939609"/>
            <a:ext cx="480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313931" y="356823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541101" y="3568231"/>
            <a:ext cx="3058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44333" y="356823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906096" y="3568231"/>
            <a:ext cx="3378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13931" y="325455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542571" y="3254555"/>
            <a:ext cx="335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53748" y="325455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17752" y="325455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2321003" y="3254555"/>
            <a:ext cx="2988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22437" y="325455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942250" y="3254555"/>
            <a:ext cx="367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530901" y="3845247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530901" y="2663117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808531" y="3845247"/>
            <a:ext cx="657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1589021" y="2346300"/>
            <a:ext cx="287346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9" name="Straight Connector 128"/>
          <p:cNvCxnSpPr/>
          <p:nvPr/>
        </p:nvCxnSpPr>
        <p:spPr>
          <a:xfrm>
            <a:off x="2108767" y="2346300"/>
            <a:ext cx="375908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0" name="Straight Connector 129"/>
          <p:cNvCxnSpPr/>
          <p:nvPr/>
        </p:nvCxnSpPr>
        <p:spPr>
          <a:xfrm>
            <a:off x="1644135" y="3227641"/>
            <a:ext cx="185466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1" name="Straight Connector 130"/>
          <p:cNvCxnSpPr/>
          <p:nvPr/>
        </p:nvCxnSpPr>
        <p:spPr>
          <a:xfrm>
            <a:off x="2077414" y="3227641"/>
            <a:ext cx="375908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2" name="Straight Connector 131"/>
          <p:cNvCxnSpPr/>
          <p:nvPr/>
        </p:nvCxnSpPr>
        <p:spPr>
          <a:xfrm>
            <a:off x="2764745" y="3227641"/>
            <a:ext cx="333600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2741497" y="2078581"/>
            <a:ext cx="4495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(2)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45543" y="207858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1968779" y="2939609"/>
            <a:ext cx="3433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801612" y="4136762"/>
            <a:ext cx="3770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Therefore, 2, 1, 1 are the zeroes of the given polynomial. 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921" y="340316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47565" y="507868"/>
            <a:ext cx="56246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Verify that numbers given alongside of cubic polynomials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below are their zeroes. Also verify the relationship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between zeroes and the coefficient in each case</a:t>
            </a:r>
          </a:p>
        </p:txBody>
      </p:sp>
    </p:spTree>
    <p:extLst>
      <p:ext uri="{BB962C8B-B14F-4D97-AF65-F5344CB8AC3E}">
        <p14:creationId xmlns:p14="http://schemas.microsoft.com/office/powerpoint/2010/main" val="949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533 -0.05679 " pathEditMode="relative" rAng="0" ptsTypes="AA">
                                      <p:cBhvr>
                                        <p:cTn id="158" dur="5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32099E-6 L 0.06597 -0.05833 " pathEditMode="relative" rAng="0" ptsTypes="AA">
                                      <p:cBhvr>
                                        <p:cTn id="291" dur="5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3" grpId="0"/>
      <p:bldP spid="150" grpId="0"/>
      <p:bldP spid="460" grpId="0" animBg="1"/>
      <p:bldP spid="461" grpId="0"/>
      <p:bldP spid="469" grpId="0"/>
      <p:bldP spid="472" grpId="0"/>
      <p:bldP spid="473" grpId="0"/>
      <p:bldP spid="474" grpId="0"/>
      <p:bldP spid="75" grpId="0"/>
      <p:bldP spid="76" grpId="0"/>
      <p:bldP spid="78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2" grpId="1"/>
      <p:bldP spid="93" grpId="0"/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4" grpId="0"/>
      <p:bldP spid="115" grpId="0"/>
      <p:bldP spid="116" grpId="0"/>
      <p:bldP spid="117" grpId="0"/>
      <p:bldP spid="118" grpId="0"/>
      <p:bldP spid="118" grpId="1"/>
      <p:bldP spid="120" grpId="0"/>
      <p:bldP spid="124" grpId="0"/>
      <p:bldP spid="125" grpId="0"/>
      <p:bldP spid="126" grpId="0"/>
      <p:bldP spid="154" grpId="0"/>
      <p:bldP spid="155" grpId="0"/>
      <p:bldP spid="173" grpId="0"/>
      <p:bldP spid="172" grpId="0"/>
      <p:bldP spid="174" grpId="0"/>
      <p:bldP spid="1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4283968" y="-740618"/>
            <a:ext cx="475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Can be given as home work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84845" y="102336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1039" y="6306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XERCISE 2.4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28926" y="-668610"/>
            <a:ext cx="157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226018" y="-2060298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966662" y="-1892746"/>
            <a:ext cx="7784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Verify that numbers given alongside of cubic polynomials below are their zeroes.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Also verify the relationship between the zeroes and the coefficient in each case</a:t>
            </a:r>
          </a:p>
        </p:txBody>
      </p:sp>
      <p:sp>
        <p:nvSpPr>
          <p:cNvPr id="460" name="Rectangle 459"/>
          <p:cNvSpPr>
            <a:spLocks noChangeArrowheads="1"/>
          </p:cNvSpPr>
          <p:nvPr/>
        </p:nvSpPr>
        <p:spPr bwMode="auto">
          <a:xfrm>
            <a:off x="1040501" y="1209980"/>
            <a:ext cx="21825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4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+ 5</a:t>
            </a:r>
            <a:r>
              <a:rPr lang="en-US" sz="1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2;   2, 1,1 </a:t>
            </a:r>
          </a:p>
        </p:txBody>
      </p:sp>
      <p:sp>
        <p:nvSpPr>
          <p:cNvPr id="461" name="Rectangle 460"/>
          <p:cNvSpPr>
            <a:spLocks noChangeArrowheads="1"/>
          </p:cNvSpPr>
          <p:nvPr/>
        </p:nvSpPr>
        <p:spPr bwMode="auto">
          <a:xfrm>
            <a:off x="755576" y="1209980"/>
            <a:ext cx="429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ii)</a:t>
            </a:r>
          </a:p>
        </p:txBody>
      </p:sp>
      <p:sp>
        <p:nvSpPr>
          <p:cNvPr id="469" name="TextBox 468"/>
          <p:cNvSpPr txBox="1">
            <a:spLocks noChangeArrowheads="1"/>
          </p:cNvSpPr>
          <p:nvPr/>
        </p:nvSpPr>
        <p:spPr bwMode="auto">
          <a:xfrm>
            <a:off x="152400" y="1522039"/>
            <a:ext cx="656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Sol:</a:t>
            </a:r>
          </a:p>
        </p:txBody>
      </p:sp>
      <p:sp>
        <p:nvSpPr>
          <p:cNvPr id="472" name="TextBox 471"/>
          <p:cNvSpPr txBox="1"/>
          <p:nvPr/>
        </p:nvSpPr>
        <p:spPr>
          <a:xfrm>
            <a:off x="762000" y="1517757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</a:t>
            </a:r>
            <a:r>
              <a:rPr lang="nl-NL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</a:t>
            </a:r>
            <a:r>
              <a:rPr lang="nl-NL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nl-NL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) = 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+ 5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2,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921" y="340316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1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47565" y="507868"/>
            <a:ext cx="56246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Verify that numbers given alongside of cubic polynomials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below are their zeroes. Also verify the relationship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between zeroes and the coefficient in each case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736019" y="1808237"/>
            <a:ext cx="3803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Comparing the given polynomial with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734863" y="2340173"/>
            <a:ext cx="8692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we get,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1485815" y="2340173"/>
            <a:ext cx="8411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1,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2058765" y="2340173"/>
            <a:ext cx="10648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– 4,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2729536" y="2340173"/>
            <a:ext cx="706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5,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291096" y="234017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–2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738301" y="2643758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we can take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1899691" y="2643758"/>
            <a:ext cx="4960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2451635" y="2643758"/>
            <a:ext cx="5866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, 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127265" y="264375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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97428" y="2109180"/>
            <a:ext cx="179202" cy="18442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1286678" y="2090130"/>
            <a:ext cx="179202" cy="18442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1771256" y="2107592"/>
            <a:ext cx="175671" cy="18442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2184049" y="2069151"/>
            <a:ext cx="210125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2890291" y="2643758"/>
            <a:ext cx="4666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1,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3435964" y="2643758"/>
            <a:ext cx="3165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25" name="Oval 224"/>
          <p:cNvSpPr/>
          <p:nvPr/>
        </p:nvSpPr>
        <p:spPr>
          <a:xfrm>
            <a:off x="2303576" y="2685402"/>
            <a:ext cx="229810" cy="24526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2930242" y="2694404"/>
            <a:ext cx="210125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3468926" y="2688640"/>
            <a:ext cx="238978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1" name="Rectangle 250"/>
          <p:cNvSpPr>
            <a:spLocks noChangeArrowheads="1"/>
          </p:cNvSpPr>
          <p:nvPr/>
        </p:nvSpPr>
        <p:spPr bwMode="auto">
          <a:xfrm>
            <a:off x="2267744" y="2643758"/>
            <a:ext cx="2870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3" name="Rectangle 252"/>
          <p:cNvSpPr>
            <a:spLocks noChangeArrowheads="1"/>
          </p:cNvSpPr>
          <p:nvPr/>
        </p:nvSpPr>
        <p:spPr bwMode="auto">
          <a:xfrm>
            <a:off x="745283" y="3065992"/>
            <a:ext cx="981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+  +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547664" y="306599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1751774" y="3065992"/>
            <a:ext cx="331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1923058" y="3065992"/>
            <a:ext cx="518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259335" y="306599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3249201" y="2948842"/>
            <a:ext cx="294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3326868" y="3232081"/>
            <a:ext cx="461721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60" name="Rectangle 259"/>
          <p:cNvSpPr/>
          <p:nvPr/>
        </p:nvSpPr>
        <p:spPr>
          <a:xfrm>
            <a:off x="3442822" y="318336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004608" y="306599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052908" y="2948842"/>
            <a:ext cx="304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 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4102804" y="3232081"/>
            <a:ext cx="315361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64" name="Rectangle 263"/>
          <p:cNvSpPr/>
          <p:nvPr/>
        </p:nvSpPr>
        <p:spPr>
          <a:xfrm>
            <a:off x="4126404" y="3151610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799821" y="307306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6" name="Rectangle 265"/>
          <p:cNvSpPr>
            <a:spLocks noChangeArrowheads="1"/>
          </p:cNvSpPr>
          <p:nvPr/>
        </p:nvSpPr>
        <p:spPr bwMode="auto">
          <a:xfrm>
            <a:off x="790224" y="3476804"/>
            <a:ext cx="1218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 +  + 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882075" y="347680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051720" y="3476804"/>
            <a:ext cx="4572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(2)</a:t>
            </a:r>
          </a:p>
        </p:txBody>
      </p:sp>
      <p:sp>
        <p:nvSpPr>
          <p:cNvPr id="269" name="Rectangle 268"/>
          <p:cNvSpPr>
            <a:spLocks noChangeArrowheads="1"/>
          </p:cNvSpPr>
          <p:nvPr/>
        </p:nvSpPr>
        <p:spPr bwMode="auto">
          <a:xfrm>
            <a:off x="2274225" y="3476804"/>
            <a:ext cx="518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(1)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55776" y="347680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641435" y="377259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>
            <a:off x="3702768" y="4055834"/>
            <a:ext cx="164592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73" name="Rectangle 272"/>
          <p:cNvSpPr/>
          <p:nvPr/>
        </p:nvSpPr>
        <p:spPr>
          <a:xfrm>
            <a:off x="3641435" y="400711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380803" y="388498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4140657" y="377259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202792" y="4055834"/>
            <a:ext cx="164592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77" name="Rectangle 276"/>
          <p:cNvSpPr/>
          <p:nvPr/>
        </p:nvSpPr>
        <p:spPr>
          <a:xfrm>
            <a:off x="4135440" y="3981713"/>
            <a:ext cx="294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882873" y="38968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2728529" y="347680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0" name="Rectangle 279"/>
          <p:cNvSpPr>
            <a:spLocks noChangeArrowheads="1"/>
          </p:cNvSpPr>
          <p:nvPr/>
        </p:nvSpPr>
        <p:spPr bwMode="auto">
          <a:xfrm>
            <a:off x="3254981" y="3476804"/>
            <a:ext cx="331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3429187" y="3476804"/>
            <a:ext cx="4381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(2)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1475514" y="4373498"/>
            <a:ext cx="531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882075" y="43734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2079514" y="4373498"/>
            <a:ext cx="331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2277533" y="4373498"/>
            <a:ext cx="518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×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645892" y="437349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×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666939" y="426111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>
            <a:off x="3753159" y="4544350"/>
            <a:ext cx="415590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89" name="Rectangle 288"/>
          <p:cNvSpPr/>
          <p:nvPr/>
        </p:nvSpPr>
        <p:spPr>
          <a:xfrm>
            <a:off x="3811215" y="449562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3380803" y="43734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4421904" y="4261111"/>
            <a:ext cx="222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>
            <a:off x="4502125" y="4544350"/>
            <a:ext cx="271636" cy="0"/>
          </a:xfrm>
          <a:prstGeom prst="line">
            <a:avLst/>
          </a:prstGeom>
          <a:solidFill>
            <a:srgbClr val="FF9900">
              <a:alpha val="48000"/>
            </a:srgbClr>
          </a:solidFill>
          <a:ln w="190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3" name="Rectangle 292"/>
          <p:cNvSpPr/>
          <p:nvPr/>
        </p:nvSpPr>
        <p:spPr>
          <a:xfrm>
            <a:off x="4486892" y="4463879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72936" y="438533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5" name="Rectangle 294"/>
          <p:cNvSpPr>
            <a:spLocks noChangeArrowheads="1"/>
          </p:cNvSpPr>
          <p:nvPr/>
        </p:nvSpPr>
        <p:spPr bwMode="auto">
          <a:xfrm>
            <a:off x="827584" y="4746888"/>
            <a:ext cx="74021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Therefore, the relationship between the zeroes and the coefficient is verified.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590319" y="306599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7" name="Rectangle 296"/>
          <p:cNvSpPr>
            <a:spLocks noChangeArrowheads="1"/>
          </p:cNvSpPr>
          <p:nvPr/>
        </p:nvSpPr>
        <p:spPr bwMode="auto">
          <a:xfrm>
            <a:off x="2798923" y="3065992"/>
            <a:ext cx="331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1882075" y="388498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9" name="Rectangle 298"/>
          <p:cNvSpPr>
            <a:spLocks noChangeArrowheads="1"/>
          </p:cNvSpPr>
          <p:nvPr/>
        </p:nvSpPr>
        <p:spPr bwMode="auto">
          <a:xfrm>
            <a:off x="2122534" y="3884982"/>
            <a:ext cx="331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00" name="Rectangle 299"/>
          <p:cNvSpPr>
            <a:spLocks noChangeArrowheads="1"/>
          </p:cNvSpPr>
          <p:nvPr/>
        </p:nvSpPr>
        <p:spPr bwMode="auto">
          <a:xfrm>
            <a:off x="2293818" y="3884982"/>
            <a:ext cx="518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+ 1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630095" y="388498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+ 2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995275" y="388498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>
            <a:spLocks noChangeArrowheads="1"/>
          </p:cNvSpPr>
          <p:nvPr/>
        </p:nvSpPr>
        <p:spPr bwMode="auto">
          <a:xfrm>
            <a:off x="3191978" y="3884982"/>
            <a:ext cx="331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2978362" y="43734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5" name="Rectangle 304"/>
          <p:cNvSpPr>
            <a:spLocks noChangeArrowheads="1"/>
          </p:cNvSpPr>
          <p:nvPr/>
        </p:nvSpPr>
        <p:spPr bwMode="auto">
          <a:xfrm>
            <a:off x="3186966" y="4373498"/>
            <a:ext cx="331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952310" y="347680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7" name="Rectangle 306"/>
          <p:cNvSpPr>
            <a:spLocks noChangeArrowheads="1"/>
          </p:cNvSpPr>
          <p:nvPr/>
        </p:nvSpPr>
        <p:spPr bwMode="auto">
          <a:xfrm>
            <a:off x="3659817" y="3476804"/>
            <a:ext cx="4637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(1)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8" name="Rectangle 307"/>
          <p:cNvSpPr>
            <a:spLocks noChangeArrowheads="1"/>
          </p:cNvSpPr>
          <p:nvPr/>
        </p:nvSpPr>
        <p:spPr bwMode="auto">
          <a:xfrm>
            <a:off x="445176" y="3065586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9" name="Rectangle 308"/>
          <p:cNvSpPr>
            <a:spLocks noChangeArrowheads="1"/>
          </p:cNvSpPr>
          <p:nvPr/>
        </p:nvSpPr>
        <p:spPr bwMode="auto">
          <a:xfrm>
            <a:off x="445176" y="3473708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0" name="Rectangle 309"/>
          <p:cNvSpPr>
            <a:spLocks noChangeArrowheads="1"/>
          </p:cNvSpPr>
          <p:nvPr/>
        </p:nvSpPr>
        <p:spPr bwMode="auto">
          <a:xfrm>
            <a:off x="445176" y="4392463"/>
            <a:ext cx="333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1332449" y="1577927"/>
            <a:ext cx="191400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313" name="Oval 312"/>
          <p:cNvSpPr/>
          <p:nvPr/>
        </p:nvSpPr>
        <p:spPr>
          <a:xfrm>
            <a:off x="1654974" y="1573532"/>
            <a:ext cx="310847" cy="205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286067" y="1573532"/>
            <a:ext cx="167817" cy="205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2533049" y="1573532"/>
            <a:ext cx="327175" cy="205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2594629" y="1254163"/>
            <a:ext cx="246386" cy="211720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2818716" y="1252270"/>
            <a:ext cx="223051" cy="215507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2977996" y="1252270"/>
            <a:ext cx="212326" cy="215507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1806660" y="3108817"/>
            <a:ext cx="854573" cy="24043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3351039" y="2948842"/>
            <a:ext cx="505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 4)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2853333" y="3115234"/>
            <a:ext cx="210125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4168219" y="294884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7" name="Oval 326"/>
          <p:cNvSpPr/>
          <p:nvPr/>
        </p:nvSpPr>
        <p:spPr>
          <a:xfrm>
            <a:off x="3289438" y="3042315"/>
            <a:ext cx="177428" cy="162046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28" name="Oval 327"/>
          <p:cNvSpPr/>
          <p:nvPr/>
        </p:nvSpPr>
        <p:spPr>
          <a:xfrm>
            <a:off x="2128943" y="2360490"/>
            <a:ext cx="629929" cy="27363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29" name="Oval 328"/>
          <p:cNvSpPr/>
          <p:nvPr/>
        </p:nvSpPr>
        <p:spPr>
          <a:xfrm>
            <a:off x="3491339" y="3002527"/>
            <a:ext cx="284073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0" name="Oval 329"/>
          <p:cNvSpPr/>
          <p:nvPr/>
        </p:nvSpPr>
        <p:spPr>
          <a:xfrm>
            <a:off x="3456226" y="3235902"/>
            <a:ext cx="238978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1" name="Oval 330"/>
          <p:cNvSpPr/>
          <p:nvPr/>
        </p:nvSpPr>
        <p:spPr>
          <a:xfrm>
            <a:off x="1531913" y="2372289"/>
            <a:ext cx="532254" cy="26296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1972328" y="2686309"/>
            <a:ext cx="587547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2613685" y="2686309"/>
            <a:ext cx="548016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3193451" y="2686309"/>
            <a:ext cx="531899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5" name="Oval 334"/>
          <p:cNvSpPr/>
          <p:nvPr/>
        </p:nvSpPr>
        <p:spPr>
          <a:xfrm>
            <a:off x="847202" y="3559943"/>
            <a:ext cx="168817" cy="1881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6" name="Oval 335"/>
          <p:cNvSpPr/>
          <p:nvPr/>
        </p:nvSpPr>
        <p:spPr>
          <a:xfrm>
            <a:off x="956236" y="3538452"/>
            <a:ext cx="151315" cy="21841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1269611" y="3541627"/>
            <a:ext cx="151315" cy="21841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8" name="Oval 337"/>
          <p:cNvSpPr/>
          <p:nvPr/>
        </p:nvSpPr>
        <p:spPr>
          <a:xfrm>
            <a:off x="1351499" y="3541627"/>
            <a:ext cx="151315" cy="21841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1663772" y="3559943"/>
            <a:ext cx="168817" cy="1881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1772428" y="3538452"/>
            <a:ext cx="142546" cy="21841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41" name="Straight Connector 340"/>
          <p:cNvCxnSpPr/>
          <p:nvPr/>
        </p:nvCxnSpPr>
        <p:spPr>
          <a:xfrm>
            <a:off x="2183409" y="3770626"/>
            <a:ext cx="419389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42" name="Straight Connector 341"/>
          <p:cNvCxnSpPr/>
          <p:nvPr/>
        </p:nvCxnSpPr>
        <p:spPr>
          <a:xfrm>
            <a:off x="2850698" y="3770626"/>
            <a:ext cx="419389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43" name="Straight Connector 342"/>
          <p:cNvCxnSpPr/>
          <p:nvPr/>
        </p:nvCxnSpPr>
        <p:spPr>
          <a:xfrm>
            <a:off x="3548202" y="3770626"/>
            <a:ext cx="419389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4" name="Rounded Rectangle 343"/>
          <p:cNvSpPr/>
          <p:nvPr/>
        </p:nvSpPr>
        <p:spPr>
          <a:xfrm>
            <a:off x="2155004" y="3922049"/>
            <a:ext cx="854573" cy="24043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3226177" y="3937700"/>
            <a:ext cx="222899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2769783" y="2360490"/>
            <a:ext cx="531899" cy="27363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3668952" y="3833990"/>
            <a:ext cx="222899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3673715" y="4066228"/>
            <a:ext cx="222899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9" name="Oval 348"/>
          <p:cNvSpPr/>
          <p:nvPr/>
        </p:nvSpPr>
        <p:spPr>
          <a:xfrm>
            <a:off x="1539695" y="4463737"/>
            <a:ext cx="168817" cy="1881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1657875" y="4435103"/>
            <a:ext cx="142546" cy="21841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1729123" y="4463737"/>
            <a:ext cx="168817" cy="1881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2" name="Rounded Rectangle 351"/>
          <p:cNvSpPr/>
          <p:nvPr/>
        </p:nvSpPr>
        <p:spPr>
          <a:xfrm>
            <a:off x="2155004" y="4410089"/>
            <a:ext cx="880300" cy="24043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3760862" y="4261111"/>
            <a:ext cx="473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(–2)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54" name="Oval 353"/>
          <p:cNvSpPr/>
          <p:nvPr/>
        </p:nvSpPr>
        <p:spPr>
          <a:xfrm>
            <a:off x="3221378" y="4427291"/>
            <a:ext cx="222899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3721100" y="4356933"/>
            <a:ext cx="177428" cy="162046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6" name="Oval 355"/>
          <p:cNvSpPr/>
          <p:nvPr/>
        </p:nvSpPr>
        <p:spPr>
          <a:xfrm>
            <a:off x="3877087" y="4317145"/>
            <a:ext cx="284073" cy="2295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4536090" y="4273847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334096" y="2357740"/>
            <a:ext cx="636229" cy="27913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838690" y="4548812"/>
            <a:ext cx="222899" cy="21410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0"/>
                            </p:stCondLst>
                            <p:childTnLst>
                              <p:par>
                                <p:cTn id="5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00"/>
                            </p:stCondLst>
                            <p:childTnLst>
                              <p:par>
                                <p:cTn id="6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1000"/>
                            </p:stCondLst>
                            <p:childTnLst>
                              <p:par>
                                <p:cTn id="6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500"/>
                            </p:stCondLst>
                            <p:childTnLst>
                              <p:par>
                                <p:cTn id="6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1000"/>
                            </p:stCondLst>
                            <p:childTnLst>
                              <p:par>
                                <p:cTn id="6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500"/>
                            </p:stCondLst>
                            <p:childTnLst>
                              <p:par>
                                <p:cTn id="6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6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500"/>
                            </p:stCondLst>
                            <p:childTnLst>
                              <p:par>
                                <p:cTn id="7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5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500"/>
                            </p:stCondLst>
                            <p:childTnLst>
                              <p:par>
                                <p:cTn id="7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500"/>
                            </p:stCondLst>
                            <p:childTnLst>
                              <p:par>
                                <p:cTn id="7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500"/>
                            </p:stCondLst>
                            <p:childTnLst>
                              <p:par>
                                <p:cTn id="8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1000"/>
                            </p:stCondLst>
                            <p:childTnLst>
                              <p:par>
                                <p:cTn id="8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4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00"/>
                            </p:stCondLst>
                            <p:childTnLst>
                              <p:par>
                                <p:cTn id="8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0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500"/>
                            </p:stCondLst>
                            <p:childTnLst>
                              <p:par>
                                <p:cTn id="8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1000"/>
                            </p:stCondLst>
                            <p:childTnLst>
                              <p:par>
                                <p:cTn id="8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500"/>
                            </p:stCondLst>
                            <p:childTnLst>
                              <p:par>
                                <p:cTn id="8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 animBg="1"/>
      <p:bldP spid="197" grpId="0"/>
      <p:bldP spid="198" grpId="0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23" grpId="0"/>
      <p:bldP spid="224" grpId="0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51" grpId="0" animBg="1"/>
      <p:bldP spid="253" grpId="0"/>
      <p:bldP spid="254" grpId="0"/>
      <p:bldP spid="255" grpId="0"/>
      <p:bldP spid="256" grpId="0"/>
      <p:bldP spid="257" grpId="0"/>
      <p:bldP spid="258" grpId="0"/>
      <p:bldP spid="260" grpId="0"/>
      <p:bldP spid="261" grpId="0"/>
      <p:bldP spid="262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3" grpId="0"/>
      <p:bldP spid="274" grpId="0"/>
      <p:bldP spid="275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9" grpId="0"/>
      <p:bldP spid="290" grpId="0"/>
      <p:bldP spid="291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/>
      <p:bldP spid="324" grpId="0" animBg="1"/>
      <p:bldP spid="324" grpId="1" animBg="1"/>
      <p:bldP spid="325" grpId="0"/>
      <p:bldP spid="327" grpId="0" animBg="1"/>
      <p:bldP spid="327" grpId="1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1" grpId="2" animBg="1"/>
      <p:bldP spid="331" grpId="3" animBg="1"/>
      <p:bldP spid="331" grpId="4" animBg="1"/>
      <p:bldP spid="331" grpId="5" animBg="1"/>
      <p:bldP spid="332" grpId="0" animBg="1"/>
      <p:bldP spid="332" grpId="1" animBg="1"/>
      <p:bldP spid="332" grpId="2" animBg="1"/>
      <p:bldP spid="332" grpId="3" animBg="1"/>
      <p:bldP spid="333" grpId="0" animBg="1"/>
      <p:bldP spid="333" grpId="1" animBg="1"/>
      <p:bldP spid="333" grpId="2" animBg="1"/>
      <p:bldP spid="333" grpId="3" animBg="1"/>
      <p:bldP spid="334" grpId="0" animBg="1"/>
      <p:bldP spid="334" grpId="1" animBg="1"/>
      <p:bldP spid="334" grpId="2" animBg="1"/>
      <p:bldP spid="334" grpId="3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9" grpId="0" animBg="1"/>
      <p:bldP spid="339" grpId="1" animBg="1"/>
      <p:bldP spid="340" grpId="0" animBg="1"/>
      <p:bldP spid="340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51" grpId="0" animBg="1"/>
      <p:bldP spid="351" grpId="1" animBg="1"/>
      <p:bldP spid="352" grpId="0" animBg="1"/>
      <p:bldP spid="352" grpId="1" animBg="1"/>
      <p:bldP spid="353" grpId="0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  <p:bldP spid="357" grpId="0"/>
      <p:bldP spid="134" grpId="0" animBg="1"/>
      <p:bldP spid="134" grpId="1" animBg="1"/>
      <p:bldP spid="135" grpId="0" animBg="1"/>
      <p:bldP spid="1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27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5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4902" y="182499"/>
            <a:ext cx="6294196" cy="83099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Standard form of Cubic Polynomial </a:t>
            </a:r>
          </a:p>
          <a:p>
            <a:pPr algn="ctr"/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in terms of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 a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, 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b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and 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g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7954" y="1427804"/>
            <a:ext cx="57203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tabLst>
                <a:tab pos="457200" algn="l"/>
              </a:tabLst>
            </a:pP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de-DE" sz="2100" b="1" baseline="300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3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(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a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+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b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g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)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</a:t>
            </a:r>
            <a:r>
              <a:rPr lang="de-DE" sz="2100" b="1" baseline="300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2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(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ab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bg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+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ag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)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x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–</a:t>
            </a:r>
            <a:r>
              <a:rPr lang="de-DE" sz="2100" b="1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/>
              </a:rPr>
              <a:t> </a:t>
            </a:r>
            <a:r>
              <a:rPr lang="de-DE" sz="21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</a:rPr>
              <a:t>abg</a:t>
            </a:r>
            <a:endParaRPr lang="en-US" sz="21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lid 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12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/>
          <p:cNvCxnSpPr/>
          <p:nvPr/>
        </p:nvCxnSpPr>
        <p:spPr>
          <a:xfrm>
            <a:off x="867741" y="3594340"/>
            <a:ext cx="3532384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52400" y="1225625"/>
            <a:ext cx="656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Sol:</a:t>
            </a:r>
          </a:p>
        </p:txBody>
      </p:sp>
      <p:sp>
        <p:nvSpPr>
          <p:cNvPr id="240" name="Rectangle 239"/>
          <p:cNvSpPr>
            <a:spLocks noChangeArrowheads="1"/>
          </p:cNvSpPr>
          <p:nvPr/>
        </p:nvSpPr>
        <p:spPr bwMode="auto">
          <a:xfrm>
            <a:off x="755576" y="1310906"/>
            <a:ext cx="12414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Given that,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84845" y="102336"/>
            <a:ext cx="1778542" cy="357404"/>
          </a:xfrm>
          <a:prstGeom prst="roundRect">
            <a:avLst>
              <a:gd name="adj" fmla="val 44152"/>
            </a:avLst>
          </a:prstGeom>
          <a:solidFill>
            <a:srgbClr val="A497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039" y="6306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</a:t>
            </a:r>
            <a:r>
              <a:rPr lang="en-US" sz="16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XERCISE 2.4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21" y="340316"/>
            <a:ext cx="9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Q.</a:t>
            </a:r>
            <a:r>
              <a:rPr lang="en-US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2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7565" y="507868"/>
            <a:ext cx="56246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Find a cubic polynomial with the sum, sum of the product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of its zeroes taken two at a time, and the product 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of its zeroes as 2, – 7, – 14 respectively.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755576" y="1919216"/>
            <a:ext cx="31971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Sum of product of zeroes taken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763006" y="2624013"/>
            <a:ext cx="28728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Product of zeroes (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)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 –14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755576" y="3020696"/>
            <a:ext cx="43489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We know, a cubic polynomial  is of the form,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55575" y="1556412"/>
            <a:ext cx="2804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Sum of zeroes  (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+  + )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 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55576" y="2174035"/>
            <a:ext cx="30243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3275" indent="-803275" defTabSz="184150">
              <a:tabLst>
                <a:tab pos="393700" algn="ctr"/>
              </a:tabLs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two at a time (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 +  + )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  –7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755576" y="3309423"/>
            <a:ext cx="4544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(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+  + )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(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 +  + )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(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)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55576" y="3615637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buFont typeface="Arial" charset="0"/>
              <a:buNone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substituting (i), (ii) and (iii) in the above polynomial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55576" y="3887712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We get,  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4086994" y="1548220"/>
            <a:ext cx="7920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....(i)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923928" y="2151431"/>
            <a:ext cx="8831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....(ii)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106044" y="2604164"/>
            <a:ext cx="7200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....(iii)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948191" y="772110"/>
            <a:ext cx="2223469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7" name="Straight Connector 66"/>
          <p:cNvCxnSpPr/>
          <p:nvPr/>
        </p:nvCxnSpPr>
        <p:spPr>
          <a:xfrm>
            <a:off x="843070" y="987574"/>
            <a:ext cx="4502946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8" name="Straight Connector 67"/>
          <p:cNvCxnSpPr/>
          <p:nvPr/>
        </p:nvCxnSpPr>
        <p:spPr>
          <a:xfrm>
            <a:off x="841582" y="1212563"/>
            <a:ext cx="3462782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55576" y="4424213"/>
            <a:ext cx="5616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Therefore, the required polynomial is  </a:t>
            </a:r>
            <a:r>
              <a:rPr lang="en-US" sz="1400" b="1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2</a:t>
            </a:r>
            <a:r>
              <a:rPr lang="en-US" sz="1400" b="1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7</a:t>
            </a:r>
            <a:r>
              <a:rPr lang="en-US" sz="1400" b="1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+ 14  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531339" y="3898014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795438" y="3898014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978915" y="3898014"/>
            <a:ext cx="280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091666" y="3898014"/>
            <a:ext cx="3774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344162" y="3898014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527639" y="3898014"/>
            <a:ext cx="5131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(–7)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2870097" y="3898014"/>
            <a:ext cx="321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050550" y="3898014"/>
            <a:ext cx="2973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234027" y="3898014"/>
            <a:ext cx="699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(–14)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531339" y="4169725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795438" y="4169725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978915" y="4169725"/>
            <a:ext cx="280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091666" y="4169725"/>
            <a:ext cx="3774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2344162" y="4169725"/>
            <a:ext cx="4320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–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27640" y="4169725"/>
            <a:ext cx="421196" cy="307777"/>
            <a:chOff x="2527640" y="3876038"/>
            <a:chExt cx="421196" cy="307777"/>
          </a:xfrm>
        </p:grpSpPr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2527640" y="3876038"/>
              <a:ext cx="3424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7</a:t>
              </a: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2627784" y="3876038"/>
              <a:ext cx="321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/>
              <a:r>
                <a: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x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endParaRPr>
            </a:p>
          </p:txBody>
        </p:sp>
      </p:grp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824758" y="4169725"/>
            <a:ext cx="314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995535" y="4169725"/>
            <a:ext cx="4116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9822" y="4145939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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1190805" y="3352150"/>
            <a:ext cx="883520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210976" y="1586439"/>
            <a:ext cx="883520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214287" y="1586439"/>
            <a:ext cx="223365" cy="24772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469158" y="3352150"/>
            <a:ext cx="1166738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078568" y="2221013"/>
            <a:ext cx="1167388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441681" y="2208833"/>
            <a:ext cx="269850" cy="24772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915381" y="3352150"/>
            <a:ext cx="527970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495590" y="2670570"/>
            <a:ext cx="511145" cy="247721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116446" y="2628171"/>
            <a:ext cx="393855" cy="2992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649058" y="3977177"/>
            <a:ext cx="184889" cy="18378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398383" y="3972415"/>
            <a:ext cx="184889" cy="18378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349236" y="3977177"/>
            <a:ext cx="184889" cy="18378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098561" y="3972415"/>
            <a:ext cx="184889" cy="18378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911820" y="571126"/>
            <a:ext cx="455265" cy="20504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179887" y="968577"/>
            <a:ext cx="223365" cy="24772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88361" y="571126"/>
            <a:ext cx="1783299" cy="20504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801679" y="782527"/>
            <a:ext cx="3000708" cy="20504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393621" y="968577"/>
            <a:ext cx="300486" cy="24772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561845" y="782527"/>
            <a:ext cx="838684" cy="20504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801029" y="998074"/>
            <a:ext cx="1162358" cy="20504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721226" y="968577"/>
            <a:ext cx="435895" cy="24772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7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8681 -0.1105 " pathEditMode="relative" rAng="0" ptsTypes="AA">
                                      <p:cBhvr>
                                        <p:cTn id="176" dur="5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-5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-0.09723 -0.11173 " pathEditMode="relative" rAng="0" ptsTypes="AA">
                                      <p:cBhvr>
                                        <p:cTn id="182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1" y="-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1337 -0.10865 " pathEditMode="relative" rAng="0" ptsTypes="AA">
                                      <p:cBhvr>
                                        <p:cTn id="223" dur="5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0.07344 -0.10556 " pathEditMode="relative" rAng="0" ptsTypes="AA">
                                      <p:cBhvr>
                                        <p:cTn id="269" dur="5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062 L 0.07014 -0.11172 " pathEditMode="relative" rAng="0" ptsTypes="AA">
                                      <p:cBhvr>
                                        <p:cTn id="275" dur="5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78 L 0.01927 -0.05401 " pathEditMode="relative" rAng="0" ptsTypes="AA">
                                      <p:cBhvr>
                                        <p:cTn id="372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-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3.33333E-6 L 0.0408 -0.05216 " pathEditMode="relative" rAng="0" ptsTypes="AA">
                                      <p:cBhvr>
                                        <p:cTn id="403" dur="500" spd="-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240" grpId="0"/>
      <p:bldP spid="47" grpId="0" animBg="1"/>
      <p:bldP spid="48" grpId="0"/>
      <p:bldP spid="49" grpId="0"/>
      <p:bldP spid="50" grpId="0"/>
      <p:bldP spid="75" grpId="0"/>
      <p:bldP spid="76" grpId="0"/>
      <p:bldP spid="78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5" grpId="0"/>
      <p:bldP spid="74" grpId="0"/>
      <p:bldP spid="79" grpId="0"/>
      <p:bldP spid="79" grpId="1"/>
      <p:bldP spid="87" grpId="0"/>
      <p:bldP spid="87" grpId="1"/>
      <p:bldP spid="88" grpId="0"/>
      <p:bldP spid="89" grpId="0"/>
      <p:bldP spid="89" grpId="1"/>
      <p:bldP spid="90" grpId="0"/>
      <p:bldP spid="91" grpId="0"/>
      <p:bldP spid="94" grpId="0"/>
      <p:bldP spid="94" grpId="1"/>
      <p:bldP spid="95" grpId="0"/>
      <p:bldP spid="95" grpId="1"/>
      <p:bldP spid="96" grpId="0"/>
      <p:bldP spid="98" grpId="0"/>
      <p:bldP spid="99" grpId="0"/>
      <p:bldP spid="100" grpId="0"/>
      <p:bldP spid="101" grpId="0"/>
      <p:bldP spid="102" grpId="0"/>
      <p:bldP spid="105" grpId="0"/>
      <p:bldP spid="106" grpId="0"/>
      <p:bldP spid="106" grpId="1"/>
      <p:bldP spid="7" grpId="0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0" grpId="0" animBg="1"/>
      <p:bldP spid="120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25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9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3506" y="76844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4410" y="104428"/>
            <a:ext cx="80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Q.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680" y="252974"/>
            <a:ext cx="6430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Find the zeroes of the polynomial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12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+ 39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28, if it is given that the zeroes are in A.P.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18023" y="771615"/>
            <a:ext cx="70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Let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92740" y="771615"/>
            <a:ext cx="2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4068" y="771615"/>
            <a:ext cx="71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36812" y="771615"/>
            <a:ext cx="68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19358" y="771615"/>
            <a:ext cx="66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and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91692" y="771615"/>
            <a:ext cx="2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8260" y="7716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2821" y="98211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 the zeros of the polynomial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7072" y="1228998"/>
            <a:ext cx="278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12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+ 39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28.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850265" y="1627100"/>
            <a:ext cx="981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+  +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66995" y="20889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5169" y="162710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955057" y="2268877"/>
            <a:ext cx="50024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" name="TextBox 70"/>
          <p:cNvSpPr txBox="1"/>
          <p:nvPr/>
        </p:nvSpPr>
        <p:spPr>
          <a:xfrm>
            <a:off x="2061549" y="219561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54143" y="198756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(–12)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72728" y="207343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6897" y="207343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959187" y="4203101"/>
            <a:ext cx="4371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3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15169" y="419959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1309431" y="4203101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1597716" y="4203101"/>
            <a:ext cx="438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4090286" y="286481"/>
            <a:ext cx="2519146" cy="259488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66995" y="16271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2008471" y="1786327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7" name="TextBox 196"/>
          <p:cNvSpPr txBox="1"/>
          <p:nvPr/>
        </p:nvSpPr>
        <p:spPr>
          <a:xfrm>
            <a:off x="1970325" y="173284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925526" y="152573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850265" y="2064747"/>
            <a:ext cx="981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+  +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15169" y="206474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33342" y="250741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and,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270564" y="250741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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66194" y="302641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490208" y="302641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732916" y="302641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28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1954659" y="3196022"/>
            <a:ext cx="5029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6" name="TextBox 215"/>
          <p:cNvSpPr txBox="1"/>
          <p:nvPr/>
        </p:nvSpPr>
        <p:spPr>
          <a:xfrm>
            <a:off x="2062490" y="313215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943145" y="292263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(–28)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666995" y="251340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2019717" y="2704381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1" name="TextBox 220"/>
          <p:cNvSpPr txBox="1"/>
          <p:nvPr/>
        </p:nvSpPr>
        <p:spPr>
          <a:xfrm>
            <a:off x="1960743" y="261914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969333" y="24120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15169" y="299753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270564" y="299753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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3341793" y="2073430"/>
            <a:ext cx="7920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....(i)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3178727" y="3026409"/>
            <a:ext cx="8831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  ....(ii)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907794" y="3389007"/>
            <a:ext cx="145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Now, from (i)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5" name="Rectangle 234"/>
          <p:cNvSpPr>
            <a:spLocks noChangeArrowheads="1"/>
          </p:cNvSpPr>
          <p:nvPr/>
        </p:nvSpPr>
        <p:spPr bwMode="auto">
          <a:xfrm>
            <a:off x="897890" y="3629414"/>
            <a:ext cx="7528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6" name="Rectangle 235"/>
          <p:cNvSpPr>
            <a:spLocks noChangeArrowheads="1"/>
          </p:cNvSpPr>
          <p:nvPr/>
        </p:nvSpPr>
        <p:spPr bwMode="auto">
          <a:xfrm>
            <a:off x="1540355" y="3629414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7" name="Rectangle 236"/>
          <p:cNvSpPr>
            <a:spLocks noChangeArrowheads="1"/>
          </p:cNvSpPr>
          <p:nvPr/>
        </p:nvSpPr>
        <p:spPr bwMode="auto">
          <a:xfrm>
            <a:off x="1752440" y="3629414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8" name="Rectangle 237"/>
          <p:cNvSpPr>
            <a:spLocks noChangeArrowheads="1"/>
          </p:cNvSpPr>
          <p:nvPr/>
        </p:nvSpPr>
        <p:spPr bwMode="auto">
          <a:xfrm>
            <a:off x="1962683" y="3629414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9" name="Rectangle 238"/>
          <p:cNvSpPr>
            <a:spLocks noChangeArrowheads="1"/>
          </p:cNvSpPr>
          <p:nvPr/>
        </p:nvSpPr>
        <p:spPr bwMode="auto">
          <a:xfrm>
            <a:off x="2161736" y="3629414"/>
            <a:ext cx="826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0" name="Rectangle 239"/>
          <p:cNvSpPr>
            <a:spLocks noChangeArrowheads="1"/>
          </p:cNvSpPr>
          <p:nvPr/>
        </p:nvSpPr>
        <p:spPr bwMode="auto">
          <a:xfrm>
            <a:off x="2845414" y="3629414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1" name="Rectangle 240"/>
          <p:cNvSpPr>
            <a:spLocks noChangeArrowheads="1"/>
          </p:cNvSpPr>
          <p:nvPr/>
        </p:nvSpPr>
        <p:spPr bwMode="auto">
          <a:xfrm>
            <a:off x="3055657" y="3629414"/>
            <a:ext cx="4092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901744" y="3915725"/>
            <a:ext cx="734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 – 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1540355" y="391572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4" name="Rectangle 243"/>
          <p:cNvSpPr>
            <a:spLocks noChangeArrowheads="1"/>
          </p:cNvSpPr>
          <p:nvPr/>
        </p:nvSpPr>
        <p:spPr bwMode="auto">
          <a:xfrm>
            <a:off x="1752440" y="391572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5" name="Rectangle 244"/>
          <p:cNvSpPr>
            <a:spLocks noChangeArrowheads="1"/>
          </p:cNvSpPr>
          <p:nvPr/>
        </p:nvSpPr>
        <p:spPr bwMode="auto">
          <a:xfrm>
            <a:off x="1962683" y="391572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2171027" y="3915725"/>
            <a:ext cx="85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 + 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7" name="Rectangle 246"/>
          <p:cNvSpPr>
            <a:spLocks noChangeArrowheads="1"/>
          </p:cNvSpPr>
          <p:nvPr/>
        </p:nvSpPr>
        <p:spPr bwMode="auto">
          <a:xfrm>
            <a:off x="2845414" y="391572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8" name="Rectangle 247"/>
          <p:cNvSpPr>
            <a:spLocks noChangeArrowheads="1"/>
          </p:cNvSpPr>
          <p:nvPr/>
        </p:nvSpPr>
        <p:spPr bwMode="auto">
          <a:xfrm>
            <a:off x="3055657" y="3915725"/>
            <a:ext cx="4092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169" y="391572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693822" y="4675774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1" name="TextBox 250"/>
          <p:cNvSpPr txBox="1"/>
          <p:nvPr/>
        </p:nvSpPr>
        <p:spPr>
          <a:xfrm>
            <a:off x="1664493" y="461848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613197" y="442696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</a:t>
            </a:r>
          </a:p>
        </p:txBody>
      </p:sp>
      <p:sp>
        <p:nvSpPr>
          <p:cNvPr id="253" name="Rectangle 252"/>
          <p:cNvSpPr>
            <a:spLocks noChangeArrowheads="1"/>
          </p:cNvSpPr>
          <p:nvPr/>
        </p:nvSpPr>
        <p:spPr bwMode="auto">
          <a:xfrm>
            <a:off x="1069683" y="4512095"/>
            <a:ext cx="3772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15169" y="450858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1309431" y="451209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1970184" y="451209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8" name="Rectangle 257"/>
          <p:cNvSpPr>
            <a:spLocks noChangeArrowheads="1"/>
          </p:cNvSpPr>
          <p:nvPr/>
        </p:nvSpPr>
        <p:spPr bwMode="auto">
          <a:xfrm>
            <a:off x="2164713" y="451209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858820" y="198756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849984" y="292263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sp>
        <p:nvSpPr>
          <p:cNvPr id="261" name="Oval 260"/>
          <p:cNvSpPr/>
          <p:nvPr/>
        </p:nvSpPr>
        <p:spPr>
          <a:xfrm>
            <a:off x="2055799" y="1586629"/>
            <a:ext cx="214649" cy="20504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632403" y="1271391"/>
            <a:ext cx="429715" cy="23569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2027221" y="1801202"/>
            <a:ext cx="214649" cy="20504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1357849" y="1288306"/>
            <a:ext cx="191400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entury Schoolbook" pitchFamily="18" charset="0"/>
              </a:rPr>
              <a:t>1</a:t>
            </a:r>
          </a:p>
        </p:txBody>
      </p:sp>
      <p:sp>
        <p:nvSpPr>
          <p:cNvPr id="265" name="Oval 264"/>
          <p:cNvSpPr/>
          <p:nvPr/>
        </p:nvSpPr>
        <p:spPr>
          <a:xfrm>
            <a:off x="2068892" y="2072919"/>
            <a:ext cx="183058" cy="18016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1900090" y="2072919"/>
            <a:ext cx="183058" cy="18016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2017814" y="2506090"/>
            <a:ext cx="183058" cy="18016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2757268" y="1271391"/>
            <a:ext cx="425460" cy="23569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2022576" y="2706045"/>
            <a:ext cx="183058" cy="18016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2056987" y="3004953"/>
            <a:ext cx="183058" cy="18016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1888185" y="3004953"/>
            <a:ext cx="183058" cy="18016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882215" y="2112260"/>
            <a:ext cx="231938" cy="23569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1223290" y="814004"/>
            <a:ext cx="960970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99812" y="2112260"/>
            <a:ext cx="231938" cy="23569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2201839" y="814004"/>
            <a:ext cx="495044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1500797" y="2112260"/>
            <a:ext cx="231938" cy="23569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3068662" y="814004"/>
            <a:ext cx="922315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81" name="Straight Connector 280"/>
          <p:cNvCxnSpPr/>
          <p:nvPr/>
        </p:nvCxnSpPr>
        <p:spPr>
          <a:xfrm>
            <a:off x="1208334" y="4162276"/>
            <a:ext cx="321082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2" name="Straight Connector 281"/>
          <p:cNvCxnSpPr/>
          <p:nvPr/>
        </p:nvCxnSpPr>
        <p:spPr>
          <a:xfrm>
            <a:off x="2487393" y="4162276"/>
            <a:ext cx="321082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3" name="Oval 282"/>
          <p:cNvSpPr/>
          <p:nvPr/>
        </p:nvSpPr>
        <p:spPr>
          <a:xfrm>
            <a:off x="957976" y="3992392"/>
            <a:ext cx="192396" cy="2133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1801786" y="3992392"/>
            <a:ext cx="192396" cy="2133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2230247" y="3992392"/>
            <a:ext cx="192396" cy="2133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87" name="Straight Connector 286"/>
          <p:cNvCxnSpPr/>
          <p:nvPr/>
        </p:nvCxnSpPr>
        <p:spPr>
          <a:xfrm flipV="1">
            <a:off x="1201467" y="4047033"/>
            <a:ext cx="354763" cy="718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2459661" y="4047033"/>
            <a:ext cx="354763" cy="718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1732285" y="4520321"/>
            <a:ext cx="155857" cy="1210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741740" y="4711359"/>
            <a:ext cx="136946" cy="1186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494706" y="439125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153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2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25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2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25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25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2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25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25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7" dur="25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0" fill="hold">
                          <p:stCondLst>
                            <p:cond delay="indefinite"/>
                          </p:stCondLst>
                          <p:childTnLst>
                            <p:par>
                              <p:cTn id="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6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7" fill="hold">
                          <p:stCondLst>
                            <p:cond delay="indefinite"/>
                          </p:stCondLst>
                          <p:childTnLst>
                            <p:par>
                              <p:cTn id="1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9" fill="hold">
                          <p:stCondLst>
                            <p:cond delay="indefinite"/>
                          </p:stCondLst>
                          <p:childTnLst>
                            <p:par>
                              <p:cTn id="1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7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0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5" fill="hold">
                          <p:stCondLst>
                            <p:cond delay="indefinite"/>
                          </p:stCondLst>
                          <p:childTnLst>
                            <p:par>
                              <p:cTn id="2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5" fill="hold">
                          <p:stCondLst>
                            <p:cond delay="indefinite"/>
                          </p:stCondLst>
                          <p:childTnLst>
                            <p:par>
                              <p:cTn id="2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9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25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5" dur="25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0" fill="hold">
                          <p:stCondLst>
                            <p:cond delay="indefinite"/>
                          </p:stCondLst>
                          <p:childTnLst>
                            <p:par>
                              <p:cTn id="2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4" dur="25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5" dur="25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0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1" fill="hold">
                          <p:stCondLst>
                            <p:cond delay="indefinite"/>
                          </p:stCondLst>
                          <p:childTnLst>
                            <p:par>
                              <p:cTn id="2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5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6" fill="hold">
                          <p:stCondLst>
                            <p:cond delay="indefinite"/>
                          </p:stCondLst>
                          <p:childTnLst>
                            <p:par>
                              <p:cTn id="2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0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25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6" dur="25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9" fill="hold">
                          <p:stCondLst>
                            <p:cond delay="indefinite"/>
                          </p:stCondLst>
                          <p:childTnLst>
                            <p:par>
                              <p:cTn id="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250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4" dur="25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0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1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2" dur="25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3" dur="25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6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0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1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1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7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8" fill="hold">
                          <p:stCondLst>
                            <p:cond delay="indefinite"/>
                          </p:stCondLst>
                          <p:childTnLst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2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3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4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7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8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9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4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7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0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6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1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2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3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6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7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8" dur="50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6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9" dur="50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5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0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1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2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5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6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7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5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8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0" fill="hold">
                          <p:stCondLst>
                            <p:cond delay="indefinite"/>
                          </p:stCondLst>
                          <p:childTnLst>
                            <p:par>
                              <p:cTn id="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4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4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9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0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3" dur="500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4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7" dur="500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1" dur="500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2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5" dur="500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6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9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0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3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4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4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7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1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4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6" presetID="22" presetClass="exit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17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9" presetID="2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20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7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8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1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2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3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6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7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8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6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9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2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4" fill="hold">
                          <p:stCondLst>
                            <p:cond delay="indefinite"/>
                          </p:stCondLst>
                          <p:childTnLst>
                            <p:par>
                              <p:cTn id="5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8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7.40741E-7 L 0.15833 -0.05 " pathEditMode="relative" rAng="0" ptsTypes="AA">
                                          <p:cBhvr>
                                            <p:cTn id="564" dur="500" spd="-100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17" y="-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5" fill="hold">
                          <p:stCondLst>
                            <p:cond delay="indefinite"/>
                          </p:stCondLst>
                          <p:childTnLst>
                            <p:par>
                              <p:cTn id="5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9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4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5" fill="hold">
                          <p:stCondLst>
                            <p:cond delay="indefinite"/>
                          </p:stCondLst>
                          <p:childTnLst>
                            <p:par>
                              <p:cTn id="5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9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0" fill="hold">
                          <p:stCondLst>
                            <p:cond delay="indefinite"/>
                          </p:stCondLst>
                          <p:childTnLst>
                            <p:par>
                              <p:cTn id="5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4" dur="25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5" dur="25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9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0" fill="hold">
                          <p:stCondLst>
                            <p:cond delay="indefinite"/>
                          </p:stCondLst>
                          <p:childTnLst>
                            <p:par>
                              <p:cTn id="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4" dur="25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5" dur="25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9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9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2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0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6" dur="25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07" dur="25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7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33" grpId="0"/>
          <p:bldP spid="130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67" grpId="0"/>
          <p:bldP spid="68" grpId="0"/>
          <p:bldP spid="69" grpId="0"/>
          <p:bldP spid="71" grpId="0"/>
          <p:bldP spid="72" grpId="0"/>
          <p:bldP spid="74" grpId="0"/>
          <p:bldP spid="75" grpId="0"/>
          <p:bldP spid="116" grpId="0"/>
          <p:bldP spid="117" grpId="0"/>
          <p:bldP spid="118" grpId="0"/>
          <p:bldP spid="119" grpId="0"/>
          <p:bldP spid="119" grpId="1"/>
          <p:bldP spid="148" grpId="0" animBg="1"/>
          <p:bldP spid="148" grpId="1" animBg="1"/>
          <p:bldP spid="195" grpId="0"/>
          <p:bldP spid="197" grpId="0"/>
          <p:bldP spid="198" grpId="0"/>
          <p:bldP spid="199" grpId="0"/>
          <p:bldP spid="200" grpId="0"/>
          <p:bldP spid="210" grpId="0"/>
          <p:bldP spid="211" grpId="0"/>
          <p:bldP spid="212" grpId="0"/>
          <p:bldP spid="213" grpId="0"/>
          <p:bldP spid="214" grpId="0"/>
          <p:bldP spid="216" grpId="0"/>
          <p:bldP spid="217" grpId="0"/>
          <p:bldP spid="219" grpId="0"/>
          <p:bldP spid="221" grpId="0"/>
          <p:bldP spid="222" grpId="0"/>
          <p:bldP spid="223" grpId="0"/>
          <p:bldP spid="224" grpId="0"/>
          <p:bldP spid="225" grpId="0"/>
          <p:bldP spid="226" grpId="0"/>
          <p:bldP spid="227" grpId="0"/>
          <p:bldP spid="235" grpId="0"/>
          <p:bldP spid="236" grpId="0"/>
          <p:bldP spid="237" grpId="0"/>
          <p:bldP spid="238" grpId="0"/>
          <p:bldP spid="239" grpId="0"/>
          <p:bldP spid="240" grpId="0"/>
          <p:bldP spid="241" grpId="0"/>
          <p:bldP spid="242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/>
          <p:bldP spid="251" grpId="0"/>
          <p:bldP spid="252" grpId="0"/>
          <p:bldP spid="253" grpId="0"/>
          <p:bldP spid="254" grpId="0"/>
          <p:bldP spid="255" grpId="0"/>
          <p:bldP spid="257" grpId="0"/>
          <p:bldP spid="258" grpId="0"/>
          <p:bldP spid="259" grpId="0"/>
          <p:bldP spid="260" grpId="0"/>
          <p:bldP spid="261" grpId="0" animBg="1"/>
          <p:bldP spid="261" grpId="1" animBg="1"/>
          <p:bldP spid="262" grpId="0" animBg="1"/>
          <p:bldP spid="262" grpId="1" animBg="1"/>
          <p:bldP spid="263" grpId="0" animBg="1"/>
          <p:bldP spid="263" grpId="1" animBg="1"/>
          <p:bldP spid="264" grpId="0" animBg="1"/>
          <p:bldP spid="264" grpId="1" animBg="1"/>
          <p:bldP spid="264" grpId="2" animBg="1"/>
          <p:bldP spid="264" grpId="3" animBg="1"/>
          <p:bldP spid="265" grpId="0" animBg="1"/>
          <p:bldP spid="265" grpId="1" animBg="1"/>
          <p:bldP spid="266" grpId="0" animBg="1"/>
          <p:bldP spid="266" grpId="1" animBg="1"/>
          <p:bldP spid="267" grpId="0" animBg="1"/>
          <p:bldP spid="267" grpId="1" animBg="1"/>
          <p:bldP spid="268" grpId="0" animBg="1"/>
          <p:bldP spid="268" grpId="1" animBg="1"/>
          <p:bldP spid="269" grpId="0" animBg="1"/>
          <p:bldP spid="269" grpId="1" animBg="1"/>
          <p:bldP spid="270" grpId="0" animBg="1"/>
          <p:bldP spid="270" grpId="1" animBg="1"/>
          <p:bldP spid="271" grpId="0" animBg="1"/>
          <p:bldP spid="271" grpId="1" animBg="1"/>
          <p:bldP spid="273" grpId="0" animBg="1"/>
          <p:bldP spid="273" grpId="1" animBg="1"/>
          <p:bldP spid="274" grpId="0" animBg="1"/>
          <p:bldP spid="274" grpId="1" animBg="1"/>
          <p:bldP spid="275" grpId="0" animBg="1"/>
          <p:bldP spid="275" grpId="1" animBg="1"/>
          <p:bldP spid="276" grpId="0" animBg="1"/>
          <p:bldP spid="276" grpId="1" animBg="1"/>
          <p:bldP spid="277" grpId="0" animBg="1"/>
          <p:bldP spid="277" grpId="1" animBg="1"/>
          <p:bldP spid="278" grpId="0" animBg="1"/>
          <p:bldP spid="278" grpId="1" animBg="1"/>
          <p:bldP spid="283" grpId="0" animBg="1"/>
          <p:bldP spid="283" grpId="1" animBg="1"/>
          <p:bldP spid="284" grpId="0" animBg="1"/>
          <p:bldP spid="284" grpId="1" animBg="1"/>
          <p:bldP spid="285" grpId="0" animBg="1"/>
          <p:bldP spid="285" grpId="1" animBg="1"/>
          <p:bldP spid="2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2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25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2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25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25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2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25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25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7" dur="25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0" fill="hold">
                          <p:stCondLst>
                            <p:cond delay="indefinite"/>
                          </p:stCondLst>
                          <p:childTnLst>
                            <p:par>
                              <p:cTn id="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6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7" fill="hold">
                          <p:stCondLst>
                            <p:cond delay="indefinite"/>
                          </p:stCondLst>
                          <p:childTnLst>
                            <p:par>
                              <p:cTn id="1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9" fill="hold">
                          <p:stCondLst>
                            <p:cond delay="indefinite"/>
                          </p:stCondLst>
                          <p:childTnLst>
                            <p:par>
                              <p:cTn id="1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7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0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5" fill="hold">
                          <p:stCondLst>
                            <p:cond delay="indefinite"/>
                          </p:stCondLst>
                          <p:childTnLst>
                            <p:par>
                              <p:cTn id="2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5" fill="hold">
                          <p:stCondLst>
                            <p:cond delay="indefinite"/>
                          </p:stCondLst>
                          <p:childTnLst>
                            <p:par>
                              <p:cTn id="2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9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25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5" dur="25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0" fill="hold">
                          <p:stCondLst>
                            <p:cond delay="indefinite"/>
                          </p:stCondLst>
                          <p:childTnLst>
                            <p:par>
                              <p:cTn id="2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4" dur="25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5" dur="25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0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1" fill="hold">
                          <p:stCondLst>
                            <p:cond delay="indefinite"/>
                          </p:stCondLst>
                          <p:childTnLst>
                            <p:par>
                              <p:cTn id="2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5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6" fill="hold">
                          <p:stCondLst>
                            <p:cond delay="indefinite"/>
                          </p:stCondLst>
                          <p:childTnLst>
                            <p:par>
                              <p:cTn id="2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0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25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6" dur="25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9" fill="hold">
                          <p:stCondLst>
                            <p:cond delay="indefinite"/>
                          </p:stCondLst>
                          <p:childTnLst>
                            <p:par>
                              <p:cTn id="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250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4" dur="25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0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1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2" dur="25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3" dur="25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6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0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1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7" fill="hold">
                          <p:stCondLst>
                            <p:cond delay="indefinite"/>
                          </p:stCondLst>
                          <p:childTnLst>
                            <p:par>
                              <p:cTn id="3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1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7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8" fill="hold">
                          <p:stCondLst>
                            <p:cond delay="indefinite"/>
                          </p:stCondLst>
                          <p:childTnLst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2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3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4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7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8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9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4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7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0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6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1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2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3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6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7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8" dur="50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6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9" dur="500"/>
                                            <p:tgtEl>
                                              <p:spTgt spid="2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5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0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1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2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5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6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7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5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8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0" fill="hold">
                          <p:stCondLst>
                            <p:cond delay="indefinite"/>
                          </p:stCondLst>
                          <p:childTnLst>
                            <p:par>
                              <p:cTn id="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4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9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4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9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0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3" dur="500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4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7" dur="500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7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1" dur="500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2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5" dur="500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6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9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0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3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4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4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7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1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4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6" presetID="22" presetClass="exit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17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9" presetID="2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20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7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8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1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2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3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6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7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8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9" fill="hold">
                          <p:stCondLst>
                            <p:cond delay="indefinite"/>
                          </p:stCondLst>
                          <p:childTnLst>
                            <p:par>
                              <p:cTn id="5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6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9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2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4" fill="hold">
                          <p:stCondLst>
                            <p:cond delay="indefinite"/>
                          </p:stCondLst>
                          <p:childTnLst>
                            <p:par>
                              <p:cTn id="5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8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7.40741E-7 L 0.15833 -0.05 " pathEditMode="relative" rAng="0" ptsTypes="AA">
                                          <p:cBhvr>
                                            <p:cTn id="564" dur="500" spd="-100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17" y="-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5" fill="hold">
                          <p:stCondLst>
                            <p:cond delay="indefinite"/>
                          </p:stCondLst>
                          <p:childTnLst>
                            <p:par>
                              <p:cTn id="5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9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4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5" fill="hold">
                          <p:stCondLst>
                            <p:cond delay="indefinite"/>
                          </p:stCondLst>
                          <p:childTnLst>
                            <p:par>
                              <p:cTn id="5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9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0" fill="hold">
                          <p:stCondLst>
                            <p:cond delay="indefinite"/>
                          </p:stCondLst>
                          <p:childTnLst>
                            <p:par>
                              <p:cTn id="5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4" dur="25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5" dur="25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9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0" fill="hold">
                          <p:stCondLst>
                            <p:cond delay="indefinite"/>
                          </p:stCondLst>
                          <p:childTnLst>
                            <p:par>
                              <p:cTn id="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4" dur="25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5" dur="25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9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9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2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0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6" dur="250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07" dur="25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7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33" grpId="0"/>
          <p:bldP spid="130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67" grpId="0"/>
          <p:bldP spid="68" grpId="0"/>
          <p:bldP spid="69" grpId="0"/>
          <p:bldP spid="71" grpId="0"/>
          <p:bldP spid="72" grpId="0"/>
          <p:bldP spid="74" grpId="0"/>
          <p:bldP spid="75" grpId="0"/>
          <p:bldP spid="116" grpId="0"/>
          <p:bldP spid="117" grpId="0"/>
          <p:bldP spid="118" grpId="0"/>
          <p:bldP spid="119" grpId="0"/>
          <p:bldP spid="119" grpId="1"/>
          <p:bldP spid="148" grpId="0" animBg="1"/>
          <p:bldP spid="148" grpId="1" animBg="1"/>
          <p:bldP spid="195" grpId="0"/>
          <p:bldP spid="197" grpId="0"/>
          <p:bldP spid="198" grpId="0"/>
          <p:bldP spid="199" grpId="0"/>
          <p:bldP spid="200" grpId="0"/>
          <p:bldP spid="210" grpId="0"/>
          <p:bldP spid="211" grpId="0"/>
          <p:bldP spid="212" grpId="0"/>
          <p:bldP spid="213" grpId="0"/>
          <p:bldP spid="214" grpId="0"/>
          <p:bldP spid="216" grpId="0"/>
          <p:bldP spid="217" grpId="0"/>
          <p:bldP spid="219" grpId="0"/>
          <p:bldP spid="221" grpId="0"/>
          <p:bldP spid="222" grpId="0"/>
          <p:bldP spid="223" grpId="0"/>
          <p:bldP spid="224" grpId="0"/>
          <p:bldP spid="225" grpId="0"/>
          <p:bldP spid="226" grpId="0"/>
          <p:bldP spid="227" grpId="0"/>
          <p:bldP spid="235" grpId="0"/>
          <p:bldP spid="236" grpId="0"/>
          <p:bldP spid="237" grpId="0"/>
          <p:bldP spid="238" grpId="0"/>
          <p:bldP spid="239" grpId="0"/>
          <p:bldP spid="240" grpId="0"/>
          <p:bldP spid="241" grpId="0"/>
          <p:bldP spid="242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/>
          <p:bldP spid="251" grpId="0"/>
          <p:bldP spid="252" grpId="0"/>
          <p:bldP spid="253" grpId="0"/>
          <p:bldP spid="254" grpId="0"/>
          <p:bldP spid="255" grpId="0"/>
          <p:bldP spid="257" grpId="0"/>
          <p:bldP spid="258" grpId="0"/>
          <p:bldP spid="259" grpId="0"/>
          <p:bldP spid="260" grpId="0"/>
          <p:bldP spid="261" grpId="0" animBg="1"/>
          <p:bldP spid="261" grpId="1" animBg="1"/>
          <p:bldP spid="262" grpId="0" animBg="1"/>
          <p:bldP spid="262" grpId="1" animBg="1"/>
          <p:bldP spid="263" grpId="0" animBg="1"/>
          <p:bldP spid="263" grpId="1" animBg="1"/>
          <p:bldP spid="264" grpId="0" animBg="1"/>
          <p:bldP spid="264" grpId="1" animBg="1"/>
          <p:bldP spid="264" grpId="2" animBg="1"/>
          <p:bldP spid="264" grpId="3" animBg="1"/>
          <p:bldP spid="265" grpId="0" animBg="1"/>
          <p:bldP spid="265" grpId="1" animBg="1"/>
          <p:bldP spid="266" grpId="0" animBg="1"/>
          <p:bldP spid="266" grpId="1" animBg="1"/>
          <p:bldP spid="267" grpId="0" animBg="1"/>
          <p:bldP spid="267" grpId="1" animBg="1"/>
          <p:bldP spid="268" grpId="0" animBg="1"/>
          <p:bldP spid="268" grpId="1" animBg="1"/>
          <p:bldP spid="269" grpId="0" animBg="1"/>
          <p:bldP spid="269" grpId="1" animBg="1"/>
          <p:bldP spid="270" grpId="0" animBg="1"/>
          <p:bldP spid="270" grpId="1" animBg="1"/>
          <p:bldP spid="271" grpId="0" animBg="1"/>
          <p:bldP spid="271" grpId="1" animBg="1"/>
          <p:bldP spid="273" grpId="0" animBg="1"/>
          <p:bldP spid="273" grpId="1" animBg="1"/>
          <p:bldP spid="274" grpId="0" animBg="1"/>
          <p:bldP spid="274" grpId="1" animBg="1"/>
          <p:bldP spid="275" grpId="0" animBg="1"/>
          <p:bldP spid="275" grpId="1" animBg="1"/>
          <p:bldP spid="276" grpId="0" animBg="1"/>
          <p:bldP spid="276" grpId="1" animBg="1"/>
          <p:bldP spid="277" grpId="0" animBg="1"/>
          <p:bldP spid="277" grpId="1" animBg="1"/>
          <p:bldP spid="278" grpId="0" animBg="1"/>
          <p:bldP spid="278" grpId="1" animBg="1"/>
          <p:bldP spid="283" grpId="0" animBg="1"/>
          <p:bldP spid="283" grpId="1" animBg="1"/>
          <p:bldP spid="284" grpId="0" animBg="1"/>
          <p:bldP spid="284" grpId="1" animBg="1"/>
          <p:bldP spid="285" grpId="0" animBg="1"/>
          <p:bldP spid="285" grpId="1" animBg="1"/>
          <p:bldP spid="29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3506" y="76844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4410" y="104428"/>
            <a:ext cx="80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Q.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680" y="252974"/>
            <a:ext cx="6430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Find the zeroes of the polynomial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12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+ 39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28, if it is given that the zeroes are in A.P.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18023" y="771615"/>
            <a:ext cx="70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Let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92740" y="771615"/>
            <a:ext cx="2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4068" y="771615"/>
            <a:ext cx="71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36812" y="771615"/>
            <a:ext cx="78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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=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19358" y="771615"/>
            <a:ext cx="66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and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91692" y="771615"/>
            <a:ext cx="290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8260" y="7716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70707" y="151519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7174" y="1515197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12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453795" y="2858963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563254" y="2858963"/>
            <a:ext cx="915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332892" y="2858963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550563" y="2881188"/>
            <a:ext cx="409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lid Symbol" panose="05050102010706020507" pitchFamily="18" charset="2"/>
                <a:sym typeface="Symbol"/>
              </a:rPr>
              <a:t>28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lid Symbol" panose="05050102010706020507" pitchFamily="18" charset="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61619" y="313481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349737" y="3134819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2567408" y="3134819"/>
            <a:ext cx="409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368060" y="3134819"/>
            <a:ext cx="2487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[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1957039" y="3134819"/>
            <a:ext cx="5604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)]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1807651" y="3134819"/>
            <a:ext cx="320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1259725" y="3134819"/>
            <a:ext cx="3117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2349257" y="4579466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2569531" y="4579466"/>
            <a:ext cx="3109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9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2051720" y="4579466"/>
            <a:ext cx="447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61619" y="478425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2351945" y="4784253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2581793" y="4784253"/>
            <a:ext cx="2830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±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063347" y="4784253"/>
            <a:ext cx="3154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761778" y="4784253"/>
            <a:ext cx="325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448335" y="262616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Case I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:</a:t>
            </a:r>
            <a:endParaRPr lang="en-US" sz="1400" b="1" u="sng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191384" y="2628522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When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= 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663473" y="262852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= 3,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4191384" y="2901225"/>
            <a:ext cx="360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4419854" y="290122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4654928" y="2901225"/>
            <a:ext cx="6185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5200796" y="2901225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5412881" y="2901225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5594152" y="2901225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5780847" y="2901225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5983331" y="2901225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6170026" y="2901225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4191384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4418366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4605061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4804099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4990794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5175800" y="3208977"/>
            <a:ext cx="534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5594600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5823848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6069165" y="3208977"/>
            <a:ext cx="672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+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d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6621612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6866929" y="3208977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839060" y="1515197"/>
            <a:ext cx="9811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+  +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669906" y="182647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907174" y="182647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28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240309" y="182647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 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3441345" y="1515197"/>
            <a:ext cx="6363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....(i)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3375214" y="1826471"/>
            <a:ext cx="7024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....(ii)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39060" y="2310400"/>
            <a:ext cx="151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Now, from (ii)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5" name="Rectangle 234"/>
          <p:cNvSpPr>
            <a:spLocks noChangeArrowheads="1"/>
          </p:cNvSpPr>
          <p:nvPr/>
        </p:nvSpPr>
        <p:spPr bwMode="auto">
          <a:xfrm>
            <a:off x="839060" y="2585097"/>
            <a:ext cx="7528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7" name="Rectangle 236"/>
          <p:cNvSpPr>
            <a:spLocks noChangeArrowheads="1"/>
          </p:cNvSpPr>
          <p:nvPr/>
        </p:nvSpPr>
        <p:spPr bwMode="auto">
          <a:xfrm>
            <a:off x="1406161" y="2585097"/>
            <a:ext cx="4619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9" name="Rectangle 238"/>
          <p:cNvSpPr>
            <a:spLocks noChangeArrowheads="1"/>
          </p:cNvSpPr>
          <p:nvPr/>
        </p:nvSpPr>
        <p:spPr bwMode="auto">
          <a:xfrm>
            <a:off x="1652212" y="2585097"/>
            <a:ext cx="8260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+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0" name="Rectangle 239"/>
          <p:cNvSpPr>
            <a:spLocks noChangeArrowheads="1"/>
          </p:cNvSpPr>
          <p:nvPr/>
        </p:nvSpPr>
        <p:spPr bwMode="auto">
          <a:xfrm>
            <a:off x="2335890" y="2585097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1" name="Rectangle 240"/>
          <p:cNvSpPr>
            <a:spLocks noChangeArrowheads="1"/>
          </p:cNvSpPr>
          <p:nvPr/>
        </p:nvSpPr>
        <p:spPr bwMode="auto">
          <a:xfrm>
            <a:off x="2546133" y="2585097"/>
            <a:ext cx="4092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61619" y="285896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1413333" y="2075708"/>
            <a:ext cx="3772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1670972" y="2075708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29" name="Rectangle 228"/>
          <p:cNvSpPr>
            <a:spLocks noChangeArrowheads="1"/>
          </p:cNvSpPr>
          <p:nvPr/>
        </p:nvSpPr>
        <p:spPr bwMode="auto">
          <a:xfrm>
            <a:off x="1956330" y="2075708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61619" y="3404492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2349737" y="3404492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2567408" y="3404492"/>
            <a:ext cx="409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4" name="Rectangle 233"/>
          <p:cNvSpPr>
            <a:spLocks noChangeArrowheads="1"/>
          </p:cNvSpPr>
          <p:nvPr/>
        </p:nvSpPr>
        <p:spPr bwMode="auto">
          <a:xfrm>
            <a:off x="1397793" y="3404492"/>
            <a:ext cx="525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(16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1954788" y="3404492"/>
            <a:ext cx="447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1776388" y="3404492"/>
            <a:ext cx="320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8" name="Rectangle 257"/>
          <p:cNvSpPr>
            <a:spLocks noChangeArrowheads="1"/>
          </p:cNvSpPr>
          <p:nvPr/>
        </p:nvSpPr>
        <p:spPr bwMode="auto">
          <a:xfrm>
            <a:off x="1287377" y="3404492"/>
            <a:ext cx="3117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61619" y="371582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0" name="Rectangle 259"/>
          <p:cNvSpPr>
            <a:spLocks noChangeArrowheads="1"/>
          </p:cNvSpPr>
          <p:nvPr/>
        </p:nvSpPr>
        <p:spPr bwMode="auto">
          <a:xfrm>
            <a:off x="2349737" y="3715824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2" name="Rectangle 261"/>
          <p:cNvSpPr>
            <a:spLocks noChangeArrowheads="1"/>
          </p:cNvSpPr>
          <p:nvPr/>
        </p:nvSpPr>
        <p:spPr bwMode="auto">
          <a:xfrm>
            <a:off x="1598792" y="3715824"/>
            <a:ext cx="3862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3" name="Rectangle 262"/>
          <p:cNvSpPr>
            <a:spLocks noChangeArrowheads="1"/>
          </p:cNvSpPr>
          <p:nvPr/>
        </p:nvSpPr>
        <p:spPr bwMode="auto">
          <a:xfrm>
            <a:off x="2029047" y="3715824"/>
            <a:ext cx="447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1879659" y="3715824"/>
            <a:ext cx="320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61619" y="433213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2349737" y="4332138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567408" y="4332138"/>
            <a:ext cx="409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9" name="Rectangle 268"/>
          <p:cNvSpPr>
            <a:spLocks noChangeArrowheads="1"/>
          </p:cNvSpPr>
          <p:nvPr/>
        </p:nvSpPr>
        <p:spPr bwMode="auto">
          <a:xfrm>
            <a:off x="1598792" y="4332138"/>
            <a:ext cx="3862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0" name="Rectangle 269"/>
          <p:cNvSpPr>
            <a:spLocks noChangeArrowheads="1"/>
          </p:cNvSpPr>
          <p:nvPr/>
        </p:nvSpPr>
        <p:spPr bwMode="auto">
          <a:xfrm>
            <a:off x="2090962" y="4332138"/>
            <a:ext cx="447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1" name="Rectangle 270"/>
          <p:cNvSpPr>
            <a:spLocks noChangeArrowheads="1"/>
          </p:cNvSpPr>
          <p:nvPr/>
        </p:nvSpPr>
        <p:spPr bwMode="auto">
          <a:xfrm>
            <a:off x="1879659" y="4332138"/>
            <a:ext cx="320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2" name="Rectangle 271"/>
          <p:cNvSpPr>
            <a:spLocks noChangeArrowheads="1"/>
          </p:cNvSpPr>
          <p:nvPr/>
        </p:nvSpPr>
        <p:spPr bwMode="auto">
          <a:xfrm>
            <a:off x="2349737" y="4578346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3" name="Rectangle 272"/>
          <p:cNvSpPr>
            <a:spLocks noChangeArrowheads="1"/>
          </p:cNvSpPr>
          <p:nvPr/>
        </p:nvSpPr>
        <p:spPr bwMode="auto">
          <a:xfrm>
            <a:off x="2567408" y="4578346"/>
            <a:ext cx="409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4" name="Rectangle 273"/>
          <p:cNvSpPr>
            <a:spLocks noChangeArrowheads="1"/>
          </p:cNvSpPr>
          <p:nvPr/>
        </p:nvSpPr>
        <p:spPr bwMode="auto">
          <a:xfrm>
            <a:off x="2076672" y="4578346"/>
            <a:ext cx="447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9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61619" y="457168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2633486" y="389453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7" name="TextBox 276"/>
          <p:cNvSpPr txBox="1"/>
          <p:nvPr/>
        </p:nvSpPr>
        <p:spPr>
          <a:xfrm>
            <a:off x="2604157" y="383723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552861" y="364572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28</a:t>
            </a:r>
          </a:p>
        </p:txBody>
      </p:sp>
      <p:sp>
        <p:nvSpPr>
          <p:cNvPr id="279" name="Rectangle 278"/>
          <p:cNvSpPr>
            <a:spLocks noChangeArrowheads="1"/>
          </p:cNvSpPr>
          <p:nvPr/>
        </p:nvSpPr>
        <p:spPr bwMode="auto">
          <a:xfrm>
            <a:off x="2349737" y="4057940"/>
            <a:ext cx="3067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0" name="Rectangle 279"/>
          <p:cNvSpPr>
            <a:spLocks noChangeArrowheads="1"/>
          </p:cNvSpPr>
          <p:nvPr/>
        </p:nvSpPr>
        <p:spPr bwMode="auto">
          <a:xfrm>
            <a:off x="2567408" y="4057940"/>
            <a:ext cx="3240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595690" y="4057940"/>
            <a:ext cx="525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048097" y="4057940"/>
            <a:ext cx="447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1879659" y="4057940"/>
            <a:ext cx="3202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376327" y="3838787"/>
            <a:ext cx="999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Case II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: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4257332" y="383404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When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= 4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733336" y="383404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= –3,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4257332" y="4113846"/>
            <a:ext cx="360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8" name="Rectangle 287"/>
          <p:cNvSpPr>
            <a:spLocks noChangeArrowheads="1"/>
          </p:cNvSpPr>
          <p:nvPr/>
        </p:nvSpPr>
        <p:spPr bwMode="auto">
          <a:xfrm>
            <a:off x="4465156" y="4113846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89" name="Rectangle 288"/>
          <p:cNvSpPr>
            <a:spLocks noChangeArrowheads="1"/>
          </p:cNvSpPr>
          <p:nvPr/>
        </p:nvSpPr>
        <p:spPr bwMode="auto">
          <a:xfrm>
            <a:off x="4700230" y="4113846"/>
            <a:ext cx="6185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–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5246098" y="4113846"/>
            <a:ext cx="291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1" name="Rectangle 290"/>
          <p:cNvSpPr>
            <a:spLocks noChangeArrowheads="1"/>
          </p:cNvSpPr>
          <p:nvPr/>
        </p:nvSpPr>
        <p:spPr bwMode="auto">
          <a:xfrm>
            <a:off x="5458183" y="411384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2" name="Rectangle 291"/>
          <p:cNvSpPr>
            <a:spLocks noChangeArrowheads="1"/>
          </p:cNvSpPr>
          <p:nvPr/>
        </p:nvSpPr>
        <p:spPr bwMode="auto">
          <a:xfrm>
            <a:off x="5639454" y="411384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3" name="Rectangle 292"/>
          <p:cNvSpPr>
            <a:spLocks noChangeArrowheads="1"/>
          </p:cNvSpPr>
          <p:nvPr/>
        </p:nvSpPr>
        <p:spPr bwMode="auto">
          <a:xfrm>
            <a:off x="5787421" y="4113846"/>
            <a:ext cx="5364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(–3)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4" name="Rectangle 293"/>
          <p:cNvSpPr>
            <a:spLocks noChangeArrowheads="1"/>
          </p:cNvSpPr>
          <p:nvPr/>
        </p:nvSpPr>
        <p:spPr bwMode="auto">
          <a:xfrm>
            <a:off x="6205246" y="411384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6" name="Rectangle 295"/>
          <p:cNvSpPr>
            <a:spLocks noChangeArrowheads="1"/>
          </p:cNvSpPr>
          <p:nvPr/>
        </p:nvSpPr>
        <p:spPr bwMode="auto">
          <a:xfrm>
            <a:off x="4257332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7" name="Rectangle 296"/>
          <p:cNvSpPr>
            <a:spLocks noChangeArrowheads="1"/>
          </p:cNvSpPr>
          <p:nvPr/>
        </p:nvSpPr>
        <p:spPr bwMode="auto">
          <a:xfrm>
            <a:off x="4445738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8" name="Rectangle 297"/>
          <p:cNvSpPr>
            <a:spLocks noChangeArrowheads="1"/>
          </p:cNvSpPr>
          <p:nvPr/>
        </p:nvSpPr>
        <p:spPr bwMode="auto">
          <a:xfrm>
            <a:off x="4632433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99" name="Rectangle 298"/>
          <p:cNvSpPr>
            <a:spLocks noChangeArrowheads="1"/>
          </p:cNvSpPr>
          <p:nvPr/>
        </p:nvSpPr>
        <p:spPr bwMode="auto">
          <a:xfrm>
            <a:off x="4831471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0" name="Rectangle 299"/>
          <p:cNvSpPr>
            <a:spLocks noChangeArrowheads="1"/>
          </p:cNvSpPr>
          <p:nvPr/>
        </p:nvSpPr>
        <p:spPr bwMode="auto">
          <a:xfrm>
            <a:off x="5018166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1" name="Rectangle 300"/>
          <p:cNvSpPr>
            <a:spLocks noChangeArrowheads="1"/>
          </p:cNvSpPr>
          <p:nvPr/>
        </p:nvSpPr>
        <p:spPr bwMode="auto">
          <a:xfrm>
            <a:off x="5203172" y="4395106"/>
            <a:ext cx="534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2" name="Rectangle 301"/>
          <p:cNvSpPr>
            <a:spLocks noChangeArrowheads="1"/>
          </p:cNvSpPr>
          <p:nvPr/>
        </p:nvSpPr>
        <p:spPr bwMode="auto">
          <a:xfrm>
            <a:off x="5621972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3" name="Rectangle 302"/>
          <p:cNvSpPr>
            <a:spLocks noChangeArrowheads="1"/>
          </p:cNvSpPr>
          <p:nvPr/>
        </p:nvSpPr>
        <p:spPr bwMode="auto">
          <a:xfrm>
            <a:off x="5851220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4" name="Rectangle 303"/>
          <p:cNvSpPr>
            <a:spLocks noChangeArrowheads="1"/>
          </p:cNvSpPr>
          <p:nvPr/>
        </p:nvSpPr>
        <p:spPr bwMode="auto">
          <a:xfrm>
            <a:off x="6090518" y="4395106"/>
            <a:ext cx="672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+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d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5" name="Rectangle 304"/>
          <p:cNvSpPr>
            <a:spLocks noChangeArrowheads="1"/>
          </p:cNvSpPr>
          <p:nvPr/>
        </p:nvSpPr>
        <p:spPr bwMode="auto">
          <a:xfrm>
            <a:off x="6642965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6" name="Rectangle 305"/>
          <p:cNvSpPr>
            <a:spLocks noChangeArrowheads="1"/>
          </p:cNvSpPr>
          <p:nvPr/>
        </p:nvSpPr>
        <p:spPr bwMode="auto">
          <a:xfrm>
            <a:off x="6832826" y="4395106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561619" y="2075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4191384" y="350921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When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= 4 and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= 3,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0" name="Rectangle 309"/>
          <p:cNvSpPr>
            <a:spLocks noChangeArrowheads="1"/>
          </p:cNvSpPr>
          <p:nvPr/>
        </p:nvSpPr>
        <p:spPr bwMode="auto">
          <a:xfrm>
            <a:off x="6196419" y="3509210"/>
            <a:ext cx="360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1" name="Rectangle 310"/>
          <p:cNvSpPr>
            <a:spLocks noChangeArrowheads="1"/>
          </p:cNvSpPr>
          <p:nvPr/>
        </p:nvSpPr>
        <p:spPr bwMode="auto">
          <a:xfrm>
            <a:off x="6408060" y="3509210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2" name="Rectangle 311"/>
          <p:cNvSpPr>
            <a:spLocks noChangeArrowheads="1"/>
          </p:cNvSpPr>
          <p:nvPr/>
        </p:nvSpPr>
        <p:spPr bwMode="auto">
          <a:xfrm>
            <a:off x="6594755" y="3509210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3" name="Rectangle 312"/>
          <p:cNvSpPr>
            <a:spLocks noChangeArrowheads="1"/>
          </p:cNvSpPr>
          <p:nvPr/>
        </p:nvSpPr>
        <p:spPr bwMode="auto">
          <a:xfrm>
            <a:off x="6836474" y="3509210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4" name="Rectangle 313"/>
          <p:cNvSpPr>
            <a:spLocks noChangeArrowheads="1"/>
          </p:cNvSpPr>
          <p:nvPr/>
        </p:nvSpPr>
        <p:spPr bwMode="auto">
          <a:xfrm>
            <a:off x="7027363" y="3509210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5" name="Rectangle 314"/>
          <p:cNvSpPr>
            <a:spLocks noChangeArrowheads="1"/>
          </p:cNvSpPr>
          <p:nvPr/>
        </p:nvSpPr>
        <p:spPr bwMode="auto">
          <a:xfrm>
            <a:off x="7214058" y="3509210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6" name="Rectangle 315"/>
          <p:cNvSpPr>
            <a:spLocks noChangeArrowheads="1"/>
          </p:cNvSpPr>
          <p:nvPr/>
        </p:nvSpPr>
        <p:spPr bwMode="auto">
          <a:xfrm>
            <a:off x="7399064" y="3509210"/>
            <a:ext cx="534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7" name="Rectangle 316"/>
          <p:cNvSpPr>
            <a:spLocks noChangeArrowheads="1"/>
          </p:cNvSpPr>
          <p:nvPr/>
        </p:nvSpPr>
        <p:spPr bwMode="auto">
          <a:xfrm>
            <a:off x="7791434" y="3509210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8" name="Rectangle 317"/>
          <p:cNvSpPr>
            <a:spLocks noChangeArrowheads="1"/>
          </p:cNvSpPr>
          <p:nvPr/>
        </p:nvSpPr>
        <p:spPr bwMode="auto">
          <a:xfrm>
            <a:off x="8027976" y="3509210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19" name="Rectangle 318"/>
          <p:cNvSpPr>
            <a:spLocks noChangeArrowheads="1"/>
          </p:cNvSpPr>
          <p:nvPr/>
        </p:nvSpPr>
        <p:spPr bwMode="auto">
          <a:xfrm>
            <a:off x="8241577" y="3509210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4257332" y="4713068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When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= 4 and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d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= –3,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1" name="Rectangle 320"/>
          <p:cNvSpPr>
            <a:spLocks noChangeArrowheads="1"/>
          </p:cNvSpPr>
          <p:nvPr/>
        </p:nvSpPr>
        <p:spPr bwMode="auto">
          <a:xfrm>
            <a:off x="6366090" y="4713068"/>
            <a:ext cx="360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 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6577731" y="4713068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3" name="Rectangle 322"/>
          <p:cNvSpPr>
            <a:spLocks noChangeArrowheads="1"/>
          </p:cNvSpPr>
          <p:nvPr/>
        </p:nvSpPr>
        <p:spPr bwMode="auto">
          <a:xfrm>
            <a:off x="6764426" y="4713068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7,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4" name="Rectangle 323"/>
          <p:cNvSpPr>
            <a:spLocks noChangeArrowheads="1"/>
          </p:cNvSpPr>
          <p:nvPr/>
        </p:nvSpPr>
        <p:spPr bwMode="auto">
          <a:xfrm>
            <a:off x="7022003" y="4713068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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5" name="Rectangle 324"/>
          <p:cNvSpPr>
            <a:spLocks noChangeArrowheads="1"/>
          </p:cNvSpPr>
          <p:nvPr/>
        </p:nvSpPr>
        <p:spPr bwMode="auto">
          <a:xfrm>
            <a:off x="7212892" y="4713068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6" name="Rectangle 325"/>
          <p:cNvSpPr>
            <a:spLocks noChangeArrowheads="1"/>
          </p:cNvSpPr>
          <p:nvPr/>
        </p:nvSpPr>
        <p:spPr bwMode="auto">
          <a:xfrm>
            <a:off x="7399587" y="4713068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7" name="Rectangle 326"/>
          <p:cNvSpPr>
            <a:spLocks noChangeArrowheads="1"/>
          </p:cNvSpPr>
          <p:nvPr/>
        </p:nvSpPr>
        <p:spPr bwMode="auto">
          <a:xfrm>
            <a:off x="7584593" y="4713068"/>
            <a:ext cx="534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8" name="Rectangle 327"/>
          <p:cNvSpPr>
            <a:spLocks noChangeArrowheads="1"/>
          </p:cNvSpPr>
          <p:nvPr/>
        </p:nvSpPr>
        <p:spPr bwMode="auto">
          <a:xfrm>
            <a:off x="7976963" y="4713068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 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29" name="Rectangle 328"/>
          <p:cNvSpPr>
            <a:spLocks noChangeArrowheads="1"/>
          </p:cNvSpPr>
          <p:nvPr/>
        </p:nvSpPr>
        <p:spPr bwMode="auto">
          <a:xfrm>
            <a:off x="8213505" y="4713068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30" name="Rectangle 329"/>
          <p:cNvSpPr>
            <a:spLocks noChangeArrowheads="1"/>
          </p:cNvSpPr>
          <p:nvPr/>
        </p:nvSpPr>
        <p:spPr bwMode="auto">
          <a:xfrm>
            <a:off x="8442964" y="4713068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333" name="Straight Connector 332"/>
          <p:cNvCxnSpPr/>
          <p:nvPr/>
        </p:nvCxnSpPr>
        <p:spPr>
          <a:xfrm>
            <a:off x="3245376" y="2676564"/>
            <a:ext cx="0" cy="2415891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1" name="Oval 150"/>
          <p:cNvSpPr/>
          <p:nvPr/>
        </p:nvSpPr>
        <p:spPr>
          <a:xfrm>
            <a:off x="1307235" y="1918618"/>
            <a:ext cx="155781" cy="17313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228152" y="815753"/>
            <a:ext cx="949438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2182945" y="815753"/>
            <a:ext cx="516182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417070" y="1891835"/>
            <a:ext cx="152712" cy="22203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516774" y="1894168"/>
            <a:ext cx="149703" cy="22203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3078880" y="815753"/>
            <a:ext cx="942107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965018" y="2858355"/>
            <a:ext cx="502434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2" name="Straight Connector 161"/>
          <p:cNvCxnSpPr/>
          <p:nvPr/>
        </p:nvCxnSpPr>
        <p:spPr>
          <a:xfrm>
            <a:off x="1794232" y="2858355"/>
            <a:ext cx="507458" cy="0"/>
          </a:xfrm>
          <a:prstGeom prst="line">
            <a:avLst/>
          </a:prstGeom>
          <a:noFill/>
          <a:ln w="1905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3" name="Oval 162"/>
          <p:cNvSpPr/>
          <p:nvPr/>
        </p:nvSpPr>
        <p:spPr>
          <a:xfrm>
            <a:off x="1498638" y="2930134"/>
            <a:ext cx="201777" cy="20709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450793" y="2122910"/>
            <a:ext cx="743578" cy="213373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1438573" y="3134819"/>
            <a:ext cx="506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(4)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2678615" y="3747705"/>
            <a:ext cx="155857" cy="1210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2688070" y="3938743"/>
            <a:ext cx="136946" cy="1186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781324" y="361863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22821" y="98211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be the zeros of the polynomial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837072" y="1228998"/>
            <a:ext cx="278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12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+ 39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28.</a:t>
            </a:r>
          </a:p>
        </p:txBody>
      </p:sp>
      <p:sp>
        <p:nvSpPr>
          <p:cNvPr id="200" name="Rounded Rectangle 199" hidden="1"/>
          <p:cNvSpPr/>
          <p:nvPr/>
        </p:nvSpPr>
        <p:spPr>
          <a:xfrm>
            <a:off x="3339296" y="3095628"/>
            <a:ext cx="2179809" cy="545514"/>
          </a:xfrm>
          <a:prstGeom prst="roundRect">
            <a:avLst/>
          </a:prstGeom>
          <a:solidFill>
            <a:srgbClr val="00FFFF">
              <a:alpha val="42000"/>
            </a:srgbClr>
          </a:solidFill>
          <a:ln w="3175"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002060"/>
              </a:solidFill>
            </a:endParaRPr>
          </a:p>
        </p:txBody>
      </p:sp>
      <p:sp>
        <p:nvSpPr>
          <p:cNvPr id="202" name="TextBox 201" hidden="1"/>
          <p:cNvSpPr txBox="1"/>
          <p:nvPr/>
        </p:nvSpPr>
        <p:spPr>
          <a:xfrm>
            <a:off x="3375214" y="3188965"/>
            <a:ext cx="13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y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y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</a:p>
        </p:txBody>
      </p:sp>
      <p:sp>
        <p:nvSpPr>
          <p:cNvPr id="205" name="TextBox 204" hidden="1"/>
          <p:cNvSpPr txBox="1"/>
          <p:nvPr/>
        </p:nvSpPr>
        <p:spPr>
          <a:xfrm>
            <a:off x="4592754" y="3188965"/>
            <a:ext cx="38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06" name="TextBox 205" hidden="1"/>
          <p:cNvSpPr txBox="1"/>
          <p:nvPr/>
        </p:nvSpPr>
        <p:spPr>
          <a:xfrm>
            <a:off x="4784851" y="3188965"/>
            <a:ext cx="77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y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07" name="Oval 206"/>
          <p:cNvSpPr/>
          <p:nvPr/>
        </p:nvSpPr>
        <p:spPr>
          <a:xfrm>
            <a:off x="1696372" y="2892426"/>
            <a:ext cx="263970" cy="24772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244671" y="262852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and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180570" y="2620715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In this case,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4819219" y="2683956"/>
            <a:ext cx="497221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724124" y="2683956"/>
            <a:ext cx="497221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318117" y="383404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and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358494" y="3834046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In this case,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879016" y="3879970"/>
            <a:ext cx="497221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794465" y="3879970"/>
            <a:ext cx="594749" cy="235698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6108546" y="3277848"/>
            <a:ext cx="231293" cy="21766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6146006" y="4454794"/>
            <a:ext cx="216143" cy="22425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4701445" y="2981599"/>
            <a:ext cx="219036" cy="20100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5014032" y="2952720"/>
            <a:ext cx="219036" cy="23336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7055573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7223704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7381040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6" name="Rectangle 235"/>
          <p:cNvSpPr>
            <a:spLocks noChangeArrowheads="1"/>
          </p:cNvSpPr>
          <p:nvPr/>
        </p:nvSpPr>
        <p:spPr bwMode="auto">
          <a:xfrm>
            <a:off x="7559739" y="3208977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6443276" y="3244777"/>
            <a:ext cx="231293" cy="25522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4744303" y="4191104"/>
            <a:ext cx="219036" cy="20100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5056890" y="4162225"/>
            <a:ext cx="219036" cy="23336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44" name="Rectangle 243"/>
          <p:cNvSpPr>
            <a:spLocks noChangeArrowheads="1"/>
          </p:cNvSpPr>
          <p:nvPr/>
        </p:nvSpPr>
        <p:spPr bwMode="auto">
          <a:xfrm>
            <a:off x="7037047" y="4395106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5" name="Rectangle 244"/>
          <p:cNvSpPr>
            <a:spLocks noChangeArrowheads="1"/>
          </p:cNvSpPr>
          <p:nvPr/>
        </p:nvSpPr>
        <p:spPr bwMode="auto">
          <a:xfrm>
            <a:off x="7215156" y="4395106"/>
            <a:ext cx="5208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(–3)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7629273" y="4395106"/>
            <a:ext cx="3339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7" name="Rectangle 246"/>
          <p:cNvSpPr>
            <a:spLocks noChangeArrowheads="1"/>
          </p:cNvSpPr>
          <p:nvPr/>
        </p:nvSpPr>
        <p:spPr bwMode="auto">
          <a:xfrm>
            <a:off x="7874590" y="4395106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8" name="Rectangle 247"/>
          <p:cNvSpPr>
            <a:spLocks noChangeArrowheads="1"/>
          </p:cNvSpPr>
          <p:nvPr/>
        </p:nvSpPr>
        <p:spPr bwMode="auto">
          <a:xfrm>
            <a:off x="8068760" y="4395106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49" name="Rectangle 248"/>
          <p:cNvSpPr>
            <a:spLocks noChangeArrowheads="1"/>
          </p:cNvSpPr>
          <p:nvPr/>
        </p:nvSpPr>
        <p:spPr bwMode="auto">
          <a:xfrm>
            <a:off x="8244408" y="4395106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0" name="Rectangle 249"/>
          <p:cNvSpPr>
            <a:spLocks noChangeArrowheads="1"/>
          </p:cNvSpPr>
          <p:nvPr/>
        </p:nvSpPr>
        <p:spPr bwMode="auto">
          <a:xfrm>
            <a:off x="8462016" y="4395106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1" name="Rectangle 250"/>
          <p:cNvSpPr>
            <a:spLocks noChangeArrowheads="1"/>
          </p:cNvSpPr>
          <p:nvPr/>
        </p:nvSpPr>
        <p:spPr bwMode="auto">
          <a:xfrm>
            <a:off x="8647028" y="4395106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3" name="Rectangle 252"/>
          <p:cNvSpPr>
            <a:spLocks noChangeArrowheads="1"/>
          </p:cNvSpPr>
          <p:nvPr/>
        </p:nvSpPr>
        <p:spPr bwMode="auto">
          <a:xfrm>
            <a:off x="6386489" y="4115668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4" name="Rectangle 253"/>
          <p:cNvSpPr>
            <a:spLocks noChangeArrowheads="1"/>
          </p:cNvSpPr>
          <p:nvPr/>
        </p:nvSpPr>
        <p:spPr bwMode="auto">
          <a:xfrm>
            <a:off x="6580659" y="4115668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6756307" y="4115668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6973915" y="4115668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7158927" y="4115668"/>
            <a:ext cx="307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5661780" y="4191104"/>
            <a:ext cx="219036" cy="20100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1" name="Oval 330"/>
          <p:cNvSpPr/>
          <p:nvPr/>
        </p:nvSpPr>
        <p:spPr>
          <a:xfrm>
            <a:off x="5898033" y="4172221"/>
            <a:ext cx="200273" cy="2133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2" name="Oval 331"/>
          <p:cNvSpPr/>
          <p:nvPr/>
        </p:nvSpPr>
        <p:spPr>
          <a:xfrm>
            <a:off x="6471733" y="4454794"/>
            <a:ext cx="216143" cy="22425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4" name="Oval 333"/>
          <p:cNvSpPr/>
          <p:nvPr/>
        </p:nvSpPr>
        <p:spPr>
          <a:xfrm>
            <a:off x="7090695" y="4475034"/>
            <a:ext cx="191816" cy="17838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5" name="Oval 334"/>
          <p:cNvSpPr/>
          <p:nvPr/>
        </p:nvSpPr>
        <p:spPr>
          <a:xfrm>
            <a:off x="7330410" y="4477657"/>
            <a:ext cx="171931" cy="17313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448335" y="350875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3448335" y="471389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4239377" y="3540556"/>
            <a:ext cx="4272537" cy="23959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0" name="Rounded Rectangle 339"/>
          <p:cNvSpPr/>
          <p:nvPr/>
        </p:nvSpPr>
        <p:spPr>
          <a:xfrm>
            <a:off x="4210915" y="4749924"/>
            <a:ext cx="4436114" cy="23959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-0.06736 -0.14753 " pathEditMode="relative" rAng="0" ptsTypes="AA">
                                      <p:cBhvr>
                                        <p:cTn id="90" dur="500" spd="-100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-7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25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7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9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8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0" dur="indefinit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53" presetClass="exit" presetSubtype="32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7" dur="1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9" dur="1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53" presetClass="exit" presetSubtype="32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2" dur="1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4" dur="1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53" presetClass="exit" presetSubtype="32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7" dur="1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9" dur="1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00"/>
                            </p:stCondLst>
                            <p:childTnLst>
                              <p:par>
                                <p:cTn id="442" presetID="45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45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1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45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000"/>
                            </p:stCondLst>
                            <p:childTnLst>
                              <p:par>
                                <p:cTn id="5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00"/>
                            </p:stCondLst>
                            <p:childTnLst>
                              <p:par>
                                <p:cTn id="5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1000"/>
                            </p:stCondLst>
                            <p:childTnLst>
                              <p:par>
                                <p:cTn id="6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500"/>
                            </p:stCondLst>
                            <p:childTnLst>
                              <p:par>
                                <p:cTn id="6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1000"/>
                            </p:stCondLst>
                            <p:childTnLst>
                              <p:par>
                                <p:cTn id="6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500"/>
                            </p:stCondLst>
                            <p:childTnLst>
                              <p:par>
                                <p:cTn id="6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500"/>
                            </p:stCondLst>
                            <p:childTnLst>
                              <p:par>
                                <p:cTn id="664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500"/>
                            </p:stCondLst>
                            <p:childTnLst>
                              <p:par>
                                <p:cTn id="69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00"/>
                            </p:stCondLst>
                            <p:childTnLst>
                              <p:par>
                                <p:cTn id="7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500"/>
                            </p:stCondLst>
                            <p:childTnLst>
                              <p:par>
                                <p:cTn id="7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1000"/>
                            </p:stCondLst>
                            <p:childTnLst>
                              <p:par>
                                <p:cTn id="7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500"/>
                            </p:stCondLst>
                            <p:childTnLst>
                              <p:par>
                                <p:cTn id="7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1000"/>
                            </p:stCondLst>
                            <p:childTnLst>
                              <p:par>
                                <p:cTn id="7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00"/>
                            </p:stCondLst>
                            <p:childTnLst>
                              <p:par>
                                <p:cTn id="7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1000"/>
                            </p:stCondLst>
                            <p:childTnLst>
                              <p:par>
                                <p:cTn id="7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500"/>
                            </p:stCondLst>
                            <p:childTnLst>
                              <p:par>
                                <p:cTn id="7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500"/>
                            </p:stCondLst>
                            <p:childTnLst>
                              <p:par>
                                <p:cTn id="7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500"/>
                            </p:stCondLst>
                            <p:childTnLst>
                              <p:par>
                                <p:cTn id="7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500"/>
                            </p:stCondLst>
                            <p:childTnLst>
                              <p:par>
                                <p:cTn id="8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4" fill="hold">
                            <p:stCondLst>
                              <p:cond delay="500"/>
                            </p:stCondLst>
                            <p:childTnLst>
                              <p:par>
                                <p:cTn id="8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5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500"/>
                            </p:stCondLst>
                            <p:childTnLst>
                              <p:par>
                                <p:cTn id="8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500"/>
                            </p:stCondLst>
                            <p:childTnLst>
                              <p:par>
                                <p:cTn id="9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1000"/>
                            </p:stCondLst>
                            <p:childTnLst>
                              <p:par>
                                <p:cTn id="9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500"/>
                            </p:stCondLst>
                            <p:childTnLst>
                              <p:par>
                                <p:cTn id="9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500"/>
                            </p:stCondLst>
                            <p:childTnLst>
                              <p:par>
                                <p:cTn id="9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1000"/>
                            </p:stCondLst>
                            <p:childTnLst>
                              <p:par>
                                <p:cTn id="9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500"/>
                            </p:stCondLst>
                            <p:childTnLst>
                              <p:par>
                                <p:cTn id="9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6" fill="hold">
                      <p:stCondLst>
                        <p:cond delay="indefinite"/>
                      </p:stCondLst>
                      <p:childTnLst>
                        <p:par>
                          <p:cTn id="1007" fill="hold">
                            <p:stCondLst>
                              <p:cond delay="0"/>
                            </p:stCondLst>
                            <p:childTnLst>
                              <p:par>
                                <p:cTn id="10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0"/>
                            </p:stCondLst>
                            <p:childTnLst>
                              <p:par>
                                <p:cTn id="10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fill="hold">
                      <p:stCondLst>
                        <p:cond delay="indefinite"/>
                      </p:stCondLst>
                      <p:childTnLst>
                        <p:par>
                          <p:cTn id="1023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500"/>
                            </p:stCondLst>
                            <p:childTnLst>
                              <p:par>
                                <p:cTn id="10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1" fill="hold">
                            <p:stCondLst>
                              <p:cond delay="500"/>
                            </p:stCondLst>
                            <p:childTnLst>
                              <p:par>
                                <p:cTn id="10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500"/>
                            </p:stCondLst>
                            <p:childTnLst>
                              <p:par>
                                <p:cTn id="10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8" fill="hold">
                      <p:stCondLst>
                        <p:cond delay="indefinite"/>
                      </p:stCondLst>
                      <p:childTnLst>
                        <p:par>
                          <p:cTn id="1089" fill="hold">
                            <p:stCondLst>
                              <p:cond delay="0"/>
                            </p:stCondLst>
                            <p:childTnLst>
                              <p:par>
                                <p:cTn id="10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3" fill="hold">
                            <p:stCondLst>
                              <p:cond delay="500"/>
                            </p:stCondLst>
                            <p:childTnLst>
                              <p:par>
                                <p:cTn id="10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1" fill="hold">
                      <p:stCondLst>
                        <p:cond delay="indefinite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6" fill="hold">
                      <p:stCondLst>
                        <p:cond delay="indefinite"/>
                      </p:stCondLst>
                      <p:childTnLst>
                        <p:par>
                          <p:cTn id="1107" fill="hold">
                            <p:stCondLst>
                              <p:cond delay="0"/>
                            </p:stCondLst>
                            <p:childTnLst>
                              <p:par>
                                <p:cTn id="1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3" grpId="0"/>
      <p:bldP spid="124" grpId="0"/>
      <p:bldP spid="126" grpId="0"/>
      <p:bldP spid="133" grpId="0"/>
      <p:bldP spid="134" grpId="0"/>
      <p:bldP spid="131" grpId="0"/>
      <p:bldP spid="132" grpId="0"/>
      <p:bldP spid="135" grpId="0"/>
      <p:bldP spid="136" grpId="0"/>
      <p:bldP spid="154" grpId="0"/>
      <p:bldP spid="155" grpId="0"/>
      <p:bldP spid="158" grpId="0"/>
      <p:bldP spid="161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227" grpId="0"/>
      <p:bldP spid="235" grpId="0"/>
      <p:bldP spid="237" grpId="0"/>
      <p:bldP spid="239" grpId="0"/>
      <p:bldP spid="240" grpId="0"/>
      <p:bldP spid="241" grpId="0"/>
      <p:bldP spid="241" grpId="1"/>
      <p:bldP spid="208" grpId="0"/>
      <p:bldP spid="231" grpId="0"/>
      <p:bldP spid="232" grpId="0"/>
      <p:bldP spid="233" grpId="0"/>
      <p:bldP spid="234" grpId="0"/>
      <p:bldP spid="256" grpId="0"/>
      <p:bldP spid="257" grpId="0"/>
      <p:bldP spid="258" grpId="0"/>
      <p:bldP spid="258" grpId="1"/>
      <p:bldP spid="258" grpId="2"/>
      <p:bldP spid="259" grpId="0"/>
      <p:bldP spid="260" grpId="0"/>
      <p:bldP spid="262" grpId="0"/>
      <p:bldP spid="263" grpId="0"/>
      <p:bldP spid="264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2" grpId="1"/>
      <p:bldP spid="273" grpId="0"/>
      <p:bldP spid="273" grpId="1"/>
      <p:bldP spid="274" grpId="0"/>
      <p:bldP spid="274" grpId="1"/>
      <p:bldP spid="275" grpId="0"/>
      <p:bldP spid="277" grpId="0"/>
      <p:bldP spid="278" grpId="0"/>
      <p:bldP spid="279" grpId="0"/>
      <p:bldP spid="280" grpId="0"/>
      <p:bldP spid="280" grpId="1"/>
      <p:bldP spid="280" grpId="2"/>
      <p:bldP spid="281" grpId="0"/>
      <p:bldP spid="282" grpId="0"/>
      <p:bldP spid="282" grpId="1"/>
      <p:bldP spid="282" grpId="2"/>
      <p:bldP spid="283" grpId="0"/>
      <p:bldP spid="283" grpId="1"/>
      <p:bldP spid="283" grpId="2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8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6" grpId="0" animBg="1"/>
      <p:bldP spid="156" grpId="1" animBg="1"/>
      <p:bldP spid="157" grpId="0" animBg="1"/>
      <p:bldP spid="157" grpId="1" animBg="1"/>
      <p:bldP spid="159" grpId="0" animBg="1"/>
      <p:bldP spid="159" grpId="1" animBg="1"/>
      <p:bldP spid="163" grpId="0" animBg="1"/>
      <p:bldP spid="163" grpId="1" animBg="1"/>
      <p:bldP spid="164" grpId="0" animBg="1"/>
      <p:bldP spid="164" grpId="1" animBg="1"/>
      <p:bldP spid="193" grpId="0"/>
      <p:bldP spid="193" grpId="1"/>
      <p:bldP spid="193" grpId="2"/>
      <p:bldP spid="196" grpId="0"/>
      <p:bldP spid="200" grpId="0" animBg="1"/>
      <p:bldP spid="200" grpId="1" animBg="1"/>
      <p:bldP spid="202" grpId="0"/>
      <p:bldP spid="202" grpId="1"/>
      <p:bldP spid="205" grpId="0"/>
      <p:bldP spid="205" grpId="1"/>
      <p:bldP spid="206" grpId="0"/>
      <p:bldP spid="206" grpId="1"/>
      <p:bldP spid="207" grpId="0" animBg="1"/>
      <p:bldP spid="207" grpId="1" animBg="1"/>
      <p:bldP spid="211" grpId="0"/>
      <p:bldP spid="212" grpId="0"/>
      <p:bldP spid="215" grpId="0" animBg="1"/>
      <p:bldP spid="215" grpId="1" animBg="1"/>
      <p:bldP spid="215" grpId="2" animBg="1"/>
      <p:bldP spid="215" grpId="3" animBg="1"/>
      <p:bldP spid="215" grpId="4" animBg="1"/>
      <p:bldP spid="215" grpId="5" animBg="1"/>
      <p:bldP spid="216" grpId="0" animBg="1"/>
      <p:bldP spid="216" grpId="1" animBg="1"/>
      <p:bldP spid="216" grpId="2" animBg="1"/>
      <p:bldP spid="216" grpId="3" animBg="1"/>
      <p:bldP spid="217" grpId="0"/>
      <p:bldP spid="218" grpId="0"/>
      <p:bldP spid="219" grpId="0" animBg="1"/>
      <p:bldP spid="219" grpId="1" animBg="1"/>
      <p:bldP spid="219" grpId="2" animBg="1"/>
      <p:bldP spid="219" grpId="3" animBg="1"/>
      <p:bldP spid="219" grpId="4" animBg="1"/>
      <p:bldP spid="219" grpId="5" animBg="1"/>
      <p:bldP spid="220" grpId="0" animBg="1"/>
      <p:bldP spid="220" grpId="1" animBg="1"/>
      <p:bldP spid="220" grpId="2" animBg="1"/>
      <p:bldP spid="220" grpId="3" animBg="1"/>
      <p:bldP spid="222" grpId="0" animBg="1"/>
      <p:bldP spid="222" grpId="1" animBg="1"/>
      <p:bldP spid="230" grpId="0" animBg="1"/>
      <p:bldP spid="230" grpId="1" animBg="1"/>
      <p:bldP spid="192" grpId="0" animBg="1"/>
      <p:bldP spid="192" grpId="1" animBg="1"/>
      <p:bldP spid="201" grpId="0" animBg="1"/>
      <p:bldP spid="201" grpId="1" animBg="1"/>
      <p:bldP spid="203" grpId="0"/>
      <p:bldP spid="204" grpId="0"/>
      <p:bldP spid="210" grpId="0"/>
      <p:bldP spid="236" grpId="0"/>
      <p:bldP spid="238" grpId="0" animBg="1"/>
      <p:bldP spid="238" grpId="1" animBg="1"/>
      <p:bldP spid="242" grpId="0" animBg="1"/>
      <p:bldP spid="242" grpId="1" animBg="1"/>
      <p:bldP spid="243" grpId="0" animBg="1"/>
      <p:bldP spid="243" grpId="1" animBg="1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3" grpId="0"/>
      <p:bldP spid="254" grpId="0"/>
      <p:bldP spid="255" grpId="0"/>
      <p:bldP spid="261" grpId="0"/>
      <p:bldP spid="265" grpId="0"/>
      <p:bldP spid="309" grpId="0" animBg="1"/>
      <p:bldP spid="309" grpId="1" animBg="1"/>
      <p:bldP spid="331" grpId="0" animBg="1"/>
      <p:bldP spid="331" grpId="1" animBg="1"/>
      <p:bldP spid="332" grpId="0" animBg="1"/>
      <p:bldP spid="332" grpId="1" animBg="1"/>
      <p:bldP spid="334" grpId="0" animBg="1"/>
      <p:bldP spid="334" grpId="1" animBg="1"/>
      <p:bldP spid="335" grpId="0" animBg="1"/>
      <p:bldP spid="335" grpId="1" animBg="1"/>
      <p:bldP spid="336" grpId="0"/>
      <p:bldP spid="337" grpId="0"/>
      <p:bldP spid="339" grpId="0" animBg="1"/>
      <p:bldP spid="3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901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203" y="66597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4410" y="97194"/>
            <a:ext cx="77875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0930" y="176322"/>
            <a:ext cx="672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If  and </a:t>
            </a:r>
            <a:r>
              <a:rPr lang="el-GR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the quadratic polynomial 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2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5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+ 7, </a:t>
            </a:r>
          </a:p>
          <a:p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find a polynomial whose zeros are 2 + 3</a:t>
            </a:r>
            <a:r>
              <a:rPr lang="el-GR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and 3 + 2</a:t>
            </a:r>
            <a:r>
              <a:rPr lang="el-GR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.</a:t>
            </a:r>
            <a:endParaRPr lang="en-US" sz="14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6609" y="665970"/>
            <a:ext cx="357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It is given that  and 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are the zeros 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of  quadratic polynomial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2928" y="194301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6609" y="1943019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46625" y="194301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60045" y="194301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50925" y="194301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39451" y="194301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2315793" y="2096907"/>
            <a:ext cx="4598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7" name="TextBox 96"/>
          <p:cNvSpPr txBox="1"/>
          <p:nvPr/>
        </p:nvSpPr>
        <p:spPr>
          <a:xfrm>
            <a:off x="2402074" y="203381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59022" y="1822091"/>
            <a:ext cx="51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(–5)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35794" y="182209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170537" y="209214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7" name="TextBox 66"/>
          <p:cNvSpPr txBox="1"/>
          <p:nvPr/>
        </p:nvSpPr>
        <p:spPr>
          <a:xfrm>
            <a:off x="3113065" y="203381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13065" y="182209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6609" y="2860706"/>
            <a:ext cx="451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Let S and P denote respectively the sum and 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product of zeroes of the required polynomial.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720" y="3852426"/>
            <a:ext cx="74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Then,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620857" y="472581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850806" y="472581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010855" y="472882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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290200" y="4882711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4" name="TextBox 173"/>
          <p:cNvSpPr txBox="1"/>
          <p:nvPr/>
        </p:nvSpPr>
        <p:spPr>
          <a:xfrm>
            <a:off x="4230849" y="481032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230849" y="462227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470751" y="472266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4779517" y="4876548"/>
            <a:ext cx="19299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8" name="TextBox 177"/>
          <p:cNvSpPr txBox="1"/>
          <p:nvPr/>
        </p:nvSpPr>
        <p:spPr>
          <a:xfrm>
            <a:off x="4744365" y="481032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696106" y="4622275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76609" y="1160701"/>
            <a:ext cx="172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2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5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+ 7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76609" y="1487422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316656" y="14874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502456" y="14874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692061" y="1487422"/>
            <a:ext cx="35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2,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71448" y="14874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157248" y="14874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346852" y="1487422"/>
            <a:ext cx="526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–5,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83125" y="14874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868925" y="14874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058529" y="1487422"/>
            <a:ext cx="290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</a:p>
        </p:txBody>
      </p:sp>
      <p:sp>
        <p:nvSpPr>
          <p:cNvPr id="144" name="Oval 143"/>
          <p:cNvSpPr/>
          <p:nvPr/>
        </p:nvSpPr>
        <p:spPr>
          <a:xfrm>
            <a:off x="1337102" y="1208925"/>
            <a:ext cx="189799" cy="2267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1655377" y="1217038"/>
            <a:ext cx="334674" cy="2093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2219299" y="1195964"/>
            <a:ext cx="22930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1668710" y="2103894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8" name="TextBox 147"/>
          <p:cNvSpPr txBox="1"/>
          <p:nvPr/>
        </p:nvSpPr>
        <p:spPr>
          <a:xfrm>
            <a:off x="1652010" y="203381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614339" y="183399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978889" y="194301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51" name="Oval 150"/>
          <p:cNvSpPr/>
          <p:nvPr/>
        </p:nvSpPr>
        <p:spPr>
          <a:xfrm>
            <a:off x="2394181" y="1524522"/>
            <a:ext cx="288269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655992" y="1860950"/>
            <a:ext cx="291152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688174" y="2099131"/>
            <a:ext cx="24584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716752" y="1532243"/>
            <a:ext cx="24584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298507" y="1904953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465038" y="1904953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26748" y="2440219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444227" y="244170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788412" y="2594811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7" name="TextBox 136"/>
          <p:cNvSpPr txBox="1"/>
          <p:nvPr/>
        </p:nvSpPr>
        <p:spPr>
          <a:xfrm>
            <a:off x="1708333" y="253094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729078" y="2328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985937" y="244170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331381" y="2594811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1" name="TextBox 140"/>
          <p:cNvSpPr txBox="1"/>
          <p:nvPr/>
        </p:nvSpPr>
        <p:spPr>
          <a:xfrm>
            <a:off x="2283595" y="254017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277182" y="2319364"/>
            <a:ext cx="3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</a:p>
        </p:txBody>
      </p:sp>
      <p:sp>
        <p:nvSpPr>
          <p:cNvPr id="143" name="Oval 142"/>
          <p:cNvSpPr/>
          <p:nvPr/>
        </p:nvSpPr>
        <p:spPr>
          <a:xfrm>
            <a:off x="1728314" y="2390055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730695" y="2597096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3071571" y="1523720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585194" y="198739"/>
            <a:ext cx="1609574" cy="259488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786375" y="444786"/>
            <a:ext cx="4985292" cy="22351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70580" y="3366698"/>
            <a:ext cx="368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Also,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 2 + 3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&amp;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 3 + 2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roots of the polynomial to be formed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367050" y="3852426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572662" y="385242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780504" y="3852426"/>
            <a:ext cx="743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421765" y="3852426"/>
            <a:ext cx="539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905121" y="3852426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126615" y="385242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340668" y="3852426"/>
            <a:ext cx="586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82295" y="4131963"/>
            <a:ext cx="37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367050" y="4170063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72662" y="417006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810320" y="4170063"/>
            <a:ext cx="9531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(2 + 3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638159" y="417006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820378" y="4170063"/>
            <a:ext cx="951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(3 + 2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367050" y="4455363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72662" y="445536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866082" y="4455363"/>
            <a:ext cx="854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 + 3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638159" y="4455363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878089" y="4455363"/>
            <a:ext cx="83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3 + 2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572662" y="472435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1884328" y="4724356"/>
            <a:ext cx="442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5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595323" y="472435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2810784" y="472435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2919069" y="4724356"/>
            <a:ext cx="773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+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1840515" y="3890430"/>
            <a:ext cx="22080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1337103" y="3392098"/>
            <a:ext cx="1078266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2213419" y="3900513"/>
            <a:ext cx="234522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2577268" y="3392098"/>
            <a:ext cx="108056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6" name="Rounded Rectangle 285"/>
          <p:cNvSpPr/>
          <p:nvPr/>
        </p:nvSpPr>
        <p:spPr>
          <a:xfrm>
            <a:off x="1920004" y="4494545"/>
            <a:ext cx="270283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131758" y="4724356"/>
            <a:ext cx="2941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288987" y="4724356"/>
            <a:ext cx="442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2941540" y="4494545"/>
            <a:ext cx="270283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2343128" y="4494545"/>
            <a:ext cx="270283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92" name="Rounded Rectangle 291"/>
          <p:cNvSpPr/>
          <p:nvPr/>
        </p:nvSpPr>
        <p:spPr>
          <a:xfrm>
            <a:off x="3354495" y="4494545"/>
            <a:ext cx="270283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3071671" y="1845550"/>
            <a:ext cx="387070" cy="52545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94" name="Oval 293"/>
          <p:cNvSpPr/>
          <p:nvPr/>
        </p:nvSpPr>
        <p:spPr>
          <a:xfrm>
            <a:off x="822007" y="1961562"/>
            <a:ext cx="602373" cy="28073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2985956" y="4752348"/>
            <a:ext cx="602373" cy="28073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3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5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0" fill="hold">
                          <p:stCondLst>
                            <p:cond delay="indefinite"/>
                          </p:stCondLst>
                          <p:childTnLst>
                            <p:par>
                              <p:cTn id="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25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5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25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3" dur="25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25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1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25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1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0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1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5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25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4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25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4" dur="25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250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7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0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50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6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2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63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4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2" fill="hold">
                          <p:stCondLst>
                            <p:cond delay="indefinite"/>
                          </p:stCondLst>
                          <p:childTnLst>
                            <p:par>
                              <p:cTn id="3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6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1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1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2" fill="hold">
                          <p:stCondLst>
                            <p:cond delay="indefinite"/>
                          </p:stCondLst>
                          <p:childTnLst>
                            <p:par>
                              <p:cTn id="4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8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2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3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1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7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0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1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2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7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0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5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0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1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2" fill="hold">
                          <p:stCondLst>
                            <p:cond delay="indefinite"/>
                          </p:stCondLst>
                          <p:childTnLst>
                            <p:par>
                              <p:cTn id="4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6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7" fill="hold">
                          <p:stCondLst>
                            <p:cond delay="indefinite"/>
                          </p:stCondLst>
                          <p:childTnLst>
                            <p:par>
                              <p:cTn id="4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1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02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3" fill="hold">
                          <p:stCondLst>
                            <p:cond delay="indefinite"/>
                          </p:stCondLst>
                          <p:childTnLst>
                            <p:par>
                              <p:cTn id="5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7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8" fill="hold">
                          <p:stCondLst>
                            <p:cond delay="indefinite"/>
                          </p:stCondLst>
                          <p:childTnLst>
                            <p:par>
                              <p:cTn id="5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4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9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4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7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0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6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3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6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7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8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9" fill="hold">
                          <p:stCondLst>
                            <p:cond delay="indefinite"/>
                          </p:stCondLst>
                          <p:childTnLst>
                            <p:par>
                              <p:cTn id="5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3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6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9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5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0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1" fill="hold">
                          <p:stCondLst>
                            <p:cond delay="indefinite"/>
                          </p:stCondLst>
                          <p:childTnLst>
                            <p:par>
                              <p:cTn id="5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7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4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7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8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9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0" fill="hold">
                          <p:stCondLst>
                            <p:cond delay="indefinite"/>
                          </p:stCondLst>
                          <p:childTnLst>
                            <p:par>
                              <p:cTn id="6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4" dur="25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5" dur="2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9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0" fill="hold">
                          <p:stCondLst>
                            <p:cond delay="indefinite"/>
                          </p:stCondLst>
                          <p:childTnLst>
                            <p:par>
                              <p:cTn id="6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4" dur="25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5" dur="25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7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0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3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4" dur="25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45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0" fill="hold">
                          <p:stCondLst>
                            <p:cond delay="indefinite"/>
                          </p:stCondLst>
                          <p:childTnLst>
                            <p:par>
                              <p:cTn id="6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4" dur="25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5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33" grpId="0"/>
          <p:bldP spid="130" grpId="0"/>
          <p:bldP spid="84" grpId="0"/>
          <p:bldP spid="85" grpId="0"/>
          <p:bldP spid="87" grpId="0"/>
          <p:bldP spid="88" grpId="0"/>
          <p:bldP spid="93" grpId="0"/>
          <p:bldP spid="94" grpId="0"/>
          <p:bldP spid="97" grpId="0"/>
          <p:bldP spid="98" grpId="0"/>
          <p:bldP spid="100" grpId="0"/>
          <p:bldP spid="67" grpId="0"/>
          <p:bldP spid="68" grpId="0"/>
          <p:bldP spid="75" grpId="0"/>
          <p:bldP spid="120" grpId="0"/>
          <p:bldP spid="170" grpId="0"/>
          <p:bldP spid="171" grpId="0"/>
          <p:bldP spid="172" grpId="0"/>
          <p:bldP spid="174" grpId="0"/>
          <p:bldP spid="175" grpId="0"/>
          <p:bldP spid="176" grpId="0"/>
          <p:bldP spid="178" grpId="0"/>
          <p:bldP spid="179" grpId="0"/>
          <p:bldP spid="113" grpId="0"/>
          <p:bldP spid="114" grpId="0"/>
          <p:bldP spid="115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44" grpId="0" animBg="1"/>
          <p:bldP spid="144" grpId="1" animBg="1"/>
          <p:bldP spid="145" grpId="0" animBg="1"/>
          <p:bldP spid="145" grpId="1" animBg="1"/>
          <p:bldP spid="146" grpId="0" animBg="1"/>
          <p:bldP spid="146" grpId="1" animBg="1"/>
          <p:bldP spid="148" grpId="0"/>
          <p:bldP spid="149" grpId="0"/>
          <p:bldP spid="150" grpId="0"/>
          <p:bldP spid="151" grpId="0" animBg="1"/>
          <p:bldP spid="151" grpId="1" animBg="1"/>
          <p:bldP spid="152" grpId="0" animBg="1"/>
          <p:bldP spid="152" grpId="1" animBg="1"/>
          <p:bldP spid="153" grpId="0" animBg="1"/>
          <p:bldP spid="153" grpId="1" animBg="1"/>
          <p:bldP spid="154" grpId="0" animBg="1"/>
          <p:bldP spid="154" grpId="1" animBg="1"/>
          <p:bldP spid="154" grpId="2" animBg="1"/>
          <p:bldP spid="154" grpId="3" animBg="1"/>
          <p:bldP spid="155" grpId="0" animBg="1"/>
          <p:bldP spid="155" grpId="1" animBg="1"/>
          <p:bldP spid="156" grpId="0" animBg="1"/>
          <p:bldP spid="156" grpId="1" animBg="1"/>
          <p:bldP spid="134" grpId="0"/>
          <p:bldP spid="135" grpId="0"/>
          <p:bldP spid="137" grpId="0"/>
          <p:bldP spid="138" grpId="0"/>
          <p:bldP spid="139" grpId="0"/>
          <p:bldP spid="141" grpId="0"/>
          <p:bldP spid="142" grpId="0"/>
          <p:bldP spid="143" grpId="0" animBg="1"/>
          <p:bldP spid="143" grpId="1" animBg="1"/>
          <p:bldP spid="157" grpId="0" animBg="1"/>
          <p:bldP spid="157" grpId="1" animBg="1"/>
          <p:bldP spid="181" grpId="0" animBg="1"/>
          <p:bldP spid="181" grpId="1" animBg="1"/>
          <p:bldP spid="182" grpId="0" animBg="1"/>
          <p:bldP spid="182" grpId="1" animBg="1"/>
          <p:bldP spid="183" grpId="0" animBg="1"/>
          <p:bldP spid="183" grpId="1" animBg="1"/>
          <p:bldP spid="160" grpId="0"/>
          <p:bldP spid="158" grpId="0"/>
          <p:bldP spid="159" grpId="0"/>
          <p:bldP spid="161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8" grpId="0"/>
          <p:bldP spid="199" grpId="0"/>
          <p:bldP spid="200" grpId="0"/>
          <p:bldP spid="201" grpId="0"/>
          <p:bldP spid="202" grpId="0"/>
          <p:bldP spid="275" grpId="0"/>
          <p:bldP spid="277" grpId="0"/>
          <p:bldP spid="278" grpId="0"/>
          <p:bldP spid="280" grpId="0"/>
          <p:bldP spid="281" grpId="0"/>
          <p:bldP spid="282" grpId="0" animBg="1"/>
          <p:bldP spid="282" grpId="1" animBg="1"/>
          <p:bldP spid="283" grpId="0" animBg="1"/>
          <p:bldP spid="283" grpId="1" animBg="1"/>
          <p:bldP spid="284" grpId="0" animBg="1"/>
          <p:bldP spid="284" grpId="1" animBg="1"/>
          <p:bldP spid="285" grpId="0" animBg="1"/>
          <p:bldP spid="285" grpId="1" animBg="1"/>
          <p:bldP spid="286" grpId="0" animBg="1"/>
          <p:bldP spid="286" grpId="1" animBg="1"/>
          <p:bldP spid="288" grpId="0"/>
          <p:bldP spid="289" grpId="0"/>
          <p:bldP spid="290" grpId="0" animBg="1"/>
          <p:bldP spid="290" grpId="1" animBg="1"/>
          <p:bldP spid="291" grpId="0" animBg="1"/>
          <p:bldP spid="291" grpId="1" animBg="1"/>
          <p:bldP spid="292" grpId="0" animBg="1"/>
          <p:bldP spid="292" grpId="1" animBg="1"/>
          <p:bldP spid="293" grpId="0" animBg="1"/>
          <p:bldP spid="293" grpId="1" animBg="1"/>
          <p:bldP spid="294" grpId="0" animBg="1"/>
          <p:bldP spid="294" grpId="1" animBg="1"/>
          <p:bldP spid="296" grpId="0" animBg="1"/>
          <p:bldP spid="296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3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5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0" fill="hold">
                          <p:stCondLst>
                            <p:cond delay="indefinite"/>
                          </p:stCondLst>
                          <p:childTnLst>
                            <p:par>
                              <p:cTn id="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25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5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25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3" dur="25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25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1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25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1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0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1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5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25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4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25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4" dur="25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250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7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0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50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6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3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2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63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4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2" fill="hold">
                          <p:stCondLst>
                            <p:cond delay="indefinite"/>
                          </p:stCondLst>
                          <p:childTnLst>
                            <p:par>
                              <p:cTn id="3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6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1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1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2" fill="hold">
                          <p:stCondLst>
                            <p:cond delay="indefinite"/>
                          </p:stCondLst>
                          <p:childTnLst>
                            <p:par>
                              <p:cTn id="4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8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2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3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1" dur="500"/>
                                            <p:tgtEl>
                                              <p:spTgt spid="2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7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0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1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2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3" fill="hold">
                          <p:stCondLst>
                            <p:cond delay="indefinite"/>
                          </p:stCondLst>
                          <p:childTnLst>
                            <p:par>
                              <p:cTn id="4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7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0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8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5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0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1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2" fill="hold">
                          <p:stCondLst>
                            <p:cond delay="indefinite"/>
                          </p:stCondLst>
                          <p:childTnLst>
                            <p:par>
                              <p:cTn id="4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6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7" fill="hold">
                          <p:stCondLst>
                            <p:cond delay="indefinite"/>
                          </p:stCondLst>
                          <p:childTnLst>
                            <p:par>
                              <p:cTn id="4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1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02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3" fill="hold">
                          <p:stCondLst>
                            <p:cond delay="indefinite"/>
                          </p:stCondLst>
                          <p:childTnLst>
                            <p:par>
                              <p:cTn id="5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7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8" fill="hold">
                          <p:stCondLst>
                            <p:cond delay="indefinite"/>
                          </p:stCondLst>
                          <p:childTnLst>
                            <p:par>
                              <p:cTn id="5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4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9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4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7" dur="500"/>
                                            <p:tgtEl>
                                              <p:spTgt spid="2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0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6" dur="500"/>
                                            <p:tgtEl>
                                              <p:spTgt spid="2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3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6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7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8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9" fill="hold">
                          <p:stCondLst>
                            <p:cond delay="indefinite"/>
                          </p:stCondLst>
                          <p:childTnLst>
                            <p:par>
                              <p:cTn id="5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3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6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9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5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0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1" fill="hold">
                          <p:stCondLst>
                            <p:cond delay="indefinite"/>
                          </p:stCondLst>
                          <p:childTnLst>
                            <p:par>
                              <p:cTn id="5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6" fill="hold">
                          <p:stCondLst>
                            <p:cond delay="indefinite"/>
                          </p:stCondLst>
                          <p:childTnLst>
                            <p:par>
                              <p:cTn id="5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0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1" fill="hold">
                          <p:stCondLst>
                            <p:cond delay="indefinite"/>
                          </p:stCondLst>
                          <p:childTnLst>
                            <p:par>
                              <p:cTn id="5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7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4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7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8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9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0" fill="hold">
                          <p:stCondLst>
                            <p:cond delay="indefinite"/>
                          </p:stCondLst>
                          <p:childTnLst>
                            <p:par>
                              <p:cTn id="6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4" dur="25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5" dur="2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9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0" fill="hold">
                          <p:stCondLst>
                            <p:cond delay="indefinite"/>
                          </p:stCondLst>
                          <p:childTnLst>
                            <p:par>
                              <p:cTn id="6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4" dur="25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5" dur="25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7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0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3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5" fill="hold">
                          <p:stCondLst>
                            <p:cond delay="indefinite"/>
                          </p:stCondLst>
                          <p:childTnLst>
                            <p:par>
                              <p:cTn id="6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0" fill="hold">
                          <p:stCondLst>
                            <p:cond delay="indefinite"/>
                          </p:stCondLst>
                          <p:childTnLst>
                            <p:par>
                              <p:cTn id="6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4" dur="25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45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0" fill="hold">
                          <p:stCondLst>
                            <p:cond delay="indefinite"/>
                          </p:stCondLst>
                          <p:childTnLst>
                            <p:par>
                              <p:cTn id="6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4" dur="25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5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33" grpId="0"/>
          <p:bldP spid="130" grpId="0"/>
          <p:bldP spid="84" grpId="0"/>
          <p:bldP spid="85" grpId="0"/>
          <p:bldP spid="87" grpId="0"/>
          <p:bldP spid="88" grpId="0"/>
          <p:bldP spid="93" grpId="0"/>
          <p:bldP spid="94" grpId="0"/>
          <p:bldP spid="97" grpId="0"/>
          <p:bldP spid="98" grpId="0"/>
          <p:bldP spid="100" grpId="0"/>
          <p:bldP spid="67" grpId="0"/>
          <p:bldP spid="68" grpId="0"/>
          <p:bldP spid="75" grpId="0"/>
          <p:bldP spid="120" grpId="0"/>
          <p:bldP spid="170" grpId="0"/>
          <p:bldP spid="171" grpId="0"/>
          <p:bldP spid="172" grpId="0"/>
          <p:bldP spid="174" grpId="0"/>
          <p:bldP spid="175" grpId="0"/>
          <p:bldP spid="176" grpId="0"/>
          <p:bldP spid="178" grpId="0"/>
          <p:bldP spid="179" grpId="0"/>
          <p:bldP spid="113" grpId="0"/>
          <p:bldP spid="114" grpId="0"/>
          <p:bldP spid="115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44" grpId="0" animBg="1"/>
          <p:bldP spid="144" grpId="1" animBg="1"/>
          <p:bldP spid="145" grpId="0" animBg="1"/>
          <p:bldP spid="145" grpId="1" animBg="1"/>
          <p:bldP spid="146" grpId="0" animBg="1"/>
          <p:bldP spid="146" grpId="1" animBg="1"/>
          <p:bldP spid="148" grpId="0"/>
          <p:bldP spid="149" grpId="0"/>
          <p:bldP spid="150" grpId="0"/>
          <p:bldP spid="151" grpId="0" animBg="1"/>
          <p:bldP spid="151" grpId="1" animBg="1"/>
          <p:bldP spid="152" grpId="0" animBg="1"/>
          <p:bldP spid="152" grpId="1" animBg="1"/>
          <p:bldP spid="153" grpId="0" animBg="1"/>
          <p:bldP spid="153" grpId="1" animBg="1"/>
          <p:bldP spid="154" grpId="0" animBg="1"/>
          <p:bldP spid="154" grpId="1" animBg="1"/>
          <p:bldP spid="154" grpId="2" animBg="1"/>
          <p:bldP spid="154" grpId="3" animBg="1"/>
          <p:bldP spid="155" grpId="0" animBg="1"/>
          <p:bldP spid="155" grpId="1" animBg="1"/>
          <p:bldP spid="156" grpId="0" animBg="1"/>
          <p:bldP spid="156" grpId="1" animBg="1"/>
          <p:bldP spid="134" grpId="0"/>
          <p:bldP spid="135" grpId="0"/>
          <p:bldP spid="137" grpId="0"/>
          <p:bldP spid="138" grpId="0"/>
          <p:bldP spid="139" grpId="0"/>
          <p:bldP spid="141" grpId="0"/>
          <p:bldP spid="142" grpId="0"/>
          <p:bldP spid="143" grpId="0" animBg="1"/>
          <p:bldP spid="143" grpId="1" animBg="1"/>
          <p:bldP spid="157" grpId="0" animBg="1"/>
          <p:bldP spid="157" grpId="1" animBg="1"/>
          <p:bldP spid="181" grpId="0" animBg="1"/>
          <p:bldP spid="181" grpId="1" animBg="1"/>
          <p:bldP spid="182" grpId="0" animBg="1"/>
          <p:bldP spid="182" grpId="1" animBg="1"/>
          <p:bldP spid="183" grpId="0" animBg="1"/>
          <p:bldP spid="183" grpId="1" animBg="1"/>
          <p:bldP spid="160" grpId="0"/>
          <p:bldP spid="158" grpId="0"/>
          <p:bldP spid="159" grpId="0"/>
          <p:bldP spid="161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8" grpId="0"/>
          <p:bldP spid="199" grpId="0"/>
          <p:bldP spid="200" grpId="0"/>
          <p:bldP spid="201" grpId="0"/>
          <p:bldP spid="202" grpId="0"/>
          <p:bldP spid="275" grpId="0"/>
          <p:bldP spid="277" grpId="0"/>
          <p:bldP spid="278" grpId="0"/>
          <p:bldP spid="280" grpId="0"/>
          <p:bldP spid="281" grpId="0"/>
          <p:bldP spid="282" grpId="0" animBg="1"/>
          <p:bldP spid="282" grpId="1" animBg="1"/>
          <p:bldP spid="283" grpId="0" animBg="1"/>
          <p:bldP spid="283" grpId="1" animBg="1"/>
          <p:bldP spid="284" grpId="0" animBg="1"/>
          <p:bldP spid="284" grpId="1" animBg="1"/>
          <p:bldP spid="285" grpId="0" animBg="1"/>
          <p:bldP spid="285" grpId="1" animBg="1"/>
          <p:bldP spid="286" grpId="0" animBg="1"/>
          <p:bldP spid="286" grpId="1" animBg="1"/>
          <p:bldP spid="288" grpId="0"/>
          <p:bldP spid="289" grpId="0"/>
          <p:bldP spid="290" grpId="0" animBg="1"/>
          <p:bldP spid="290" grpId="1" animBg="1"/>
          <p:bldP spid="291" grpId="0" animBg="1"/>
          <p:bldP spid="291" grpId="1" animBg="1"/>
          <p:bldP spid="292" grpId="0" animBg="1"/>
          <p:bldP spid="292" grpId="1" animBg="1"/>
          <p:bldP spid="293" grpId="0" animBg="1"/>
          <p:bldP spid="293" grpId="1" animBg="1"/>
          <p:bldP spid="294" grpId="0" animBg="1"/>
          <p:bldP spid="294" grpId="1" animBg="1"/>
          <p:bldP spid="296" grpId="0" animBg="1"/>
          <p:bldP spid="296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311720" y="156359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5697" y="732618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32578" y="732618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46240" y="732618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37120" y="732618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636003" y="881744"/>
            <a:ext cx="1679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7" name="TextBox 66"/>
          <p:cNvSpPr txBox="1"/>
          <p:nvPr/>
        </p:nvSpPr>
        <p:spPr>
          <a:xfrm>
            <a:off x="1577298" y="811063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77298" y="611690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29288" y="1563599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56598" y="1563599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178233" y="1563599"/>
            <a:ext cx="972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(2 + 3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943415" y="1563599"/>
            <a:ext cx="9703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(3 + 2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59733" y="240101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235647" y="268021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1358226" y="2680210"/>
            <a:ext cx="9054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+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130158" y="268021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2293866" y="2680210"/>
            <a:ext cx="653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13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959733" y="268497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247809" y="2402397"/>
            <a:ext cx="501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6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582496" y="240239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770205" y="2402397"/>
            <a:ext cx="4857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125039" y="240239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303680" y="2402397"/>
            <a:ext cx="647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13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959733" y="299431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242999" y="299431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389388" y="2994310"/>
            <a:ext cx="940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[( +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2149511" y="299431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303692" y="2994310"/>
            <a:ext cx="593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]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59733" y="411203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253020" y="4112034"/>
            <a:ext cx="309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580984" y="4275253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5" name="TextBox 234"/>
          <p:cNvSpPr txBox="1"/>
          <p:nvPr/>
        </p:nvSpPr>
        <p:spPr>
          <a:xfrm>
            <a:off x="1518165" y="421677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526456" y="4021461"/>
            <a:ext cx="27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374968" y="3912979"/>
            <a:ext cx="69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 )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744740" y="4042822"/>
            <a:ext cx="311929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913396" y="411203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cxnSp>
        <p:nvCxnSpPr>
          <p:cNvPr id="240" name="Straight Connector 239"/>
          <p:cNvCxnSpPr/>
          <p:nvPr/>
        </p:nvCxnSpPr>
        <p:spPr>
          <a:xfrm>
            <a:off x="2245002" y="4275253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1" name="TextBox 240"/>
          <p:cNvSpPr txBox="1"/>
          <p:nvPr/>
        </p:nvSpPr>
        <p:spPr>
          <a:xfrm>
            <a:off x="2191929" y="421706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2183112" y="401472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971763" y="467452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244" name="Straight Connector 243"/>
          <p:cNvCxnSpPr/>
          <p:nvPr/>
        </p:nvCxnSpPr>
        <p:spPr>
          <a:xfrm>
            <a:off x="4833735" y="2761878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5" name="TextBox 244"/>
          <p:cNvSpPr txBox="1"/>
          <p:nvPr/>
        </p:nvSpPr>
        <p:spPr>
          <a:xfrm>
            <a:off x="4812767" y="270208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764508" y="2499742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74030" y="2501348"/>
            <a:ext cx="553091" cy="510117"/>
            <a:chOff x="4407523" y="2501348"/>
            <a:chExt cx="553091" cy="510117"/>
          </a:xfrm>
        </p:grpSpPr>
        <p:sp>
          <p:nvSpPr>
            <p:cNvPr id="247" name="Rectangle 246"/>
            <p:cNvSpPr/>
            <p:nvPr/>
          </p:nvSpPr>
          <p:spPr>
            <a:xfrm>
              <a:off x="4407523" y="2601834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4721349" y="2761878"/>
              <a:ext cx="16459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49" name="TextBox 248"/>
            <p:cNvSpPr txBox="1"/>
            <p:nvPr/>
          </p:nvSpPr>
          <p:spPr>
            <a:xfrm>
              <a:off x="4673356" y="2703688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664539" y="2501348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7</a:t>
              </a:r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779912" y="3482454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Hence, the required polynomial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) is given by,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4129721" y="3860918"/>
            <a:ext cx="550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569508" y="386091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4746752" y="386091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4901555" y="3860918"/>
            <a:ext cx="13146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S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P)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4594837" y="449648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4772081" y="449648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938603" y="4289871"/>
            <a:ext cx="3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          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5038353" y="4496486"/>
            <a:ext cx="387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5270786" y="4496486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>
            <a:off x="5515052" y="4676745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6" name="TextBox 265"/>
          <p:cNvSpPr txBox="1"/>
          <p:nvPr/>
        </p:nvSpPr>
        <p:spPr>
          <a:xfrm>
            <a:off x="5498566" y="462842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5447739" y="4426085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25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5713151" y="4496486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5880451" y="4496486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067089" y="4496486"/>
            <a:ext cx="392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329442" y="677065"/>
            <a:ext cx="408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48051" y="678550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3000882" y="832879"/>
            <a:ext cx="1679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1" name="TextBox 140"/>
          <p:cNvSpPr txBox="1"/>
          <p:nvPr/>
        </p:nvSpPr>
        <p:spPr>
          <a:xfrm>
            <a:off x="2951863" y="778244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945321" y="565052"/>
            <a:ext cx="30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809790" y="701448"/>
            <a:ext cx="549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55507" y="1054126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56598" y="1054126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809790" y="1040756"/>
            <a:ext cx="549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291487" y="1040756"/>
            <a:ext cx="274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550651" y="1040756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761943" y="1054126"/>
            <a:ext cx="598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214784" y="1833054"/>
            <a:ext cx="437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244086" y="1833054"/>
            <a:ext cx="666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+ 3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629824" y="1833054"/>
            <a:ext cx="9703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(3 + 2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431280" y="1833054"/>
            <a:ext cx="951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(3 + 2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59733" y="183305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116196" y="2115431"/>
            <a:ext cx="881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+ 9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650519" y="2115431"/>
            <a:ext cx="2930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232473" y="2115431"/>
            <a:ext cx="516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6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59733" y="211543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560679" y="2115431"/>
            <a:ext cx="3130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723406" y="2115431"/>
            <a:ext cx="516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826282" y="2115431"/>
            <a:ext cx="569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229707" y="3860845"/>
            <a:ext cx="2847681" cy="51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where k is any non-zero  real number.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46447" y="2994310"/>
            <a:ext cx="817442" cy="307777"/>
            <a:chOff x="2746447" y="2994310"/>
            <a:chExt cx="817442" cy="307777"/>
          </a:xfrm>
        </p:grpSpPr>
        <p:sp>
          <p:nvSpPr>
            <p:cNvPr id="216" name="Rectangle 215"/>
            <p:cNvSpPr/>
            <p:nvPr/>
          </p:nvSpPr>
          <p:spPr>
            <a:xfrm>
              <a:off x="2746447" y="2994310"/>
              <a:ext cx="3119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10156" y="2994310"/>
              <a:ext cx="6537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13</a:t>
              </a:r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959733" y="363447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1242999" y="363447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1389389" y="3634472"/>
            <a:ext cx="843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+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2122190" y="363447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2306974" y="3634472"/>
            <a:ext cx="449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59733" y="330208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1242999" y="3316077"/>
            <a:ext cx="311929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1389388" y="3302087"/>
            <a:ext cx="843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+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136811" y="330208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2303693" y="3302087"/>
            <a:ext cx="648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765450" y="330208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2919657" y="3302087"/>
            <a:ext cx="634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13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253020" y="4661984"/>
            <a:ext cx="309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555620" y="4825203"/>
            <a:ext cx="2153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1" name="TextBox 290"/>
          <p:cNvSpPr txBox="1"/>
          <p:nvPr/>
        </p:nvSpPr>
        <p:spPr>
          <a:xfrm>
            <a:off x="1518165" y="47667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470894" y="4571411"/>
            <a:ext cx="45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1374968" y="4462929"/>
            <a:ext cx="69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 )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1913396" y="467695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2245002" y="4840176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2" name="TextBox 301"/>
          <p:cNvSpPr txBox="1"/>
          <p:nvPr/>
        </p:nvSpPr>
        <p:spPr>
          <a:xfrm>
            <a:off x="2191929" y="478198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183112" y="457964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</a:p>
        </p:txBody>
      </p:sp>
      <p:cxnSp>
        <p:nvCxnSpPr>
          <p:cNvPr id="304" name="Straight Connector 303"/>
          <p:cNvCxnSpPr/>
          <p:nvPr/>
        </p:nvCxnSpPr>
        <p:spPr>
          <a:xfrm>
            <a:off x="4834357" y="3267381"/>
            <a:ext cx="52055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5" name="TextBox 304"/>
          <p:cNvSpPr txBox="1"/>
          <p:nvPr/>
        </p:nvSpPr>
        <p:spPr>
          <a:xfrm>
            <a:off x="4925604" y="320828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743976" y="3005946"/>
            <a:ext cx="71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75 + 7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5392697" y="310307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313" name="Straight Connector 312"/>
          <p:cNvCxnSpPr/>
          <p:nvPr/>
        </p:nvCxnSpPr>
        <p:spPr>
          <a:xfrm>
            <a:off x="5711213" y="3267381"/>
            <a:ext cx="21747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4" name="TextBox 313"/>
          <p:cNvSpPr txBox="1"/>
          <p:nvPr/>
        </p:nvSpPr>
        <p:spPr>
          <a:xfrm>
            <a:off x="5676320" y="320849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5625024" y="300615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82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5970775" y="309635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6180151" y="3096353"/>
            <a:ext cx="414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41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4427984" y="2597725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4427984" y="3103748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4129721" y="4483317"/>
            <a:ext cx="550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3760862" y="4483317"/>
            <a:ext cx="390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25" name="Straight Connector 324"/>
          <p:cNvCxnSpPr/>
          <p:nvPr/>
        </p:nvCxnSpPr>
        <p:spPr>
          <a:xfrm>
            <a:off x="3682256" y="2561141"/>
            <a:ext cx="0" cy="2391971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6" name="Rounded Rectangle 325"/>
          <p:cNvSpPr/>
          <p:nvPr/>
        </p:nvSpPr>
        <p:spPr>
          <a:xfrm>
            <a:off x="4140523" y="4339863"/>
            <a:ext cx="2382714" cy="643150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44410" y="97194"/>
            <a:ext cx="77875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730930" y="176322"/>
            <a:ext cx="7153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If  and </a:t>
            </a:r>
            <a:r>
              <a:rPr lang="el-GR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the quadratic polynomial  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2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5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+ 7, </a:t>
            </a:r>
          </a:p>
          <a:p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find a polynomial whose zeros are 2 + 3</a:t>
            </a:r>
            <a:r>
              <a:rPr lang="el-GR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and 3 + 2</a:t>
            </a:r>
            <a:r>
              <a:rPr lang="el-GR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.</a:t>
            </a:r>
            <a:endParaRPr lang="en-US" sz="14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252203" y="66597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</a:p>
        </p:txBody>
      </p:sp>
      <p:sp>
        <p:nvSpPr>
          <p:cNvPr id="331" name="Curved Down Arrow 330"/>
          <p:cNvSpPr/>
          <p:nvPr/>
        </p:nvSpPr>
        <p:spPr>
          <a:xfrm>
            <a:off x="1350366" y="1795595"/>
            <a:ext cx="371514" cy="117777"/>
          </a:xfrm>
          <a:prstGeom prst="curvedDownArrow">
            <a:avLst>
              <a:gd name="adj1" fmla="val 23535"/>
              <a:gd name="adj2" fmla="val 74879"/>
              <a:gd name="adj3" fmla="val 23294"/>
            </a:avLst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2" name="Curved Down Arrow 331"/>
          <p:cNvSpPr/>
          <p:nvPr/>
        </p:nvSpPr>
        <p:spPr>
          <a:xfrm>
            <a:off x="1347716" y="1798418"/>
            <a:ext cx="789565" cy="117777"/>
          </a:xfrm>
          <a:prstGeom prst="curvedDownArrow">
            <a:avLst>
              <a:gd name="adj1" fmla="val 23535"/>
              <a:gd name="adj2" fmla="val 74879"/>
              <a:gd name="adj3" fmla="val 23294"/>
            </a:avLst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3" name="Curved Down Arrow 332"/>
          <p:cNvSpPr/>
          <p:nvPr/>
        </p:nvSpPr>
        <p:spPr>
          <a:xfrm>
            <a:off x="2562384" y="1795595"/>
            <a:ext cx="371514" cy="117777"/>
          </a:xfrm>
          <a:prstGeom prst="curvedDownArrow">
            <a:avLst>
              <a:gd name="adj1" fmla="val 23535"/>
              <a:gd name="adj2" fmla="val 74879"/>
              <a:gd name="adj3" fmla="val 23294"/>
            </a:avLst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4" name="Curved Down Arrow 333"/>
          <p:cNvSpPr/>
          <p:nvPr/>
        </p:nvSpPr>
        <p:spPr>
          <a:xfrm>
            <a:off x="2559734" y="1798418"/>
            <a:ext cx="789565" cy="117777"/>
          </a:xfrm>
          <a:prstGeom prst="curvedDownArrow">
            <a:avLst>
              <a:gd name="adj1" fmla="val 23535"/>
              <a:gd name="adj2" fmla="val 74879"/>
              <a:gd name="adj3" fmla="val 23294"/>
            </a:avLst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5" name="Rounded Rectangle 334"/>
          <p:cNvSpPr/>
          <p:nvPr/>
        </p:nvSpPr>
        <p:spPr>
          <a:xfrm>
            <a:off x="1793496" y="2155844"/>
            <a:ext cx="94497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6" name="Rounded Rectangle 335"/>
          <p:cNvSpPr/>
          <p:nvPr/>
        </p:nvSpPr>
        <p:spPr>
          <a:xfrm>
            <a:off x="2807994" y="1090957"/>
            <a:ext cx="24083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747543" y="1306468"/>
            <a:ext cx="1185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 2 + 3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816646" y="1306468"/>
            <a:ext cx="162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 3 + 2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808037" y="1356459"/>
            <a:ext cx="1053044" cy="22670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0" name="Rounded Rectangle 339"/>
          <p:cNvSpPr/>
          <p:nvPr/>
        </p:nvSpPr>
        <p:spPr>
          <a:xfrm>
            <a:off x="3027343" y="1086021"/>
            <a:ext cx="24083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1" name="Rounded Rectangle 340"/>
          <p:cNvSpPr/>
          <p:nvPr/>
        </p:nvSpPr>
        <p:spPr>
          <a:xfrm>
            <a:off x="2271066" y="1356459"/>
            <a:ext cx="1063574" cy="226706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1266000" y="3053515"/>
            <a:ext cx="249734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3" name="Oval 342"/>
          <p:cNvSpPr/>
          <p:nvPr/>
        </p:nvSpPr>
        <p:spPr>
          <a:xfrm>
            <a:off x="2366795" y="3028118"/>
            <a:ext cx="378562" cy="27388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1555238" y="653180"/>
            <a:ext cx="343506" cy="45712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1458431" y="3643074"/>
            <a:ext cx="599027" cy="31320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2926836" y="602380"/>
            <a:ext cx="323599" cy="45712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2343265" y="3649185"/>
            <a:ext cx="351178" cy="30098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49" name="Rounded Rectangle 348"/>
          <p:cNvSpPr/>
          <p:nvPr/>
        </p:nvSpPr>
        <p:spPr>
          <a:xfrm>
            <a:off x="1313625" y="1625769"/>
            <a:ext cx="249734" cy="21356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0" name="Rounded Rectangle 349"/>
          <p:cNvSpPr/>
          <p:nvPr/>
        </p:nvSpPr>
        <p:spPr>
          <a:xfrm>
            <a:off x="2018601" y="1608579"/>
            <a:ext cx="802259" cy="24794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1740813" y="1625769"/>
            <a:ext cx="249734" cy="21356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48502" y="2672336"/>
            <a:ext cx="748932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351"/>
          <p:cNvSpPr/>
          <p:nvPr/>
        </p:nvSpPr>
        <p:spPr>
          <a:xfrm>
            <a:off x="1295418" y="2457117"/>
            <a:ext cx="190899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1817946" y="2457117"/>
            <a:ext cx="190899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pic>
        <p:nvPicPr>
          <p:cNvPr id="3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933" y="2672336"/>
            <a:ext cx="2761018" cy="135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5" name="Rectangle 354"/>
          <p:cNvSpPr/>
          <p:nvPr/>
        </p:nvSpPr>
        <p:spPr>
          <a:xfrm>
            <a:off x="3567356" y="2661983"/>
            <a:ext cx="437418" cy="35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356" name="Straight Connector 355"/>
          <p:cNvCxnSpPr/>
          <p:nvPr/>
        </p:nvCxnSpPr>
        <p:spPr>
          <a:xfrm>
            <a:off x="2398439" y="3584464"/>
            <a:ext cx="1040035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Oval 356"/>
          <p:cNvSpPr/>
          <p:nvPr/>
        </p:nvSpPr>
        <p:spPr>
          <a:xfrm>
            <a:off x="2160837" y="3370754"/>
            <a:ext cx="21943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8" name="Oval 357"/>
          <p:cNvSpPr/>
          <p:nvPr/>
        </p:nvSpPr>
        <p:spPr>
          <a:xfrm>
            <a:off x="2811697" y="3368373"/>
            <a:ext cx="21943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4812794" y="2531745"/>
            <a:ext cx="298718" cy="2289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5376049" y="2531745"/>
            <a:ext cx="206715" cy="2289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4812794" y="2741483"/>
            <a:ext cx="298718" cy="2289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5376049" y="2741483"/>
            <a:ext cx="206715" cy="2289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4763872" y="3045250"/>
            <a:ext cx="644239" cy="23126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228228" y="446997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cxnSp>
        <p:nvCxnSpPr>
          <p:cNvPr id="365" name="Straight Connector 364"/>
          <p:cNvCxnSpPr/>
          <p:nvPr/>
        </p:nvCxnSpPr>
        <p:spPr>
          <a:xfrm flipV="1">
            <a:off x="1588026" y="4874116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V="1">
            <a:off x="1338171" y="4777752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1728747" y="481520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5532691" y="282052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41</a:t>
            </a:r>
          </a:p>
        </p:txBody>
      </p:sp>
      <p:cxnSp>
        <p:nvCxnSpPr>
          <p:cNvPr id="369" name="Straight Connector 368"/>
          <p:cNvCxnSpPr/>
          <p:nvPr/>
        </p:nvCxnSpPr>
        <p:spPr>
          <a:xfrm flipV="1">
            <a:off x="5751738" y="3313723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flipV="1">
            <a:off x="5728561" y="3112431"/>
            <a:ext cx="176947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1247659" y="1217370"/>
            <a:ext cx="22406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2" name="TextBox 371"/>
          <p:cNvSpPr txBox="1"/>
          <p:nvPr/>
        </p:nvSpPr>
        <p:spPr>
          <a:xfrm>
            <a:off x="1213174" y="1146689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1167260" y="95684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25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6214077" y="4318558"/>
            <a:ext cx="40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</a:t>
            </a:r>
          </a:p>
        </p:txBody>
      </p:sp>
      <p:sp>
        <p:nvSpPr>
          <p:cNvPr id="376" name="Oval 375"/>
          <p:cNvSpPr/>
          <p:nvPr/>
        </p:nvSpPr>
        <p:spPr>
          <a:xfrm>
            <a:off x="1166543" y="962496"/>
            <a:ext cx="343506" cy="45712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77" name="Oval 376"/>
          <p:cNvSpPr/>
          <p:nvPr/>
        </p:nvSpPr>
        <p:spPr>
          <a:xfrm>
            <a:off x="6007028" y="3147694"/>
            <a:ext cx="548127" cy="2289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4156059" y="2597725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3894787" y="2597725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4156059" y="3088316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3894787" y="3088316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4179859" y="3132454"/>
            <a:ext cx="240675" cy="2289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83" name="Oval 382"/>
          <p:cNvSpPr/>
          <p:nvPr/>
        </p:nvSpPr>
        <p:spPr>
          <a:xfrm>
            <a:off x="5785170" y="3900366"/>
            <a:ext cx="240675" cy="2289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5382609" y="3881936"/>
            <a:ext cx="285033" cy="26583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-0.04753 L 8.33333E-7 7.40741E-7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-0.05886 -0.05648 " pathEditMode="relative" rAng="0" ptsTypes="AA">
                                      <p:cBhvr>
                                        <p:cTn id="33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0"/>
                            </p:stCondLst>
                            <p:childTnLst>
                              <p:par>
                                <p:cTn id="4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2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8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750"/>
                            </p:stCondLst>
                            <p:childTnLst>
                              <p:par>
                                <p:cTn id="4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250"/>
                            </p:stCondLst>
                            <p:childTnLst>
                              <p:par>
                                <p:cTn id="4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6" dur="25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7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500"/>
                            </p:stCondLst>
                            <p:childTnLst>
                              <p:par>
                                <p:cTn id="4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2000"/>
                            </p:stCondLst>
                            <p:childTnLst>
                              <p:par>
                                <p:cTn id="4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25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1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250"/>
                            </p:stCondLst>
                            <p:childTnLst>
                              <p:par>
                                <p:cTn id="5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25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9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750"/>
                            </p:stCondLst>
                            <p:childTnLst>
                              <p:par>
                                <p:cTn id="5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7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9" dur="indefinit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4" dur="25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5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50"/>
                            </p:stCondLst>
                            <p:childTnLst>
                              <p:par>
                                <p:cTn id="5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750"/>
                            </p:stCondLst>
                            <p:childTnLst>
                              <p:par>
                                <p:cTn id="571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2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4" dur="indefinit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8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0" dur="indefinit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5" dur="25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6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50"/>
                            </p:stCondLst>
                            <p:childTnLst>
                              <p:par>
                                <p:cTn id="588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9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1" dur="indefinit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1" dur="25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2" dur="2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0"/>
                            </p:stCondLst>
                            <p:childTnLst>
                              <p:par>
                                <p:cTn id="6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1" dur="25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2" dur="2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2" dur="25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3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8" dur="25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9" dur="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25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5" dur="2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25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4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2" dur="25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3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7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9" dur="indefinite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2" dur="500" fill="hold"/>
                                        <p:tgtEl>
                                          <p:spTgt spid="29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6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4" dur="500" fill="hold"/>
                                        <p:tgtEl>
                                          <p:spTgt spid="36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9" dur="25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0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50"/>
                            </p:stCondLst>
                            <p:childTnLst>
                              <p:par>
                                <p:cTn id="6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78" dur="indefinite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0" dur="indefinite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3" dur="500" fill="hold"/>
                                        <p:tgtEl>
                                          <p:spTgt spid="29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84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5" dur="500" fill="hold"/>
                                        <p:tgtEl>
                                          <p:spTgt spid="36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08642E-6 L -0.3342 0.40802 " pathEditMode="relative" rAng="0" ptsTypes="AA">
                                      <p:cBhvr>
                                        <p:cTn id="691" dur="500" spd="-100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19" y="2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46914E-6 L -0.34323 0.40648 " pathEditMode="relative" rAng="0" ptsTypes="AA">
                                      <p:cBhvr>
                                        <p:cTn id="697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70" y="2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2" dur="25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3"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8" dur="25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9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4" dur="25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5" dur="2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5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2" dur="25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3" dur="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250"/>
                            </p:stCondLst>
                            <p:childTnLst>
                              <p:par>
                                <p:cTn id="7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750"/>
                            </p:stCondLst>
                            <p:childTnLst>
                              <p:par>
                                <p:cTn id="7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1" dur="25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2"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250"/>
                            </p:stCondLst>
                            <p:childTnLst>
                              <p:par>
                                <p:cTn id="7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9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6" dur="25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7" dur="25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50"/>
                            </p:stCondLst>
                            <p:childTnLst>
                              <p:par>
                                <p:cTn id="7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750"/>
                            </p:stCondLst>
                            <p:childTnLst>
                              <p:par>
                                <p:cTn id="7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0" dur="25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1"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500"/>
                            </p:stCondLst>
                            <p:childTnLst>
                              <p:par>
                                <p:cTn id="8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8" dur="25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9"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4"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5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1" dur="25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2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5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6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8" dur="25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9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0" fill="hold">
                            <p:stCondLst>
                              <p:cond delay="250"/>
                            </p:stCondLst>
                            <p:childTnLst>
                              <p:par>
                                <p:cTn id="9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4" fill="hold">
                      <p:stCondLst>
                        <p:cond delay="indefinite"/>
                      </p:stCondLst>
                      <p:childTnLst>
                        <p:par>
                          <p:cTn id="915" fill="hold">
                            <p:stCondLst>
                              <p:cond delay="0"/>
                            </p:stCondLst>
                            <p:childTnLst>
                              <p:par>
                                <p:cTn id="9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8" dur="25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9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1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" fill="hold">
                      <p:stCondLst>
                        <p:cond delay="indefinite"/>
                      </p:stCondLst>
                      <p:childTnLst>
                        <p:par>
                          <p:cTn id="927" fill="hold">
                            <p:stCondLst>
                              <p:cond delay="0"/>
                            </p:stCondLst>
                            <p:childTnLst>
                              <p:par>
                                <p:cTn id="9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0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1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500"/>
                            </p:stCondLst>
                            <p:childTnLst>
                              <p:par>
                                <p:cTn id="9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6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0" dur="25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1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1000"/>
                            </p:stCondLst>
                            <p:childTnLst>
                              <p:par>
                                <p:cTn id="9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5" dur="3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207" grpId="0"/>
      <p:bldP spid="208" grpId="0"/>
      <p:bldP spid="209" grpId="0"/>
      <p:bldP spid="211" grpId="0"/>
      <p:bldP spid="212" grpId="0"/>
      <p:bldP spid="213" grpId="0"/>
      <p:bldP spid="214" grpId="0"/>
      <p:bldP spid="215" grpId="0"/>
      <p:bldP spid="217" grpId="0"/>
      <p:bldP spid="218" grpId="0"/>
      <p:bldP spid="219" grpId="0"/>
      <p:bldP spid="220" grpId="0"/>
      <p:bldP spid="221" grpId="0"/>
      <p:bldP spid="221" grpId="1"/>
      <p:bldP spid="222" grpId="0"/>
      <p:bldP spid="223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5" grpId="0"/>
      <p:bldP spid="235" grpId="1"/>
      <p:bldP spid="235" grpId="2"/>
      <p:bldP spid="236" grpId="0"/>
      <p:bldP spid="236" grpId="1"/>
      <p:bldP spid="236" grpId="2"/>
      <p:bldP spid="237" grpId="0"/>
      <p:bldP spid="238" grpId="0"/>
      <p:bldP spid="238" grpId="1"/>
      <p:bldP spid="238" grpId="2"/>
      <p:bldP spid="238" grpId="3"/>
      <p:bldP spid="238" grpId="4"/>
      <p:bldP spid="239" grpId="0"/>
      <p:bldP spid="241" grpId="0"/>
      <p:bldP spid="242" grpId="0"/>
      <p:bldP spid="243" grpId="0"/>
      <p:bldP spid="245" grpId="0"/>
      <p:bldP spid="245" grpId="1"/>
      <p:bldP spid="246" grpId="0"/>
      <p:bldP spid="253" grpId="0"/>
      <p:bldP spid="254" grpId="0"/>
      <p:bldP spid="255" grpId="0"/>
      <p:bldP spid="256" grpId="0"/>
      <p:bldP spid="257" grpId="0"/>
      <p:bldP spid="260" grpId="0"/>
      <p:bldP spid="261" grpId="0"/>
      <p:bldP spid="262" grpId="0"/>
      <p:bldP spid="263" grpId="0"/>
      <p:bldP spid="264" grpId="0"/>
      <p:bldP spid="266" grpId="0"/>
      <p:bldP spid="267" grpId="0"/>
      <p:bldP spid="268" grpId="0"/>
      <p:bldP spid="269" grpId="0"/>
      <p:bldP spid="270" grpId="0"/>
      <p:bldP spid="190" grpId="0"/>
      <p:bldP spid="192" grpId="0"/>
      <p:bldP spid="193" grpId="0"/>
      <p:bldP spid="194" grpId="0"/>
      <p:bldP spid="195" grpId="0"/>
      <p:bldP spid="197" grpId="0"/>
      <p:bldP spid="198" grpId="0"/>
      <p:bldP spid="199" grpId="0"/>
      <p:bldP spid="200" grpId="0"/>
      <p:bldP spid="202" grpId="0"/>
      <p:bldP spid="203" grpId="0"/>
      <p:bldP spid="204" grpId="0"/>
      <p:bldP spid="210" grpId="0"/>
      <p:bldP spid="274" grpId="0"/>
      <p:bldP spid="275" grpId="0"/>
      <p:bldP spid="276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91" grpId="0"/>
      <p:bldP spid="292" grpId="0"/>
      <p:bldP spid="292" grpId="1"/>
      <p:bldP spid="292" grpId="2"/>
      <p:bldP spid="292" grpId="3"/>
      <p:bldP spid="292" grpId="4"/>
      <p:bldP spid="293" grpId="0"/>
      <p:bldP spid="300" grpId="0"/>
      <p:bldP spid="302" grpId="0"/>
      <p:bldP spid="303" grpId="0"/>
      <p:bldP spid="305" grpId="0"/>
      <p:bldP spid="306" grpId="0"/>
      <p:bldP spid="311" grpId="0"/>
      <p:bldP spid="314" grpId="0"/>
      <p:bldP spid="315" grpId="0"/>
      <p:bldP spid="317" grpId="0"/>
      <p:bldP spid="318" grpId="0"/>
      <p:bldP spid="319" grpId="0"/>
      <p:bldP spid="320" grpId="0"/>
      <p:bldP spid="322" grpId="0"/>
      <p:bldP spid="323" grpId="0"/>
      <p:bldP spid="326" grpId="0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50" grpId="2" animBg="1"/>
      <p:bldP spid="350" grpId="3" animBg="1"/>
      <p:bldP spid="351" grpId="0" animBg="1"/>
      <p:bldP spid="351" grpId="1" animBg="1"/>
      <p:bldP spid="352" grpId="0" animBg="1"/>
      <p:bldP spid="352" grpId="1" animBg="1"/>
      <p:bldP spid="353" grpId="0" animBg="1"/>
      <p:bldP spid="353" grpId="1" animBg="1"/>
      <p:bldP spid="355" grpId="0"/>
      <p:bldP spid="355" grpId="1"/>
      <p:bldP spid="357" grpId="0" animBg="1"/>
      <p:bldP spid="357" grpId="1" animBg="1"/>
      <p:bldP spid="358" grpId="0" animBg="1"/>
      <p:bldP spid="358" grpId="1" animBg="1"/>
      <p:bldP spid="359" grpId="0" animBg="1"/>
      <p:bldP spid="359" grpId="1" animBg="1"/>
      <p:bldP spid="360" grpId="0" animBg="1"/>
      <p:bldP spid="360" grpId="1" animBg="1"/>
      <p:bldP spid="361" grpId="0" animBg="1"/>
      <p:bldP spid="361" grpId="1" animBg="1"/>
      <p:bldP spid="362" grpId="0" animBg="1"/>
      <p:bldP spid="362" grpId="1" animBg="1"/>
      <p:bldP spid="363" grpId="0" animBg="1"/>
      <p:bldP spid="363" grpId="1" animBg="1"/>
      <p:bldP spid="364" grpId="0"/>
      <p:bldP spid="364" grpId="1"/>
      <p:bldP spid="364" grpId="2"/>
      <p:bldP spid="364" grpId="3"/>
      <p:bldP spid="364" grpId="4"/>
      <p:bldP spid="367" grpId="0"/>
      <p:bldP spid="368" grpId="0"/>
      <p:bldP spid="375" grpId="0"/>
      <p:bldP spid="376" grpId="0" animBg="1"/>
      <p:bldP spid="376" grpId="1" animBg="1"/>
      <p:bldP spid="377" grpId="0" animBg="1"/>
      <p:bldP spid="377" grpId="1" animBg="1"/>
      <p:bldP spid="378" grpId="0"/>
      <p:bldP spid="379" grpId="0"/>
      <p:bldP spid="380" grpId="0"/>
      <p:bldP spid="381" grpId="0"/>
      <p:bldP spid="382" grpId="0" animBg="1"/>
      <p:bldP spid="382" grpId="1" animBg="1"/>
      <p:bldP spid="383" grpId="0" animBg="1"/>
      <p:bldP spid="383" grpId="1" animBg="1"/>
      <p:bldP spid="384" grpId="0" animBg="1"/>
      <p:bldP spid="38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0006" y="85853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9762" y="858534"/>
            <a:ext cx="410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It is given that  and 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are the zeros of the polynomial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98035" y="4460657"/>
            <a:ext cx="70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Then,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391454" y="4494757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621786" y="449475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439" y="146338"/>
            <a:ext cx="8170049" cy="795322"/>
            <a:chOff x="1071194" y="588923"/>
            <a:chExt cx="8170049" cy="795322"/>
          </a:xfrm>
        </p:grpSpPr>
        <p:sp>
          <p:nvSpPr>
            <p:cNvPr id="33" name="Rectangle 32"/>
            <p:cNvSpPr/>
            <p:nvPr/>
          </p:nvSpPr>
          <p:spPr>
            <a:xfrm>
              <a:off x="1090970" y="588923"/>
              <a:ext cx="81502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3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4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 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+ 1, find a quadratic 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770975" y="834227"/>
              <a:ext cx="1072169" cy="550018"/>
              <a:chOff x="3872236" y="1413097"/>
              <a:chExt cx="1072169" cy="550018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134466" y="1508146"/>
                <a:ext cx="560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and 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3947519" y="1700737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883457" y="165533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872236" y="1413097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r>
                  <a: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656796" y="1700737"/>
                <a:ext cx="20083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4615186" y="161628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581805" y="1413097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r>
                  <a: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071194" y="913374"/>
              <a:ext cx="2962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polynomial whose zeros are.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2130641" y="449475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cxnSp>
        <p:nvCxnSpPr>
          <p:cNvPr id="147" name="Straight Connector 146"/>
          <p:cNvCxnSpPr/>
          <p:nvPr/>
        </p:nvCxnSpPr>
        <p:spPr>
          <a:xfrm>
            <a:off x="1941323" y="466730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8" name="TextBox 147"/>
          <p:cNvSpPr txBox="1"/>
          <p:nvPr/>
        </p:nvSpPr>
        <p:spPr>
          <a:xfrm>
            <a:off x="1884975" y="460355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73754" y="440680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2456090" y="466730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1" name="TextBox 150"/>
          <p:cNvSpPr txBox="1"/>
          <p:nvPr/>
        </p:nvSpPr>
        <p:spPr>
          <a:xfrm>
            <a:off x="2393330" y="46035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388521" y="4387754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676588" y="449475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166781" y="438775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3002818" y="4667307"/>
            <a:ext cx="60901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7" name="TextBox 156"/>
          <p:cNvSpPr txBox="1"/>
          <p:nvPr/>
        </p:nvSpPr>
        <p:spPr>
          <a:xfrm>
            <a:off x="2928556" y="440680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59344" y="4387754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148064" y="274216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086551" y="26235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5485145" y="2914719"/>
            <a:ext cx="180895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1" name="TextBox 180"/>
          <p:cNvSpPr txBox="1"/>
          <p:nvPr/>
        </p:nvSpPr>
        <p:spPr>
          <a:xfrm>
            <a:off x="6079860" y="285097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00031" y="2623506"/>
            <a:ext cx="82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+ 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58560" y="2623506"/>
            <a:ext cx="50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3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617022" y="2623506"/>
            <a:ext cx="74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 + 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184238" y="348826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5624781" y="3412313"/>
            <a:ext cx="11887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7" name="TextBox 186"/>
          <p:cNvSpPr txBox="1"/>
          <p:nvPr/>
        </p:nvSpPr>
        <p:spPr>
          <a:xfrm>
            <a:off x="5549159" y="335379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550167" y="3154703"/>
            <a:ext cx="26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5574911" y="3672158"/>
            <a:ext cx="112202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2" name="Rectangle 191"/>
          <p:cNvSpPr/>
          <p:nvPr/>
        </p:nvSpPr>
        <p:spPr>
          <a:xfrm>
            <a:off x="5791373" y="329324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917742" y="3293248"/>
            <a:ext cx="296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cxnSp>
        <p:nvCxnSpPr>
          <p:cNvPr id="195" name="Straight Connector 194"/>
          <p:cNvCxnSpPr/>
          <p:nvPr/>
        </p:nvCxnSpPr>
        <p:spPr>
          <a:xfrm>
            <a:off x="6160865" y="3430070"/>
            <a:ext cx="11887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6" name="TextBox 195"/>
          <p:cNvSpPr txBox="1"/>
          <p:nvPr/>
        </p:nvSpPr>
        <p:spPr>
          <a:xfrm>
            <a:off x="6084168" y="338280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084682" y="315842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6434987" y="3425308"/>
            <a:ext cx="12090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0" name="TextBox 199"/>
          <p:cNvSpPr txBox="1"/>
          <p:nvPr/>
        </p:nvSpPr>
        <p:spPr>
          <a:xfrm>
            <a:off x="6360066" y="337803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351249" y="315366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6053626" y="387747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3" name="TextBox 202"/>
          <p:cNvSpPr txBox="1"/>
          <p:nvPr/>
        </p:nvSpPr>
        <p:spPr>
          <a:xfrm>
            <a:off x="5992293" y="381591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92293" y="362012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184362" y="462391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8498287" y="4777800"/>
            <a:ext cx="21318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0" name="TextBox 209"/>
          <p:cNvSpPr txBox="1"/>
          <p:nvPr/>
        </p:nvSpPr>
        <p:spPr>
          <a:xfrm>
            <a:off x="8472682" y="472817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9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8412247" y="4518094"/>
            <a:ext cx="35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4410" y="97194"/>
            <a:ext cx="77875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11720" y="214263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76609" y="2142632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946625" y="214263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160045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350925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839451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231" name="Straight Connector 230"/>
          <p:cNvCxnSpPr/>
          <p:nvPr/>
        </p:nvCxnSpPr>
        <p:spPr>
          <a:xfrm>
            <a:off x="2315793" y="2296520"/>
            <a:ext cx="4598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2" name="TextBox 231"/>
          <p:cNvSpPr txBox="1"/>
          <p:nvPr/>
        </p:nvSpPr>
        <p:spPr>
          <a:xfrm>
            <a:off x="2402074" y="223342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359022" y="2021704"/>
            <a:ext cx="51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(–4)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235794" y="202170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cxnSp>
        <p:nvCxnSpPr>
          <p:cNvPr id="235" name="Straight Connector 234"/>
          <p:cNvCxnSpPr/>
          <p:nvPr/>
        </p:nvCxnSpPr>
        <p:spPr>
          <a:xfrm>
            <a:off x="3170537" y="2291758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6" name="TextBox 235"/>
          <p:cNvSpPr txBox="1"/>
          <p:nvPr/>
        </p:nvSpPr>
        <p:spPr>
          <a:xfrm>
            <a:off x="3113065" y="223342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113065" y="202170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76609" y="1360314"/>
            <a:ext cx="172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3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4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+ 1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776609" y="1687035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316656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502456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692061" y="1687035"/>
            <a:ext cx="35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3,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971448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157248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2346852" y="1687035"/>
            <a:ext cx="526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–4,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683125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868925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3058529" y="1687035"/>
            <a:ext cx="290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249" name="Oval 248"/>
          <p:cNvSpPr/>
          <p:nvPr/>
        </p:nvSpPr>
        <p:spPr>
          <a:xfrm>
            <a:off x="1337102" y="1408538"/>
            <a:ext cx="189799" cy="2267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1651028" y="1425982"/>
            <a:ext cx="334674" cy="20935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2204059" y="1395577"/>
            <a:ext cx="22930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1668710" y="2303507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3" name="TextBox 252"/>
          <p:cNvSpPr txBox="1"/>
          <p:nvPr/>
        </p:nvSpPr>
        <p:spPr>
          <a:xfrm>
            <a:off x="1652010" y="2233426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614339" y="2021704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1978889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56" name="Oval 255"/>
          <p:cNvSpPr/>
          <p:nvPr/>
        </p:nvSpPr>
        <p:spPr>
          <a:xfrm>
            <a:off x="2394181" y="1724135"/>
            <a:ext cx="288269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1655992" y="2060563"/>
            <a:ext cx="291152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1688174" y="2298744"/>
            <a:ext cx="24584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1716752" y="1731856"/>
            <a:ext cx="24584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98507" y="210456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2465038" y="210456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126748" y="2687457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444227" y="268894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264" name="Straight Connector 263"/>
          <p:cNvCxnSpPr/>
          <p:nvPr/>
        </p:nvCxnSpPr>
        <p:spPr>
          <a:xfrm>
            <a:off x="1788412" y="2842049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5" name="TextBox 264"/>
          <p:cNvSpPr txBox="1"/>
          <p:nvPr/>
        </p:nvSpPr>
        <p:spPr>
          <a:xfrm>
            <a:off x="1708333" y="277817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729078" y="25758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985937" y="268894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268" name="Straight Connector 267"/>
          <p:cNvCxnSpPr/>
          <p:nvPr/>
        </p:nvCxnSpPr>
        <p:spPr>
          <a:xfrm>
            <a:off x="2331381" y="2842049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9" name="TextBox 268"/>
          <p:cNvSpPr txBox="1"/>
          <p:nvPr/>
        </p:nvSpPr>
        <p:spPr>
          <a:xfrm>
            <a:off x="2283595" y="278741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2277182" y="2566602"/>
            <a:ext cx="30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272" name="Oval 271"/>
          <p:cNvSpPr/>
          <p:nvPr/>
        </p:nvSpPr>
        <p:spPr>
          <a:xfrm>
            <a:off x="1728314" y="2637293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730695" y="2844334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521209" y="268894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2708969" y="2688942"/>
            <a:ext cx="277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291" name="Oval 290"/>
          <p:cNvSpPr/>
          <p:nvPr/>
        </p:nvSpPr>
        <p:spPr>
          <a:xfrm>
            <a:off x="3071571" y="1723333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5674517" y="177113"/>
            <a:ext cx="1625670" cy="259488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532814" y="428180"/>
            <a:ext cx="993180" cy="507207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76609" y="3063332"/>
            <a:ext cx="451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Let S and P denote respectively the sum and 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product of zeroes of the required polynomial.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0580" y="3552782"/>
            <a:ext cx="4377485" cy="781664"/>
            <a:chOff x="770580" y="3552782"/>
            <a:chExt cx="4377485" cy="781664"/>
          </a:xfrm>
        </p:grpSpPr>
        <p:sp>
          <p:nvSpPr>
            <p:cNvPr id="145" name="TextBox 144"/>
            <p:cNvSpPr txBox="1"/>
            <p:nvPr/>
          </p:nvSpPr>
          <p:spPr>
            <a:xfrm>
              <a:off x="770580" y="3670280"/>
              <a:ext cx="1100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Also, 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n-US" sz="14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= 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186675" y="3670280"/>
              <a:ext cx="1961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are the roots of the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32283" y="3670280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and </a:t>
              </a: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1801108" y="384042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8" name="TextBox 167"/>
            <p:cNvSpPr txBox="1"/>
            <p:nvPr/>
          </p:nvSpPr>
          <p:spPr>
            <a:xfrm>
              <a:off x="1782860" y="379502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71639" y="3552782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n-US" sz="14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2974475" y="384042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1" name="TextBox 170"/>
            <p:cNvSpPr txBox="1"/>
            <p:nvPr/>
          </p:nvSpPr>
          <p:spPr>
            <a:xfrm>
              <a:off x="2949815" y="37950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945006" y="3552782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37015" y="3670280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678351" y="367028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89805" y="4026669"/>
              <a:ext cx="2471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polynomial to be formed</a:t>
              </a:r>
            </a:p>
          </p:txBody>
        </p:sp>
      </p:grpSp>
      <p:cxnSp>
        <p:nvCxnSpPr>
          <p:cNvPr id="176" name="Straight Connector 175"/>
          <p:cNvCxnSpPr/>
          <p:nvPr/>
        </p:nvCxnSpPr>
        <p:spPr>
          <a:xfrm>
            <a:off x="5156993" y="2725704"/>
            <a:ext cx="0" cy="232162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7" name="Straight Arrow Connector 176"/>
          <p:cNvCxnSpPr/>
          <p:nvPr/>
        </p:nvCxnSpPr>
        <p:spPr>
          <a:xfrm flipH="1" flipV="1">
            <a:off x="2138363" y="4605338"/>
            <a:ext cx="333376" cy="17859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2115952" y="4590829"/>
            <a:ext cx="349695" cy="18594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2103037" y="4776412"/>
            <a:ext cx="365501" cy="7158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119773" y="461686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115010" y="461878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pic>
        <p:nvPicPr>
          <p:cNvPr id="20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03" y="2654737"/>
            <a:ext cx="2761018" cy="135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" name="Rectangle 208"/>
          <p:cNvSpPr/>
          <p:nvPr/>
        </p:nvSpPr>
        <p:spPr>
          <a:xfrm>
            <a:off x="2388326" y="2845805"/>
            <a:ext cx="437418" cy="35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5465263" y="2647921"/>
            <a:ext cx="611067" cy="28073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3106582" y="2059808"/>
            <a:ext cx="314082" cy="45712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6432875" y="2656808"/>
            <a:ext cx="270536" cy="256159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827873" y="2151514"/>
            <a:ext cx="599027" cy="31320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2271274" y="2621061"/>
            <a:ext cx="278733" cy="45712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1171483" y="2711162"/>
            <a:ext cx="313730" cy="28073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715022" y="3180094"/>
            <a:ext cx="220195" cy="176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223" name="Oval 222"/>
          <p:cNvSpPr/>
          <p:nvPr/>
        </p:nvSpPr>
        <p:spPr>
          <a:xfrm>
            <a:off x="6697938" y="2647921"/>
            <a:ext cx="599027" cy="28073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226422" y="413349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292" name="Straight Connector 291"/>
          <p:cNvCxnSpPr/>
          <p:nvPr/>
        </p:nvCxnSpPr>
        <p:spPr>
          <a:xfrm>
            <a:off x="5527768" y="4312904"/>
            <a:ext cx="21318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3" name="TextBox 292"/>
          <p:cNvSpPr txBox="1"/>
          <p:nvPr/>
        </p:nvSpPr>
        <p:spPr>
          <a:xfrm>
            <a:off x="5442446" y="425725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27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442960" y="404942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64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5748807" y="413349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cxnSp>
        <p:nvCxnSpPr>
          <p:cNvPr id="296" name="Straight Connector 295"/>
          <p:cNvCxnSpPr/>
          <p:nvPr/>
        </p:nvCxnSpPr>
        <p:spPr>
          <a:xfrm>
            <a:off x="6019234" y="4312904"/>
            <a:ext cx="21318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7" name="TextBox 296"/>
          <p:cNvSpPr txBox="1"/>
          <p:nvPr/>
        </p:nvSpPr>
        <p:spPr>
          <a:xfrm>
            <a:off x="5986294" y="425725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9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934426" y="4043367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12</a:t>
            </a:r>
          </a:p>
        </p:txBody>
      </p:sp>
      <p:cxnSp>
        <p:nvCxnSpPr>
          <p:cNvPr id="299" name="Straight Connector 298"/>
          <p:cNvCxnSpPr/>
          <p:nvPr/>
        </p:nvCxnSpPr>
        <p:spPr>
          <a:xfrm>
            <a:off x="6305572" y="4312904"/>
            <a:ext cx="12090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0" name="TextBox 299"/>
          <p:cNvSpPr txBox="1"/>
          <p:nvPr/>
        </p:nvSpPr>
        <p:spPr>
          <a:xfrm>
            <a:off x="6230651" y="424792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6221834" y="404336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12" name="Left Bracket 11"/>
          <p:cNvSpPr/>
          <p:nvPr/>
        </p:nvSpPr>
        <p:spPr>
          <a:xfrm>
            <a:off x="5594398" y="322854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Left Bracket 302"/>
          <p:cNvSpPr/>
          <p:nvPr/>
        </p:nvSpPr>
        <p:spPr>
          <a:xfrm rot="10800000">
            <a:off x="5746798" y="322854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Left Bracket 303"/>
          <p:cNvSpPr/>
          <p:nvPr/>
        </p:nvSpPr>
        <p:spPr>
          <a:xfrm>
            <a:off x="6129137" y="322854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Left Bracket 304"/>
          <p:cNvSpPr/>
          <p:nvPr/>
        </p:nvSpPr>
        <p:spPr>
          <a:xfrm rot="10800000">
            <a:off x="6281537" y="322854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Left Bracket 305"/>
          <p:cNvSpPr/>
          <p:nvPr/>
        </p:nvSpPr>
        <p:spPr>
          <a:xfrm>
            <a:off x="6393183" y="322854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Left Bracket 306"/>
          <p:cNvSpPr/>
          <p:nvPr/>
        </p:nvSpPr>
        <p:spPr>
          <a:xfrm rot="10800000">
            <a:off x="6545583" y="322854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6122763" y="2893814"/>
            <a:ext cx="323281" cy="24913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10" name="Left Bracket 309"/>
          <p:cNvSpPr/>
          <p:nvPr/>
        </p:nvSpPr>
        <p:spPr>
          <a:xfrm>
            <a:off x="6270706" y="410001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Left Bracket 310"/>
          <p:cNvSpPr/>
          <p:nvPr/>
        </p:nvSpPr>
        <p:spPr>
          <a:xfrm rot="10800000">
            <a:off x="6423106" y="410001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ounded Rectangle 311"/>
          <p:cNvSpPr/>
          <p:nvPr/>
        </p:nvSpPr>
        <p:spPr>
          <a:xfrm>
            <a:off x="7381977" y="4323317"/>
            <a:ext cx="1653595" cy="639658"/>
          </a:xfrm>
          <a:prstGeom prst="roundRect">
            <a:avLst/>
          </a:prstGeom>
          <a:solidFill>
            <a:srgbClr val="00FFFF">
              <a:alpha val="42000"/>
            </a:srgbClr>
          </a:solidFill>
          <a:ln w="3175"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00206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403458" y="4366128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L.C.M of 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27 and 9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8274534" y="448046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8474721" y="448046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27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6455208" y="413349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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6731451" y="4312904"/>
            <a:ext cx="1475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1" name="TextBox 320"/>
          <p:cNvSpPr txBox="1"/>
          <p:nvPr/>
        </p:nvSpPr>
        <p:spPr>
          <a:xfrm>
            <a:off x="6656822" y="424792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656822" y="405106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6909007" y="413349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7210353" y="4312904"/>
            <a:ext cx="21318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5" name="TextBox 324"/>
          <p:cNvSpPr txBox="1"/>
          <p:nvPr/>
        </p:nvSpPr>
        <p:spPr>
          <a:xfrm>
            <a:off x="7125031" y="425725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27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7125545" y="404942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7431392" y="413349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cxnSp>
        <p:nvCxnSpPr>
          <p:cNvPr id="328" name="Straight Connector 327"/>
          <p:cNvCxnSpPr/>
          <p:nvPr/>
        </p:nvCxnSpPr>
        <p:spPr>
          <a:xfrm>
            <a:off x="7731276" y="4312904"/>
            <a:ext cx="21318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9" name="TextBox 328"/>
          <p:cNvSpPr txBox="1"/>
          <p:nvPr/>
        </p:nvSpPr>
        <p:spPr>
          <a:xfrm>
            <a:off x="7642945" y="425725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27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7642945" y="404942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36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7942087" y="415423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×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8134175" y="415423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6909007" y="461389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345" name="Straight Connector 344"/>
          <p:cNvCxnSpPr/>
          <p:nvPr/>
        </p:nvCxnSpPr>
        <p:spPr>
          <a:xfrm>
            <a:off x="7219304" y="4793299"/>
            <a:ext cx="61210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6" name="TextBox 345"/>
          <p:cNvSpPr txBox="1"/>
          <p:nvPr/>
        </p:nvSpPr>
        <p:spPr>
          <a:xfrm>
            <a:off x="7330433" y="473764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27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7125545" y="4529819"/>
            <a:ext cx="81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64 – 36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7831410" y="461550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×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8023498" y="461550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cxnSp>
        <p:nvCxnSpPr>
          <p:cNvPr id="351" name="Straight Connector 350"/>
          <p:cNvCxnSpPr/>
          <p:nvPr/>
        </p:nvCxnSpPr>
        <p:spPr>
          <a:xfrm>
            <a:off x="5573762" y="3672158"/>
            <a:ext cx="1122023" cy="0"/>
          </a:xfrm>
          <a:prstGeom prst="line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2" name="Oval 351"/>
          <p:cNvSpPr/>
          <p:nvPr/>
        </p:nvSpPr>
        <p:spPr>
          <a:xfrm>
            <a:off x="7175915" y="4551986"/>
            <a:ext cx="267591" cy="24913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7566229" y="4551986"/>
            <a:ext cx="267591" cy="24913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563546" y="481053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9</a:t>
            </a:r>
          </a:p>
        </p:txBody>
      </p:sp>
      <p:cxnSp>
        <p:nvCxnSpPr>
          <p:cNvPr id="357" name="Straight Connector 356"/>
          <p:cNvCxnSpPr/>
          <p:nvPr/>
        </p:nvCxnSpPr>
        <p:spPr>
          <a:xfrm flipV="1">
            <a:off x="8099977" y="4716258"/>
            <a:ext cx="140751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7431392" y="4838884"/>
            <a:ext cx="176947" cy="10618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" dur="500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3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5" dur="25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0" fill="hold">
                          <p:stCondLst>
                            <p:cond delay="indefinite"/>
                          </p:stCondLst>
                          <p:childTnLst>
                            <p:par>
                              <p:cTn id="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250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5" dur="25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25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3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9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1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250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1" dur="25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0" dur="250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1" dur="25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5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7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250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4" dur="25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250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4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25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7" dur="25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0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50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6" dur="25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9" fill="hold">
                          <p:stCondLst>
                            <p:cond delay="indefinite"/>
                          </p:stCondLst>
                          <p:childTnLst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5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0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1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0" dur="25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1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25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2" dur="2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1" dur="25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2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4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5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6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2" dur="250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3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4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6" dur="25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2" dur="25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3" dur="2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8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9" fill="hold">
                          <p:stCondLst>
                            <p:cond delay="indefinite"/>
                          </p:stCondLst>
                          <p:childTnLst>
                            <p:par>
                              <p:cTn id="4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25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6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2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3" fill="hold">
                          <p:stCondLst>
                            <p:cond delay="indefinite"/>
                          </p:stCondLst>
                          <p:childTnLst>
                            <p:par>
                              <p:cTn id="4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7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8" fill="hold">
                          <p:stCondLst>
                            <p:cond delay="indefinite"/>
                          </p:stCondLst>
                          <p:childTnLst>
                            <p:par>
                              <p:cTn id="4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2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872 0.00093 L 1.38889E-6 -3.7037E-6 " pathEditMode="relative" rAng="0" ptsTypes="AA">
                                          <p:cBhvr>
                                            <p:cTn id="48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927" y="-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6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8" fill="hold">
                          <p:stCondLst>
                            <p:cond delay="indefinite"/>
                          </p:stCondLst>
                          <p:childTnLst>
                            <p:par>
                              <p:cTn id="4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0" presetID="45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1" dur="1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2" dur="1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3" dur="1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5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49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8" dur="1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9" dur="1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0" dur="1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2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3" fill="hold">
                          <p:stCondLst>
                            <p:cond delay="indefinite"/>
                          </p:stCondLst>
                          <p:childTnLst>
                            <p:par>
                              <p:cTn id="5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7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8" fill="hold">
                          <p:stCondLst>
                            <p:cond delay="indefinite"/>
                          </p:stCondLst>
                          <p:childTnLst>
                            <p:par>
                              <p:cTn id="5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2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3" fill="hold">
                          <p:stCondLst>
                            <p:cond delay="indefinite"/>
                          </p:stCondLst>
                          <p:childTnLst>
                            <p:par>
                              <p:cTn id="5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25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8" dur="25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50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25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6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250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0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4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0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7.40741E-7 L -0.33593 0.3463 " pathEditMode="relative" rAng="0" ptsTypes="AA">
                                          <p:cBhvr>
                                            <p:cTn id="557" dur="500" spd="-1000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806" y="173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2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7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9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4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6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9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0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1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9" dur="25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0" dur="25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3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6" dur="250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7" dur="25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0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3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6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2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4" fill="hold">
                          <p:stCondLst>
                            <p:cond delay="indefinite"/>
                          </p:stCondLst>
                          <p:childTnLst>
                            <p:par>
                              <p:cTn id="6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8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0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6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0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1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2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3" fill="hold">
                          <p:stCondLst>
                            <p:cond delay="indefinite"/>
                          </p:stCondLst>
                          <p:childTnLst>
                            <p:par>
                              <p:cTn id="6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0" dur="25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1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7" dur="25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8" dur="25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1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6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8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9" fill="hold">
                          <p:stCondLst>
                            <p:cond delay="indefinite"/>
                          </p:stCondLst>
                          <p:childTnLst>
                            <p:par>
                              <p:cTn id="6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1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4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9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0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1" fill="hold">
                          <p:stCondLst>
                            <p:cond delay="indefinite"/>
                          </p:stCondLst>
                          <p:childTnLst>
                            <p:par>
                              <p:cTn id="6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8" dur="25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9" dur="25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5" dur="25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6" dur="25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9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3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8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0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6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7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8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9" fill="hold">
                          <p:stCondLst>
                            <p:cond delay="indefinite"/>
                          </p:stCondLst>
                          <p:childTnLst>
                            <p:par>
                              <p:cTn id="7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1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5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9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1" fill="hold">
                          <p:stCondLst>
                            <p:cond delay="indefinite"/>
                          </p:stCondLst>
                          <p:childTnLst>
                            <p:par>
                              <p:cTn id="7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5" dur="25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6" dur="25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5" dur="25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6" dur="25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5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9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1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3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5" fill="hold">
                          <p:stCondLst>
                            <p:cond delay="indefinite"/>
                          </p:stCondLst>
                          <p:childTnLst>
                            <p:par>
                              <p:cTn id="7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9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0" fill="hold">
                          <p:stCondLst>
                            <p:cond delay="indefinite"/>
                          </p:stCondLst>
                          <p:childTnLst>
                            <p:par>
                              <p:cTn id="7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2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73" dur="indefinite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4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75" dur="indefinite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6" fill="hold">
                          <p:stCondLst>
                            <p:cond delay="indefinite"/>
                          </p:stCondLst>
                          <p:childTnLst>
                            <p:par>
                              <p:cTn id="7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0" dur="250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1" dur="25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8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5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87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88" dur="indefinite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9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90" dur="indefinite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1" fill="hold">
                          <p:stCondLst>
                            <p:cond delay="indefinite"/>
                          </p:stCondLst>
                          <p:childTnLst>
                            <p:par>
                              <p:cTn id="7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3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94" dur="indefinite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5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96" dur="indefinite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7" fill="hold">
                          <p:stCondLst>
                            <p:cond delay="indefinite"/>
                          </p:stCondLst>
                          <p:childTnLst>
                            <p:par>
                              <p:cTn id="7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1" dur="250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2" dur="25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04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05" dur="indefinite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6" presetID="3" presetClass="emph" presetSubtype="1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07" dur="indefinite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8" fill="hold">
                          <p:stCondLst>
                            <p:cond delay="indefinite"/>
                          </p:stCondLst>
                          <p:childTnLst>
                            <p:par>
                              <p:cTn id="8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2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3" fill="hold">
                          <p:stCondLst>
                            <p:cond delay="indefinite"/>
                          </p:stCondLst>
                          <p:childTnLst>
                            <p:par>
                              <p:cTn id="8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5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16" dur="indefinite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18" dur="indefinite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9" fill="hold">
                          <p:stCondLst>
                            <p:cond delay="indefinite"/>
                          </p:stCondLst>
                          <p:childTnLst>
                            <p:par>
                              <p:cTn id="8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3" dur="250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4" dur="25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26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27" dur="indefinite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8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29" dur="indefinite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3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4" fill="hold">
                          <p:stCondLst>
                            <p:cond delay="indefinite"/>
                          </p:stCondLst>
                          <p:childTnLst>
                            <p:par>
                              <p:cTn id="8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6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37" dur="indefinite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8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39" dur="indefinite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0" fill="hold">
                          <p:stCondLst>
                            <p:cond delay="indefinite"/>
                          </p:stCondLst>
                          <p:childTnLst>
                            <p:par>
                              <p:cTn id="8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4" dur="250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5" dur="25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47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48" dur="indefinite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9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50" dur="indefinite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1" fill="hold">
                          <p:stCondLst>
                            <p:cond delay="indefinite"/>
                          </p:stCondLst>
                          <p:childTnLst>
                            <p:par>
                              <p:cTn id="8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3" presetID="16" presetClass="entr" presetSubtype="4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855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6" fill="hold">
                          <p:stCondLst>
                            <p:cond delay="indefinite"/>
                          </p:stCondLst>
                          <p:childTnLst>
                            <p:par>
                              <p:cTn id="8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0" dur="250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1" dur="25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2" fill="hold">
                          <p:stCondLst>
                            <p:cond delay="indefinite"/>
                          </p:stCondLst>
                          <p:childTnLst>
                            <p:par>
                              <p:cTn id="8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6" dur="250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7" dur="25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8" fill="hold">
                          <p:stCondLst>
                            <p:cond delay="indefinite"/>
                          </p:stCondLst>
                          <p:childTnLst>
                            <p:par>
                              <p:cTn id="8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2" dur="250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73" dur="25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4" fill="hold">
                          <p:stCondLst>
                            <p:cond delay="indefinite"/>
                          </p:stCondLst>
                          <p:childTnLst>
                            <p:par>
                              <p:cTn id="8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8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1" dur="250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82" dur="25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5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8" dur="250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89" dur="25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2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3" fill="hold">
                          <p:stCondLst>
                            <p:cond delay="indefinite"/>
                          </p:stCondLst>
                          <p:childTnLst>
                            <p:par>
                              <p:cTn id="8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7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8" fill="hold">
                          <p:stCondLst>
                            <p:cond delay="indefinite"/>
                          </p:stCondLst>
                          <p:childTnLst>
                            <p:par>
                              <p:cTn id="8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2" dur="50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3" fill="hold">
                          <p:stCondLst>
                            <p:cond delay="indefinite"/>
                          </p:stCondLst>
                          <p:childTnLst>
                            <p:par>
                              <p:cTn id="9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5" presetID="1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3" fill="hold">
                          <p:stCondLst>
                            <p:cond delay="indefinite"/>
                          </p:stCondLst>
                          <p:childTnLst>
                            <p:par>
                              <p:cTn id="9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7" dur="250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8" dur="25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2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5" dur="25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6" dur="25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2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0" fill="hold">
                          <p:stCondLst>
                            <p:cond delay="indefinite"/>
                          </p:stCondLst>
                          <p:childTnLst>
                            <p:par>
                              <p:cTn id="9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4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5" fill="hold">
                          <p:stCondLst>
                            <p:cond delay="indefinite"/>
                          </p:stCondLst>
                          <p:childTnLst>
                            <p:par>
                              <p:cTn id="9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9" dur="250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0" dur="25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4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5" fill="hold">
                          <p:stCondLst>
                            <p:cond delay="indefinite"/>
                          </p:stCondLst>
                          <p:childTnLst>
                            <p:par>
                              <p:cTn id="9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9" dur="25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50" dur="25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1" fill="hold">
                          <p:stCondLst>
                            <p:cond delay="indefinite"/>
                          </p:stCondLst>
                          <p:childTnLst>
                            <p:par>
                              <p:cTn id="9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5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6" fill="hold">
                          <p:stCondLst>
                            <p:cond delay="indefinite"/>
                          </p:stCondLst>
                          <p:childTnLst>
                            <p:par>
                              <p:cTn id="9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8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59" dur="indefinite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0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61" dur="indefinite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2" fill="hold">
                          <p:stCondLst>
                            <p:cond delay="indefinite"/>
                          </p:stCondLst>
                          <p:childTnLst>
                            <p:par>
                              <p:cTn id="9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6" dur="250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7" dur="25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1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73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74" dur="indefinite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76" dur="indefinite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7" fill="hold">
                          <p:stCondLst>
                            <p:cond delay="indefinite"/>
                          </p:stCondLst>
                          <p:childTnLst>
                            <p:par>
                              <p:cTn id="9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9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80" dur="indefinite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1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82" dur="indefinite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3" fill="hold">
                          <p:stCondLst>
                            <p:cond delay="indefinite"/>
                          </p:stCondLst>
                          <p:childTnLst>
                            <p:par>
                              <p:cTn id="9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7" dur="250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8" dur="25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90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91" dur="indefinite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2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93" dur="indefinite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4" fill="hold">
                          <p:stCondLst>
                            <p:cond delay="indefinite"/>
                          </p:stCondLst>
                          <p:childTnLst>
                            <p:par>
                              <p:cTn id="9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8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9" fill="hold">
                          <p:stCondLst>
                            <p:cond delay="indefinite"/>
                          </p:stCondLst>
                          <p:childTnLst>
                            <p:par>
                              <p:cTn id="10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3" dur="250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04" dur="25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5" fill="hold">
                          <p:stCondLst>
                            <p:cond delay="indefinite"/>
                          </p:stCondLst>
                          <p:childTnLst>
                            <p:par>
                              <p:cTn id="10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9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0" fill="hold">
                          <p:stCondLst>
                            <p:cond delay="indefinite"/>
                          </p:stCondLst>
                          <p:childTnLst>
                            <p:par>
                              <p:cTn id="10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4" dur="250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15" dur="25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9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0" fill="hold">
                          <p:stCondLst>
                            <p:cond delay="indefinite"/>
                          </p:stCondLst>
                          <p:childTnLst>
                            <p:par>
                              <p:cTn id="10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4" dur="250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25" dur="25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6" fill="hold">
                          <p:stCondLst>
                            <p:cond delay="indefinite"/>
                          </p:stCondLst>
                          <p:childTnLst>
                            <p:par>
                              <p:cTn id="10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0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1" fill="hold">
                          <p:stCondLst>
                            <p:cond delay="indefinite"/>
                          </p:stCondLst>
                          <p:childTnLst>
                            <p:par>
                              <p:cTn id="10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5" dur="250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6" dur="25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7" fill="hold">
                          <p:stCondLst>
                            <p:cond delay="indefinite"/>
                          </p:stCondLst>
                          <p:childTnLst>
                            <p:par>
                              <p:cTn id="10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2" fill="hold">
                          <p:stCondLst>
                            <p:cond delay="indefinite"/>
                          </p:stCondLst>
                          <p:childTnLst>
                            <p:par>
                              <p:cTn id="10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6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8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4" fill="hold">
                          <p:stCondLst>
                            <p:cond delay="indefinite"/>
                          </p:stCondLst>
                          <p:childTnLst>
                            <p:par>
                              <p:cTn id="10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8" dur="25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9" dur="25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3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6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6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9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1" fill="hold">
                          <p:stCondLst>
                            <p:cond delay="indefinite"/>
                          </p:stCondLst>
                          <p:childTnLst>
                            <p:par>
                              <p:cTn id="10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5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3" dur="250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84" dur="25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5" fill="hold">
                          <p:stCondLst>
                            <p:cond delay="indefinite"/>
                          </p:stCondLst>
                          <p:childTnLst>
                            <p:par>
                              <p:cTn id="10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9" dur="25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0" dur="25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30" grpId="0"/>
          <p:bldP spid="120" grpId="0"/>
          <p:bldP spid="162" grpId="0"/>
          <p:bldP spid="163" grpId="0"/>
          <p:bldP spid="146" grpId="0"/>
          <p:bldP spid="148" grpId="0"/>
          <p:bldP spid="149" grpId="0"/>
          <p:bldP spid="151" grpId="0"/>
          <p:bldP spid="152" grpId="0"/>
          <p:bldP spid="153" grpId="0"/>
          <p:bldP spid="154" grpId="0"/>
          <p:bldP spid="157" grpId="0"/>
          <p:bldP spid="158" grpId="0"/>
          <p:bldP spid="159" grpId="0"/>
          <p:bldP spid="160" grpId="0"/>
          <p:bldP spid="181" grpId="0"/>
          <p:bldP spid="181" grpId="1"/>
          <p:bldP spid="182" grpId="0"/>
          <p:bldP spid="183" grpId="0"/>
          <p:bldP spid="184" grpId="0"/>
          <p:bldP spid="185" grpId="0"/>
          <p:bldP spid="187" grpId="0"/>
          <p:bldP spid="187" grpId="1"/>
          <p:bldP spid="187" grpId="2"/>
          <p:bldP spid="188" grpId="0"/>
          <p:bldP spid="188" grpId="1"/>
          <p:bldP spid="188" grpId="2"/>
          <p:bldP spid="192" grpId="0"/>
          <p:bldP spid="193" grpId="0"/>
          <p:bldP spid="193" grpId="1"/>
          <p:bldP spid="193" grpId="2"/>
          <p:bldP spid="196" grpId="0"/>
          <p:bldP spid="196" grpId="1"/>
          <p:bldP spid="196" grpId="2"/>
          <p:bldP spid="197" grpId="0"/>
          <p:bldP spid="200" grpId="0"/>
          <p:bldP spid="200" grpId="1"/>
          <p:bldP spid="200" grpId="2"/>
          <p:bldP spid="201" grpId="0"/>
          <p:bldP spid="201" grpId="1"/>
          <p:bldP spid="201" grpId="2"/>
          <p:bldP spid="203" grpId="0"/>
          <p:bldP spid="204" grpId="0"/>
          <p:bldP spid="205" grpId="0"/>
          <p:bldP spid="210" grpId="0"/>
          <p:bldP spid="216" grpId="0"/>
          <p:bldP spid="109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32" grpId="0"/>
          <p:bldP spid="233" grpId="0"/>
          <p:bldP spid="234" grpId="0"/>
          <p:bldP spid="236" grpId="0"/>
          <p:bldP spid="237" grpId="0"/>
          <p:bldP spid="238" grpId="0"/>
          <p:bldP spid="239" grpId="0"/>
          <p:bldP spid="240" grpId="0"/>
          <p:bldP spid="241" grpId="0"/>
          <p:bldP spid="242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 animBg="1"/>
          <p:bldP spid="249" grpId="1" animBg="1"/>
          <p:bldP spid="250" grpId="0" animBg="1"/>
          <p:bldP spid="250" grpId="1" animBg="1"/>
          <p:bldP spid="251" grpId="0" animBg="1"/>
          <p:bldP spid="251" grpId="1" animBg="1"/>
          <p:bldP spid="253" grpId="0"/>
          <p:bldP spid="254" grpId="0"/>
          <p:bldP spid="255" grpId="0"/>
          <p:bldP spid="256" grpId="0" animBg="1"/>
          <p:bldP spid="256" grpId="1" animBg="1"/>
          <p:bldP spid="257" grpId="0" animBg="1"/>
          <p:bldP spid="257" grpId="1" animBg="1"/>
          <p:bldP spid="258" grpId="0" animBg="1"/>
          <p:bldP spid="258" grpId="1" animBg="1"/>
          <p:bldP spid="259" grpId="0" animBg="1"/>
          <p:bldP spid="259" grpId="1" animBg="1"/>
          <p:bldP spid="259" grpId="2" animBg="1"/>
          <p:bldP spid="259" grpId="3" animBg="1"/>
          <p:bldP spid="260" grpId="0" animBg="1"/>
          <p:bldP spid="260" grpId="1" animBg="1"/>
          <p:bldP spid="261" grpId="0" animBg="1"/>
          <p:bldP spid="261" grpId="1" animBg="1"/>
          <p:bldP spid="262" grpId="0"/>
          <p:bldP spid="263" grpId="0"/>
          <p:bldP spid="265" grpId="0"/>
          <p:bldP spid="266" grpId="0"/>
          <p:bldP spid="267" grpId="0"/>
          <p:bldP spid="269" grpId="0"/>
          <p:bldP spid="270" grpId="0"/>
          <p:bldP spid="272" grpId="0" animBg="1"/>
          <p:bldP spid="272" grpId="1" animBg="1"/>
          <p:bldP spid="273" grpId="0" animBg="1"/>
          <p:bldP spid="273" grpId="1" animBg="1"/>
          <p:bldP spid="289" grpId="0"/>
          <p:bldP spid="290" grpId="0"/>
          <p:bldP spid="291" grpId="0" animBg="1"/>
          <p:bldP spid="291" grpId="1" animBg="1"/>
          <p:bldP spid="142" grpId="0" animBg="1"/>
          <p:bldP spid="142" grpId="1" animBg="1"/>
          <p:bldP spid="143" grpId="0" animBg="1"/>
          <p:bldP spid="143" grpId="1" animBg="1"/>
          <p:bldP spid="144" grpId="0"/>
          <p:bldP spid="190" grpId="0"/>
          <p:bldP spid="207" grpId="0"/>
          <p:bldP spid="207" grpId="1"/>
          <p:bldP spid="207" grpId="2"/>
          <p:bldP spid="209" grpId="0"/>
          <p:bldP spid="209" grpId="1"/>
          <p:bldP spid="211" grpId="0" animBg="1"/>
          <p:bldP spid="211" grpId="1" animBg="1"/>
          <p:bldP spid="212" grpId="0" animBg="1"/>
          <p:bldP spid="212" grpId="1" animBg="1"/>
          <p:bldP spid="212" grpId="2" animBg="1"/>
          <p:bldP spid="212" grpId="3" animBg="1"/>
          <p:bldP spid="213" grpId="0" animBg="1"/>
          <p:bldP spid="213" grpId="1" animBg="1"/>
          <p:bldP spid="214" grpId="0" animBg="1"/>
          <p:bldP spid="214" grpId="1" animBg="1"/>
          <p:bldP spid="214" grpId="2" animBg="1"/>
          <p:bldP spid="214" grpId="3" animBg="1"/>
          <p:bldP spid="218" grpId="0" animBg="1"/>
          <p:bldP spid="218" grpId="1" animBg="1"/>
          <p:bldP spid="218" grpId="2" animBg="1"/>
          <p:bldP spid="218" grpId="3" animBg="1"/>
          <p:bldP spid="219" grpId="0" animBg="1"/>
          <p:bldP spid="219" grpId="1" animBg="1"/>
          <p:bldP spid="219" grpId="2" animBg="1"/>
          <p:bldP spid="219" grpId="3" animBg="1"/>
          <p:bldP spid="222" grpId="0"/>
          <p:bldP spid="222" grpId="1"/>
          <p:bldP spid="222" grpId="2"/>
          <p:bldP spid="222" grpId="3"/>
          <p:bldP spid="222" grpId="4"/>
          <p:bldP spid="223" grpId="0" animBg="1"/>
          <p:bldP spid="223" grpId="1" animBg="1"/>
          <p:bldP spid="224" grpId="0"/>
          <p:bldP spid="293" grpId="0"/>
          <p:bldP spid="294" grpId="0"/>
          <p:bldP spid="295" grpId="0"/>
          <p:bldP spid="297" grpId="0"/>
          <p:bldP spid="297" grpId="1"/>
          <p:bldP spid="297" grpId="2"/>
          <p:bldP spid="298" grpId="0"/>
          <p:bldP spid="298" grpId="1"/>
          <p:bldP spid="298" grpId="2"/>
          <p:bldP spid="300" grpId="0"/>
          <p:bldP spid="300" grpId="1"/>
          <p:bldP spid="300" grpId="2"/>
          <p:bldP spid="301" grpId="0"/>
          <p:bldP spid="301" grpId="1"/>
          <p:bldP spid="301" grpId="2"/>
          <p:bldP spid="12" grpId="0" animBg="1"/>
          <p:bldP spid="303" grpId="0" animBg="1"/>
          <p:bldP spid="304" grpId="0" animBg="1"/>
          <p:bldP spid="305" grpId="0" animBg="1"/>
          <p:bldP spid="306" grpId="0" animBg="1"/>
          <p:bldP spid="307" grpId="0" animBg="1"/>
          <p:bldP spid="308" grpId="0" animBg="1"/>
          <p:bldP spid="308" grpId="1" animBg="1"/>
          <p:bldP spid="310" grpId="0" animBg="1"/>
          <p:bldP spid="311" grpId="0" animBg="1"/>
          <p:bldP spid="312" grpId="0" animBg="1"/>
          <p:bldP spid="312" grpId="2" animBg="1"/>
          <p:bldP spid="313" grpId="0"/>
          <p:bldP spid="313" grpId="1"/>
          <p:bldP spid="314" grpId="0"/>
          <p:bldP spid="314" grpId="1"/>
          <p:bldP spid="318" grpId="0"/>
          <p:bldP spid="318" grpId="1"/>
          <p:bldP spid="319" grpId="0"/>
          <p:bldP spid="321" grpId="0"/>
          <p:bldP spid="322" grpId="0"/>
          <p:bldP spid="323" grpId="0"/>
          <p:bldP spid="325" grpId="0"/>
          <p:bldP spid="326" grpId="0"/>
          <p:bldP spid="327" grpId="0"/>
          <p:bldP spid="329" grpId="0"/>
          <p:bldP spid="330" grpId="0"/>
          <p:bldP spid="336" grpId="0"/>
          <p:bldP spid="338" grpId="0"/>
          <p:bldP spid="344" grpId="0"/>
          <p:bldP spid="346" grpId="0"/>
          <p:bldP spid="347" grpId="0"/>
          <p:bldP spid="348" grpId="0"/>
          <p:bldP spid="349" grpId="0"/>
          <p:bldP spid="352" grpId="0" animBg="1"/>
          <p:bldP spid="352" grpId="1" animBg="1"/>
          <p:bldP spid="353" grpId="0" animBg="1"/>
          <p:bldP spid="353" grpId="1" animBg="1"/>
          <p:bldP spid="35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" dur="500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9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3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5" dur="25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0" fill="hold">
                          <p:stCondLst>
                            <p:cond delay="indefinite"/>
                          </p:stCondLst>
                          <p:childTnLst>
                            <p:par>
                              <p:cTn id="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250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5" dur="25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25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3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9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2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1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250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1" dur="25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0" dur="250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1" dur="25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5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4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7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250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4" dur="25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250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4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25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7" dur="25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0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2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1" fill="hold">
                          <p:stCondLst>
                            <p:cond delay="indefinite"/>
                          </p:stCondLst>
                          <p:childTnLst>
                            <p:par>
                              <p:cTn id="3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250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6" dur="25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2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9" fill="hold">
                          <p:stCondLst>
                            <p:cond delay="indefinite"/>
                          </p:stCondLst>
                          <p:childTnLst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5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6" fill="hold">
                          <p:stCondLst>
                            <p:cond delay="indefinite"/>
                          </p:stCondLst>
                          <p:childTnLst>
                            <p:par>
                              <p:cTn id="3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0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1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0" dur="25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1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25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2" dur="2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1" dur="25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2" dur="2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3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4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5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6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2" dur="250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3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4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6" dur="25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8" fill="hold">
                          <p:stCondLst>
                            <p:cond delay="indefinite"/>
                          </p:stCondLst>
                          <p:childTnLst>
                            <p:par>
                              <p:cTn id="4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2" dur="25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3" dur="25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8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9" fill="hold">
                          <p:stCondLst>
                            <p:cond delay="indefinite"/>
                          </p:stCondLst>
                          <p:childTnLst>
                            <p:par>
                              <p:cTn id="4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25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4" dur="25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6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2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3" fill="hold">
                          <p:stCondLst>
                            <p:cond delay="indefinite"/>
                          </p:stCondLst>
                          <p:childTnLst>
                            <p:par>
                              <p:cTn id="4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7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8" fill="hold">
                          <p:stCondLst>
                            <p:cond delay="indefinite"/>
                          </p:stCondLst>
                          <p:childTnLst>
                            <p:par>
                              <p:cTn id="4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2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872 0.00093 L 1.38889E-6 -3.7037E-6 " pathEditMode="relative" rAng="0" ptsTypes="AA">
                                          <p:cBhvr>
                                            <p:cTn id="48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927" y="-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6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8" fill="hold">
                          <p:stCondLst>
                            <p:cond delay="indefinite"/>
                          </p:stCondLst>
                          <p:childTnLst>
                            <p:par>
                              <p:cTn id="4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0" presetID="45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1" dur="1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2" dur="1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3" dur="1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5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49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8" dur="1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9" dur="1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0" dur="1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2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3" fill="hold">
                          <p:stCondLst>
                            <p:cond delay="indefinite"/>
                          </p:stCondLst>
                          <p:childTnLst>
                            <p:par>
                              <p:cTn id="5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7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8" fill="hold">
                          <p:stCondLst>
                            <p:cond delay="indefinite"/>
                          </p:stCondLst>
                          <p:childTnLst>
                            <p:par>
                              <p:cTn id="5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2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3" fill="hold">
                          <p:stCondLst>
                            <p:cond delay="indefinite"/>
                          </p:stCondLst>
                          <p:childTnLst>
                            <p:par>
                              <p:cTn id="5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25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8" dur="25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50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25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6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250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0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4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0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7.40741E-7 L -0.33593 0.3463 " pathEditMode="relative" rAng="0" ptsTypes="AA">
                                          <p:cBhvr>
                                            <p:cTn id="557" dur="500" spd="-1000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806" y="173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2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7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9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4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6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9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0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1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9" dur="25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0" dur="25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3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6" dur="250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7" dur="25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0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3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6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2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4" fill="hold">
                          <p:stCondLst>
                            <p:cond delay="indefinite"/>
                          </p:stCondLst>
                          <p:childTnLst>
                            <p:par>
                              <p:cTn id="6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8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9" fill="hold">
                          <p:stCondLst>
                            <p:cond delay="indefinite"/>
                          </p:stCondLst>
                          <p:childTnLst>
                            <p:par>
                              <p:cTn id="6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4" fill="hold">
                          <p:stCondLst>
                            <p:cond delay="indefinite"/>
                          </p:stCondLst>
                          <p:childTnLst>
                            <p:par>
                              <p:cTn id="6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0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1" fill="hold">
                          <p:stCondLst>
                            <p:cond delay="indefinite"/>
                          </p:stCondLst>
                          <p:childTnLst>
                            <p:par>
                              <p:cTn id="6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6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0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1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2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3" fill="hold">
                          <p:stCondLst>
                            <p:cond delay="indefinite"/>
                          </p:stCondLst>
                          <p:childTnLst>
                            <p:par>
                              <p:cTn id="6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0" dur="25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1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4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7" dur="25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8" dur="25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1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2" fill="hold">
                          <p:stCondLst>
                            <p:cond delay="indefinite"/>
                          </p:stCondLst>
                          <p:childTnLst>
                            <p:par>
                              <p:cTn id="6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6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8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9" fill="hold">
                          <p:stCondLst>
                            <p:cond delay="indefinite"/>
                          </p:stCondLst>
                          <p:childTnLst>
                            <p:par>
                              <p:cTn id="6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1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4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9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0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1" fill="hold">
                          <p:stCondLst>
                            <p:cond delay="indefinite"/>
                          </p:stCondLst>
                          <p:childTnLst>
                            <p:par>
                              <p:cTn id="6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5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8" dur="25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9" dur="25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5" dur="25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6" dur="25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9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3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8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0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6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7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8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9" fill="hold">
                          <p:stCondLst>
                            <p:cond delay="indefinite"/>
                          </p:stCondLst>
                          <p:childTnLst>
                            <p:par>
                              <p:cTn id="7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1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5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6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9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1" fill="hold">
                          <p:stCondLst>
                            <p:cond delay="indefinite"/>
                          </p:stCondLst>
                          <p:childTnLst>
                            <p:par>
                              <p:cTn id="7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5" dur="25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6" dur="25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0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1" fill="hold">
                          <p:stCondLst>
                            <p:cond delay="indefinite"/>
                          </p:stCondLst>
                          <p:childTnLst>
                            <p:par>
                              <p:cTn id="7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5" dur="25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6" dur="25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5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9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1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3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5" fill="hold">
                          <p:stCondLst>
                            <p:cond delay="indefinite"/>
                          </p:stCondLst>
                          <p:childTnLst>
                            <p:par>
                              <p:cTn id="7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9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0" fill="hold">
                          <p:stCondLst>
                            <p:cond delay="indefinite"/>
                          </p:stCondLst>
                          <p:childTnLst>
                            <p:par>
                              <p:cTn id="7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2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73" dur="indefinite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4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75" dur="indefinite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6" fill="hold">
                          <p:stCondLst>
                            <p:cond delay="indefinite"/>
                          </p:stCondLst>
                          <p:childTnLst>
                            <p:par>
                              <p:cTn id="7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0" dur="250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1" dur="25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8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5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87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88" dur="indefinite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9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90" dur="indefinite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1" fill="hold">
                          <p:stCondLst>
                            <p:cond delay="indefinite"/>
                          </p:stCondLst>
                          <p:childTnLst>
                            <p:par>
                              <p:cTn id="7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3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94" dur="indefinite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5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96" dur="indefinite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7" fill="hold">
                          <p:stCondLst>
                            <p:cond delay="indefinite"/>
                          </p:stCondLst>
                          <p:childTnLst>
                            <p:par>
                              <p:cTn id="7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1" dur="250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2" dur="25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04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05" dur="indefinite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6" presetID="3" presetClass="emph" presetSubtype="1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07" dur="indefinite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8" fill="hold">
                          <p:stCondLst>
                            <p:cond delay="indefinite"/>
                          </p:stCondLst>
                          <p:childTnLst>
                            <p:par>
                              <p:cTn id="8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2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3" fill="hold">
                          <p:stCondLst>
                            <p:cond delay="indefinite"/>
                          </p:stCondLst>
                          <p:childTnLst>
                            <p:par>
                              <p:cTn id="8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5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16" dur="indefinite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18" dur="indefinite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9" fill="hold">
                          <p:stCondLst>
                            <p:cond delay="indefinite"/>
                          </p:stCondLst>
                          <p:childTnLst>
                            <p:par>
                              <p:cTn id="8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3" dur="250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4" dur="25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26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27" dur="indefinite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8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29" dur="indefinite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3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4" fill="hold">
                          <p:stCondLst>
                            <p:cond delay="indefinite"/>
                          </p:stCondLst>
                          <p:childTnLst>
                            <p:par>
                              <p:cTn id="8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6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37" dur="indefinite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8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39" dur="indefinite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0" fill="hold">
                          <p:stCondLst>
                            <p:cond delay="indefinite"/>
                          </p:stCondLst>
                          <p:childTnLst>
                            <p:par>
                              <p:cTn id="8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4" dur="250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5" dur="25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47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48" dur="indefinite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9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850" dur="indefinite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1" fill="hold">
                          <p:stCondLst>
                            <p:cond delay="indefinite"/>
                          </p:stCondLst>
                          <p:childTnLst>
                            <p:par>
                              <p:cTn id="8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3" presetID="16" presetClass="entr" presetSubtype="4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855" dur="5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6" fill="hold">
                          <p:stCondLst>
                            <p:cond delay="indefinite"/>
                          </p:stCondLst>
                          <p:childTnLst>
                            <p:par>
                              <p:cTn id="8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0" dur="250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1" dur="25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2" fill="hold">
                          <p:stCondLst>
                            <p:cond delay="indefinite"/>
                          </p:stCondLst>
                          <p:childTnLst>
                            <p:par>
                              <p:cTn id="8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6" dur="250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7" dur="25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8" fill="hold">
                          <p:stCondLst>
                            <p:cond delay="indefinite"/>
                          </p:stCondLst>
                          <p:childTnLst>
                            <p:par>
                              <p:cTn id="8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2" dur="250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73" dur="25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4" fill="hold">
                          <p:stCondLst>
                            <p:cond delay="indefinite"/>
                          </p:stCondLst>
                          <p:childTnLst>
                            <p:par>
                              <p:cTn id="8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8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1" dur="250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82" dur="25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5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8" dur="250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89" dur="25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2" dur="5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3" fill="hold">
                          <p:stCondLst>
                            <p:cond delay="indefinite"/>
                          </p:stCondLst>
                          <p:childTnLst>
                            <p:par>
                              <p:cTn id="8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7" dur="50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8" fill="hold">
                          <p:stCondLst>
                            <p:cond delay="indefinite"/>
                          </p:stCondLst>
                          <p:childTnLst>
                            <p:par>
                              <p:cTn id="8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2" dur="50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3" fill="hold">
                          <p:stCondLst>
                            <p:cond delay="indefinite"/>
                          </p:stCondLst>
                          <p:childTnLst>
                            <p:par>
                              <p:cTn id="9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5" presetID="1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3" fill="hold">
                          <p:stCondLst>
                            <p:cond delay="indefinite"/>
                          </p:stCondLst>
                          <p:childTnLst>
                            <p:par>
                              <p:cTn id="9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7" dur="250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8" dur="25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2" dur="50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5" dur="25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6" dur="25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28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0" fill="hold">
                          <p:stCondLst>
                            <p:cond delay="indefinite"/>
                          </p:stCondLst>
                          <p:childTnLst>
                            <p:par>
                              <p:cTn id="9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4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5" fill="hold">
                          <p:stCondLst>
                            <p:cond delay="indefinite"/>
                          </p:stCondLst>
                          <p:childTnLst>
                            <p:par>
                              <p:cTn id="9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9" dur="250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0" dur="25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4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5" fill="hold">
                          <p:stCondLst>
                            <p:cond delay="indefinite"/>
                          </p:stCondLst>
                          <p:childTnLst>
                            <p:par>
                              <p:cTn id="9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9" dur="250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50" dur="25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1" fill="hold">
                          <p:stCondLst>
                            <p:cond delay="indefinite"/>
                          </p:stCondLst>
                          <p:childTnLst>
                            <p:par>
                              <p:cTn id="9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5" dur="50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6" fill="hold">
                          <p:stCondLst>
                            <p:cond delay="indefinite"/>
                          </p:stCondLst>
                          <p:childTnLst>
                            <p:par>
                              <p:cTn id="9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8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59" dur="indefinite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0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61" dur="indefinite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2" fill="hold">
                          <p:stCondLst>
                            <p:cond delay="indefinite"/>
                          </p:stCondLst>
                          <p:childTnLst>
                            <p:par>
                              <p:cTn id="9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6" dur="250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7" dur="25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1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73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74" dur="indefinite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76" dur="indefinite"/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7" fill="hold">
                          <p:stCondLst>
                            <p:cond delay="indefinite"/>
                          </p:stCondLst>
                          <p:childTnLst>
                            <p:par>
                              <p:cTn id="9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9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80" dur="indefinite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81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82" dur="indefinite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3" fill="hold">
                          <p:stCondLst>
                            <p:cond delay="indefinite"/>
                          </p:stCondLst>
                          <p:childTnLst>
                            <p:par>
                              <p:cTn id="9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7" dur="250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8" dur="25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90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91" dur="indefinite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2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993" dur="indefinite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4" fill="hold">
                          <p:stCondLst>
                            <p:cond delay="indefinite"/>
                          </p:stCondLst>
                          <p:childTnLst>
                            <p:par>
                              <p:cTn id="9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8" dur="50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9" fill="hold">
                          <p:stCondLst>
                            <p:cond delay="indefinite"/>
                          </p:stCondLst>
                          <p:childTnLst>
                            <p:par>
                              <p:cTn id="10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3" dur="250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04" dur="25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5" fill="hold">
                          <p:stCondLst>
                            <p:cond delay="indefinite"/>
                          </p:stCondLst>
                          <p:childTnLst>
                            <p:par>
                              <p:cTn id="10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9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0" fill="hold">
                          <p:stCondLst>
                            <p:cond delay="indefinite"/>
                          </p:stCondLst>
                          <p:childTnLst>
                            <p:par>
                              <p:cTn id="10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4" dur="250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15" dur="25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9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0" fill="hold">
                          <p:stCondLst>
                            <p:cond delay="indefinite"/>
                          </p:stCondLst>
                          <p:childTnLst>
                            <p:par>
                              <p:cTn id="10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4" dur="250"/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25" dur="25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6" fill="hold">
                          <p:stCondLst>
                            <p:cond delay="indefinite"/>
                          </p:stCondLst>
                          <p:childTnLst>
                            <p:par>
                              <p:cTn id="10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0" dur="50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1" fill="hold">
                          <p:stCondLst>
                            <p:cond delay="indefinite"/>
                          </p:stCondLst>
                          <p:childTnLst>
                            <p:par>
                              <p:cTn id="10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5" dur="250"/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6" dur="25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7" fill="hold">
                          <p:stCondLst>
                            <p:cond delay="indefinite"/>
                          </p:stCondLst>
                          <p:childTnLst>
                            <p:par>
                              <p:cTn id="10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2" fill="hold">
                          <p:stCondLst>
                            <p:cond delay="indefinite"/>
                          </p:stCondLst>
                          <p:childTnLst>
                            <p:par>
                              <p:cTn id="10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6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8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4" fill="hold">
                          <p:stCondLst>
                            <p:cond delay="indefinite"/>
                          </p:stCondLst>
                          <p:childTnLst>
                            <p:par>
                              <p:cTn id="10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8" dur="25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9" dur="25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3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6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6" dur="50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9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1" fill="hold">
                          <p:stCondLst>
                            <p:cond delay="indefinite"/>
                          </p:stCondLst>
                          <p:childTnLst>
                            <p:par>
                              <p:cTn id="10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5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3" dur="250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84" dur="25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5" fill="hold">
                          <p:stCondLst>
                            <p:cond delay="indefinite"/>
                          </p:stCondLst>
                          <p:childTnLst>
                            <p:par>
                              <p:cTn id="10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9" dur="25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0" dur="25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30" grpId="0"/>
          <p:bldP spid="120" grpId="0"/>
          <p:bldP spid="162" grpId="0"/>
          <p:bldP spid="163" grpId="0"/>
          <p:bldP spid="146" grpId="0"/>
          <p:bldP spid="148" grpId="0"/>
          <p:bldP spid="149" grpId="0"/>
          <p:bldP spid="151" grpId="0"/>
          <p:bldP spid="152" grpId="0"/>
          <p:bldP spid="153" grpId="0"/>
          <p:bldP spid="154" grpId="0"/>
          <p:bldP spid="157" grpId="0"/>
          <p:bldP spid="158" grpId="0"/>
          <p:bldP spid="159" grpId="0"/>
          <p:bldP spid="160" grpId="0"/>
          <p:bldP spid="181" grpId="0"/>
          <p:bldP spid="181" grpId="1"/>
          <p:bldP spid="182" grpId="0"/>
          <p:bldP spid="183" grpId="0"/>
          <p:bldP spid="184" grpId="0"/>
          <p:bldP spid="185" grpId="0"/>
          <p:bldP spid="187" grpId="0"/>
          <p:bldP spid="187" grpId="1"/>
          <p:bldP spid="187" grpId="2"/>
          <p:bldP spid="188" grpId="0"/>
          <p:bldP spid="188" grpId="1"/>
          <p:bldP spid="188" grpId="2"/>
          <p:bldP spid="192" grpId="0"/>
          <p:bldP spid="193" grpId="0"/>
          <p:bldP spid="193" grpId="1"/>
          <p:bldP spid="193" grpId="2"/>
          <p:bldP spid="196" grpId="0"/>
          <p:bldP spid="196" grpId="1"/>
          <p:bldP spid="196" grpId="2"/>
          <p:bldP spid="197" grpId="0"/>
          <p:bldP spid="200" grpId="0"/>
          <p:bldP spid="200" grpId="1"/>
          <p:bldP spid="200" grpId="2"/>
          <p:bldP spid="201" grpId="0"/>
          <p:bldP spid="201" grpId="1"/>
          <p:bldP spid="201" grpId="2"/>
          <p:bldP spid="203" grpId="0"/>
          <p:bldP spid="204" grpId="0"/>
          <p:bldP spid="205" grpId="0"/>
          <p:bldP spid="210" grpId="0"/>
          <p:bldP spid="216" grpId="0"/>
          <p:bldP spid="109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32" grpId="0"/>
          <p:bldP spid="233" grpId="0"/>
          <p:bldP spid="234" grpId="0"/>
          <p:bldP spid="236" grpId="0"/>
          <p:bldP spid="237" grpId="0"/>
          <p:bldP spid="238" grpId="0"/>
          <p:bldP spid="239" grpId="0"/>
          <p:bldP spid="240" grpId="0"/>
          <p:bldP spid="241" grpId="0"/>
          <p:bldP spid="242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 animBg="1"/>
          <p:bldP spid="249" grpId="1" animBg="1"/>
          <p:bldP spid="250" grpId="0" animBg="1"/>
          <p:bldP spid="250" grpId="1" animBg="1"/>
          <p:bldP spid="251" grpId="0" animBg="1"/>
          <p:bldP spid="251" grpId="1" animBg="1"/>
          <p:bldP spid="253" grpId="0"/>
          <p:bldP spid="254" grpId="0"/>
          <p:bldP spid="255" grpId="0"/>
          <p:bldP spid="256" grpId="0" animBg="1"/>
          <p:bldP spid="256" grpId="1" animBg="1"/>
          <p:bldP spid="257" grpId="0" animBg="1"/>
          <p:bldP spid="257" grpId="1" animBg="1"/>
          <p:bldP spid="258" grpId="0" animBg="1"/>
          <p:bldP spid="258" grpId="1" animBg="1"/>
          <p:bldP spid="259" grpId="0" animBg="1"/>
          <p:bldP spid="259" grpId="1" animBg="1"/>
          <p:bldP spid="259" grpId="2" animBg="1"/>
          <p:bldP spid="259" grpId="3" animBg="1"/>
          <p:bldP spid="260" grpId="0" animBg="1"/>
          <p:bldP spid="260" grpId="1" animBg="1"/>
          <p:bldP spid="261" grpId="0" animBg="1"/>
          <p:bldP spid="261" grpId="1" animBg="1"/>
          <p:bldP spid="262" grpId="0"/>
          <p:bldP spid="263" grpId="0"/>
          <p:bldP spid="265" grpId="0"/>
          <p:bldP spid="266" grpId="0"/>
          <p:bldP spid="267" grpId="0"/>
          <p:bldP spid="269" grpId="0"/>
          <p:bldP spid="270" grpId="0"/>
          <p:bldP spid="272" grpId="0" animBg="1"/>
          <p:bldP spid="272" grpId="1" animBg="1"/>
          <p:bldP spid="273" grpId="0" animBg="1"/>
          <p:bldP spid="273" grpId="1" animBg="1"/>
          <p:bldP spid="289" grpId="0"/>
          <p:bldP spid="290" grpId="0"/>
          <p:bldP spid="291" grpId="0" animBg="1"/>
          <p:bldP spid="291" grpId="1" animBg="1"/>
          <p:bldP spid="142" grpId="0" animBg="1"/>
          <p:bldP spid="142" grpId="1" animBg="1"/>
          <p:bldP spid="143" grpId="0" animBg="1"/>
          <p:bldP spid="143" grpId="1" animBg="1"/>
          <p:bldP spid="144" grpId="0"/>
          <p:bldP spid="190" grpId="0"/>
          <p:bldP spid="207" grpId="0"/>
          <p:bldP spid="207" grpId="1"/>
          <p:bldP spid="207" grpId="2"/>
          <p:bldP spid="209" grpId="0"/>
          <p:bldP spid="209" grpId="1"/>
          <p:bldP spid="211" grpId="0" animBg="1"/>
          <p:bldP spid="211" grpId="1" animBg="1"/>
          <p:bldP spid="212" grpId="0" animBg="1"/>
          <p:bldP spid="212" grpId="1" animBg="1"/>
          <p:bldP spid="212" grpId="2" animBg="1"/>
          <p:bldP spid="212" grpId="3" animBg="1"/>
          <p:bldP spid="213" grpId="0" animBg="1"/>
          <p:bldP spid="213" grpId="1" animBg="1"/>
          <p:bldP spid="214" grpId="0" animBg="1"/>
          <p:bldP spid="214" grpId="1" animBg="1"/>
          <p:bldP spid="214" grpId="2" animBg="1"/>
          <p:bldP spid="214" grpId="3" animBg="1"/>
          <p:bldP spid="218" grpId="0" animBg="1"/>
          <p:bldP spid="218" grpId="1" animBg="1"/>
          <p:bldP spid="218" grpId="2" animBg="1"/>
          <p:bldP spid="218" grpId="3" animBg="1"/>
          <p:bldP spid="219" grpId="0" animBg="1"/>
          <p:bldP spid="219" grpId="1" animBg="1"/>
          <p:bldP spid="219" grpId="2" animBg="1"/>
          <p:bldP spid="219" grpId="3" animBg="1"/>
          <p:bldP spid="222" grpId="0"/>
          <p:bldP spid="222" grpId="1"/>
          <p:bldP spid="222" grpId="2"/>
          <p:bldP spid="222" grpId="3"/>
          <p:bldP spid="222" grpId="4"/>
          <p:bldP spid="223" grpId="0" animBg="1"/>
          <p:bldP spid="223" grpId="1" animBg="1"/>
          <p:bldP spid="224" grpId="0"/>
          <p:bldP spid="293" grpId="0"/>
          <p:bldP spid="294" grpId="0"/>
          <p:bldP spid="295" grpId="0"/>
          <p:bldP spid="297" grpId="0"/>
          <p:bldP spid="297" grpId="1"/>
          <p:bldP spid="297" grpId="2"/>
          <p:bldP spid="298" grpId="0"/>
          <p:bldP spid="298" grpId="1"/>
          <p:bldP spid="298" grpId="2"/>
          <p:bldP spid="300" grpId="0"/>
          <p:bldP spid="300" grpId="1"/>
          <p:bldP spid="300" grpId="2"/>
          <p:bldP spid="301" grpId="0"/>
          <p:bldP spid="301" grpId="1"/>
          <p:bldP spid="301" grpId="2"/>
          <p:bldP spid="12" grpId="0" animBg="1"/>
          <p:bldP spid="303" grpId="0" animBg="1"/>
          <p:bldP spid="304" grpId="0" animBg="1"/>
          <p:bldP spid="305" grpId="0" animBg="1"/>
          <p:bldP spid="306" grpId="0" animBg="1"/>
          <p:bldP spid="307" grpId="0" animBg="1"/>
          <p:bldP spid="308" grpId="0" animBg="1"/>
          <p:bldP spid="308" grpId="1" animBg="1"/>
          <p:bldP spid="310" grpId="0" animBg="1"/>
          <p:bldP spid="311" grpId="0" animBg="1"/>
          <p:bldP spid="312" grpId="0" animBg="1"/>
          <p:bldP spid="312" grpId="2" animBg="1"/>
          <p:bldP spid="313" grpId="0"/>
          <p:bldP spid="313" grpId="1"/>
          <p:bldP spid="314" grpId="0"/>
          <p:bldP spid="314" grpId="1"/>
          <p:bldP spid="318" grpId="0"/>
          <p:bldP spid="318" grpId="1"/>
          <p:bldP spid="319" grpId="0"/>
          <p:bldP spid="321" grpId="0"/>
          <p:bldP spid="322" grpId="0"/>
          <p:bldP spid="323" grpId="0"/>
          <p:bldP spid="325" grpId="0"/>
          <p:bldP spid="326" grpId="0"/>
          <p:bldP spid="327" grpId="0"/>
          <p:bldP spid="329" grpId="0"/>
          <p:bldP spid="330" grpId="0"/>
          <p:bldP spid="336" grpId="0"/>
          <p:bldP spid="338" grpId="0"/>
          <p:bldP spid="344" grpId="0"/>
          <p:bldP spid="346" grpId="0"/>
          <p:bldP spid="347" grpId="0"/>
          <p:bldP spid="348" grpId="0"/>
          <p:bldP spid="349" grpId="0"/>
          <p:bldP spid="352" grpId="0" animBg="1"/>
          <p:bldP spid="352" grpId="1" animBg="1"/>
          <p:bldP spid="353" grpId="0" animBg="1"/>
          <p:bldP spid="353" grpId="1" animBg="1"/>
          <p:bldP spid="35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10006" y="85853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92457" y="2174996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65697" y="834032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32578" y="846249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146240" y="846249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37120" y="846249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36003" y="985231"/>
            <a:ext cx="1679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5" name="TextBox 104"/>
          <p:cNvSpPr txBox="1"/>
          <p:nvPr/>
        </p:nvSpPr>
        <p:spPr>
          <a:xfrm>
            <a:off x="1577298" y="908285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77298" y="721054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9288" y="2203793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56598" y="2203793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97010" y="2104424"/>
            <a:ext cx="369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470894" y="2104424"/>
            <a:ext cx="39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31193" y="3888007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Hence, the required polynomial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) is given by,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55576" y="4188152"/>
            <a:ext cx="550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195363" y="418815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372607" y="418815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507406" y="4188152"/>
            <a:ext cx="13146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S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P)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228955" y="465057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406199" y="465057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522264" y="4443958"/>
            <a:ext cx="3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          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622014" y="4650573"/>
            <a:ext cx="387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54447" y="4650573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098713" y="4830832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0" name="TextBox 179"/>
          <p:cNvSpPr txBox="1"/>
          <p:nvPr/>
        </p:nvSpPr>
        <p:spPr>
          <a:xfrm>
            <a:off x="2082227" y="478251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9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031400" y="4580172"/>
            <a:ext cx="38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28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2296812" y="4650573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464112" y="4650573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329442" y="790696"/>
            <a:ext cx="408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648051" y="792181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00882" y="985231"/>
            <a:ext cx="1679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8" name="TextBox 187"/>
          <p:cNvSpPr txBox="1"/>
          <p:nvPr/>
        </p:nvSpPr>
        <p:spPr>
          <a:xfrm>
            <a:off x="2951863" y="908285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945321" y="721054"/>
            <a:ext cx="30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809790" y="815079"/>
            <a:ext cx="549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140005" y="1229676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341096" y="1229676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809790" y="1165835"/>
            <a:ext cx="549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422939" y="1165835"/>
            <a:ext cx="274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639236" y="1165835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850528" y="1165835"/>
            <a:ext cx="598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693442" y="4188079"/>
            <a:ext cx="3657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where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is any non-zero real number.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763839" y="4637404"/>
            <a:ext cx="550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353350" y="4612004"/>
            <a:ext cx="390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774641" y="4557174"/>
            <a:ext cx="2310191" cy="516702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2896579" y="1209351"/>
            <a:ext cx="24083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29905" y="1656122"/>
            <a:ext cx="52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816647" y="1654659"/>
            <a:ext cx="59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1200841" y="1618264"/>
            <a:ext cx="689244" cy="428030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3115928" y="1204415"/>
            <a:ext cx="24083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2468958" y="1595638"/>
            <a:ext cx="781277" cy="41597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2378543" y="774224"/>
            <a:ext cx="831476" cy="401660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>
            <a:off x="1632157" y="1392920"/>
            <a:ext cx="22406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0" name="TextBox 289"/>
          <p:cNvSpPr txBox="1"/>
          <p:nvPr/>
        </p:nvSpPr>
        <p:spPr>
          <a:xfrm>
            <a:off x="1597672" y="1341291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9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1551758" y="113239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28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797738" y="4472645"/>
            <a:ext cx="40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</a:t>
            </a:r>
          </a:p>
        </p:txBody>
      </p:sp>
      <p:sp>
        <p:nvSpPr>
          <p:cNvPr id="300" name="Oval 299"/>
          <p:cNvSpPr/>
          <p:nvPr/>
        </p:nvSpPr>
        <p:spPr>
          <a:xfrm>
            <a:off x="2391021" y="4227600"/>
            <a:ext cx="240675" cy="228973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1988460" y="4209170"/>
            <a:ext cx="285033" cy="26583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794439" y="146338"/>
            <a:ext cx="8170049" cy="795322"/>
            <a:chOff x="1071194" y="588923"/>
            <a:chExt cx="8170049" cy="795322"/>
          </a:xfrm>
        </p:grpSpPr>
        <p:sp>
          <p:nvSpPr>
            <p:cNvPr id="303" name="Rectangle 302"/>
            <p:cNvSpPr/>
            <p:nvPr/>
          </p:nvSpPr>
          <p:spPr>
            <a:xfrm>
              <a:off x="1090970" y="588923"/>
              <a:ext cx="81502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3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4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 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+ 1, find a quadratic 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770975" y="834227"/>
              <a:ext cx="1072169" cy="550018"/>
              <a:chOff x="3872236" y="1413097"/>
              <a:chExt cx="1072169" cy="550018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4134466" y="1508146"/>
                <a:ext cx="560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and 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3947519" y="1700737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08" name="TextBox 307"/>
              <p:cNvSpPr txBox="1"/>
              <p:nvPr/>
            </p:nvSpPr>
            <p:spPr>
              <a:xfrm>
                <a:off x="3883457" y="165533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3872236" y="1413097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r>
                  <a: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</a:p>
            </p:txBody>
          </p:sp>
          <p:cxnSp>
            <p:nvCxnSpPr>
              <p:cNvPr id="310" name="Straight Connector 309"/>
              <p:cNvCxnSpPr/>
              <p:nvPr/>
            </p:nvCxnSpPr>
            <p:spPr>
              <a:xfrm>
                <a:off x="4656796" y="1700737"/>
                <a:ext cx="20083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11" name="TextBox 310"/>
              <p:cNvSpPr txBox="1"/>
              <p:nvPr/>
            </p:nvSpPr>
            <p:spPr>
              <a:xfrm>
                <a:off x="4615186" y="161628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4581805" y="1413097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r>
                  <a:rPr lang="en-US" sz="1400" b="1" baseline="30000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071194" y="913374"/>
              <a:ext cx="29624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polynomial whose zeros are.</a:t>
              </a:r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244410" y="97194"/>
            <a:ext cx="77875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cxnSp>
        <p:nvCxnSpPr>
          <p:cNvPr id="317" name="Straight Connector 316"/>
          <p:cNvCxnSpPr/>
          <p:nvPr/>
        </p:nvCxnSpPr>
        <p:spPr>
          <a:xfrm>
            <a:off x="1652569" y="1823666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8" name="TextBox 317"/>
          <p:cNvSpPr txBox="1"/>
          <p:nvPr/>
        </p:nvSpPr>
        <p:spPr>
          <a:xfrm>
            <a:off x="1596221" y="175991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585000" y="156316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cxnSp>
        <p:nvCxnSpPr>
          <p:cNvPr id="320" name="Straight Connector 319"/>
          <p:cNvCxnSpPr/>
          <p:nvPr/>
        </p:nvCxnSpPr>
        <p:spPr>
          <a:xfrm>
            <a:off x="2980825" y="1823666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1" name="TextBox 320"/>
          <p:cNvSpPr txBox="1"/>
          <p:nvPr/>
        </p:nvSpPr>
        <p:spPr>
          <a:xfrm>
            <a:off x="2924477" y="173133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913256" y="1544111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422245" y="1654659"/>
            <a:ext cx="57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1270820" y="2379586"/>
            <a:ext cx="20083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5" name="TextBox 324"/>
          <p:cNvSpPr txBox="1"/>
          <p:nvPr/>
        </p:nvSpPr>
        <p:spPr>
          <a:xfrm>
            <a:off x="1237354" y="231107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6" name="Left Bracket 325"/>
          <p:cNvSpPr/>
          <p:nvPr/>
        </p:nvSpPr>
        <p:spPr>
          <a:xfrm>
            <a:off x="1248802" y="2169173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Left Bracket 326"/>
          <p:cNvSpPr/>
          <p:nvPr/>
        </p:nvSpPr>
        <p:spPr>
          <a:xfrm rot="10800000">
            <a:off x="1458238" y="2169173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1553797" y="2379586"/>
            <a:ext cx="20083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9" name="TextBox 328"/>
          <p:cNvSpPr txBox="1"/>
          <p:nvPr/>
        </p:nvSpPr>
        <p:spPr>
          <a:xfrm>
            <a:off x="1520331" y="228726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0" name="Left Bracket 329"/>
          <p:cNvSpPr/>
          <p:nvPr/>
        </p:nvSpPr>
        <p:spPr>
          <a:xfrm>
            <a:off x="1539204" y="2169173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Left Bracket 330"/>
          <p:cNvSpPr/>
          <p:nvPr/>
        </p:nvSpPr>
        <p:spPr>
          <a:xfrm rot="10800000">
            <a:off x="1741768" y="2169173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56598" y="2727337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197010" y="2614085"/>
            <a:ext cx="369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376307" y="2614085"/>
            <a:ext cx="39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cxnSp>
        <p:nvCxnSpPr>
          <p:cNvPr id="335" name="Straight Connector 334"/>
          <p:cNvCxnSpPr/>
          <p:nvPr/>
        </p:nvCxnSpPr>
        <p:spPr>
          <a:xfrm>
            <a:off x="1292426" y="2884484"/>
            <a:ext cx="36850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8" name="TextBox 337"/>
          <p:cNvSpPr txBox="1"/>
          <p:nvPr/>
        </p:nvSpPr>
        <p:spPr>
          <a:xfrm>
            <a:off x="1289571" y="284059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289571" y="284059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956598" y="3165931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1259632" y="3165931"/>
            <a:ext cx="401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958284" y="3545694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345" name="Straight Connector 344"/>
          <p:cNvCxnSpPr/>
          <p:nvPr/>
        </p:nvCxnSpPr>
        <p:spPr>
          <a:xfrm>
            <a:off x="1369116" y="3716519"/>
            <a:ext cx="1679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6" name="TextBox 345"/>
          <p:cNvSpPr txBox="1"/>
          <p:nvPr/>
        </p:nvSpPr>
        <p:spPr>
          <a:xfrm>
            <a:off x="1320097" y="3662433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1313555" y="3452342"/>
            <a:ext cx="30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392457" y="3511621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729288" y="3540418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54" name="Straight Connector 353"/>
          <p:cNvCxnSpPr/>
          <p:nvPr/>
        </p:nvCxnSpPr>
        <p:spPr>
          <a:xfrm>
            <a:off x="2743623" y="4832444"/>
            <a:ext cx="1679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5" name="TextBox 354"/>
          <p:cNvSpPr txBox="1"/>
          <p:nvPr/>
        </p:nvSpPr>
        <p:spPr>
          <a:xfrm>
            <a:off x="2694604" y="4778358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2688062" y="4568267"/>
            <a:ext cx="30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1391140" y="2699810"/>
            <a:ext cx="75197" cy="8362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V="1">
            <a:off x="1390450" y="2954097"/>
            <a:ext cx="86615" cy="105079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flipV="1">
            <a:off x="1481476" y="2938585"/>
            <a:ext cx="111078" cy="13610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1577372" y="2699810"/>
            <a:ext cx="75197" cy="83627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/>
          <p:cNvSpPr/>
          <p:nvPr/>
        </p:nvSpPr>
        <p:spPr>
          <a:xfrm>
            <a:off x="1586727" y="1150188"/>
            <a:ext cx="314082" cy="4571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64" name="Oval 363"/>
          <p:cNvSpPr/>
          <p:nvPr/>
        </p:nvSpPr>
        <p:spPr>
          <a:xfrm>
            <a:off x="1293770" y="3481328"/>
            <a:ext cx="314082" cy="4571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6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23457E-6 L 0.00104 -0.10124 " pathEditMode="relative" rAng="0" ptsTypes="AA">
                                      <p:cBhvr>
                                        <p:cTn id="112" dur="500" spd="-100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"/>
                            </p:stCondLst>
                            <p:childTnLst>
                              <p:par>
                                <p:cTn id="1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25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7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25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4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5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25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25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7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7" dur="3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7" grpId="0"/>
      <p:bldP spid="108" grpId="0"/>
      <p:bldP spid="120" grpId="0"/>
      <p:bldP spid="126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80" grpId="0"/>
      <p:bldP spid="181" grpId="0"/>
      <p:bldP spid="182" grpId="0"/>
      <p:bldP spid="183" grpId="0"/>
      <p:bldP spid="209" grpId="0"/>
      <p:bldP spid="245" grpId="0"/>
      <p:bldP spid="246" grpId="0"/>
      <p:bldP spid="248" grpId="0" animBg="1"/>
      <p:bldP spid="254" grpId="0" animBg="1"/>
      <p:bldP spid="254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4" grpId="0" animBg="1"/>
      <p:bldP spid="264" grpId="1" animBg="1"/>
      <p:bldP spid="292" grpId="0"/>
      <p:bldP spid="300" grpId="0" animBg="1"/>
      <p:bldP spid="300" grpId="1" animBg="1"/>
      <p:bldP spid="301" grpId="0" animBg="1"/>
      <p:bldP spid="301" grpId="1" animBg="1"/>
      <p:bldP spid="325" grpId="0"/>
      <p:bldP spid="326" grpId="0" animBg="1"/>
      <p:bldP spid="327" grpId="0" animBg="1"/>
      <p:bldP spid="329" grpId="0"/>
      <p:bldP spid="330" grpId="0" animBg="1"/>
      <p:bldP spid="331" grpId="0" animBg="1"/>
      <p:bldP spid="332" grpId="0"/>
      <p:bldP spid="333" grpId="0"/>
      <p:bldP spid="334" grpId="0"/>
      <p:bldP spid="338" grpId="0"/>
      <p:bldP spid="339" grpId="0"/>
      <p:bldP spid="339" grpId="1"/>
      <p:bldP spid="339" grpId="2"/>
      <p:bldP spid="340" grpId="0"/>
      <p:bldP spid="341" grpId="0"/>
      <p:bldP spid="344" grpId="0"/>
      <p:bldP spid="346" grpId="0"/>
      <p:bldP spid="347" grpId="0"/>
      <p:bldP spid="348" grpId="0"/>
      <p:bldP spid="349" grpId="0"/>
      <p:bldP spid="355" grpId="0"/>
      <p:bldP spid="356" grpId="0"/>
      <p:bldP spid="363" grpId="0" animBg="1"/>
      <p:bldP spid="363" grpId="1" animBg="1"/>
      <p:bldP spid="364" grpId="0" animBg="1"/>
      <p:bldP spid="36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3506" y="91556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4410" y="104428"/>
            <a:ext cx="1075919" cy="58477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Q.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2501" y="176436"/>
            <a:ext cx="7843955" cy="795322"/>
            <a:chOff x="1090970" y="588923"/>
            <a:chExt cx="7843955" cy="795322"/>
          </a:xfrm>
        </p:grpSpPr>
        <p:sp>
          <p:nvSpPr>
            <p:cNvPr id="33" name="Rectangle 32"/>
            <p:cNvSpPr/>
            <p:nvPr/>
          </p:nvSpPr>
          <p:spPr>
            <a:xfrm>
              <a:off x="1090970" y="588923"/>
              <a:ext cx="78439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kx</a:t>
              </a:r>
              <a:r>
                <a: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1, find a quadratic 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763049" y="834227"/>
              <a:ext cx="1165619" cy="550018"/>
              <a:chOff x="3864310" y="1413097"/>
              <a:chExt cx="1165619" cy="550018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179027" y="1526239"/>
                <a:ext cx="5275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and 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3945047" y="1700737"/>
                <a:ext cx="22406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3917769" y="165533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864310" y="1432147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2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721376" y="1700737"/>
                <a:ext cx="22406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4691224" y="163247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633667" y="1413097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101150" y="939836"/>
              <a:ext cx="40893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polynomial whose zeros are                      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.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5329252" y="300446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5607128" y="3167971"/>
            <a:ext cx="147903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2" name="TextBox 91"/>
          <p:cNvSpPr txBox="1"/>
          <p:nvPr/>
        </p:nvSpPr>
        <p:spPr>
          <a:xfrm>
            <a:off x="5537555" y="2885802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61459" y="2885802"/>
            <a:ext cx="26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{                      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1352" y="2885802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(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98672" y="2885802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566873" y="2885802"/>
            <a:ext cx="49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679958" y="213979"/>
            <a:ext cx="1267646" cy="259488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545706" y="444786"/>
            <a:ext cx="1119140" cy="504112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140681" y="315835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59762" y="858534"/>
            <a:ext cx="410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It is given that  and 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are the zeros of the polynomial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98035" y="4460657"/>
            <a:ext cx="70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Then,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391454" y="4494757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621786" y="449475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130641" y="449475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925717" y="4667307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7" name="TextBox 216"/>
          <p:cNvSpPr txBox="1"/>
          <p:nvPr/>
        </p:nvSpPr>
        <p:spPr>
          <a:xfrm>
            <a:off x="1884975" y="460355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842004" y="440680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2440484" y="4667307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0" name="TextBox 219"/>
          <p:cNvSpPr txBox="1"/>
          <p:nvPr/>
        </p:nvSpPr>
        <p:spPr>
          <a:xfrm>
            <a:off x="2405235" y="46035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353596" y="4387754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676588" y="449475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250149" y="438775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cxnSp>
        <p:nvCxnSpPr>
          <p:cNvPr id="224" name="Straight Connector 223"/>
          <p:cNvCxnSpPr/>
          <p:nvPr/>
        </p:nvCxnSpPr>
        <p:spPr>
          <a:xfrm>
            <a:off x="3009582" y="4667307"/>
            <a:ext cx="77328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5" name="TextBox 224"/>
          <p:cNvSpPr txBox="1"/>
          <p:nvPr/>
        </p:nvSpPr>
        <p:spPr>
          <a:xfrm>
            <a:off x="2928556" y="440680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442712" y="4387754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11720" y="214263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76609" y="2142632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946625" y="214263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160045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350925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39451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233" name="Straight Connector 232"/>
          <p:cNvCxnSpPr/>
          <p:nvPr/>
        </p:nvCxnSpPr>
        <p:spPr>
          <a:xfrm>
            <a:off x="2315793" y="2296520"/>
            <a:ext cx="45982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4" name="TextBox 233"/>
          <p:cNvSpPr txBox="1"/>
          <p:nvPr/>
        </p:nvSpPr>
        <p:spPr>
          <a:xfrm>
            <a:off x="2402074" y="223342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359022" y="2021704"/>
            <a:ext cx="45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(0)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235794" y="202170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cxnSp>
        <p:nvCxnSpPr>
          <p:cNvPr id="237" name="Straight Connector 236"/>
          <p:cNvCxnSpPr/>
          <p:nvPr/>
        </p:nvCxnSpPr>
        <p:spPr>
          <a:xfrm>
            <a:off x="3170537" y="2291758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8" name="TextBox 237"/>
          <p:cNvSpPr txBox="1"/>
          <p:nvPr/>
        </p:nvSpPr>
        <p:spPr>
          <a:xfrm>
            <a:off x="3113065" y="223342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113065" y="202170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76610" y="1360314"/>
            <a:ext cx="135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 = 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1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776609" y="1687035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316656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502456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692061" y="1687035"/>
            <a:ext cx="35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,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1971448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157248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346853" y="1687035"/>
            <a:ext cx="404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0,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2683125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2868925" y="1687035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3058529" y="1687035"/>
            <a:ext cx="381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</a:p>
        </p:txBody>
      </p:sp>
      <p:sp>
        <p:nvSpPr>
          <p:cNvPr id="251" name="Oval 250"/>
          <p:cNvSpPr/>
          <p:nvPr/>
        </p:nvSpPr>
        <p:spPr>
          <a:xfrm>
            <a:off x="2281940" y="1418218"/>
            <a:ext cx="189799" cy="2267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3089074" y="1408987"/>
            <a:ext cx="369688" cy="24306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1668710" y="2303507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5" name="TextBox 254"/>
          <p:cNvSpPr txBox="1"/>
          <p:nvPr/>
        </p:nvSpPr>
        <p:spPr>
          <a:xfrm>
            <a:off x="1652010" y="2233426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614339" y="2021704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1978889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58" name="Oval 257"/>
          <p:cNvSpPr/>
          <p:nvPr/>
        </p:nvSpPr>
        <p:spPr>
          <a:xfrm>
            <a:off x="2379893" y="1724135"/>
            <a:ext cx="232858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1668710" y="2060563"/>
            <a:ext cx="278434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1688174" y="2298744"/>
            <a:ext cx="24584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1716752" y="1731856"/>
            <a:ext cx="245841" cy="23357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126748" y="2687457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444227" y="268894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266" name="Straight Connector 265"/>
          <p:cNvCxnSpPr/>
          <p:nvPr/>
        </p:nvCxnSpPr>
        <p:spPr>
          <a:xfrm>
            <a:off x="1788412" y="2842049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7" name="TextBox 266"/>
          <p:cNvSpPr txBox="1"/>
          <p:nvPr/>
        </p:nvSpPr>
        <p:spPr>
          <a:xfrm>
            <a:off x="1708333" y="277817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29078" y="25758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1985937" y="268894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270" name="Straight Connector 269"/>
          <p:cNvCxnSpPr/>
          <p:nvPr/>
        </p:nvCxnSpPr>
        <p:spPr>
          <a:xfrm>
            <a:off x="2316005" y="2842049"/>
            <a:ext cx="204869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1" name="TextBox 270"/>
          <p:cNvSpPr txBox="1"/>
          <p:nvPr/>
        </p:nvSpPr>
        <p:spPr>
          <a:xfrm>
            <a:off x="2283595" y="27874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2239078" y="2566602"/>
            <a:ext cx="38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</a:p>
        </p:txBody>
      </p:sp>
      <p:sp>
        <p:nvSpPr>
          <p:cNvPr id="273" name="Oval 272"/>
          <p:cNvSpPr/>
          <p:nvPr/>
        </p:nvSpPr>
        <p:spPr>
          <a:xfrm>
            <a:off x="1728314" y="2637293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730695" y="2844334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3109675" y="1742385"/>
            <a:ext cx="262473" cy="2135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776609" y="3063332"/>
            <a:ext cx="451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Let S and P denote respectively the sum and 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product of zeroes of the required polynomial.</a:t>
            </a:r>
          </a:p>
        </p:txBody>
      </p:sp>
      <p:grpSp>
        <p:nvGrpSpPr>
          <p:cNvPr id="279" name="Group 278"/>
          <p:cNvGrpSpPr/>
          <p:nvPr/>
        </p:nvGrpSpPr>
        <p:grpSpPr>
          <a:xfrm>
            <a:off x="770580" y="3552782"/>
            <a:ext cx="4377485" cy="781664"/>
            <a:chOff x="770580" y="3552782"/>
            <a:chExt cx="4377485" cy="781664"/>
          </a:xfrm>
        </p:grpSpPr>
        <p:sp>
          <p:nvSpPr>
            <p:cNvPr id="280" name="TextBox 279"/>
            <p:cNvSpPr txBox="1"/>
            <p:nvPr/>
          </p:nvSpPr>
          <p:spPr>
            <a:xfrm>
              <a:off x="770580" y="3670280"/>
              <a:ext cx="1100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Also, </a:t>
              </a: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r>
                <a:rPr lang="en-US" sz="14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= 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186675" y="3670280"/>
              <a:ext cx="1961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are the roots of the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032283" y="3670280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and </a:t>
              </a:r>
            </a:p>
          </p:txBody>
        </p:sp>
        <p:cxnSp>
          <p:nvCxnSpPr>
            <p:cNvPr id="283" name="Straight Connector 282"/>
            <p:cNvCxnSpPr/>
            <p:nvPr/>
          </p:nvCxnSpPr>
          <p:spPr>
            <a:xfrm>
              <a:off x="1801108" y="384042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84" name="TextBox 283"/>
            <p:cNvSpPr txBox="1"/>
            <p:nvPr/>
          </p:nvSpPr>
          <p:spPr>
            <a:xfrm>
              <a:off x="1782860" y="379502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728094" y="355278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2</a:t>
              </a:r>
              <a:endPara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286" name="Straight Connector 285"/>
            <p:cNvCxnSpPr/>
            <p:nvPr/>
          </p:nvCxnSpPr>
          <p:spPr>
            <a:xfrm>
              <a:off x="2974475" y="3840422"/>
              <a:ext cx="230202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87" name="TextBox 286"/>
            <p:cNvSpPr txBox="1"/>
            <p:nvPr/>
          </p:nvSpPr>
          <p:spPr>
            <a:xfrm>
              <a:off x="2949815" y="37950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895111" y="3552782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l-G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437015" y="3670280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678351" y="367028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=</a:t>
              </a:r>
              <a:endPara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89805" y="4026669"/>
              <a:ext cx="2471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polynomial to be formed</a:t>
              </a:r>
            </a:p>
          </p:txBody>
        </p:sp>
      </p:grpSp>
      <p:cxnSp>
        <p:nvCxnSpPr>
          <p:cNvPr id="292" name="Straight Arrow Connector 291"/>
          <p:cNvCxnSpPr/>
          <p:nvPr/>
        </p:nvCxnSpPr>
        <p:spPr>
          <a:xfrm flipH="1" flipV="1">
            <a:off x="2138363" y="4605338"/>
            <a:ext cx="333376" cy="17859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V="1">
            <a:off x="2115952" y="4590829"/>
            <a:ext cx="349695" cy="18594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V="1">
            <a:off x="2103037" y="4776412"/>
            <a:ext cx="365501" cy="7158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3119773" y="461686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115010" y="461878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297" name="Oval 296"/>
          <p:cNvSpPr/>
          <p:nvPr/>
        </p:nvSpPr>
        <p:spPr>
          <a:xfrm>
            <a:off x="3106582" y="2059808"/>
            <a:ext cx="314082" cy="45712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827873" y="2151514"/>
            <a:ext cx="599027" cy="31320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2268893" y="2621061"/>
            <a:ext cx="317213" cy="45712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1171483" y="2711162"/>
            <a:ext cx="313730" cy="28073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002480" y="1360314"/>
            <a:ext cx="379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2224100" y="1360314"/>
            <a:ext cx="55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kx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555776" y="1360314"/>
            <a:ext cx="3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2754041" y="1360314"/>
            <a:ext cx="47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053401" y="1360314"/>
            <a:ext cx="3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228806" y="1360314"/>
            <a:ext cx="311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07" name="Oval 306"/>
          <p:cNvSpPr/>
          <p:nvPr/>
        </p:nvSpPr>
        <p:spPr>
          <a:xfrm>
            <a:off x="2810452" y="1408692"/>
            <a:ext cx="182393" cy="2267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308" name="Straight Connector 307"/>
          <p:cNvCxnSpPr/>
          <p:nvPr/>
        </p:nvCxnSpPr>
        <p:spPr>
          <a:xfrm>
            <a:off x="5292080" y="2979654"/>
            <a:ext cx="0" cy="2080928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9" name="Rectangle 308"/>
          <p:cNvSpPr/>
          <p:nvPr/>
        </p:nvSpPr>
        <p:spPr>
          <a:xfrm>
            <a:off x="3879884" y="449505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310" name="Straight Connector 309"/>
          <p:cNvCxnSpPr/>
          <p:nvPr/>
        </p:nvCxnSpPr>
        <p:spPr>
          <a:xfrm>
            <a:off x="4182572" y="4667608"/>
            <a:ext cx="81148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1" name="TextBox 310"/>
          <p:cNvSpPr txBox="1"/>
          <p:nvPr/>
        </p:nvSpPr>
        <p:spPr>
          <a:xfrm>
            <a:off x="4106407" y="4376395"/>
            <a:ext cx="103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2(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4295273" y="464894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3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03" y="2654737"/>
            <a:ext cx="2761018" cy="135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" name="Rectangle 313"/>
          <p:cNvSpPr/>
          <p:nvPr/>
        </p:nvSpPr>
        <p:spPr>
          <a:xfrm>
            <a:off x="2388326" y="2605658"/>
            <a:ext cx="437418" cy="35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441383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3663071" y="214263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7154729" y="299569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318" name="Straight Connector 317"/>
          <p:cNvCxnSpPr/>
          <p:nvPr/>
        </p:nvCxnSpPr>
        <p:spPr>
          <a:xfrm>
            <a:off x="7481744" y="3167971"/>
            <a:ext cx="121213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9" name="TextBox 318"/>
          <p:cNvSpPr txBox="1"/>
          <p:nvPr/>
        </p:nvSpPr>
        <p:spPr>
          <a:xfrm>
            <a:off x="7361270" y="2757683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7536016" y="2757683"/>
            <a:ext cx="53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(0)</a:t>
            </a:r>
            <a:r>
              <a:rPr lang="en-US" sz="14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917133" y="2757683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8085335" y="2757683"/>
            <a:ext cx="28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8331861" y="2921752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7" name="TextBox 326"/>
          <p:cNvSpPr txBox="1"/>
          <p:nvPr/>
        </p:nvSpPr>
        <p:spPr>
          <a:xfrm>
            <a:off x="8283132" y="287448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8274315" y="265010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</a:p>
        </p:txBody>
      </p:sp>
      <p:sp>
        <p:nvSpPr>
          <p:cNvPr id="329" name="Left Bracket 328"/>
          <p:cNvSpPr/>
          <p:nvPr/>
        </p:nvSpPr>
        <p:spPr>
          <a:xfrm>
            <a:off x="8313868" y="2724988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Left Bracket 329"/>
          <p:cNvSpPr/>
          <p:nvPr/>
        </p:nvSpPr>
        <p:spPr>
          <a:xfrm rot="10800000">
            <a:off x="8543038" y="2724988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569092" y="2718139"/>
            <a:ext cx="80065" cy="411499"/>
          </a:xfrm>
          <a:prstGeom prst="leftBrace">
            <a:avLst>
              <a:gd name="adj1" fmla="val 43056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Left Brace 330"/>
          <p:cNvSpPr/>
          <p:nvPr/>
        </p:nvSpPr>
        <p:spPr>
          <a:xfrm flipH="1">
            <a:off x="8610545" y="2718139"/>
            <a:ext cx="80065" cy="411499"/>
          </a:xfrm>
          <a:prstGeom prst="leftBrace">
            <a:avLst>
              <a:gd name="adj1" fmla="val 43056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5329252" y="366214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42648" y="3656029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5764384" y="3656029"/>
            <a:ext cx="27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17667" y="3656029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cxnSp>
        <p:nvCxnSpPr>
          <p:cNvPr id="339" name="Straight Connector 338"/>
          <p:cNvCxnSpPr/>
          <p:nvPr/>
        </p:nvCxnSpPr>
        <p:spPr>
          <a:xfrm>
            <a:off x="6188957" y="3820098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0" name="TextBox 339"/>
          <p:cNvSpPr txBox="1"/>
          <p:nvPr/>
        </p:nvSpPr>
        <p:spPr>
          <a:xfrm>
            <a:off x="6140228" y="377282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6131411" y="354845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42" name="Left Bracket 341"/>
          <p:cNvSpPr/>
          <p:nvPr/>
        </p:nvSpPr>
        <p:spPr>
          <a:xfrm>
            <a:off x="6170964" y="362333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Left Bracket 342"/>
          <p:cNvSpPr/>
          <p:nvPr/>
        </p:nvSpPr>
        <p:spPr>
          <a:xfrm rot="10800000">
            <a:off x="6342984" y="3623334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Left Brace 343"/>
          <p:cNvSpPr/>
          <p:nvPr/>
        </p:nvSpPr>
        <p:spPr>
          <a:xfrm>
            <a:off x="5765710" y="3616485"/>
            <a:ext cx="80065" cy="411499"/>
          </a:xfrm>
          <a:prstGeom prst="leftBrace">
            <a:avLst>
              <a:gd name="adj1" fmla="val 43056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Left Brace 344"/>
          <p:cNvSpPr/>
          <p:nvPr/>
        </p:nvSpPr>
        <p:spPr>
          <a:xfrm flipH="1">
            <a:off x="6410491" y="3616485"/>
            <a:ext cx="80065" cy="411499"/>
          </a:xfrm>
          <a:prstGeom prst="leftBrace">
            <a:avLst>
              <a:gd name="adj1" fmla="val 43056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Connector 345"/>
          <p:cNvCxnSpPr/>
          <p:nvPr/>
        </p:nvCxnSpPr>
        <p:spPr>
          <a:xfrm>
            <a:off x="7973510" y="338303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7" name="TextBox 346"/>
          <p:cNvSpPr txBox="1"/>
          <p:nvPr/>
        </p:nvSpPr>
        <p:spPr>
          <a:xfrm>
            <a:off x="7935364" y="333576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7899297" y="311138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6488398" y="3656029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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53" name="Straight Connector 352"/>
          <p:cNvCxnSpPr/>
          <p:nvPr/>
        </p:nvCxnSpPr>
        <p:spPr>
          <a:xfrm>
            <a:off x="6758474" y="3832259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4" name="TextBox 353"/>
          <p:cNvSpPr txBox="1"/>
          <p:nvPr/>
        </p:nvSpPr>
        <p:spPr>
          <a:xfrm>
            <a:off x="6720328" y="378498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6684261" y="356061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7154729" y="368825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7377539" y="3682130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cxnSp>
        <p:nvCxnSpPr>
          <p:cNvPr id="360" name="Straight Connector 359"/>
          <p:cNvCxnSpPr/>
          <p:nvPr/>
        </p:nvCxnSpPr>
        <p:spPr>
          <a:xfrm>
            <a:off x="7643322" y="3846199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1" name="TextBox 360"/>
          <p:cNvSpPr txBox="1"/>
          <p:nvPr/>
        </p:nvSpPr>
        <p:spPr>
          <a:xfrm>
            <a:off x="7594593" y="379892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7585776" y="357455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363" name="Left Bracket 362"/>
          <p:cNvSpPr/>
          <p:nvPr/>
        </p:nvSpPr>
        <p:spPr>
          <a:xfrm>
            <a:off x="7625329" y="3649435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Left Bracket 363"/>
          <p:cNvSpPr/>
          <p:nvPr/>
        </p:nvSpPr>
        <p:spPr>
          <a:xfrm rot="10800000">
            <a:off x="7797349" y="3649435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7827477" y="3682130"/>
            <a:ext cx="3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×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368" name="Straight Connector 367"/>
          <p:cNvCxnSpPr/>
          <p:nvPr/>
        </p:nvCxnSpPr>
        <p:spPr>
          <a:xfrm>
            <a:off x="8115586" y="385836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9" name="TextBox 368"/>
          <p:cNvSpPr txBox="1"/>
          <p:nvPr/>
        </p:nvSpPr>
        <p:spPr>
          <a:xfrm>
            <a:off x="8041373" y="381109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8077440" y="358671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888649" y="2885802"/>
            <a:ext cx="26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}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5805899" y="2935560"/>
            <a:ext cx="659691" cy="22720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6740435" y="2941706"/>
            <a:ext cx="267857" cy="228428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201570" y="3182588"/>
            <a:ext cx="295881" cy="27258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345038" y="4230347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77" name="Straight Connector 176"/>
          <p:cNvCxnSpPr/>
          <p:nvPr/>
        </p:nvCxnSpPr>
        <p:spPr>
          <a:xfrm>
            <a:off x="5749924" y="4427570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8" name="TextBox 177"/>
          <p:cNvSpPr txBox="1"/>
          <p:nvPr/>
        </p:nvSpPr>
        <p:spPr>
          <a:xfrm>
            <a:off x="5701195" y="43803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692378" y="415592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28216" y="4155389"/>
            <a:ext cx="618321" cy="532151"/>
            <a:chOff x="5928216" y="4155389"/>
            <a:chExt cx="618321" cy="532151"/>
          </a:xfrm>
        </p:grpSpPr>
        <p:sp>
          <p:nvSpPr>
            <p:cNvPr id="180" name="TextBox 179"/>
            <p:cNvSpPr txBox="1"/>
            <p:nvPr/>
          </p:nvSpPr>
          <p:spPr>
            <a:xfrm>
              <a:off x="5928216" y="4265339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×</a:t>
              </a:r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6243724" y="4427033"/>
              <a:ext cx="228600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82" name="TextBox 181"/>
            <p:cNvSpPr txBox="1"/>
            <p:nvPr/>
          </p:nvSpPr>
          <p:spPr>
            <a:xfrm>
              <a:off x="6169511" y="437976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205578" y="4155389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k</a:t>
              </a:r>
            </a:p>
          </p:txBody>
        </p:sp>
      </p:grpSp>
      <p:cxnSp>
        <p:nvCxnSpPr>
          <p:cNvPr id="185" name="Straight Connector 184"/>
          <p:cNvCxnSpPr/>
          <p:nvPr/>
        </p:nvCxnSpPr>
        <p:spPr>
          <a:xfrm flipV="1">
            <a:off x="6289841" y="4287271"/>
            <a:ext cx="116744" cy="7344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0858" y="4499031"/>
            <a:ext cx="132866" cy="81938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6559761" y="428305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189" name="Straight Connector 188"/>
          <p:cNvCxnSpPr/>
          <p:nvPr/>
        </p:nvCxnSpPr>
        <p:spPr>
          <a:xfrm>
            <a:off x="6921134" y="4452904"/>
            <a:ext cx="22406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0" name="TextBox 189"/>
          <p:cNvSpPr txBox="1"/>
          <p:nvPr/>
        </p:nvSpPr>
        <p:spPr>
          <a:xfrm>
            <a:off x="6844652" y="440563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889536" y="418126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229022" y="428305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467560" y="427612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–4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402771" y="4712245"/>
            <a:ext cx="177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Therefore S = –4</a:t>
            </a:r>
          </a:p>
        </p:txBody>
      </p:sp>
      <p:sp>
        <p:nvSpPr>
          <p:cNvPr id="198" name="Oval 197"/>
          <p:cNvSpPr/>
          <p:nvPr/>
        </p:nvSpPr>
        <p:spPr>
          <a:xfrm>
            <a:off x="7966118" y="2839576"/>
            <a:ext cx="173589" cy="16759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8325772" y="2739314"/>
            <a:ext cx="173589" cy="16759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7486072" y="3168571"/>
            <a:ext cx="1202961" cy="0"/>
          </a:xfrm>
          <a:prstGeom prst="line">
            <a:avLst/>
          </a:prstGeom>
          <a:noFill/>
          <a:ln w="28575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1" name="Rounded Rectangle 200"/>
          <p:cNvSpPr/>
          <p:nvPr/>
        </p:nvSpPr>
        <p:spPr>
          <a:xfrm>
            <a:off x="5845325" y="3588740"/>
            <a:ext cx="557029" cy="45429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419199" y="3728976"/>
            <a:ext cx="203121" cy="21734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629670" y="3628060"/>
            <a:ext cx="203121" cy="21734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25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6" dur="25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25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6" dur="25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250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4" dur="25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8" fill="hold">
                          <p:stCondLst>
                            <p:cond delay="indefinite"/>
                          </p:stCondLst>
                          <p:childTnLst>
                            <p:par>
                              <p:cTn id="2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" dur="250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3" dur="25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6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5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0" dur="25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1" dur="25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5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6" fill="hold">
                          <p:stCondLst>
                            <p:cond delay="indefinite"/>
                          </p:stCondLst>
                          <p:childTnLst>
                            <p:par>
                              <p:cTn id="2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250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1" dur="25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2" fill="hold">
                          <p:stCondLst>
                            <p:cond delay="indefinite"/>
                          </p:stCondLst>
                          <p:childTnLst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500"/>
                                            <p:tgtEl>
                                              <p:spTgt spid="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25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7" dur="25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250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7" dur="25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9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4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25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0" dur="25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3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6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7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8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9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3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8" dur="25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9" dur="25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6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2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5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6" dur="500"/>
                                            <p:tgtEl>
                                              <p:spTgt spid="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1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2" fill="hold">
                          <p:stCondLst>
                            <p:cond delay="indefinite"/>
                          </p:stCondLst>
                          <p:childTnLst>
                            <p:par>
                              <p:cTn id="3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6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25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4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0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3" dur="250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4" dur="25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4" dur="25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5" dur="25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0" fill="hold">
                          <p:stCondLst>
                            <p:cond delay="indefinite"/>
                          </p:stCondLst>
                          <p:childTnLst>
                            <p:par>
                              <p:cTn id="4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4" dur="25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5" dur="25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37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38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9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4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6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7" fill="hold">
                          <p:stCondLst>
                            <p:cond delay="indefinite"/>
                          </p:stCondLst>
                          <p:childTnLst>
                            <p:par>
                              <p:cTn id="4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1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2" fill="hold">
                          <p:stCondLst>
                            <p:cond delay="indefinite"/>
                          </p:stCondLst>
                          <p:childTnLst>
                            <p:par>
                              <p:cTn id="4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6" dur="250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7" dur="25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5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0" dur="25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2" fill="hold">
                          <p:stCondLst>
                            <p:cond delay="indefinite"/>
                          </p:stCondLst>
                          <p:childTnLst>
                            <p:par>
                              <p:cTn id="4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6" dur="25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7" dur="25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8" fill="hold">
                          <p:stCondLst>
                            <p:cond delay="indefinite"/>
                          </p:stCondLst>
                          <p:childTnLst>
                            <p:par>
                              <p:cTn id="4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2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3" fill="hold">
                          <p:stCondLst>
                            <p:cond delay="indefinite"/>
                          </p:stCondLst>
                          <p:childTnLst>
                            <p:par>
                              <p:cTn id="4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7" dur="250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8" dur="25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8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1" dur="25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6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7" fill="hold">
                          <p:stCondLst>
                            <p:cond delay="indefinite"/>
                          </p:stCondLst>
                          <p:childTnLst>
                            <p:par>
                              <p:cTn id="4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1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2" fill="hold">
                          <p:stCondLst>
                            <p:cond delay="indefinite"/>
                          </p:stCondLst>
                          <p:childTnLst>
                            <p:par>
                              <p:cTn id="4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6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872 0.00093 L 1.38889E-6 -3.7037E-6 " pathEditMode="relative" rAng="0" ptsTypes="AA">
                                          <p:cBhvr>
                                            <p:cTn id="497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927" y="-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0" dur="25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2" fill="hold">
                          <p:stCondLst>
                            <p:cond delay="indefinite"/>
                          </p:stCondLst>
                          <p:childTnLst>
                            <p:par>
                              <p:cTn id="5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4" presetID="45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5" dur="1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6" dur="100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7" dur="100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9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510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2" dur="1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3" dur="1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4" dur="1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5" fill="hold">
                          <p:stCondLst>
                            <p:cond delay="indefinite"/>
                          </p:stCondLst>
                          <p:childTnLst>
                            <p:par>
                              <p:cTn id="5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9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4" dur="250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5" dur="25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9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0" fill="hold">
                          <p:stCondLst>
                            <p:cond delay="indefinite"/>
                          </p:stCondLst>
                          <p:childTnLst>
                            <p:par>
                              <p:cTn id="5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4" dur="250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5" dur="25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0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0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2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3" fill="hold">
                          <p:stCondLst>
                            <p:cond delay="indefinite"/>
                          </p:stCondLst>
                          <p:childTnLst>
                            <p:par>
                              <p:cTn id="5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7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2" dur="25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3" dur="2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4" fill="hold">
                          <p:stCondLst>
                            <p:cond delay="indefinite"/>
                          </p:stCondLst>
                          <p:childTnLst>
                            <p:par>
                              <p:cTn id="5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8" dur="25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9" dur="2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4" dur="25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5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0" dur="25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1" dur="25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6" dur="25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7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0" dur="250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1" dur="25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9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8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1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2.83951E-6 L -0.19757 0.28765 " pathEditMode="relative" rAng="0" ptsTypes="AA">
                                          <p:cBhvr>
                                            <p:cTn id="608" dur="500" spd="-1000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78" y="143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3" dur="50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4" fill="hold">
                          <p:stCondLst>
                            <p:cond delay="indefinite"/>
                          </p:stCondLst>
                          <p:childTnLst>
                            <p:par>
                              <p:cTn id="6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8" dur="250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9" dur="25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0" fill="hold">
                          <p:stCondLst>
                            <p:cond delay="indefinite"/>
                          </p:stCondLst>
                          <p:childTnLst>
                            <p:par>
                              <p:cTn id="6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5" fill="hold">
                          <p:stCondLst>
                            <p:cond delay="indefinite"/>
                          </p:stCondLst>
                          <p:childTnLst>
                            <p:par>
                              <p:cTn id="6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0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1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6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7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8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9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1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2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3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8" dur="25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49" dur="25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51" presetID="1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3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8" fill="hold">
                          <p:stCondLst>
                            <p:cond delay="indefinite"/>
                          </p:stCondLst>
                          <p:childTnLst>
                            <p:par>
                              <p:cTn id="6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2" dur="250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3" dur="25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4" fill="hold">
                          <p:stCondLst>
                            <p:cond delay="indefinite"/>
                          </p:stCondLst>
                          <p:childTnLst>
                            <p:par>
                              <p:cTn id="6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8" dur="250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9" dur="25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0" fill="hold">
                          <p:stCondLst>
                            <p:cond delay="indefinite"/>
                          </p:stCondLst>
                          <p:childTnLst>
                            <p:par>
                              <p:cTn id="6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2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6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7" fill="hold">
                          <p:stCondLst>
                            <p:cond delay="indefinite"/>
                          </p:stCondLst>
                          <p:childTnLst>
                            <p:par>
                              <p:cTn id="6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9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1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2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3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4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6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8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9" fill="hold">
                          <p:stCondLst>
                            <p:cond delay="indefinite"/>
                          </p:stCondLst>
                          <p:childTnLst>
                            <p:par>
                              <p:cTn id="6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3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6" dur="25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7" dur="25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250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4" dur="25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7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10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4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6" presetID="1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8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0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8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9" fill="hold">
                          <p:stCondLst>
                            <p:cond delay="indefinite"/>
                          </p:stCondLst>
                          <p:childTnLst>
                            <p:par>
                              <p:cTn id="7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3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4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5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9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0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1" fill="hold">
                          <p:stCondLst>
                            <p:cond delay="indefinite"/>
                          </p:stCondLst>
                          <p:childTnLst>
                            <p:par>
                              <p:cTn id="7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5" dur="25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6" dur="25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2" dur="250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3" dur="25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6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9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1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3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64" dur="indefinite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66" dur="indefinite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68" dur="indefinite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9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70" dur="indefinite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1" fill="hold">
                          <p:stCondLst>
                            <p:cond delay="indefinite"/>
                          </p:stCondLst>
                          <p:childTnLst>
                            <p:par>
                              <p:cTn id="7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6" fill="hold">
                          <p:stCondLst>
                            <p:cond delay="indefinite"/>
                          </p:stCondLst>
                          <p:childTnLst>
                            <p:par>
                              <p:cTn id="7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0" dur="250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1" dur="25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2" fill="hold">
                          <p:stCondLst>
                            <p:cond delay="indefinite"/>
                          </p:stCondLst>
                          <p:childTnLst>
                            <p:par>
                              <p:cTn id="7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6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7" fill="hold">
                          <p:stCondLst>
                            <p:cond delay="indefinite"/>
                          </p:stCondLst>
                          <p:childTnLst>
                            <p:par>
                              <p:cTn id="7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-7.40741E-7 L 0.1993 -0.17222 " pathEditMode="relative" rAng="0" ptsTypes="AA">
                                          <p:cBhvr>
                                            <p:cTn id="792" dur="500" spd="-100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965" y="-86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3" fill="hold">
                          <p:stCondLst>
                            <p:cond delay="indefinite"/>
                          </p:stCondLst>
                          <p:childTnLst>
                            <p:par>
                              <p:cTn id="7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7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4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5" fill="hold">
                          <p:stCondLst>
                            <p:cond delay="indefinite"/>
                          </p:stCondLst>
                          <p:childTnLst>
                            <p:par>
                              <p:cTn id="8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9" dur="250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0" dur="25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1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6" fill="hold">
                          <p:stCondLst>
                            <p:cond delay="indefinite"/>
                          </p:stCondLst>
                          <p:childTnLst>
                            <p:par>
                              <p:cTn id="8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0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3" dur="250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4" dur="25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7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0" dur="250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1" dur="25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4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7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8" fill="hold">
                          <p:stCondLst>
                            <p:cond delay="indefinite"/>
                          </p:stCondLst>
                          <p:childTnLst>
                            <p:par>
                              <p:cTn id="8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2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3" fill="hold">
                          <p:stCondLst>
                            <p:cond delay="indefinite"/>
                          </p:stCondLst>
                          <p:childTnLst>
                            <p:par>
                              <p:cTn id="8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7" dur="250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8" dur="25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5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2" fill="hold">
                          <p:stCondLst>
                            <p:cond delay="indefinite"/>
                          </p:stCondLst>
                          <p:childTnLst>
                            <p:par>
                              <p:cTn id="8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6" dur="250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7" dur="25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0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3" dur="250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4" dur="25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5" fill="hold">
                          <p:stCondLst>
                            <p:cond delay="indefinite"/>
                          </p:stCondLst>
                          <p:childTnLst>
                            <p:par>
                              <p:cTn id="8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9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0" fill="hold">
                          <p:stCondLst>
                            <p:cond delay="indefinite"/>
                          </p:stCondLst>
                          <p:childTnLst>
                            <p:par>
                              <p:cTn id="8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4" dur="250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5" dur="25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6" fill="hold">
                          <p:stCondLst>
                            <p:cond delay="indefinite"/>
                          </p:stCondLst>
                          <p:childTnLst>
                            <p:par>
                              <p:cTn id="8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2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3" fill="hold">
                          <p:stCondLst>
                            <p:cond delay="indefinite"/>
                          </p:stCondLst>
                          <p:childTnLst>
                            <p:par>
                              <p:cTn id="8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7" dur="500"/>
                                            <p:tgtEl>
                                              <p:spTgt spid="3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0" dur="250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1" dur="25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7" dur="250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8" dur="25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1" dur="500"/>
                                            <p:tgtEl>
                                              <p:spTgt spid="3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4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6" fill="hold">
                          <p:stCondLst>
                            <p:cond delay="indefinite"/>
                          </p:stCondLst>
                          <p:childTnLst>
                            <p:par>
                              <p:cTn id="9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0" dur="250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1" dur="25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2" fill="hold">
                          <p:stCondLst>
                            <p:cond delay="indefinite"/>
                          </p:stCondLst>
                          <p:childTnLst>
                            <p:par>
                              <p:cTn id="9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6" dur="250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7" dur="250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0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3" dur="250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4" dur="250"/>
                                            <p:tgtEl>
                                              <p:spTgt spid="3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5" fill="hold">
                          <p:stCondLst>
                            <p:cond delay="indefinite"/>
                          </p:stCondLst>
                          <p:childTnLst>
                            <p:par>
                              <p:cTn id="9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0" fill="hold">
                          <p:stCondLst>
                            <p:cond delay="indefinite"/>
                          </p:stCondLst>
                          <p:childTnLst>
                            <p:par>
                              <p:cTn id="9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6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1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2" fill="hold">
                          <p:stCondLst>
                            <p:cond delay="indefinite"/>
                          </p:stCondLst>
                          <p:childTnLst>
                            <p:par>
                              <p:cTn id="9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6" dur="25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7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49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5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7" fill="hold">
                          <p:stCondLst>
                            <p:cond delay="indefinite"/>
                          </p:stCondLst>
                          <p:childTnLst>
                            <p:par>
                              <p:cTn id="9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1" dur="25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2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3" fill="hold">
                          <p:stCondLst>
                            <p:cond delay="indefinite"/>
                          </p:stCondLst>
                          <p:childTnLst>
                            <p:par>
                              <p:cTn id="9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2.09877E-6 L 0.19965 -0.11513 " pathEditMode="relative" rAng="0" ptsTypes="AA">
                                          <p:cBhvr>
                                            <p:cTn id="968" dur="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983" y="-57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9" fill="hold">
                          <p:stCondLst>
                            <p:cond delay="indefinite"/>
                          </p:stCondLst>
                          <p:childTnLst>
                            <p:par>
                              <p:cTn id="9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3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2" fill="hold">
                          <p:stCondLst>
                            <p:cond delay="indefinite"/>
                          </p:stCondLst>
                          <p:childTnLst>
                            <p:par>
                              <p:cTn id="9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6" dur="250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7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3" dur="250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94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5" fill="hold">
                          <p:stCondLst>
                            <p:cond delay="indefinite"/>
                          </p:stCondLst>
                          <p:childTnLst>
                            <p:par>
                              <p:cTn id="9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0" fill="hold">
                          <p:stCondLst>
                            <p:cond delay="indefinite"/>
                          </p:stCondLst>
                          <p:childTnLst>
                            <p:par>
                              <p:cTn id="10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4" dur="25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05" dur="25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6" fill="hold">
                          <p:stCondLst>
                            <p:cond delay="indefinite"/>
                          </p:stCondLst>
                          <p:childTnLst>
                            <p:par>
                              <p:cTn id="10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0" dur="25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1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89" grpId="0"/>
          <p:bldP spid="92" grpId="0"/>
          <p:bldP spid="93" grpId="0"/>
          <p:bldP spid="94" grpId="0"/>
          <p:bldP spid="96" grpId="0"/>
          <p:bldP spid="97" grpId="0"/>
          <p:bldP spid="105" grpId="0" animBg="1"/>
          <p:bldP spid="105" grpId="1" animBg="1"/>
          <p:bldP spid="106" grpId="0" animBg="1"/>
          <p:bldP spid="106" grpId="1" animBg="1"/>
          <p:bldP spid="209" grpId="0"/>
          <p:bldP spid="209" grpId="1"/>
          <p:bldP spid="211" grpId="0"/>
          <p:bldP spid="212" grpId="0"/>
          <p:bldP spid="213" grpId="0"/>
          <p:bldP spid="214" grpId="0"/>
          <p:bldP spid="215" grpId="0"/>
          <p:bldP spid="217" grpId="0"/>
          <p:bldP spid="218" grpId="0"/>
          <p:bldP spid="220" grpId="0"/>
          <p:bldP spid="221" grpId="0"/>
          <p:bldP spid="222" grpId="0"/>
          <p:bldP spid="223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31" grpId="0"/>
          <p:bldP spid="232" grpId="0"/>
          <p:bldP spid="234" grpId="0"/>
          <p:bldP spid="235" grpId="0"/>
          <p:bldP spid="236" grpId="0"/>
          <p:bldP spid="238" grpId="0"/>
          <p:bldP spid="239" grpId="0"/>
          <p:bldP spid="240" grpId="0"/>
          <p:bldP spid="241" grpId="0"/>
          <p:bldP spid="242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/>
          <p:bldP spid="250" grpId="0"/>
          <p:bldP spid="251" grpId="0" animBg="1"/>
          <p:bldP spid="251" grpId="1" animBg="1"/>
          <p:bldP spid="252" grpId="0" animBg="1"/>
          <p:bldP spid="252" grpId="1" animBg="1"/>
          <p:bldP spid="255" grpId="0"/>
          <p:bldP spid="256" grpId="0"/>
          <p:bldP spid="257" grpId="0"/>
          <p:bldP spid="258" grpId="0" animBg="1"/>
          <p:bldP spid="258" grpId="1" animBg="1"/>
          <p:bldP spid="259" grpId="0" animBg="1"/>
          <p:bldP spid="259" grpId="1" animBg="1"/>
          <p:bldP spid="260" grpId="0" animBg="1"/>
          <p:bldP spid="260" grpId="1" animBg="1"/>
          <p:bldP spid="261" grpId="0" animBg="1"/>
          <p:bldP spid="261" grpId="1" animBg="1"/>
          <p:bldP spid="261" grpId="2" animBg="1"/>
          <p:bldP spid="261" grpId="3" animBg="1"/>
          <p:bldP spid="264" grpId="0"/>
          <p:bldP spid="265" grpId="0"/>
          <p:bldP spid="267" grpId="0"/>
          <p:bldP spid="268" grpId="0"/>
          <p:bldP spid="269" grpId="0"/>
          <p:bldP spid="271" grpId="0"/>
          <p:bldP spid="272" grpId="0"/>
          <p:bldP spid="273" grpId="0" animBg="1"/>
          <p:bldP spid="273" grpId="1" animBg="1"/>
          <p:bldP spid="274" grpId="0" animBg="1"/>
          <p:bldP spid="274" grpId="1" animBg="1"/>
          <p:bldP spid="277" grpId="0" animBg="1"/>
          <p:bldP spid="277" grpId="1" animBg="1"/>
          <p:bldP spid="278" grpId="0"/>
          <p:bldP spid="295" grpId="0"/>
          <p:bldP spid="296" grpId="0"/>
          <p:bldP spid="296" grpId="1"/>
          <p:bldP spid="296" grpId="2"/>
          <p:bldP spid="297" grpId="2" animBg="1"/>
          <p:bldP spid="297" grpId="3" animBg="1"/>
          <p:bldP spid="298" grpId="2" animBg="1"/>
          <p:bldP spid="298" grpId="3" animBg="1"/>
          <p:bldP spid="299" grpId="0" animBg="1"/>
          <p:bldP spid="299" grpId="1" animBg="1"/>
          <p:bldP spid="299" grpId="2" animBg="1"/>
          <p:bldP spid="299" grpId="3" animBg="1"/>
          <p:bldP spid="300" grpId="0" animBg="1"/>
          <p:bldP spid="300" grpId="1" animBg="1"/>
          <p:bldP spid="300" grpId="2" animBg="1"/>
          <p:bldP spid="300" grpId="3" animBg="1"/>
          <p:bldP spid="301" grpId="0"/>
          <p:bldP spid="302" grpId="0"/>
          <p:bldP spid="303" grpId="0"/>
          <p:bldP spid="304" grpId="0"/>
          <p:bldP spid="305" grpId="0"/>
          <p:bldP spid="306" grpId="0"/>
          <p:bldP spid="307" grpId="0" animBg="1"/>
          <p:bldP spid="307" grpId="1" animBg="1"/>
          <p:bldP spid="309" grpId="0"/>
          <p:bldP spid="311" grpId="0"/>
          <p:bldP spid="312" grpId="0"/>
          <p:bldP spid="314" grpId="0"/>
          <p:bldP spid="314" grpId="1"/>
          <p:bldP spid="315" grpId="0"/>
          <p:bldP spid="316" grpId="0"/>
          <p:bldP spid="317" grpId="0"/>
          <p:bldP spid="319" grpId="0"/>
          <p:bldP spid="321" grpId="0"/>
          <p:bldP spid="322" grpId="0"/>
          <p:bldP spid="323" grpId="0"/>
          <p:bldP spid="327" grpId="0"/>
          <p:bldP spid="327" grpId="1"/>
          <p:bldP spid="327" grpId="2"/>
          <p:bldP spid="328" grpId="0"/>
          <p:bldP spid="328" grpId="1"/>
          <p:bldP spid="328" grpId="2"/>
          <p:bldP spid="329" grpId="0" animBg="1"/>
          <p:bldP spid="330" grpId="0" animBg="1"/>
          <p:bldP spid="8" grpId="0" animBg="1"/>
          <p:bldP spid="331" grpId="0" animBg="1"/>
          <p:bldP spid="332" grpId="0"/>
          <p:bldP spid="334" grpId="0"/>
          <p:bldP spid="335" grpId="0"/>
          <p:bldP spid="335" grpId="1"/>
          <p:bldP spid="336" grpId="0"/>
          <p:bldP spid="340" grpId="0"/>
          <p:bldP spid="341" grpId="0"/>
          <p:bldP spid="342" grpId="0" animBg="1"/>
          <p:bldP spid="343" grpId="0" animBg="1"/>
          <p:bldP spid="344" grpId="0" animBg="1"/>
          <p:bldP spid="345" grpId="0" animBg="1"/>
          <p:bldP spid="347" grpId="0"/>
          <p:bldP spid="348" grpId="0"/>
          <p:bldP spid="352" grpId="0"/>
          <p:bldP spid="354" grpId="0"/>
          <p:bldP spid="355" grpId="0"/>
          <p:bldP spid="356" grpId="0"/>
          <p:bldP spid="357" grpId="0"/>
          <p:bldP spid="361" grpId="0"/>
          <p:bldP spid="362" grpId="0"/>
          <p:bldP spid="363" grpId="0" animBg="1"/>
          <p:bldP spid="364" grpId="0" animBg="1"/>
          <p:bldP spid="367" grpId="0"/>
          <p:bldP spid="369" grpId="0"/>
          <p:bldP spid="370" grpId="0"/>
          <p:bldP spid="172" grpId="0"/>
          <p:bldP spid="173" grpId="0" animBg="1"/>
          <p:bldP spid="173" grpId="1" animBg="1"/>
          <p:bldP spid="174" grpId="2" animBg="1"/>
          <p:bldP spid="174" grpId="3" animBg="1"/>
          <p:bldP spid="175" grpId="2" animBg="1"/>
          <p:bldP spid="175" grpId="3" animBg="1"/>
          <p:bldP spid="176" grpId="0"/>
          <p:bldP spid="178" grpId="0"/>
          <p:bldP spid="179" grpId="0"/>
          <p:bldP spid="187" grpId="0"/>
          <p:bldP spid="190" grpId="0"/>
          <p:bldP spid="191" grpId="0"/>
          <p:bldP spid="193" grpId="0"/>
          <p:bldP spid="196" grpId="0"/>
          <p:bldP spid="197" grpId="0"/>
          <p:bldP spid="198" grpId="0" animBg="1"/>
          <p:bldP spid="198" grpId="1" animBg="1"/>
          <p:bldP spid="199" grpId="0" animBg="1"/>
          <p:bldP spid="199" grpId="1" animBg="1"/>
          <p:bldP spid="201" grpId="0" animBg="1"/>
          <p:bldP spid="201" grpId="1" animBg="1"/>
          <p:bldP spid="203" grpId="0" animBg="1"/>
          <p:bldP spid="203" grpId="1" animBg="1"/>
          <p:bldP spid="204" grpId="0" animBg="1"/>
          <p:bldP spid="20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5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25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6" dur="25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25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6" dur="25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250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4" dur="25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6" fill="hold">
                          <p:stCondLst>
                            <p:cond delay="indefinite"/>
                          </p:stCondLst>
                          <p:childTnLst>
                            <p:par>
                              <p:cTn id="2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8" fill="hold">
                          <p:stCondLst>
                            <p:cond delay="indefinite"/>
                          </p:stCondLst>
                          <p:childTnLst>
                            <p:par>
                              <p:cTn id="2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" dur="250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3" dur="25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6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9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5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0" dur="25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1" dur="25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5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6" fill="hold">
                          <p:stCondLst>
                            <p:cond delay="indefinite"/>
                          </p:stCondLst>
                          <p:childTnLst>
                            <p:par>
                              <p:cTn id="2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250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1" dur="25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2" fill="hold">
                          <p:stCondLst>
                            <p:cond delay="indefinite"/>
                          </p:stCondLst>
                          <p:childTnLst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7" fill="hold">
                          <p:stCondLst>
                            <p:cond delay="indefinite"/>
                          </p:stCondLst>
                          <p:childTnLst>
                            <p:par>
                              <p:cTn id="2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1" dur="500"/>
                                            <p:tgtEl>
                                              <p:spTgt spid="3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25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7" dur="25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250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7" dur="25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9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2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4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250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0" dur="25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3" dur="5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6" dur="50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7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8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9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3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8" dur="250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9" dur="25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6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2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5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1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6" dur="500"/>
                                            <p:tgtEl>
                                              <p:spTgt spid="2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7" fill="hold">
                          <p:stCondLst>
                            <p:cond delay="indefinite"/>
                          </p:stCondLst>
                          <p:childTnLst>
                            <p:par>
                              <p:cTn id="3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1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2" fill="hold">
                          <p:stCondLst>
                            <p:cond delay="indefinite"/>
                          </p:stCondLst>
                          <p:childTnLst>
                            <p:par>
                              <p:cTn id="3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6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25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4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0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3" dur="250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4" dur="25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5" fill="hold">
                          <p:stCondLst>
                            <p:cond delay="indefinite"/>
                          </p:stCondLst>
                          <p:childTnLst>
                            <p:par>
                              <p:cTn id="4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9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4" dur="250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5" dur="25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0" fill="hold">
                          <p:stCondLst>
                            <p:cond delay="indefinite"/>
                          </p:stCondLst>
                          <p:childTnLst>
                            <p:par>
                              <p:cTn id="4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4" dur="25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5" dur="25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37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38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9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4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2" fill="hold">
                          <p:stCondLst>
                            <p:cond delay="indefinite"/>
                          </p:stCondLst>
                          <p:childTnLst>
                            <p:par>
                              <p:cTn id="4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6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7" fill="hold">
                          <p:stCondLst>
                            <p:cond delay="indefinite"/>
                          </p:stCondLst>
                          <p:childTnLst>
                            <p:par>
                              <p:cTn id="4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1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2" fill="hold">
                          <p:stCondLst>
                            <p:cond delay="indefinite"/>
                          </p:stCondLst>
                          <p:childTnLst>
                            <p:par>
                              <p:cTn id="4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6" dur="250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7" dur="25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5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0" dur="25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2" fill="hold">
                          <p:stCondLst>
                            <p:cond delay="indefinite"/>
                          </p:stCondLst>
                          <p:childTnLst>
                            <p:par>
                              <p:cTn id="4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6" dur="250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7" dur="25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8" fill="hold">
                          <p:stCondLst>
                            <p:cond delay="indefinite"/>
                          </p:stCondLst>
                          <p:childTnLst>
                            <p:par>
                              <p:cTn id="4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2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3" fill="hold">
                          <p:stCondLst>
                            <p:cond delay="indefinite"/>
                          </p:stCondLst>
                          <p:childTnLst>
                            <p:par>
                              <p:cTn id="4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7" dur="250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8" dur="25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8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1" dur="25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6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7" fill="hold">
                          <p:stCondLst>
                            <p:cond delay="indefinite"/>
                          </p:stCondLst>
                          <p:childTnLst>
                            <p:par>
                              <p:cTn id="4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1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2" fill="hold">
                          <p:stCondLst>
                            <p:cond delay="indefinite"/>
                          </p:stCondLst>
                          <p:childTnLst>
                            <p:par>
                              <p:cTn id="4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6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872 0.00093 L 1.38889E-6 -3.7037E-6 " pathEditMode="relative" rAng="0" ptsTypes="AA">
                                          <p:cBhvr>
                                            <p:cTn id="497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927" y="-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0" dur="25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2" fill="hold">
                          <p:stCondLst>
                            <p:cond delay="indefinite"/>
                          </p:stCondLst>
                          <p:childTnLst>
                            <p:par>
                              <p:cTn id="5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4" presetID="45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5" dur="1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6" dur="100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7" dur="100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9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510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2" dur="1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3" dur="1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4" dur="1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5" fill="hold">
                          <p:stCondLst>
                            <p:cond delay="indefinite"/>
                          </p:stCondLst>
                          <p:childTnLst>
                            <p:par>
                              <p:cTn id="5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9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0" fill="hold">
                          <p:stCondLst>
                            <p:cond delay="indefinite"/>
                          </p:stCondLst>
                          <p:childTnLst>
                            <p:par>
                              <p:cTn id="5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4" dur="250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5" dur="25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2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9" dur="500"/>
                                            <p:tgtEl>
                                              <p:spTgt spid="3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0" fill="hold">
                          <p:stCondLst>
                            <p:cond delay="indefinite"/>
                          </p:stCondLst>
                          <p:childTnLst>
                            <p:par>
                              <p:cTn id="5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4" dur="250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5" dur="25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0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0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2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3" fill="hold">
                          <p:stCondLst>
                            <p:cond delay="indefinite"/>
                          </p:stCondLst>
                          <p:childTnLst>
                            <p:par>
                              <p:cTn id="5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7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2" dur="25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3" dur="2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4" fill="hold">
                          <p:stCondLst>
                            <p:cond delay="indefinite"/>
                          </p:stCondLst>
                          <p:childTnLst>
                            <p:par>
                              <p:cTn id="5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8" dur="25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9" dur="2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4" dur="25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5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0" dur="25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1" dur="25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6" dur="25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7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0" dur="250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1" dur="25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9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9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8" dur="5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1" dur="500"/>
                                            <p:tgtEl>
                                              <p:spTgt spid="3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2.83951E-6 L -0.19757 0.28765 " pathEditMode="relative" rAng="0" ptsTypes="AA">
                                          <p:cBhvr>
                                            <p:cTn id="608" dur="500" spd="-1000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78" y="143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3" dur="50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4" fill="hold">
                          <p:stCondLst>
                            <p:cond delay="indefinite"/>
                          </p:stCondLst>
                          <p:childTnLst>
                            <p:par>
                              <p:cTn id="6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8" dur="250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9" dur="25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0" fill="hold">
                          <p:stCondLst>
                            <p:cond delay="indefinite"/>
                          </p:stCondLst>
                          <p:childTnLst>
                            <p:par>
                              <p:cTn id="6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5" fill="hold">
                          <p:stCondLst>
                            <p:cond delay="indefinite"/>
                          </p:stCondLst>
                          <p:childTnLst>
                            <p:par>
                              <p:cTn id="6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0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1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6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7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8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9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1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2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3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4" fill="hold">
                          <p:stCondLst>
                            <p:cond delay="indefinite"/>
                          </p:stCondLst>
                          <p:childTnLst>
                            <p:par>
                              <p:cTn id="6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8" dur="250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49" dur="250"/>
                                            <p:tgtEl>
                                              <p:spTgt spid="3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51" presetID="1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3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6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8" fill="hold">
                          <p:stCondLst>
                            <p:cond delay="indefinite"/>
                          </p:stCondLst>
                          <p:childTnLst>
                            <p:par>
                              <p:cTn id="6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2" dur="250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3" dur="25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4" fill="hold">
                          <p:stCondLst>
                            <p:cond delay="indefinite"/>
                          </p:stCondLst>
                          <p:childTnLst>
                            <p:par>
                              <p:cTn id="6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8" dur="250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9" dur="25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0" fill="hold">
                          <p:stCondLst>
                            <p:cond delay="indefinite"/>
                          </p:stCondLst>
                          <p:childTnLst>
                            <p:par>
                              <p:cTn id="6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2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6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7" fill="hold">
                          <p:stCondLst>
                            <p:cond delay="indefinite"/>
                          </p:stCondLst>
                          <p:childTnLst>
                            <p:par>
                              <p:cTn id="6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9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1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2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3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4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6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8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9" fill="hold">
                          <p:stCondLst>
                            <p:cond delay="indefinite"/>
                          </p:stCondLst>
                          <p:childTnLst>
                            <p:par>
                              <p:cTn id="6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3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6" dur="25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7" dur="25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250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4" dur="250"/>
                                            <p:tgtEl>
                                              <p:spTgt spid="3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7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10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4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16" presetID="1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8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0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8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9" fill="hold">
                          <p:stCondLst>
                            <p:cond delay="indefinite"/>
                          </p:stCondLst>
                          <p:childTnLst>
                            <p:par>
                              <p:cTn id="7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3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4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5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9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0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1" fill="hold">
                          <p:stCondLst>
                            <p:cond delay="indefinite"/>
                          </p:stCondLst>
                          <p:childTnLst>
                            <p:par>
                              <p:cTn id="7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5" dur="250"/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6" dur="25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9" dur="50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2" dur="250"/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3" dur="25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5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6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59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1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3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64" dur="indefinite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66" dur="indefinite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68" dur="indefinite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FF00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9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770" dur="indefinite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1" fill="hold">
                          <p:stCondLst>
                            <p:cond delay="indefinite"/>
                          </p:stCondLst>
                          <p:childTnLst>
                            <p:par>
                              <p:cTn id="7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5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6" fill="hold">
                          <p:stCondLst>
                            <p:cond delay="indefinite"/>
                          </p:stCondLst>
                          <p:childTnLst>
                            <p:par>
                              <p:cTn id="7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0" dur="250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1" dur="25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2" fill="hold">
                          <p:stCondLst>
                            <p:cond delay="indefinite"/>
                          </p:stCondLst>
                          <p:childTnLst>
                            <p:par>
                              <p:cTn id="7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6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7" fill="hold">
                          <p:stCondLst>
                            <p:cond delay="indefinite"/>
                          </p:stCondLst>
                          <p:childTnLst>
                            <p:par>
                              <p:cTn id="7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-7.40741E-7 L 0.1993 -0.17222 " pathEditMode="relative" rAng="0" ptsTypes="AA">
                                          <p:cBhvr>
                                            <p:cTn id="792" dur="500" spd="-1000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965" y="-86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3" fill="hold">
                          <p:stCondLst>
                            <p:cond delay="indefinite"/>
                          </p:stCondLst>
                          <p:childTnLst>
                            <p:par>
                              <p:cTn id="7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7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4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5" fill="hold">
                          <p:stCondLst>
                            <p:cond delay="indefinite"/>
                          </p:stCondLst>
                          <p:childTnLst>
                            <p:par>
                              <p:cTn id="8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9" dur="250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0" dur="250"/>
                                            <p:tgtEl>
                                              <p:spTgt spid="3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1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6" fill="hold">
                          <p:stCondLst>
                            <p:cond delay="indefinite"/>
                          </p:stCondLst>
                          <p:childTnLst>
                            <p:par>
                              <p:cTn id="8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0" dur="500"/>
                                            <p:tgtEl>
                                              <p:spTgt spid="3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3" dur="250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4" dur="250"/>
                                            <p:tgtEl>
                                              <p:spTgt spid="3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7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0" dur="250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1" dur="250"/>
                                            <p:tgtEl>
                                              <p:spTgt spid="3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4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7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8" fill="hold">
                          <p:stCondLst>
                            <p:cond delay="indefinite"/>
                          </p:stCondLst>
                          <p:childTnLst>
                            <p:par>
                              <p:cTn id="8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2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3" fill="hold">
                          <p:stCondLst>
                            <p:cond delay="indefinite"/>
                          </p:stCondLst>
                          <p:childTnLst>
                            <p:par>
                              <p:cTn id="8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7" dur="250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8" dur="25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50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2" fill="hold">
                          <p:stCondLst>
                            <p:cond delay="indefinite"/>
                          </p:stCondLst>
                          <p:childTnLst>
                            <p:par>
                              <p:cTn id="8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6" dur="250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7" dur="25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0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3" dur="250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4" dur="25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5" fill="hold">
                          <p:stCondLst>
                            <p:cond delay="indefinite"/>
                          </p:stCondLst>
                          <p:childTnLst>
                            <p:par>
                              <p:cTn id="8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9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0" fill="hold">
                          <p:stCondLst>
                            <p:cond delay="indefinite"/>
                          </p:stCondLst>
                          <p:childTnLst>
                            <p:par>
                              <p:cTn id="8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4" dur="250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5" dur="25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6" fill="hold">
                          <p:stCondLst>
                            <p:cond delay="indefinite"/>
                          </p:stCondLst>
                          <p:childTnLst>
                            <p:par>
                              <p:cTn id="8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2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3" fill="hold">
                          <p:stCondLst>
                            <p:cond delay="indefinite"/>
                          </p:stCondLst>
                          <p:childTnLst>
                            <p:par>
                              <p:cTn id="8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7" dur="500"/>
                                            <p:tgtEl>
                                              <p:spTgt spid="3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0" dur="250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1" dur="25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7" dur="250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8" dur="25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1" dur="500"/>
                                            <p:tgtEl>
                                              <p:spTgt spid="3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04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6" fill="hold">
                          <p:stCondLst>
                            <p:cond delay="indefinite"/>
                          </p:stCondLst>
                          <p:childTnLst>
                            <p:par>
                              <p:cTn id="9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0" dur="250"/>
                                            <p:tgtEl>
                                              <p:spTgt spid="3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1" dur="250"/>
                                            <p:tgtEl>
                                              <p:spTgt spid="3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2" fill="hold">
                          <p:stCondLst>
                            <p:cond delay="indefinite"/>
                          </p:stCondLst>
                          <p:childTnLst>
                            <p:par>
                              <p:cTn id="9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6" dur="250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7" dur="250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0" dur="500"/>
                                            <p:tgtEl>
                                              <p:spTgt spid="3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3" dur="250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4" dur="250"/>
                                            <p:tgtEl>
                                              <p:spTgt spid="3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5" fill="hold">
                          <p:stCondLst>
                            <p:cond delay="indefinite"/>
                          </p:stCondLst>
                          <p:childTnLst>
                            <p:par>
                              <p:cTn id="9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0" fill="hold">
                          <p:stCondLst>
                            <p:cond delay="indefinite"/>
                          </p:stCondLst>
                          <p:childTnLst>
                            <p:par>
                              <p:cTn id="9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6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1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2" fill="hold">
                          <p:stCondLst>
                            <p:cond delay="indefinite"/>
                          </p:stCondLst>
                          <p:childTnLst>
                            <p:par>
                              <p:cTn id="9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6" dur="250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7" dur="25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49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5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57" fill="hold">
                          <p:stCondLst>
                            <p:cond delay="indefinite"/>
                          </p:stCondLst>
                          <p:childTnLst>
                            <p:par>
                              <p:cTn id="9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1" dur="25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2" dur="25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3" fill="hold">
                          <p:stCondLst>
                            <p:cond delay="indefinite"/>
                          </p:stCondLst>
                          <p:childTnLst>
                            <p:par>
                              <p:cTn id="9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2.09877E-6 L 0.19965 -0.11513 " pathEditMode="relative" rAng="0" ptsTypes="AA">
                                          <p:cBhvr>
                                            <p:cTn id="968" dur="5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983" y="-57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9" fill="hold">
                          <p:stCondLst>
                            <p:cond delay="indefinite"/>
                          </p:stCondLst>
                          <p:childTnLst>
                            <p:par>
                              <p:cTn id="9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3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2" fill="hold">
                          <p:stCondLst>
                            <p:cond delay="indefinite"/>
                          </p:stCondLst>
                          <p:childTnLst>
                            <p:par>
                              <p:cTn id="9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6" dur="250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7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3" dur="250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94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5" fill="hold">
                          <p:stCondLst>
                            <p:cond delay="indefinite"/>
                          </p:stCondLst>
                          <p:childTnLst>
                            <p:par>
                              <p:cTn id="9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0" fill="hold">
                          <p:stCondLst>
                            <p:cond delay="indefinite"/>
                          </p:stCondLst>
                          <p:childTnLst>
                            <p:par>
                              <p:cTn id="10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4" dur="25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05" dur="25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6" fill="hold">
                          <p:stCondLst>
                            <p:cond delay="indefinite"/>
                          </p:stCondLst>
                          <p:childTnLst>
                            <p:par>
                              <p:cTn id="10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0" dur="25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1" dur="25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25" grpId="0"/>
          <p:bldP spid="89" grpId="0"/>
          <p:bldP spid="92" grpId="0"/>
          <p:bldP spid="93" grpId="0"/>
          <p:bldP spid="94" grpId="0"/>
          <p:bldP spid="96" grpId="0"/>
          <p:bldP spid="97" grpId="0"/>
          <p:bldP spid="105" grpId="0" animBg="1"/>
          <p:bldP spid="105" grpId="1" animBg="1"/>
          <p:bldP spid="106" grpId="0" animBg="1"/>
          <p:bldP spid="106" grpId="1" animBg="1"/>
          <p:bldP spid="209" grpId="0"/>
          <p:bldP spid="209" grpId="1"/>
          <p:bldP spid="211" grpId="0"/>
          <p:bldP spid="212" grpId="0"/>
          <p:bldP spid="213" grpId="0"/>
          <p:bldP spid="214" grpId="0"/>
          <p:bldP spid="215" grpId="0"/>
          <p:bldP spid="217" grpId="0"/>
          <p:bldP spid="218" grpId="0"/>
          <p:bldP spid="220" grpId="0"/>
          <p:bldP spid="221" grpId="0"/>
          <p:bldP spid="222" grpId="0"/>
          <p:bldP spid="223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31" grpId="0"/>
          <p:bldP spid="232" grpId="0"/>
          <p:bldP spid="234" grpId="0"/>
          <p:bldP spid="235" grpId="0"/>
          <p:bldP spid="236" grpId="0"/>
          <p:bldP spid="238" grpId="0"/>
          <p:bldP spid="239" grpId="0"/>
          <p:bldP spid="240" grpId="0"/>
          <p:bldP spid="241" grpId="0"/>
          <p:bldP spid="242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/>
          <p:bldP spid="250" grpId="0"/>
          <p:bldP spid="251" grpId="0" animBg="1"/>
          <p:bldP spid="251" grpId="1" animBg="1"/>
          <p:bldP spid="252" grpId="0" animBg="1"/>
          <p:bldP spid="252" grpId="1" animBg="1"/>
          <p:bldP spid="255" grpId="0"/>
          <p:bldP spid="256" grpId="0"/>
          <p:bldP spid="257" grpId="0"/>
          <p:bldP spid="258" grpId="0" animBg="1"/>
          <p:bldP spid="258" grpId="1" animBg="1"/>
          <p:bldP spid="259" grpId="0" animBg="1"/>
          <p:bldP spid="259" grpId="1" animBg="1"/>
          <p:bldP spid="260" grpId="0" animBg="1"/>
          <p:bldP spid="260" grpId="1" animBg="1"/>
          <p:bldP spid="261" grpId="0" animBg="1"/>
          <p:bldP spid="261" grpId="1" animBg="1"/>
          <p:bldP spid="261" grpId="2" animBg="1"/>
          <p:bldP spid="261" grpId="3" animBg="1"/>
          <p:bldP spid="264" grpId="0"/>
          <p:bldP spid="265" grpId="0"/>
          <p:bldP spid="267" grpId="0"/>
          <p:bldP spid="268" grpId="0"/>
          <p:bldP spid="269" grpId="0"/>
          <p:bldP spid="271" grpId="0"/>
          <p:bldP spid="272" grpId="0"/>
          <p:bldP spid="273" grpId="0" animBg="1"/>
          <p:bldP spid="273" grpId="1" animBg="1"/>
          <p:bldP spid="274" grpId="0" animBg="1"/>
          <p:bldP spid="274" grpId="1" animBg="1"/>
          <p:bldP spid="277" grpId="0" animBg="1"/>
          <p:bldP spid="277" grpId="1" animBg="1"/>
          <p:bldP spid="278" grpId="0"/>
          <p:bldP spid="295" grpId="0"/>
          <p:bldP spid="296" grpId="0"/>
          <p:bldP spid="296" grpId="1"/>
          <p:bldP spid="296" grpId="2"/>
          <p:bldP spid="297" grpId="2" animBg="1"/>
          <p:bldP spid="297" grpId="3" animBg="1"/>
          <p:bldP spid="298" grpId="2" animBg="1"/>
          <p:bldP spid="298" grpId="3" animBg="1"/>
          <p:bldP spid="299" grpId="0" animBg="1"/>
          <p:bldP spid="299" grpId="1" animBg="1"/>
          <p:bldP spid="299" grpId="2" animBg="1"/>
          <p:bldP spid="299" grpId="3" animBg="1"/>
          <p:bldP spid="300" grpId="0" animBg="1"/>
          <p:bldP spid="300" grpId="1" animBg="1"/>
          <p:bldP spid="300" grpId="2" animBg="1"/>
          <p:bldP spid="300" grpId="3" animBg="1"/>
          <p:bldP spid="301" grpId="0"/>
          <p:bldP spid="302" grpId="0"/>
          <p:bldP spid="303" grpId="0"/>
          <p:bldP spid="304" grpId="0"/>
          <p:bldP spid="305" grpId="0"/>
          <p:bldP spid="306" grpId="0"/>
          <p:bldP spid="307" grpId="0" animBg="1"/>
          <p:bldP spid="307" grpId="1" animBg="1"/>
          <p:bldP spid="309" grpId="0"/>
          <p:bldP spid="311" grpId="0"/>
          <p:bldP spid="312" grpId="0"/>
          <p:bldP spid="314" grpId="0"/>
          <p:bldP spid="314" grpId="1"/>
          <p:bldP spid="315" grpId="0"/>
          <p:bldP spid="316" grpId="0"/>
          <p:bldP spid="317" grpId="0"/>
          <p:bldP spid="319" grpId="0"/>
          <p:bldP spid="321" grpId="0"/>
          <p:bldP spid="322" grpId="0"/>
          <p:bldP spid="323" grpId="0"/>
          <p:bldP spid="327" grpId="0"/>
          <p:bldP spid="327" grpId="1"/>
          <p:bldP spid="327" grpId="2"/>
          <p:bldP spid="328" grpId="0"/>
          <p:bldP spid="328" grpId="1"/>
          <p:bldP spid="328" grpId="2"/>
          <p:bldP spid="329" grpId="0" animBg="1"/>
          <p:bldP spid="330" grpId="0" animBg="1"/>
          <p:bldP spid="8" grpId="0" animBg="1"/>
          <p:bldP spid="331" grpId="0" animBg="1"/>
          <p:bldP spid="332" grpId="0"/>
          <p:bldP spid="334" grpId="0"/>
          <p:bldP spid="335" grpId="0"/>
          <p:bldP spid="335" grpId="1"/>
          <p:bldP spid="336" grpId="0"/>
          <p:bldP spid="340" grpId="0"/>
          <p:bldP spid="341" grpId="0"/>
          <p:bldP spid="342" grpId="0" animBg="1"/>
          <p:bldP spid="343" grpId="0" animBg="1"/>
          <p:bldP spid="344" grpId="0" animBg="1"/>
          <p:bldP spid="345" grpId="0" animBg="1"/>
          <p:bldP spid="347" grpId="0"/>
          <p:bldP spid="348" grpId="0"/>
          <p:bldP spid="352" grpId="0"/>
          <p:bldP spid="354" grpId="0"/>
          <p:bldP spid="355" grpId="0"/>
          <p:bldP spid="356" grpId="0"/>
          <p:bldP spid="357" grpId="0"/>
          <p:bldP spid="361" grpId="0"/>
          <p:bldP spid="362" grpId="0"/>
          <p:bldP spid="363" grpId="0" animBg="1"/>
          <p:bldP spid="364" grpId="0" animBg="1"/>
          <p:bldP spid="367" grpId="0"/>
          <p:bldP spid="369" grpId="0"/>
          <p:bldP spid="370" grpId="0"/>
          <p:bldP spid="172" grpId="0"/>
          <p:bldP spid="173" grpId="0" animBg="1"/>
          <p:bldP spid="173" grpId="1" animBg="1"/>
          <p:bldP spid="174" grpId="2" animBg="1"/>
          <p:bldP spid="174" grpId="3" animBg="1"/>
          <p:bldP spid="175" grpId="2" animBg="1"/>
          <p:bldP spid="175" grpId="3" animBg="1"/>
          <p:bldP spid="176" grpId="0"/>
          <p:bldP spid="178" grpId="0"/>
          <p:bldP spid="179" grpId="0"/>
          <p:bldP spid="187" grpId="0"/>
          <p:bldP spid="190" grpId="0"/>
          <p:bldP spid="191" grpId="0"/>
          <p:bldP spid="193" grpId="0"/>
          <p:bldP spid="196" grpId="0"/>
          <p:bldP spid="197" grpId="0"/>
          <p:bldP spid="198" grpId="0" animBg="1"/>
          <p:bldP spid="198" grpId="1" animBg="1"/>
          <p:bldP spid="199" grpId="0" animBg="1"/>
          <p:bldP spid="199" grpId="1" animBg="1"/>
          <p:bldP spid="201" grpId="0" animBg="1"/>
          <p:bldP spid="201" grpId="1" animBg="1"/>
          <p:bldP spid="203" grpId="0" animBg="1"/>
          <p:bldP spid="203" grpId="1" animBg="1"/>
          <p:bldP spid="204" grpId="0" animBg="1"/>
          <p:bldP spid="204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44410" y="104428"/>
            <a:ext cx="1075919" cy="58477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Q.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32501" y="176436"/>
            <a:ext cx="7843955" cy="795322"/>
            <a:chOff x="1090970" y="588923"/>
            <a:chExt cx="7843955" cy="795322"/>
          </a:xfrm>
        </p:grpSpPr>
        <p:sp>
          <p:nvSpPr>
            <p:cNvPr id="60" name="Rectangle 59"/>
            <p:cNvSpPr/>
            <p:nvPr/>
          </p:nvSpPr>
          <p:spPr>
            <a:xfrm>
              <a:off x="1090970" y="588923"/>
              <a:ext cx="78439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kx</a:t>
              </a:r>
              <a:r>
                <a: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1, find a quadratic 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763049" y="834227"/>
              <a:ext cx="1165619" cy="550018"/>
              <a:chOff x="3864310" y="1413097"/>
              <a:chExt cx="1165619" cy="550018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179027" y="1526239"/>
                <a:ext cx="5275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and 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945047" y="1700737"/>
                <a:ext cx="22406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TextBox 64"/>
              <p:cNvSpPr txBox="1"/>
              <p:nvPr/>
            </p:nvSpPr>
            <p:spPr>
              <a:xfrm>
                <a:off x="3917769" y="165533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864310" y="1432147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2</a:t>
                </a:r>
                <a:endParaRPr lang="en-US" sz="1400" b="1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721376" y="1700737"/>
                <a:ext cx="22406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8" name="TextBox 67"/>
              <p:cNvSpPr txBox="1"/>
              <p:nvPr/>
            </p:nvSpPr>
            <p:spPr>
              <a:xfrm>
                <a:off x="4691224" y="163247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633667" y="1413097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2</a:t>
                </a:r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101150" y="939836"/>
              <a:ext cx="40893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polynomial whose zeros are                       </a:t>
              </a:r>
              <a:r>
                <a:rPr lang="en-US" sz="1400" b="1" i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.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73506" y="91556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5697" y="895576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32578" y="907793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46240" y="907793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37120" y="907793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77298" y="898202"/>
            <a:ext cx="29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329442" y="852240"/>
            <a:ext cx="408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48051" y="853725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2935902" y="1046775"/>
            <a:ext cx="20691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1" name="TextBox 80"/>
          <p:cNvSpPr txBox="1"/>
          <p:nvPr/>
        </p:nvSpPr>
        <p:spPr>
          <a:xfrm>
            <a:off x="2886915" y="96982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63024" y="782598"/>
            <a:ext cx="41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809790" y="876623"/>
            <a:ext cx="549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0005" y="1287878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41096" y="1287878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57420" y="1287878"/>
            <a:ext cx="549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22939" y="1287878"/>
            <a:ext cx="274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39236" y="1287878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850528" y="1287878"/>
            <a:ext cx="598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 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2896579" y="1346283"/>
            <a:ext cx="24083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29905" y="1717666"/>
            <a:ext cx="52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816647" y="1716203"/>
            <a:ext cx="59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and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200841" y="1679808"/>
            <a:ext cx="689244" cy="428030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115928" y="1341347"/>
            <a:ext cx="240830" cy="255459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468958" y="1657182"/>
            <a:ext cx="781277" cy="415977"/>
          </a:xfrm>
          <a:prstGeom prst="roundRect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51758" y="128787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–4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643043" y="188521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0" name="TextBox 129"/>
          <p:cNvSpPr txBox="1"/>
          <p:nvPr/>
        </p:nvSpPr>
        <p:spPr>
          <a:xfrm>
            <a:off x="1596221" y="182146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85000" y="162470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947484" y="188521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" name="TextBox 132"/>
          <p:cNvSpPr txBox="1"/>
          <p:nvPr/>
        </p:nvSpPr>
        <p:spPr>
          <a:xfrm>
            <a:off x="2924477" y="179288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65626" y="160565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422245" y="1716203"/>
            <a:ext cx="57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=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56134" y="2210274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26315" y="2239071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53625" y="2239071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594037" y="2139702"/>
            <a:ext cx="455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867921" y="2139702"/>
            <a:ext cx="461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128220" y="3501504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Hence, the required polynomial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) is given by,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152603" y="3801649"/>
            <a:ext cx="550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591810" y="380164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928912" y="3801649"/>
            <a:ext cx="13146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– S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 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 P)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02248" y="3801576"/>
            <a:ext cx="3774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where 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is any non - zero real number.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679752" y="2414864"/>
            <a:ext cx="20083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2" name="TextBox 161"/>
          <p:cNvSpPr txBox="1"/>
          <p:nvPr/>
        </p:nvSpPr>
        <p:spPr>
          <a:xfrm>
            <a:off x="1634381" y="23463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3" name="Left Bracket 162"/>
          <p:cNvSpPr/>
          <p:nvPr/>
        </p:nvSpPr>
        <p:spPr>
          <a:xfrm>
            <a:off x="1645829" y="2204451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Left Bracket 163"/>
          <p:cNvSpPr/>
          <p:nvPr/>
        </p:nvSpPr>
        <p:spPr>
          <a:xfrm rot="10800000">
            <a:off x="1855265" y="2204451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962729" y="2414864"/>
            <a:ext cx="20083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6" name="TextBox 165"/>
          <p:cNvSpPr txBox="1"/>
          <p:nvPr/>
        </p:nvSpPr>
        <p:spPr>
          <a:xfrm>
            <a:off x="1917358" y="232253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7" name="Left Bracket 166"/>
          <p:cNvSpPr/>
          <p:nvPr/>
        </p:nvSpPr>
        <p:spPr>
          <a:xfrm>
            <a:off x="1936231" y="2204451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Left Bracket 167"/>
          <p:cNvSpPr/>
          <p:nvPr/>
        </p:nvSpPr>
        <p:spPr>
          <a:xfrm rot="10800000">
            <a:off x="2138795" y="2204451"/>
            <a:ext cx="45719" cy="393601"/>
          </a:xfrm>
          <a:prstGeom prst="leftBracket">
            <a:avLst>
              <a:gd name="adj" fmla="val 22162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353625" y="2762615"/>
            <a:ext cx="31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594037" y="2649363"/>
            <a:ext cx="2762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689781" y="2649363"/>
            <a:ext cx="395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687126" y="2919762"/>
            <a:ext cx="33029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3" name="TextBox 172"/>
          <p:cNvSpPr txBox="1"/>
          <p:nvPr/>
        </p:nvSpPr>
        <p:spPr>
          <a:xfrm>
            <a:off x="1686598" y="287587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686598" y="287587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355311" y="3203518"/>
            <a:ext cx="293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619672" y="3203518"/>
            <a:ext cx="30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56134" y="320351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126315" y="3203518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787477" y="2989375"/>
            <a:ext cx="86615" cy="105079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878503" y="2973863"/>
            <a:ext cx="111078" cy="13610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1596161" y="1324317"/>
            <a:ext cx="295881" cy="24913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1787477" y="2771603"/>
            <a:ext cx="86615" cy="105079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878503" y="2741389"/>
            <a:ext cx="111078" cy="13610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797090" y="380164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591810" y="411249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785520" y="4112498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948061" y="4112498"/>
            <a:ext cx="468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257727" y="4112498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409119" y="4112498"/>
            <a:ext cx="518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(–4)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746400" y="4112498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903116" y="4112498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158292" y="4112498"/>
            <a:ext cx="550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17027" y="4112498"/>
            <a:ext cx="390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051335" y="4112498"/>
            <a:ext cx="38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4)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645522" y="443896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822766" y="4438960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957451" y="4438960"/>
            <a:ext cx="468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261488" y="4438960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415583" y="4431799"/>
            <a:ext cx="47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681527" y="4436579"/>
            <a:ext cx="253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180406" y="4425791"/>
            <a:ext cx="550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g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17027" y="4400391"/>
            <a:ext cx="390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1218550" y="4448380"/>
            <a:ext cx="1916391" cy="311064"/>
          </a:xfrm>
          <a:prstGeom prst="round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832737" y="4445988"/>
            <a:ext cx="38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4)</a:t>
            </a:r>
          </a:p>
        </p:txBody>
      </p:sp>
      <p:sp>
        <p:nvSpPr>
          <p:cNvPr id="219" name="Oval 218"/>
          <p:cNvSpPr/>
          <p:nvPr/>
        </p:nvSpPr>
        <p:spPr>
          <a:xfrm>
            <a:off x="2394021" y="3816560"/>
            <a:ext cx="317224" cy="277952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1659331" y="3258036"/>
            <a:ext cx="215196" cy="2233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2836026" y="3844287"/>
            <a:ext cx="215196" cy="22330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301291" y="4188645"/>
            <a:ext cx="181724" cy="18648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523851" y="4186264"/>
            <a:ext cx="181724" cy="18648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white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23457E-6 L 0.00104 -0.10124 " pathEditMode="relative" rAng="0" ptsTypes="AA">
                                      <p:cBhvr>
                                        <p:cTn id="112" dur="500" spd="-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"/>
                            </p:stCondLst>
                            <p:childTnLst>
                              <p:par>
                                <p:cTn id="1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25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8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25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1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3" dur="3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2" grpId="0"/>
      <p:bldP spid="163" grpId="0" animBg="1"/>
      <p:bldP spid="164" grpId="0" animBg="1"/>
      <p:bldP spid="166" grpId="0"/>
      <p:bldP spid="167" grpId="0" animBg="1"/>
      <p:bldP spid="168" grpId="0" animBg="1"/>
      <p:bldP spid="169" grpId="0"/>
      <p:bldP spid="170" grpId="0"/>
      <p:bldP spid="171" grpId="0"/>
      <p:bldP spid="173" grpId="0"/>
      <p:bldP spid="174" grpId="0"/>
      <p:bldP spid="174" grpId="1"/>
      <p:bldP spid="174" grpId="2"/>
      <p:bldP spid="177" grpId="0"/>
      <p:bldP spid="180" grpId="0"/>
      <p:bldP spid="181" grpId="0"/>
      <p:bldP spid="182" grpId="0"/>
      <p:bldP spid="187" grpId="0" animBg="1"/>
      <p:bldP spid="187" grpId="1" animBg="1"/>
      <p:bldP spid="190" grpId="0"/>
      <p:bldP spid="191" grpId="0"/>
      <p:bldP spid="192" grpId="0"/>
      <p:bldP spid="194" grpId="0"/>
      <p:bldP spid="195" grpId="0"/>
      <p:bldP spid="198" grpId="0"/>
      <p:bldP spid="199" grpId="0"/>
      <p:bldP spid="200" grpId="0"/>
      <p:bldP spid="201" grpId="0"/>
      <p:bldP spid="202" grpId="0"/>
      <p:bldP spid="207" grpId="0"/>
      <p:bldP spid="208" grpId="0"/>
      <p:bldP spid="209" grpId="0"/>
      <p:bldP spid="210" grpId="0"/>
      <p:bldP spid="211" grpId="0"/>
      <p:bldP spid="212" grpId="0"/>
      <p:bldP spid="214" grpId="0"/>
      <p:bldP spid="215" grpId="0"/>
      <p:bldP spid="216" grpId="0"/>
      <p:bldP spid="217" grpId="0" animBg="1"/>
      <p:bldP spid="218" grpId="0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26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88897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3286</Words>
  <Application>Microsoft Office PowerPoint</Application>
  <PresentationFormat>On-screen Show (16:9)</PresentationFormat>
  <Paragraphs>1407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Arial</vt:lpstr>
      <vt:lpstr>Bell MT</vt:lpstr>
      <vt:lpstr>Book Antiqua</vt:lpstr>
      <vt:lpstr>Bookman Old Style</vt:lpstr>
      <vt:lpstr>Calibri</vt:lpstr>
      <vt:lpstr>Century Schoolbook</vt:lpstr>
      <vt:lpstr>Comic Sans MS</vt:lpstr>
      <vt:lpstr>Euclid Symbol</vt:lpstr>
      <vt:lpstr>Lucida Sans</vt:lpstr>
      <vt:lpstr>Symbol</vt:lpstr>
      <vt:lpstr>Wingdings</vt:lpstr>
      <vt:lpstr>5_Office Theme</vt:lpstr>
      <vt:lpstr>1_Office Theme</vt:lpstr>
      <vt:lpstr>6_Office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1347</cp:revision>
  <cp:lastPrinted>2024-01-27T07:14:27Z</cp:lastPrinted>
  <dcterms:created xsi:type="dcterms:W3CDTF">2014-05-05T07:07:32Z</dcterms:created>
  <dcterms:modified xsi:type="dcterms:W3CDTF">2024-01-27T07:14:27Z</dcterms:modified>
</cp:coreProperties>
</file>