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74" r:id="rId3"/>
    <p:sldMasterId id="2147483783" r:id="rId4"/>
    <p:sldMasterId id="2147483795" r:id="rId5"/>
    <p:sldMasterId id="2147483808" r:id="rId6"/>
  </p:sldMasterIdLst>
  <p:notesMasterIdLst>
    <p:notesMasterId r:id="rId16"/>
  </p:notesMasterIdLst>
  <p:handoutMasterIdLst>
    <p:handoutMasterId r:id="rId17"/>
  </p:handoutMasterIdLst>
  <p:sldIdLst>
    <p:sldId id="495" r:id="rId7"/>
    <p:sldId id="465" r:id="rId8"/>
    <p:sldId id="577" r:id="rId9"/>
    <p:sldId id="579" r:id="rId10"/>
    <p:sldId id="467" r:id="rId11"/>
    <p:sldId id="580" r:id="rId12"/>
    <p:sldId id="581" r:id="rId13"/>
    <p:sldId id="582" r:id="rId14"/>
    <p:sldId id="58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8657" autoAdjust="0"/>
  </p:normalViewPr>
  <p:slideViewPr>
    <p:cSldViewPr>
      <p:cViewPr varScale="1">
        <p:scale>
          <a:sx n="109" d="100"/>
          <a:sy n="109" d="100"/>
        </p:scale>
        <p:origin x="78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5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17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 10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1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5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/>
          <p:cNvSpPr/>
          <p:nvPr/>
        </p:nvSpPr>
        <p:spPr>
          <a:xfrm>
            <a:off x="3648395" y="1207841"/>
            <a:ext cx="983658" cy="209026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646378" y="1203598"/>
            <a:ext cx="804035" cy="217513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786493" y="1203598"/>
            <a:ext cx="672606" cy="217513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52470" y="1203598"/>
            <a:ext cx="850214" cy="217513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5496" y="110546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1" y="453945"/>
            <a:ext cx="640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On dividing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³ – 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+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+ 2 by a polynomial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), the quotient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and remainder were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2 and 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+ 4, respectively. Find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). 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702618" y="1131590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Dividend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544558" y="1131590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 Divisor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416044" y="1131590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× Quotient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409146" y="1131590"/>
            <a:ext cx="1291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Remainder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9885" y="1496963"/>
            <a:ext cx="1609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3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153385" y="149696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341793" y="149696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746691" y="149696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×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895223" y="1496963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12602" y="149696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21600" y="1496963"/>
            <a:ext cx="998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(–2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+ 4)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79512" y="225095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57125" y="2250951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580454" y="225095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×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754145" y="2250951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929508" y="225095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73295" y="2250951"/>
            <a:ext cx="1609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3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146811" y="2250951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+ 2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79512" y="262450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943169" y="2628490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322839" y="2632477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929508" y="263247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151198" y="2632477"/>
            <a:ext cx="1609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3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619748" y="2632477"/>
            <a:ext cx="957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 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79512" y="313167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542450" y="313167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929508" y="313167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147210" y="3002887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386781" y="3002887"/>
            <a:ext cx="643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 3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890260" y="3002887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+ 3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sz="16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367146" y="3002887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 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223318" y="3281328"/>
            <a:ext cx="1610773" cy="170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488903" y="3237116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69885" y="1877993"/>
            <a:ext cx="1609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3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53385" y="18779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341793" y="187799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746691" y="18779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×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895223" y="1877993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510946" y="1877993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 2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79512" y="187605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920991" y="792983"/>
            <a:ext cx="893048" cy="238114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947782" y="780598"/>
            <a:ext cx="564836" cy="271457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401708" y="527150"/>
            <a:ext cx="503684" cy="270573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143981" y="517334"/>
            <a:ext cx="1672463" cy="255291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087313" y="778678"/>
            <a:ext cx="971423" cy="282002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5" name="Curved Down Arrow 64"/>
          <p:cNvSpPr/>
          <p:nvPr/>
        </p:nvSpPr>
        <p:spPr>
          <a:xfrm flipH="1">
            <a:off x="2004664" y="1760803"/>
            <a:ext cx="2139136" cy="21342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65492" y="2629421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+ 2</a:t>
            </a:r>
            <a:endParaRPr lang="en-US" sz="1600" b="1" baseline="300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20193" y="2629421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r>
              <a:rPr lang="nl-NL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nl-NL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nl-NL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sz="1600" b="1" baseline="300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04876" y="2629421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</a:t>
            </a:r>
            <a:r>
              <a:rPr lang="nl-NL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sz="1600" b="1" baseline="300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19822" y="2629469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 4</a:t>
            </a:r>
            <a:endParaRPr lang="en-US" sz="1600" b="1" baseline="300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16823" y="558800"/>
            <a:ext cx="804035" cy="217513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408411" y="819929"/>
            <a:ext cx="983658" cy="209026"/>
          </a:xfrm>
          <a:prstGeom prst="roundRect">
            <a:avLst>
              <a:gd name="adj" fmla="val 24506"/>
            </a:avLst>
          </a:prstGeom>
          <a:noFill/>
          <a:ln w="12700"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7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25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6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25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0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25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2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50"/>
                            </p:stCondLst>
                            <p:childTnLst>
                              <p:par>
                                <p:cTn id="3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0.12812 -0.11235 " pathEditMode="relative" rAng="0" ptsTypes="AA">
                                      <p:cBhvr>
                                        <p:cTn id="359" dur="750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221" grpId="0"/>
      <p:bldP spid="146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8" grpId="0"/>
      <p:bldP spid="140" grpId="0"/>
      <p:bldP spid="141" grpId="0"/>
      <p:bldP spid="142" grpId="0"/>
      <p:bldP spid="153" grpId="0"/>
      <p:bldP spid="154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8" grpId="0"/>
      <p:bldP spid="169" grpId="0"/>
      <p:bldP spid="172" grpId="0"/>
      <p:bldP spid="173" grpId="0"/>
      <p:bldP spid="174" grpId="0"/>
      <p:bldP spid="177" grpId="0"/>
      <p:bldP spid="180" grpId="0"/>
      <p:bldP spid="180" grpId="1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 animBg="1"/>
      <p:bldP spid="70" grpId="1" animBg="1"/>
      <p:bldP spid="71" grpId="0" animBg="1"/>
      <p:bldP spid="7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/>
          <p:cNvSpPr txBox="1"/>
          <p:nvPr/>
        </p:nvSpPr>
        <p:spPr>
          <a:xfrm>
            <a:off x="35496" y="110546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1" y="453945"/>
            <a:ext cx="640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On dividing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³ – 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+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+ 2 by a polynomial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), the quotient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and remainder were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2 and 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+ 4, respectively. Find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). 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702618" y="1131590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Dividend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544558" y="1131590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 Divisor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416044" y="1131590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× Quotient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409146" y="1131590"/>
            <a:ext cx="1291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Remainder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42450" y="1506488"/>
            <a:ext cx="2291641" cy="572783"/>
            <a:chOff x="2542450" y="1506488"/>
            <a:chExt cx="2291641" cy="572783"/>
          </a:xfrm>
        </p:grpSpPr>
        <p:sp>
          <p:nvSpPr>
            <p:cNvPr id="168" name="Rectangle 167"/>
            <p:cNvSpPr/>
            <p:nvPr/>
          </p:nvSpPr>
          <p:spPr>
            <a:xfrm>
              <a:off x="2542450" y="1635274"/>
              <a:ext cx="5661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4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g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929508" y="1635274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=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147210" y="1506488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386781" y="1506488"/>
              <a:ext cx="6431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 3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90260" y="1506488"/>
              <a:ext cx="604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+ 3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367146" y="1506488"/>
              <a:ext cx="4507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 2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3223318" y="1784929"/>
              <a:ext cx="1610773" cy="170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3488903" y="1740717"/>
              <a:ext cx="7537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– 2)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 flipH="1">
            <a:off x="3491880" y="3063202"/>
            <a:ext cx="3557764" cy="1656184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55943" y="3071560"/>
            <a:ext cx="46340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580075" y="3384818"/>
            <a:ext cx="30535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566785" y="3295256"/>
            <a:ext cx="4417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45613" y="3200152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561054" y="3231849"/>
            <a:ext cx="0" cy="13716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729547" y="3200152"/>
            <a:ext cx="6196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998745" y="3200152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59484" y="3200152"/>
            <a:ext cx="58299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75" name="Curved Down Arrow 74"/>
          <p:cNvSpPr/>
          <p:nvPr/>
        </p:nvSpPr>
        <p:spPr>
          <a:xfrm>
            <a:off x="4695704" y="3140705"/>
            <a:ext cx="402977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76" name="Curved Down Arrow 75"/>
          <p:cNvSpPr/>
          <p:nvPr/>
        </p:nvSpPr>
        <p:spPr>
          <a:xfrm>
            <a:off x="4692336" y="3087423"/>
            <a:ext cx="747518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43080" y="3200152"/>
            <a:ext cx="39962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36900" y="3200152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34367" y="3626687"/>
            <a:ext cx="51450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600099" y="3927298"/>
            <a:ext cx="38826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640152" y="3844040"/>
            <a:ext cx="28388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45613" y="3727114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75847" y="3727114"/>
            <a:ext cx="7805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– 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61794" y="3727114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63462" y="3727114"/>
            <a:ext cx="44603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6" name="Curved Down Arrow 85"/>
          <p:cNvSpPr/>
          <p:nvPr/>
        </p:nvSpPr>
        <p:spPr>
          <a:xfrm>
            <a:off x="4706254" y="3648645"/>
            <a:ext cx="459922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7" name="Curved Down Arrow 86"/>
          <p:cNvSpPr/>
          <p:nvPr/>
        </p:nvSpPr>
        <p:spPr>
          <a:xfrm>
            <a:off x="4705504" y="3608055"/>
            <a:ext cx="811653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165747" y="3727114"/>
            <a:ext cx="50167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36900" y="3727114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3672375" y="3450521"/>
            <a:ext cx="149620" cy="8862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900000" flipH="1">
            <a:off x="3785099" y="3169956"/>
            <a:ext cx="70385" cy="101127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715532" y="3998904"/>
            <a:ext cx="161788" cy="11166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0" name="Arc 99"/>
          <p:cNvSpPr/>
          <p:nvPr/>
        </p:nvSpPr>
        <p:spPr>
          <a:xfrm>
            <a:off x="766823" y="2487962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101" name="Straight Connector 100"/>
          <p:cNvCxnSpPr>
            <a:stCxn id="100" idx="0"/>
          </p:cNvCxnSpPr>
          <p:nvPr/>
        </p:nvCxnSpPr>
        <p:spPr>
          <a:xfrm flipV="1">
            <a:off x="901567" y="2482119"/>
            <a:ext cx="2348864" cy="63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04358" y="2453273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 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 2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10151" y="2453275"/>
            <a:ext cx="23164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 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 +  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 2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04" name="Oval 5"/>
          <p:cNvSpPr/>
          <p:nvPr/>
        </p:nvSpPr>
        <p:spPr>
          <a:xfrm>
            <a:off x="220470" y="2488266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05" name="Oval 5"/>
          <p:cNvSpPr/>
          <p:nvPr/>
        </p:nvSpPr>
        <p:spPr>
          <a:xfrm>
            <a:off x="1042193" y="2498415"/>
            <a:ext cx="312274" cy="27432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06" name="Oval 5"/>
          <p:cNvSpPr/>
          <p:nvPr/>
        </p:nvSpPr>
        <p:spPr>
          <a:xfrm>
            <a:off x="255712" y="2444120"/>
            <a:ext cx="743709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07" name="Oval 5"/>
          <p:cNvSpPr/>
          <p:nvPr/>
        </p:nvSpPr>
        <p:spPr>
          <a:xfrm>
            <a:off x="1021110" y="2213443"/>
            <a:ext cx="318641" cy="242114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71841" y="2976092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83612" y="2768473"/>
            <a:ext cx="113726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  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rot="900000" flipH="1">
            <a:off x="1066404" y="2867785"/>
            <a:ext cx="182880" cy="173736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900000" flipH="1">
            <a:off x="1113754" y="2559142"/>
            <a:ext cx="186918" cy="171442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37205" y="3210386"/>
            <a:ext cx="23500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320592" y="2966476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959830" y="3142053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 +  3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331640" y="2447416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689235" y="3142053"/>
            <a:ext cx="59432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 2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375345" y="2139702"/>
            <a:ext cx="51717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118" name="Oval 5"/>
          <p:cNvSpPr/>
          <p:nvPr/>
        </p:nvSpPr>
        <p:spPr>
          <a:xfrm>
            <a:off x="202669" y="2475373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35" name="Oval 5"/>
          <p:cNvSpPr/>
          <p:nvPr/>
        </p:nvSpPr>
        <p:spPr>
          <a:xfrm>
            <a:off x="231093" y="2431227"/>
            <a:ext cx="71653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36" name="Oval 5"/>
          <p:cNvSpPr/>
          <p:nvPr/>
        </p:nvSpPr>
        <p:spPr>
          <a:xfrm>
            <a:off x="1281370" y="2181689"/>
            <a:ext cx="493675" cy="30790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343179" y="3414170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  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+  2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1796583" y="3548057"/>
            <a:ext cx="225872" cy="111412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059340" y="3612173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653961" y="3804832"/>
            <a:ext cx="6300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–  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945873" y="3860211"/>
            <a:ext cx="23500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267743" y="3612173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439309" y="3804832"/>
            <a:ext cx="28695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180489" y="3142053"/>
            <a:ext cx="9543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  –   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70" name="Oval 5"/>
          <p:cNvSpPr/>
          <p:nvPr/>
        </p:nvSpPr>
        <p:spPr>
          <a:xfrm>
            <a:off x="239435" y="2461011"/>
            <a:ext cx="71653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085628" y="3149587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5" name="Oval 5"/>
          <p:cNvSpPr/>
          <p:nvPr/>
        </p:nvSpPr>
        <p:spPr>
          <a:xfrm>
            <a:off x="1363643" y="3191387"/>
            <a:ext cx="730796" cy="27670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rot="1800000" flipH="1">
            <a:off x="1821139" y="3217173"/>
            <a:ext cx="148916" cy="229750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971600" y="2139702"/>
            <a:ext cx="4080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533865" y="3200151"/>
            <a:ext cx="39817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742859" y="3200152"/>
            <a:ext cx="86886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543793" y="3727114"/>
            <a:ext cx="55488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 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862545" y="3727114"/>
            <a:ext cx="10099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528170" y="3721032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106536" y="3724207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801204" y="3094892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673169" y="4145305"/>
            <a:ext cx="23690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3571081" y="4445916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3629989" y="4362658"/>
            <a:ext cx="29126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945613" y="4245732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777086" y="4245732"/>
            <a:ext cx="27357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970250" y="4245732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171918" y="4245732"/>
            <a:ext cx="3927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6" name="Curved Down Arrow 205"/>
          <p:cNvSpPr/>
          <p:nvPr/>
        </p:nvSpPr>
        <p:spPr>
          <a:xfrm>
            <a:off x="4873644" y="4167263"/>
            <a:ext cx="308426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07" name="Curved Down Arrow 206"/>
          <p:cNvSpPr/>
          <p:nvPr/>
        </p:nvSpPr>
        <p:spPr>
          <a:xfrm>
            <a:off x="4871175" y="4126673"/>
            <a:ext cx="641916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165747" y="4245732"/>
            <a:ext cx="32064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536900" y="4245732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3853117" y="3727906"/>
            <a:ext cx="136018" cy="8056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687760" y="4519422"/>
            <a:ext cx="177967" cy="101514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11700000" flipH="1">
            <a:off x="3715229" y="4269073"/>
            <a:ext cx="139005" cy="151141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4739821" y="4245732"/>
            <a:ext cx="3175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862545" y="4245732"/>
            <a:ext cx="81473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402235" y="408390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 2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195736" y="4314626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644487" y="4305010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cxnSp>
        <p:nvCxnSpPr>
          <p:cNvPr id="217" name="Straight Connector 216"/>
          <p:cNvCxnSpPr/>
          <p:nvPr/>
        </p:nvCxnSpPr>
        <p:spPr>
          <a:xfrm>
            <a:off x="945873" y="4597398"/>
            <a:ext cx="23500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943419" y="4597398"/>
            <a:ext cx="33243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H="1">
            <a:off x="2483819" y="4240664"/>
            <a:ext cx="176591" cy="92076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Oval 5"/>
          <p:cNvSpPr/>
          <p:nvPr/>
        </p:nvSpPr>
        <p:spPr>
          <a:xfrm>
            <a:off x="2423775" y="3874326"/>
            <a:ext cx="340922" cy="27670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rot="1800000" flipH="1">
            <a:off x="2525380" y="3920049"/>
            <a:ext cx="116425" cy="189876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3026080" y="4239414"/>
            <a:ext cx="158948" cy="69177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1800000" flipH="1">
            <a:off x="3039235" y="3930959"/>
            <a:ext cx="104794" cy="142657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763688" y="2139702"/>
            <a:ext cx="51717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743730" y="4316598"/>
            <a:ext cx="13291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78271" y="4301209"/>
            <a:ext cx="32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749063" y="4639763"/>
            <a:ext cx="149795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881181" y="4297548"/>
            <a:ext cx="11692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75997" y="4620360"/>
            <a:ext cx="30104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784731" y="4344643"/>
            <a:ext cx="2241122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40" name="Oval 5"/>
          <p:cNvSpPr/>
          <p:nvPr/>
        </p:nvSpPr>
        <p:spPr>
          <a:xfrm>
            <a:off x="215704" y="2475373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41" name="Rounded Rectangle 140"/>
          <p:cNvSpPr/>
          <p:nvPr/>
        </p:nvSpPr>
        <p:spPr bwMode="auto">
          <a:xfrm rot="10800000" flipH="1" flipV="1">
            <a:off x="3336119" y="2107380"/>
            <a:ext cx="1745267" cy="688485"/>
          </a:xfrm>
          <a:prstGeom prst="round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409146" y="2191670"/>
            <a:ext cx="1608855" cy="523210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Dividend should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be in index form</a:t>
            </a:r>
          </a:p>
        </p:txBody>
      </p:sp>
    </p:spTree>
    <p:extLst>
      <p:ext uri="{BB962C8B-B14F-4D97-AF65-F5344CB8AC3E}">
        <p14:creationId xmlns:p14="http://schemas.microsoft.com/office/powerpoint/2010/main" val="35646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20988E-6 L -0.00052 0.2929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32099E-6 L 0.20521 -0.18333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32099E-6 L 0.35677 -0.13456 " pathEditMode="relative" rAng="0" ptsTypes="AA">
                                      <p:cBhvr>
                                        <p:cTn id="45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0" y="-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3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0.3408 0.21111 " pathEditMode="relative" rAng="0" ptsTypes="AA">
                                      <p:cBhvr>
                                        <p:cTn id="114" dur="750" spd="-10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309 L -0.48177 -0.1497 " pathEditMode="relative" rAng="0" ptsTypes="AA">
                                      <p:cBhvr>
                                        <p:cTn id="134" dur="750" spd="-10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15" y="-73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186 L -0.50018 -0.14537 " pathEditMode="relative" rAng="0" ptsTypes="AA">
                                      <p:cBhvr>
                                        <p:cTn id="136" dur="75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56" y="-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3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3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7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8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50347 0.08797 " pathEditMode="relative" rAng="0" ptsTypes="AA">
                                      <p:cBhvr>
                                        <p:cTn id="187" dur="50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4" y="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3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3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00347 -0.13333 " pathEditMode="relative" rAng="0" ptsTypes="AA">
                                      <p:cBhvr>
                                        <p:cTn id="223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5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3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5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3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9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"/>
                            </p:stCondLst>
                            <p:childTnLst>
                              <p:par>
                                <p:cTn id="2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00"/>
                            </p:stCondLst>
                            <p:childTnLst>
                              <p:par>
                                <p:cTn id="2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3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8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4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9 0.00247 L 0.30729 0.30803 " pathEditMode="relative" rAng="0" ptsTypes="AA">
                                      <p:cBhvr>
                                        <p:cTn id="300" dur="750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8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78 L -0.37361 -0.20741 " pathEditMode="relative" rAng="0" ptsTypes="AA">
                                      <p:cBhvr>
                                        <p:cTn id="316" dur="75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1" y="-10247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46914E-7 L -0.51788 -0.24877 " pathEditMode="relative" rAng="0" ptsTypes="AA">
                                      <p:cBhvr>
                                        <p:cTn id="318" dur="750" spd="-100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03" y="-1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0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2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00"/>
                            </p:stCondLst>
                            <p:childTnLst>
                              <p:par>
                                <p:cTn id="3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00"/>
                            </p:stCondLst>
                            <p:childTnLst>
                              <p:par>
                                <p:cTn id="3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3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4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35802E-6 L 0.47361 0.0605 " pathEditMode="relative" rAng="0" ptsTypes="AA">
                                      <p:cBhvr>
                                        <p:cTn id="383" dur="50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1" y="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9877E-6 L -0.00278 -0.12716 " pathEditMode="relative" rAng="0" ptsTypes="AA">
                                      <p:cBhvr>
                                        <p:cTn id="418" dur="75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6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750"/>
                            </p:stCondLst>
                            <p:childTnLst>
                              <p:par>
                                <p:cTn id="4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0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3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0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3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6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300"/>
                            </p:stCondLst>
                            <p:childTnLst>
                              <p:par>
                                <p:cTn id="4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4" dur="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5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300"/>
                            </p:stCondLst>
                            <p:childTnLst>
                              <p:par>
                                <p:cTn id="4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00"/>
                            </p:stCondLst>
                            <p:childTnLst>
                              <p:par>
                                <p:cTn id="4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3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3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3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9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0.00247 L 0.25208 0.40432 " pathEditMode="relative" rAng="0" ptsTypes="AA">
                                      <p:cBhvr>
                                        <p:cTn id="495" dur="750" spd="-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78 L -0.37361 -0.20741 " pathEditMode="relative" rAng="0" ptsTypes="AA">
                                      <p:cBhvr>
                                        <p:cTn id="503" dur="750" spd="-100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1" y="-10247"/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092 L -0.521 -0.34846 " pathEditMode="relative" rAng="0" ptsTypes="AA">
                                      <p:cBhvr>
                                        <p:cTn id="505" dur="750" spd="-100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-17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3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1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3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2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0" dur="3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1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3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2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284E-6 L 0.36407 0.03086 " pathEditMode="relative" rAng="0" ptsTypes="AA">
                                      <p:cBhvr>
                                        <p:cTn id="551" dur="50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4" y="1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7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500"/>
                            </p:stCondLst>
                            <p:childTnLst>
                              <p:par>
                                <p:cTn id="56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9" dur="3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0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7"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8" dur="4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3" dur="3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4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39 -0.41821 L -3.05556E-6 3.7037E-6 " pathEditMode="relative" rAng="0" ptsTypes="AA">
                                      <p:cBhvr>
                                        <p:cTn id="71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9" y="2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5" dur="3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6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64 -0.00216 L 2.22222E-6 -4.32099E-6 " pathEditMode="relative" rAng="0" ptsTypes="AA">
                                      <p:cBhvr>
                                        <p:cTn id="722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750"/>
                            </p:stCondLst>
                            <p:childTnLst>
                              <p:par>
                                <p:cTn id="7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8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/>
      <p:bldP spid="67" grpId="1"/>
      <p:bldP spid="69" grpId="0"/>
      <p:bldP spid="69" grpId="1"/>
      <p:bldP spid="70" grpId="0"/>
      <p:bldP spid="70" grpId="1"/>
      <p:bldP spid="72" grpId="0"/>
      <p:bldP spid="72" grpId="1"/>
      <p:bldP spid="73" grpId="0"/>
      <p:bldP spid="73" grpId="1"/>
      <p:bldP spid="74" grpId="0"/>
      <p:bldP spid="74" grpId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/>
      <p:bldP spid="77" grpId="1"/>
      <p:bldP spid="78" grpId="0"/>
      <p:bldP spid="78" grpId="1"/>
      <p:bldP spid="79" grpId="0"/>
      <p:bldP spid="79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/>
      <p:bldP spid="88" grpId="1"/>
      <p:bldP spid="89" grpId="0"/>
      <p:bldP spid="89" grpId="1"/>
      <p:bldP spid="100" grpId="0" animBg="1"/>
      <p:bldP spid="102" grpId="0"/>
      <p:bldP spid="102" grpId="1"/>
      <p:bldP spid="103" grpId="0"/>
      <p:bldP spid="103" grpId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7" grpId="2" animBg="1"/>
      <p:bldP spid="108" grpId="0"/>
      <p:bldP spid="109" grpId="0"/>
      <p:bldP spid="109" grpId="1"/>
      <p:bldP spid="113" grpId="0"/>
      <p:bldP spid="113" grpId="1"/>
      <p:bldP spid="113" grpId="2"/>
      <p:bldP spid="114" grpId="0"/>
      <p:bldP spid="115" grpId="0"/>
      <p:bldP spid="115" grpId="1"/>
      <p:bldP spid="116" grpId="0"/>
      <p:bldP spid="117" grpId="0"/>
      <p:bldP spid="117" grpId="1"/>
      <p:bldP spid="118" grpId="0" animBg="1"/>
      <p:bldP spid="118" grpId="1" animBg="1"/>
      <p:bldP spid="135" grpId="0" animBg="1"/>
      <p:bldP spid="135" grpId="1" animBg="1"/>
      <p:bldP spid="136" grpId="0" animBg="1"/>
      <p:bldP spid="136" grpId="1" animBg="1"/>
      <p:bldP spid="137" grpId="0"/>
      <p:bldP spid="137" grpId="1"/>
      <p:bldP spid="152" grpId="0"/>
      <p:bldP spid="152" grpId="1"/>
      <p:bldP spid="152" grpId="2"/>
      <p:bldP spid="155" grpId="0"/>
      <p:bldP spid="165" grpId="0"/>
      <p:bldP spid="166" grpId="0"/>
      <p:bldP spid="166" grpId="1"/>
      <p:bldP spid="167" grpId="0"/>
      <p:bldP spid="167" grpId="1"/>
      <p:bldP spid="170" grpId="0" animBg="1"/>
      <p:bldP spid="170" grpId="1" animBg="1"/>
      <p:bldP spid="171" grpId="0"/>
      <p:bldP spid="171" grpId="1"/>
      <p:bldP spid="175" grpId="0" animBg="1"/>
      <p:bldP spid="175" grpId="1" animBg="1"/>
      <p:bldP spid="190" grpId="0"/>
      <p:bldP spid="190" grpId="1"/>
      <p:bldP spid="191" grpId="0"/>
      <p:bldP spid="191" grpId="1"/>
      <p:bldP spid="191" grpId="2"/>
      <p:bldP spid="192" grpId="0"/>
      <p:bldP spid="192" grpId="1"/>
      <p:bldP spid="192" grpId="2"/>
      <p:bldP spid="193" grpId="0"/>
      <p:bldP spid="193" grpId="1"/>
      <p:bldP spid="193" grpId="2"/>
      <p:bldP spid="194" grpId="0"/>
      <p:bldP spid="194" grpId="1"/>
      <p:bldP spid="194" grpId="2"/>
      <p:bldP spid="195" grpId="0"/>
      <p:bldP spid="195" grpId="1"/>
      <p:bldP spid="196" grpId="0"/>
      <p:bldP spid="196" grpId="1"/>
      <p:bldP spid="178" grpId="0"/>
      <p:bldP spid="178" grpId="1"/>
      <p:bldP spid="178" grpId="2"/>
      <p:bldP spid="199" grpId="0"/>
      <p:bldP spid="199" grpId="1"/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  <p:bldP spid="205" grpId="0"/>
      <p:bldP spid="205" grpId="1"/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8" grpId="0"/>
      <p:bldP spid="208" grpId="1"/>
      <p:bldP spid="209" grpId="0"/>
      <p:bldP spid="209" grpId="1"/>
      <p:bldP spid="213" grpId="0"/>
      <p:bldP spid="213" grpId="1"/>
      <p:bldP spid="213" grpId="2"/>
      <p:bldP spid="214" grpId="0"/>
      <p:bldP spid="214" grpId="1"/>
      <p:bldP spid="214" grpId="2"/>
      <p:bldP spid="197" grpId="0"/>
      <p:bldP spid="197" grpId="1"/>
      <p:bldP spid="198" grpId="0"/>
      <p:bldP spid="215" grpId="0"/>
      <p:bldP spid="218" grpId="0"/>
      <p:bldP spid="220" grpId="0" animBg="1"/>
      <p:bldP spid="220" grpId="1" animBg="1"/>
      <p:bldP spid="225" grpId="0"/>
      <p:bldP spid="225" grpId="1"/>
      <p:bldP spid="130" grpId="0"/>
      <p:bldP spid="131" grpId="0"/>
      <p:bldP spid="132" grpId="0"/>
      <p:bldP spid="133" grpId="0"/>
      <p:bldP spid="133" grpId="1"/>
      <p:bldP spid="134" grpId="0"/>
      <p:bldP spid="134" grpId="1"/>
      <p:bldP spid="138" grpId="0" animBg="1"/>
      <p:bldP spid="140" grpId="0" animBg="1"/>
      <p:bldP spid="140" grpId="1" animBg="1"/>
      <p:bldP spid="141" grpId="0" animBg="1"/>
      <p:bldP spid="141" grpId="1" animBg="1"/>
      <p:bldP spid="142" grpId="0"/>
      <p:bldP spid="1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6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/>
          <p:cNvSpPr txBox="1"/>
          <p:nvPr/>
        </p:nvSpPr>
        <p:spPr>
          <a:xfrm>
            <a:off x="35496" y="147995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1" y="453945"/>
            <a:ext cx="74822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Obtain all other zeroes of 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³ 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– 10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5, if two of its zeroes are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273534" y="923576"/>
            <a:ext cx="550151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and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71600" y="922936"/>
            <a:ext cx="367568" cy="593077"/>
            <a:chOff x="1607820" y="238125"/>
            <a:chExt cx="367568" cy="593077"/>
          </a:xfrm>
        </p:grpSpPr>
        <p:grpSp>
          <p:nvGrpSpPr>
            <p:cNvPr id="74" name="Group 73"/>
            <p:cNvGrpSpPr/>
            <p:nvPr/>
          </p:nvGrpSpPr>
          <p:grpSpPr>
            <a:xfrm>
              <a:off x="1666890" y="238125"/>
              <a:ext cx="308498" cy="593077"/>
              <a:chOff x="5983583" y="3070392"/>
              <a:chExt cx="264656" cy="59307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5983583" y="3070392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6122395" y="3298315"/>
                <a:ext cx="7" cy="1493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5985302" y="3294137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607820" y="285750"/>
              <a:ext cx="350894" cy="436245"/>
              <a:chOff x="2206811" y="-1412453"/>
              <a:chExt cx="350894" cy="436245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206811" y="-1058123"/>
                <a:ext cx="46744" cy="7777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252531" y="-1412453"/>
                <a:ext cx="54780" cy="43624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2298251" y="-1404833"/>
                <a:ext cx="259454" cy="1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1715274" y="912776"/>
            <a:ext cx="535746" cy="593077"/>
            <a:chOff x="1439640" y="238125"/>
            <a:chExt cx="535746" cy="593077"/>
          </a:xfrm>
        </p:grpSpPr>
        <p:grpSp>
          <p:nvGrpSpPr>
            <p:cNvPr id="83" name="Group 82"/>
            <p:cNvGrpSpPr/>
            <p:nvPr/>
          </p:nvGrpSpPr>
          <p:grpSpPr>
            <a:xfrm>
              <a:off x="1439640" y="238125"/>
              <a:ext cx="535746" cy="593077"/>
              <a:chOff x="5788630" y="3070392"/>
              <a:chExt cx="459609" cy="59307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983583" y="3070392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03275" indent="-803275" defTabSz="184150">
                  <a:tabLst>
                    <a:tab pos="393700" algn="ctr"/>
                  </a:tabLst>
                </a:pP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rot="16200000" flipH="1">
                <a:off x="6122395" y="3298315"/>
                <a:ext cx="7" cy="1493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/>
              <p:cNvSpPr/>
              <p:nvPr/>
            </p:nvSpPr>
            <p:spPr>
              <a:xfrm>
                <a:off x="5985302" y="3294137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788630" y="3168407"/>
                <a:ext cx="257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–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607820" y="285750"/>
              <a:ext cx="350894" cy="436245"/>
              <a:chOff x="2206811" y="-1412453"/>
              <a:chExt cx="350894" cy="436245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2206811" y="-1058123"/>
                <a:ext cx="46744" cy="7777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252531" y="-1412453"/>
                <a:ext cx="54780" cy="43624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298251" y="-1404833"/>
                <a:ext cx="259454" cy="1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ectangle 91"/>
          <p:cNvSpPr/>
          <p:nvPr/>
        </p:nvSpPr>
        <p:spPr>
          <a:xfrm>
            <a:off x="794934" y="1484185"/>
            <a:ext cx="215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Since two zeroes are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675414" y="2913646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 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82532" y="2822837"/>
            <a:ext cx="306494" cy="586704"/>
            <a:chOff x="8213984" y="1058909"/>
            <a:chExt cx="306494" cy="586704"/>
          </a:xfrm>
        </p:grpSpPr>
        <p:sp>
          <p:nvSpPr>
            <p:cNvPr id="95" name="Rectangle 94"/>
            <p:cNvSpPr/>
            <p:nvPr/>
          </p:nvSpPr>
          <p:spPr>
            <a:xfrm>
              <a:off x="8213984" y="105890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5</a:t>
              </a:r>
              <a:endParaRPr lang="en-US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8262316" y="1349145"/>
              <a:ext cx="208704" cy="1695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8213984" y="127628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98" name="Rectangle 97"/>
          <p:cNvSpPr/>
          <p:nvPr/>
        </p:nvSpPr>
        <p:spPr>
          <a:xfrm>
            <a:off x="794935" y="3976211"/>
            <a:ext cx="3279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i.e. 3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² – 5 factor of the given polynomial. Now we divide the given polynomial by 3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² – 5.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4935" y="2461099"/>
            <a:ext cx="340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are the factors of the polynomials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957344" y="3414930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</a:p>
        </p:txBody>
      </p:sp>
      <p:cxnSp>
        <p:nvCxnSpPr>
          <p:cNvPr id="102" name="Straight Connector 101"/>
          <p:cNvCxnSpPr/>
          <p:nvPr/>
        </p:nvCxnSpPr>
        <p:spPr>
          <a:xfrm rot="16200000" flipH="1">
            <a:off x="3377364" y="3388899"/>
            <a:ext cx="10" cy="69778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231040" y="366127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664800" y="352906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807798" y="353820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68608" y="3428390"/>
            <a:ext cx="1253952" cy="600697"/>
            <a:chOff x="4068608" y="3428390"/>
            <a:chExt cx="1253952" cy="600697"/>
          </a:xfrm>
        </p:grpSpPr>
        <p:sp>
          <p:nvSpPr>
            <p:cNvPr id="106" name="Rectangle 105"/>
            <p:cNvSpPr/>
            <p:nvPr/>
          </p:nvSpPr>
          <p:spPr>
            <a:xfrm>
              <a:off x="4068608" y="342839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  <a:endParaRPr lang="en-US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16200000" flipH="1">
              <a:off x="4227411" y="3640521"/>
              <a:ext cx="13" cy="19454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4068608" y="365975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6317" y="3535864"/>
              <a:ext cx="10262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(3</a:t>
              </a:r>
              <a:r>
                <a:rPr lang="en-US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– 5)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915765" y="1415044"/>
            <a:ext cx="377010" cy="571262"/>
            <a:chOff x="1613535" y="259080"/>
            <a:chExt cx="377010" cy="571262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82241" y="259080"/>
              <a:ext cx="308304" cy="571262"/>
              <a:chOff x="5996740" y="3091347"/>
              <a:chExt cx="264489" cy="57126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5998292" y="3091347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5</a:t>
                </a:r>
                <a:endParaRPr lang="en-US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rot="16200000" flipH="1">
                <a:off x="6128932" y="3308479"/>
                <a:ext cx="7" cy="1493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 133"/>
              <p:cNvSpPr/>
              <p:nvPr/>
            </p:nvSpPr>
            <p:spPr>
              <a:xfrm>
                <a:off x="5996740" y="3293277"/>
                <a:ext cx="262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613535" y="285750"/>
              <a:ext cx="345179" cy="412115"/>
              <a:chOff x="2212526" y="-1412453"/>
              <a:chExt cx="345179" cy="412115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2212526" y="-1078109"/>
                <a:ext cx="46744" cy="7777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2258511" y="-1412453"/>
                <a:ext cx="48800" cy="41148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>
                <a:off x="2298251" y="-1404833"/>
                <a:ext cx="259454" cy="1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/>
          <p:cNvGrpSpPr/>
          <p:nvPr/>
        </p:nvGrpSpPr>
        <p:grpSpPr>
          <a:xfrm>
            <a:off x="3670535" y="1415044"/>
            <a:ext cx="556607" cy="572122"/>
            <a:chOff x="1424345" y="253365"/>
            <a:chExt cx="556607" cy="5721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424345" y="253365"/>
              <a:ext cx="556607" cy="572122"/>
              <a:chOff x="5775551" y="3085632"/>
              <a:chExt cx="477509" cy="572122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990115" y="3085632"/>
                <a:ext cx="262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5</a:t>
                </a:r>
                <a:endParaRPr lang="en-US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 rot="16200000" flipH="1">
                <a:off x="6122395" y="3301812"/>
                <a:ext cx="7" cy="1493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 165"/>
              <p:cNvSpPr/>
              <p:nvPr/>
            </p:nvSpPr>
            <p:spPr>
              <a:xfrm>
                <a:off x="5990121" y="3288422"/>
                <a:ext cx="262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3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775551" y="3168407"/>
                <a:ext cx="25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–</a:t>
                </a:r>
                <a:endParaRPr lang="en-US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1636395" y="285750"/>
              <a:ext cx="296772" cy="413051"/>
              <a:chOff x="2235386" y="-1412453"/>
              <a:chExt cx="296772" cy="413051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2235386" y="-1077173"/>
                <a:ext cx="46744" cy="7777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2280074" y="-1412453"/>
                <a:ext cx="27237" cy="41158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2300938" y="-1404833"/>
                <a:ext cx="231220" cy="1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Rectangle 169"/>
          <p:cNvSpPr/>
          <p:nvPr/>
        </p:nvSpPr>
        <p:spPr>
          <a:xfrm>
            <a:off x="3233334" y="149451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13934" y="204289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820330" y="1968752"/>
            <a:ext cx="827883" cy="578882"/>
            <a:chOff x="1157939" y="236220"/>
            <a:chExt cx="827883" cy="578882"/>
          </a:xfrm>
        </p:grpSpPr>
        <p:grpSp>
          <p:nvGrpSpPr>
            <p:cNvPr id="176" name="Group 175"/>
            <p:cNvGrpSpPr/>
            <p:nvPr/>
          </p:nvGrpSpPr>
          <p:grpSpPr>
            <a:xfrm>
              <a:off x="1157939" y="236220"/>
              <a:ext cx="827883" cy="578882"/>
              <a:chOff x="5546954" y="3068487"/>
              <a:chExt cx="710228" cy="57888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5994246" y="3068487"/>
                <a:ext cx="262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5</a:t>
                </a:r>
                <a:endParaRPr lang="en-US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 rot="16200000" flipH="1">
                <a:off x="6122395" y="3283713"/>
                <a:ext cx="7" cy="1493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994246" y="3278037"/>
                <a:ext cx="262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3</a:t>
                </a: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5546954" y="3168421"/>
                <a:ext cx="425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 –</a:t>
                </a: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613535" y="285750"/>
              <a:ext cx="316103" cy="411480"/>
              <a:chOff x="2212526" y="-1412453"/>
              <a:chExt cx="316103" cy="411480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2212526" y="-1081284"/>
                <a:ext cx="46744" cy="7777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2258511" y="-1412453"/>
                <a:ext cx="48800" cy="41148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H="1">
                <a:off x="2300657" y="-1404833"/>
                <a:ext cx="227972" cy="1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5" name="Group 194"/>
          <p:cNvGrpSpPr/>
          <p:nvPr/>
        </p:nvGrpSpPr>
        <p:grpSpPr>
          <a:xfrm>
            <a:off x="2020085" y="1960272"/>
            <a:ext cx="1020844" cy="587362"/>
            <a:chOff x="2078209" y="-1144635"/>
            <a:chExt cx="1020844" cy="587362"/>
          </a:xfrm>
        </p:grpSpPr>
        <p:grpSp>
          <p:nvGrpSpPr>
            <p:cNvPr id="196" name="Group 195"/>
            <p:cNvGrpSpPr/>
            <p:nvPr/>
          </p:nvGrpSpPr>
          <p:grpSpPr>
            <a:xfrm>
              <a:off x="2078209" y="-1144635"/>
              <a:ext cx="981052" cy="587362"/>
              <a:chOff x="999940" y="238125"/>
              <a:chExt cx="981052" cy="58736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999940" y="238125"/>
                <a:ext cx="981052" cy="587362"/>
                <a:chOff x="5411426" y="3070392"/>
                <a:chExt cx="841633" cy="587362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5990115" y="3070392"/>
                  <a:ext cx="2629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5</a:t>
                  </a:r>
                  <a:endParaRPr lang="en-US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 rot="16200000" flipH="1">
                  <a:off x="6122395" y="3297049"/>
                  <a:ext cx="7" cy="14935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Rectangle 204"/>
                <p:cNvSpPr/>
                <p:nvPr/>
              </p:nvSpPr>
              <p:spPr>
                <a:xfrm>
                  <a:off x="5990121" y="3288422"/>
                  <a:ext cx="2629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3</a:t>
                  </a: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775551" y="3168407"/>
                  <a:ext cx="257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–</a:t>
                  </a:r>
                  <a:endParaRPr lang="en-US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5411426" y="3168407"/>
                  <a:ext cx="4252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x</a:t>
                  </a:r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 –</a:t>
                  </a: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636395" y="285750"/>
                <a:ext cx="296772" cy="413051"/>
                <a:chOff x="2235386" y="-1412453"/>
                <a:chExt cx="296772" cy="413051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235386" y="-1077173"/>
                  <a:ext cx="46744" cy="7777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flipH="1">
                  <a:off x="2280074" y="-1412453"/>
                  <a:ext cx="27237" cy="41158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2300938" y="-1404833"/>
                  <a:ext cx="231220" cy="15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Double Bracket 196"/>
            <p:cNvSpPr/>
            <p:nvPr/>
          </p:nvSpPr>
          <p:spPr>
            <a:xfrm>
              <a:off x="2554698" y="-1130203"/>
              <a:ext cx="544355" cy="493168"/>
            </a:xfrm>
            <a:prstGeom prst="bracketPair">
              <a:avLst>
                <a:gd name="adj" fmla="val 17440"/>
              </a:avLst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1586917" y="2042898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790578" y="2807467"/>
            <a:ext cx="931287" cy="587362"/>
            <a:chOff x="2223325" y="-1144635"/>
            <a:chExt cx="931287" cy="587362"/>
          </a:xfrm>
        </p:grpSpPr>
        <p:grpSp>
          <p:nvGrpSpPr>
            <p:cNvPr id="210" name="Group 209"/>
            <p:cNvGrpSpPr/>
            <p:nvPr/>
          </p:nvGrpSpPr>
          <p:grpSpPr>
            <a:xfrm>
              <a:off x="2223325" y="-1144635"/>
              <a:ext cx="835957" cy="587362"/>
              <a:chOff x="1145056" y="238125"/>
              <a:chExt cx="835957" cy="587362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145056" y="238125"/>
                <a:ext cx="835957" cy="587362"/>
                <a:chOff x="5535904" y="3070392"/>
                <a:chExt cx="717155" cy="58736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5990115" y="3070392"/>
                  <a:ext cx="2629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5</a:t>
                  </a:r>
                  <a:endParaRPr lang="en-US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endParaRPr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>
                <a:xfrm rot="16200000" flipH="1">
                  <a:off x="6122395" y="3292286"/>
                  <a:ext cx="7" cy="14935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Rectangle 218"/>
                <p:cNvSpPr/>
                <p:nvPr/>
              </p:nvSpPr>
              <p:spPr>
                <a:xfrm>
                  <a:off x="5990121" y="3288422"/>
                  <a:ext cx="2629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3</a:t>
                  </a: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5535904" y="3168407"/>
                  <a:ext cx="425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x</a:t>
                  </a:r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 –</a:t>
                  </a: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1636395" y="285750"/>
                <a:ext cx="296772" cy="413051"/>
                <a:chOff x="2235386" y="-1412453"/>
                <a:chExt cx="296772" cy="413051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2235386" y="-1077173"/>
                  <a:ext cx="46744" cy="7777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2280074" y="-1412453"/>
                  <a:ext cx="27237" cy="41158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H="1">
                  <a:off x="2300938" y="-1404833"/>
                  <a:ext cx="231220" cy="15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Double Bracket 210"/>
            <p:cNvSpPr/>
            <p:nvPr/>
          </p:nvSpPr>
          <p:spPr>
            <a:xfrm>
              <a:off x="2231753" y="-1130203"/>
              <a:ext cx="922859" cy="493168"/>
            </a:xfrm>
            <a:prstGeom prst="bracketPair">
              <a:avLst>
                <a:gd name="adj" fmla="val 17440"/>
              </a:avLst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757902" y="2807467"/>
            <a:ext cx="910849" cy="587362"/>
            <a:chOff x="2219185" y="-1144635"/>
            <a:chExt cx="910849" cy="587362"/>
          </a:xfrm>
        </p:grpSpPr>
        <p:grpSp>
          <p:nvGrpSpPr>
            <p:cNvPr id="223" name="Group 222"/>
            <p:cNvGrpSpPr/>
            <p:nvPr/>
          </p:nvGrpSpPr>
          <p:grpSpPr>
            <a:xfrm>
              <a:off x="2219185" y="-1144635"/>
              <a:ext cx="840069" cy="587362"/>
              <a:chOff x="1140916" y="238125"/>
              <a:chExt cx="840069" cy="587362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1140916" y="238125"/>
                <a:ext cx="840069" cy="587362"/>
                <a:chOff x="5532373" y="3070392"/>
                <a:chExt cx="720686" cy="587362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5990115" y="3070392"/>
                  <a:ext cx="2629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5</a:t>
                  </a:r>
                  <a:endParaRPr lang="en-US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endParaRPr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 rot="16200000" flipH="1">
                  <a:off x="6122395" y="3292286"/>
                  <a:ext cx="7" cy="14935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Rectangle 231"/>
                <p:cNvSpPr/>
                <p:nvPr/>
              </p:nvSpPr>
              <p:spPr>
                <a:xfrm>
                  <a:off x="5990121" y="3288422"/>
                  <a:ext cx="2629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3</a:t>
                  </a: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5532373" y="3168407"/>
                  <a:ext cx="458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x</a:t>
                  </a:r>
                  <a:r>
                    <a:rPr lang="en-US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</a:rPr>
                    <a:t> +</a:t>
                  </a:r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1636395" y="285750"/>
                <a:ext cx="296772" cy="413051"/>
                <a:chOff x="2235386" y="-1412453"/>
                <a:chExt cx="296772" cy="413051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2235386" y="-1077173"/>
                  <a:ext cx="46744" cy="7777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flipH="1">
                  <a:off x="2280074" y="-1412453"/>
                  <a:ext cx="27237" cy="41158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flipH="1">
                  <a:off x="2300938" y="-1404833"/>
                  <a:ext cx="231220" cy="15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4" name="Double Bracket 223"/>
            <p:cNvSpPr/>
            <p:nvPr/>
          </p:nvSpPr>
          <p:spPr>
            <a:xfrm>
              <a:off x="2225357" y="-1130203"/>
              <a:ext cx="904677" cy="493168"/>
            </a:xfrm>
            <a:prstGeom prst="bracketPair">
              <a:avLst>
                <a:gd name="adj" fmla="val 17440"/>
              </a:avLst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0" name="Rounded Rectangle 119"/>
          <p:cNvSpPr/>
          <p:nvPr/>
        </p:nvSpPr>
        <p:spPr bwMode="auto">
          <a:xfrm rot="10800000" flipH="1" flipV="1">
            <a:off x="441811" y="3361457"/>
            <a:ext cx="2346748" cy="546083"/>
          </a:xfrm>
          <a:prstGeom prst="round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 =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sz="1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sz="1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3083006" y="3145845"/>
            <a:ext cx="347513" cy="9371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102055" y="3108415"/>
            <a:ext cx="329429" cy="20336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3093549" y="3236276"/>
            <a:ext cx="339458" cy="91633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2906291" y="3189409"/>
            <a:ext cx="218034" cy="261610"/>
            <a:chOff x="4064695" y="3663907"/>
            <a:chExt cx="218034" cy="26161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064695" y="3663907"/>
              <a:ext cx="21803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344689" y="34149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91880" y="341493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5</a:t>
            </a:r>
            <a:endParaRPr lang="en-US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146" grpId="0"/>
      <p:bldP spid="92" grpId="0"/>
      <p:bldP spid="93" grpId="0"/>
      <p:bldP spid="98" grpId="0" build="p"/>
      <p:bldP spid="99" grpId="0"/>
      <p:bldP spid="101" grpId="0"/>
      <p:bldP spid="103" grpId="0"/>
      <p:bldP spid="104" grpId="0"/>
      <p:bldP spid="109" grpId="0"/>
      <p:bldP spid="170" grpId="0"/>
      <p:bldP spid="171" grpId="0"/>
      <p:bldP spid="208" grpId="0"/>
      <p:bldP spid="120" grpId="0" animBg="1"/>
      <p:bldP spid="120" grpId="1" animBg="1"/>
      <p:bldP spid="127" grpId="0"/>
      <p:bldP spid="1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1" y="453945"/>
            <a:ext cx="74822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Obtain all other zeroes of 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³ 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– 10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5, if two of its zeroes are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273534" y="923576"/>
            <a:ext cx="550151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and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71600" y="922936"/>
            <a:ext cx="367568" cy="593077"/>
            <a:chOff x="1607820" y="238125"/>
            <a:chExt cx="367568" cy="593077"/>
          </a:xfrm>
        </p:grpSpPr>
        <p:grpSp>
          <p:nvGrpSpPr>
            <p:cNvPr id="74" name="Group 73"/>
            <p:cNvGrpSpPr/>
            <p:nvPr/>
          </p:nvGrpSpPr>
          <p:grpSpPr>
            <a:xfrm>
              <a:off x="1666890" y="238125"/>
              <a:ext cx="308498" cy="593077"/>
              <a:chOff x="5983583" y="3070392"/>
              <a:chExt cx="264656" cy="59307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5983583" y="3070392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6122395" y="3298315"/>
                <a:ext cx="7" cy="1493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5985302" y="3294137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607820" y="285750"/>
              <a:ext cx="350894" cy="436245"/>
              <a:chOff x="2206811" y="-1412453"/>
              <a:chExt cx="350894" cy="436245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206811" y="-1058123"/>
                <a:ext cx="46744" cy="7777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252531" y="-1412453"/>
                <a:ext cx="54780" cy="43624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2298251" y="-1404833"/>
                <a:ext cx="259454" cy="1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1715274" y="912776"/>
            <a:ext cx="535746" cy="593077"/>
            <a:chOff x="1439640" y="238125"/>
            <a:chExt cx="535746" cy="593077"/>
          </a:xfrm>
        </p:grpSpPr>
        <p:grpSp>
          <p:nvGrpSpPr>
            <p:cNvPr id="83" name="Group 82"/>
            <p:cNvGrpSpPr/>
            <p:nvPr/>
          </p:nvGrpSpPr>
          <p:grpSpPr>
            <a:xfrm>
              <a:off x="1439640" y="238125"/>
              <a:ext cx="535746" cy="593077"/>
              <a:chOff x="5788630" y="3070392"/>
              <a:chExt cx="459609" cy="59307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983583" y="3070392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03275" indent="-803275" defTabSz="184150">
                  <a:tabLst>
                    <a:tab pos="393700" algn="ctr"/>
                  </a:tabLst>
                </a:pP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rot="16200000" flipH="1">
                <a:off x="6122395" y="3298315"/>
                <a:ext cx="7" cy="1493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/>
              <p:cNvSpPr/>
              <p:nvPr/>
            </p:nvSpPr>
            <p:spPr>
              <a:xfrm>
                <a:off x="5985302" y="3294137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788630" y="3168407"/>
                <a:ext cx="257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–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607820" y="285750"/>
              <a:ext cx="350894" cy="436245"/>
              <a:chOff x="2206811" y="-1412453"/>
              <a:chExt cx="350894" cy="436245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2206811" y="-1058123"/>
                <a:ext cx="46744" cy="7777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252531" y="-1412453"/>
                <a:ext cx="54780" cy="43624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298251" y="-1404833"/>
                <a:ext cx="259454" cy="1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Rectangle 119"/>
          <p:cNvSpPr/>
          <p:nvPr/>
        </p:nvSpPr>
        <p:spPr>
          <a:xfrm>
            <a:off x="794935" y="1463055"/>
            <a:ext cx="3279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i.e. 3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² – 5 factor of the given polynomial. Now we divide the given polynomial by 3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² – 5.</a:t>
            </a:r>
          </a:p>
        </p:txBody>
      </p:sp>
      <p:sp>
        <p:nvSpPr>
          <p:cNvPr id="121" name="Rectangle 120"/>
          <p:cNvSpPr/>
          <p:nvPr/>
        </p:nvSpPr>
        <p:spPr>
          <a:xfrm flipH="1">
            <a:off x="4326604" y="2941814"/>
            <a:ext cx="3989812" cy="1673350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62854" y="2973155"/>
            <a:ext cx="53541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4437464" y="3257079"/>
            <a:ext cx="38067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369772" y="3173867"/>
            <a:ext cx="5215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780337" y="3078763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486836" y="3110461"/>
            <a:ext cx="0" cy="13877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09161" y="3078762"/>
            <a:ext cx="5246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852662" y="3078763"/>
            <a:ext cx="1023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(3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5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906931" y="3078763"/>
            <a:ext cx="56531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3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328243" y="3078763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539314" y="3078763"/>
            <a:ext cx="52157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32" name="Curved Down Arrow 131"/>
          <p:cNvSpPr/>
          <p:nvPr/>
        </p:nvSpPr>
        <p:spPr>
          <a:xfrm>
            <a:off x="5699121" y="2990741"/>
            <a:ext cx="402977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33" name="Curved Down Arrow 132"/>
          <p:cNvSpPr/>
          <p:nvPr/>
        </p:nvSpPr>
        <p:spPr>
          <a:xfrm>
            <a:off x="5685571" y="2959684"/>
            <a:ext cx="994948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009289" y="3078763"/>
            <a:ext cx="43332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28261" y="3078763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366519" y="3505298"/>
            <a:ext cx="51964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6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4405805" y="3805909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348833" y="3722651"/>
            <a:ext cx="54545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780337" y="3605725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489052" y="3605725"/>
            <a:ext cx="456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788326" y="3621197"/>
            <a:ext cx="102772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(3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5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929464" y="3605725"/>
            <a:ext cx="55331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6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355094" y="3605725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554790" y="3605725"/>
            <a:ext cx="57316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10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61" name="Curved Down Arrow 160"/>
          <p:cNvSpPr/>
          <p:nvPr/>
        </p:nvSpPr>
        <p:spPr>
          <a:xfrm>
            <a:off x="5632036" y="3527256"/>
            <a:ext cx="459922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2" name="Curved Down Arrow 161"/>
          <p:cNvSpPr/>
          <p:nvPr/>
        </p:nvSpPr>
        <p:spPr>
          <a:xfrm>
            <a:off x="5631969" y="3486666"/>
            <a:ext cx="905537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996905" y="3605725"/>
            <a:ext cx="43909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728261" y="3605725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4587796" y="3318787"/>
            <a:ext cx="204858" cy="8137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4575867" y="3108870"/>
            <a:ext cx="198644" cy="9805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574056" y="3857190"/>
            <a:ext cx="205750" cy="101514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4708187" y="3607692"/>
            <a:ext cx="117580" cy="72439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7" name="Arc 176"/>
          <p:cNvSpPr/>
          <p:nvPr/>
        </p:nvSpPr>
        <p:spPr>
          <a:xfrm>
            <a:off x="752755" y="2662371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179" name="Straight Connector 178"/>
          <p:cNvCxnSpPr>
            <a:stCxn id="177" idx="0"/>
          </p:cNvCxnSpPr>
          <p:nvPr/>
        </p:nvCxnSpPr>
        <p:spPr>
          <a:xfrm>
            <a:off x="887499" y="2662852"/>
            <a:ext cx="30364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16552" y="2627682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nn-NO" b="1" dirty="0">
                <a:solidFill>
                  <a:schemeClr val="bg1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–  5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96082" y="2627685"/>
            <a:ext cx="297507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+ 6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 2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10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5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005306" y="2314111"/>
            <a:ext cx="50541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5" name="Oval 5"/>
          <p:cNvSpPr/>
          <p:nvPr/>
        </p:nvSpPr>
        <p:spPr>
          <a:xfrm>
            <a:off x="166944" y="2631693"/>
            <a:ext cx="454705" cy="35447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6" name="Oval 5"/>
          <p:cNvSpPr/>
          <p:nvPr/>
        </p:nvSpPr>
        <p:spPr>
          <a:xfrm>
            <a:off x="1031571" y="2659108"/>
            <a:ext cx="405598" cy="30175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7" name="Oval 5"/>
          <p:cNvSpPr/>
          <p:nvPr/>
        </p:nvSpPr>
        <p:spPr>
          <a:xfrm>
            <a:off x="140556" y="2593975"/>
            <a:ext cx="899888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8" name="Oval 5"/>
          <p:cNvSpPr/>
          <p:nvPr/>
        </p:nvSpPr>
        <p:spPr>
          <a:xfrm>
            <a:off x="1041437" y="2344314"/>
            <a:ext cx="534012" cy="309194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857773" y="3150501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970036" y="2942882"/>
            <a:ext cx="191721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4      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  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5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V="1">
            <a:off x="923137" y="3365824"/>
            <a:ext cx="3017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010688" y="3140885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038271" y="3322963"/>
            <a:ext cx="81787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3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040470" y="2623474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730287" y="3322963"/>
            <a:ext cx="82435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10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416741" y="2314111"/>
            <a:ext cx="75000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241" name="Oval 5"/>
          <p:cNvSpPr/>
          <p:nvPr/>
        </p:nvSpPr>
        <p:spPr>
          <a:xfrm>
            <a:off x="149143" y="2618800"/>
            <a:ext cx="454705" cy="35447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42" name="Oval 5"/>
          <p:cNvSpPr/>
          <p:nvPr/>
        </p:nvSpPr>
        <p:spPr>
          <a:xfrm>
            <a:off x="140630" y="2606675"/>
            <a:ext cx="875671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43" name="Oval 5"/>
          <p:cNvSpPr/>
          <p:nvPr/>
        </p:nvSpPr>
        <p:spPr>
          <a:xfrm>
            <a:off x="1443263" y="2332293"/>
            <a:ext cx="597348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510717" y="3588580"/>
            <a:ext cx="210398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       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  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 10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1564835" y="3711649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2628280" y="3786582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3278893" y="4001436"/>
            <a:ext cx="58153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– 5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931804" y="4034620"/>
            <a:ext cx="3017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253675" y="3786582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2274094" y="4001436"/>
            <a:ext cx="5693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128321" y="3322963"/>
            <a:ext cx="9543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  + 6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52" name="Oval 5"/>
          <p:cNvSpPr/>
          <p:nvPr/>
        </p:nvSpPr>
        <p:spPr>
          <a:xfrm>
            <a:off x="147183" y="2593975"/>
            <a:ext cx="867001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3" name="Oval 5"/>
          <p:cNvSpPr/>
          <p:nvPr/>
        </p:nvSpPr>
        <p:spPr>
          <a:xfrm>
            <a:off x="1288347" y="3357535"/>
            <a:ext cx="730796" cy="27670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 rot="1800000" flipH="1">
            <a:off x="1629809" y="3375156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4254596" y="4028478"/>
            <a:ext cx="74349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4405805" y="4329089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381744" y="4245831"/>
            <a:ext cx="5840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4780337" y="4128905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636501" y="4128905"/>
            <a:ext cx="30188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788326" y="4128905"/>
            <a:ext cx="102772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(3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5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946484" y="4128905"/>
            <a:ext cx="51390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7327536" y="4128905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482782" y="4128905"/>
            <a:ext cx="42914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5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64" name="Curved Down Arrow 263"/>
          <p:cNvSpPr/>
          <p:nvPr/>
        </p:nvSpPr>
        <p:spPr>
          <a:xfrm>
            <a:off x="5745253" y="4050436"/>
            <a:ext cx="459922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65" name="Curved Down Arrow 264"/>
          <p:cNvSpPr/>
          <p:nvPr/>
        </p:nvSpPr>
        <p:spPr>
          <a:xfrm>
            <a:off x="5739461" y="4009846"/>
            <a:ext cx="760225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5000472" y="4128905"/>
            <a:ext cx="330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728261" y="4128905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flipV="1">
            <a:off x="4466088" y="4376062"/>
            <a:ext cx="315279" cy="122831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rot="11700000" flipH="1">
            <a:off x="4508651" y="4127804"/>
            <a:ext cx="246254" cy="18288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2243761" y="4348064"/>
            <a:ext cx="16801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              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5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931804" y="4710544"/>
            <a:ext cx="3017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3281532" y="4700485"/>
            <a:ext cx="3331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989461" y="2314111"/>
            <a:ext cx="54765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+ 1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274" name="Oval 5"/>
          <p:cNvSpPr/>
          <p:nvPr/>
        </p:nvSpPr>
        <p:spPr>
          <a:xfrm>
            <a:off x="2046592" y="2332293"/>
            <a:ext cx="407996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rot="900000" flipH="1">
            <a:off x="1089685" y="2725144"/>
            <a:ext cx="257806" cy="21836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900000" flipH="1">
            <a:off x="1096686" y="3015527"/>
            <a:ext cx="251842" cy="173736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7" name="Oval 5"/>
          <p:cNvSpPr/>
          <p:nvPr/>
        </p:nvSpPr>
        <p:spPr>
          <a:xfrm>
            <a:off x="2166748" y="4042414"/>
            <a:ext cx="664360" cy="27670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78" name="Oval 5"/>
          <p:cNvSpPr/>
          <p:nvPr/>
        </p:nvSpPr>
        <p:spPr>
          <a:xfrm>
            <a:off x="164956" y="2636619"/>
            <a:ext cx="454705" cy="35447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79" name="Oval 5"/>
          <p:cNvSpPr/>
          <p:nvPr/>
        </p:nvSpPr>
        <p:spPr>
          <a:xfrm>
            <a:off x="148085" y="2587625"/>
            <a:ext cx="867001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4712621" y="2960863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4342686" y="4414415"/>
            <a:ext cx="12231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348019" y="4722698"/>
            <a:ext cx="145104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503776" y="4414415"/>
            <a:ext cx="13842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656134" y="4722698"/>
            <a:ext cx="3122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4383686" y="4442460"/>
            <a:ext cx="2431042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023646" y="442980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cxnSp>
        <p:nvCxnSpPr>
          <p:cNvPr id="287" name="Straight Connector 286"/>
          <p:cNvCxnSpPr/>
          <p:nvPr/>
        </p:nvCxnSpPr>
        <p:spPr>
          <a:xfrm flipH="1">
            <a:off x="3052212" y="3732604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1800000" flipH="1">
            <a:off x="3097105" y="3411351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293921" y="3322963"/>
            <a:ext cx="55799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– 5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306832" y="4497250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2053180" y="4497250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292" name="Straight Connector 291"/>
          <p:cNvCxnSpPr/>
          <p:nvPr/>
        </p:nvCxnSpPr>
        <p:spPr>
          <a:xfrm flipH="1">
            <a:off x="2315408" y="4480767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800000" flipH="1">
            <a:off x="2418579" y="4068074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800000" flipH="1">
            <a:off x="3471141" y="4074424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800000" flipH="1">
            <a:off x="3505049" y="4422463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35496" y="147995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cxnSp>
        <p:nvCxnSpPr>
          <p:cNvPr id="297" name="Straight Connector 296"/>
          <p:cNvCxnSpPr/>
          <p:nvPr/>
        </p:nvCxnSpPr>
        <p:spPr>
          <a:xfrm flipH="1">
            <a:off x="4461953" y="3328417"/>
            <a:ext cx="138622" cy="6088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4454249" y="3113156"/>
            <a:ext cx="138622" cy="8104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4442903" y="3871626"/>
            <a:ext cx="138622" cy="6088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4435199" y="3656365"/>
            <a:ext cx="138622" cy="8104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4305580" y="3526904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0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339 L -4.44444E-6 0.48858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93827E-6 L 0.25278 -0.400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20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93827E-6 L 0.30243 -0.11512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22" y="-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5 -0.00092 L 0.43507 0.14414 " pathEditMode="relative" rAng="0" ptsTypes="AA">
                                      <p:cBhvr>
                                        <p:cTn id="106" dur="75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48177 -0.14969 " pathEditMode="relative" rAng="0" ptsTypes="AA">
                                      <p:cBhvr>
                                        <p:cTn id="126" dur="75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7" y="-750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8025E-6 L -0.60122 -0.09105 " pathEditMode="relative" rAng="0" ptsTypes="AA">
                                      <p:cBhvr>
                                        <p:cTn id="128" dur="75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9" y="-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"/>
                            </p:stCondLst>
                            <p:childTnLst>
                              <p:par>
                                <p:cTn id="1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3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0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3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9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3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0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69136E-6 L 0.57431 0.02932 " pathEditMode="relative" rAng="0" ptsTypes="AA">
                                      <p:cBhvr>
                                        <p:cTn id="179" dur="500" spd="-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15" y="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3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5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800"/>
                            </p:stCondLst>
                            <p:childTnLst>
                              <p:par>
                                <p:cTn id="19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3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4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"/>
                            </p:stCondLst>
                            <p:childTnLst>
                              <p:par>
                                <p:cTn id="2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8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4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00"/>
                            </p:stCondLst>
                            <p:childTnLst>
                              <p:par>
                                <p:cTn id="2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7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3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3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00"/>
                            </p:stCondLst>
                            <p:childTnLst>
                              <p:par>
                                <p:cTn id="2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500"/>
                            </p:stCondLst>
                            <p:childTnLst>
                              <p:par>
                                <p:cTn id="2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3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3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9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08642E-6 L 0.37465 0.24383 " pathEditMode="relative" rAng="0" ptsTypes="AA">
                                      <p:cBhvr>
                                        <p:cTn id="305" dur="750" spd="-100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3" y="12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0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3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78 L -0.37361 -0.20741 " pathEditMode="relative" rAng="0" ptsTypes="AA">
                                      <p:cBhvr>
                                        <p:cTn id="321" dur="750" spd="-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1" y="-10247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7284E-6 L -0.59461 -0.17963 " pathEditMode="relative" rAng="0" ptsTypes="AA">
                                      <p:cBhvr>
                                        <p:cTn id="323" dur="750" spd="-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750"/>
                            </p:stCondLst>
                            <p:childTnLst>
                              <p:par>
                                <p:cTn id="3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3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5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4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5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53229 0.0071 " pathEditMode="relative" rAng="0" ptsTypes="AA">
                                      <p:cBhvr>
                                        <p:cTn id="374" dur="500" spd="-100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9877E-6 L -0.00278 -0.12716 " pathEditMode="relative" rAng="0" ptsTypes="AA">
                                      <p:cBhvr>
                                        <p:cTn id="411" dur="750" spd="-100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6358"/>
                                    </p:animMotion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7 L 0.00469 -0.13519 " pathEditMode="relative" rAng="0" ptsTypes="AA">
                                      <p:cBhvr>
                                        <p:cTn id="415" dur="750" spd="-100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6759"/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8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5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1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00"/>
                            </p:stCondLst>
                            <p:childTnLst>
                              <p:par>
                                <p:cTn id="4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4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3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0"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300"/>
                            </p:stCondLst>
                            <p:childTnLst>
                              <p:par>
                                <p:cTn id="4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3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8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3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4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8642E-6 L 0.31788 0.35309 " pathEditMode="relative" rAng="0" ptsTypes="AA">
                                      <p:cBhvr>
                                        <p:cTn id="480" dur="750" spd="-100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5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8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78 L -0.37361 -0.20741 " pathEditMode="relative" rAng="0" ptsTypes="AA">
                                      <p:cBhvr>
                                        <p:cTn id="496" dur="750" spd="-100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1" y="-10247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7284E-6 L -0.59461 -0.17963 " pathEditMode="relative" rAng="0" ptsTypes="AA">
                                      <p:cBhvr>
                                        <p:cTn id="498" dur="750" spd="-100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750"/>
                            </p:stCondLst>
                            <p:childTnLst>
                              <p:par>
                                <p:cTn id="5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3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9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3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0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3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9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9" dur="3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0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45679E-6 L 0.46042 -0.0321 " pathEditMode="relative" rAng="0" ptsTypes="AA">
                                      <p:cBhvr>
                                        <p:cTn id="546" dur="500" spd="-100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-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2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5" dur="4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6" dur="4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1" dur="3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2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875 -0.40957 L -1.38889E-6 4.07407E-6 " pathEditMode="relative" rAng="0" ptsTypes="AA">
                                      <p:cBhvr>
                                        <p:cTn id="708" dur="7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3" dur="3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4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33 -0.00401 L -3.05556E-6 -2.96296E-6 " pathEditMode="relative" rAng="0" ptsTypes="AA">
                                      <p:cBhvr>
                                        <p:cTn id="720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750"/>
                            </p:stCondLst>
                            <p:childTnLst>
                              <p:par>
                                <p:cTn id="7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4" dur="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6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0" grpId="1"/>
      <p:bldP spid="121" grpId="0" animBg="1"/>
      <p:bldP spid="121" grpId="1" animBg="1"/>
      <p:bldP spid="122" grpId="0"/>
      <p:bldP spid="122" grpId="1"/>
      <p:bldP spid="124" grpId="0"/>
      <p:bldP spid="124" grpId="1"/>
      <p:bldP spid="125" grpId="0"/>
      <p:bldP spid="125" grpId="1"/>
      <p:bldP spid="127" grpId="0"/>
      <p:bldP spid="127" grpId="1"/>
      <p:bldP spid="127" grpId="2"/>
      <p:bldP spid="128" grpId="0"/>
      <p:bldP spid="128" grpId="1"/>
      <p:bldP spid="128" grpId="2"/>
      <p:bldP spid="129" grpId="0"/>
      <p:bldP spid="129" grpId="1"/>
      <p:bldP spid="130" grpId="0"/>
      <p:bldP spid="130" grpId="1"/>
      <p:bldP spid="131" grpId="0"/>
      <p:bldP spid="131" grpId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8" grpId="0"/>
      <p:bldP spid="138" grpId="1"/>
      <p:bldP spid="140" grpId="0"/>
      <p:bldP spid="140" grpId="1"/>
      <p:bldP spid="141" grpId="0"/>
      <p:bldP spid="141" grpId="1"/>
      <p:bldP spid="153" grpId="0"/>
      <p:bldP spid="153" grpId="1"/>
      <p:bldP spid="154" grpId="0"/>
      <p:bldP spid="154" grpId="1"/>
      <p:bldP spid="156" grpId="0"/>
      <p:bldP spid="156" grpId="1"/>
      <p:bldP spid="156" grpId="2"/>
      <p:bldP spid="157" grpId="0"/>
      <p:bldP spid="157" grpId="1"/>
      <p:bldP spid="157" grpId="2"/>
      <p:bldP spid="158" grpId="0"/>
      <p:bldP spid="158" grpId="1"/>
      <p:bldP spid="159" grpId="0"/>
      <p:bldP spid="159" grpId="1"/>
      <p:bldP spid="160" grpId="0"/>
      <p:bldP spid="160" grpId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/>
      <p:bldP spid="163" grpId="1"/>
      <p:bldP spid="168" grpId="0"/>
      <p:bldP spid="168" grpId="1"/>
      <p:bldP spid="177" grpId="0" animBg="1"/>
      <p:bldP spid="180" grpId="0"/>
      <p:bldP spid="180" grpId="1"/>
      <p:bldP spid="183" grpId="0"/>
      <p:bldP spid="183" grpId="1"/>
      <p:bldP spid="184" grpId="0"/>
      <p:bldP spid="184" grpId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8" grpId="2" animBg="1"/>
      <p:bldP spid="189" grpId="0"/>
      <p:bldP spid="234" grpId="0"/>
      <p:bldP spid="234" grpId="1"/>
      <p:bldP spid="236" grpId="0"/>
      <p:bldP spid="236" grpId="1"/>
      <p:bldP spid="236" grpId="2"/>
      <p:bldP spid="237" grpId="0"/>
      <p:bldP spid="238" grpId="0"/>
      <p:bldP spid="238" grpId="1"/>
      <p:bldP spid="239" grpId="0"/>
      <p:bldP spid="240" grpId="0"/>
      <p:bldP spid="240" grpId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/>
      <p:bldP spid="244" grpId="1"/>
      <p:bldP spid="246" grpId="0"/>
      <p:bldP spid="247" grpId="0"/>
      <p:bldP spid="247" grpId="1"/>
      <p:bldP spid="249" grpId="0"/>
      <p:bldP spid="250" grpId="0"/>
      <p:bldP spid="250" grpId="1"/>
      <p:bldP spid="251" grpId="0"/>
      <p:bldP spid="252" grpId="0" animBg="1"/>
      <p:bldP spid="252" grpId="1" animBg="1"/>
      <p:bldP spid="253" grpId="0" animBg="1"/>
      <p:bldP spid="253" grpId="1" animBg="1"/>
      <p:bldP spid="255" grpId="0"/>
      <p:bldP spid="255" grpId="1"/>
      <p:bldP spid="257" grpId="0"/>
      <p:bldP spid="257" grpId="1"/>
      <p:bldP spid="258" grpId="0"/>
      <p:bldP spid="258" grpId="1"/>
      <p:bldP spid="259" grpId="0"/>
      <p:bldP spid="259" grpId="1"/>
      <p:bldP spid="259" grpId="2"/>
      <p:bldP spid="260" grpId="0"/>
      <p:bldP spid="260" grpId="1"/>
      <p:bldP spid="260" grpId="2"/>
      <p:bldP spid="261" grpId="0"/>
      <p:bldP spid="261" grpId="1"/>
      <p:bldP spid="262" grpId="0"/>
      <p:bldP spid="262" grpId="1"/>
      <p:bldP spid="263" grpId="0"/>
      <p:bldP spid="263" grpId="1"/>
      <p:bldP spid="264" grpId="0" animBg="1"/>
      <p:bldP spid="264" grpId="1" animBg="1"/>
      <p:bldP spid="264" grpId="2" animBg="1"/>
      <p:bldP spid="265" grpId="0" animBg="1"/>
      <p:bldP spid="265" grpId="1" animBg="1"/>
      <p:bldP spid="265" grpId="2" animBg="1"/>
      <p:bldP spid="266" grpId="0"/>
      <p:bldP spid="266" grpId="1"/>
      <p:bldP spid="267" grpId="0"/>
      <p:bldP spid="267" grpId="1"/>
      <p:bldP spid="270" grpId="0"/>
      <p:bldP spid="270" grpId="1"/>
      <p:bldP spid="272" grpId="0"/>
      <p:bldP spid="273" grpId="0"/>
      <p:bldP spid="273" grpId="1"/>
      <p:bldP spid="274" grpId="0" animBg="1"/>
      <p:bldP spid="274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/>
      <p:bldP spid="280" grpId="1"/>
      <p:bldP spid="280" grpId="2"/>
      <p:bldP spid="281" grpId="0"/>
      <p:bldP spid="282" grpId="0"/>
      <p:bldP spid="283" grpId="0"/>
      <p:bldP spid="283" grpId="1"/>
      <p:bldP spid="284" grpId="0"/>
      <p:bldP spid="284" grpId="1"/>
      <p:bldP spid="285" grpId="0" animBg="1"/>
      <p:bldP spid="286" grpId="0"/>
      <p:bldP spid="289" grpId="0"/>
      <p:bldP spid="290" grpId="0"/>
      <p:bldP spid="291" grpId="0"/>
      <p:bldP spid="302" grpId="0"/>
      <p:bldP spid="302" grpId="1"/>
      <p:bldP spid="30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1" y="453945"/>
            <a:ext cx="74822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Obtain all other zeroes of 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³ 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– 10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5, if two of its zeroes are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273534" y="923576"/>
            <a:ext cx="550151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and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71600" y="922936"/>
            <a:ext cx="367568" cy="593077"/>
            <a:chOff x="1607820" y="238125"/>
            <a:chExt cx="367568" cy="593077"/>
          </a:xfrm>
        </p:grpSpPr>
        <p:grpSp>
          <p:nvGrpSpPr>
            <p:cNvPr id="74" name="Group 73"/>
            <p:cNvGrpSpPr/>
            <p:nvPr/>
          </p:nvGrpSpPr>
          <p:grpSpPr>
            <a:xfrm>
              <a:off x="1666890" y="238125"/>
              <a:ext cx="308498" cy="593077"/>
              <a:chOff x="5983583" y="3070392"/>
              <a:chExt cx="264656" cy="59307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5983583" y="3070392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6122395" y="3298315"/>
                <a:ext cx="7" cy="1493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5985302" y="3294137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607820" y="285750"/>
              <a:ext cx="350894" cy="436245"/>
              <a:chOff x="2206811" y="-1412453"/>
              <a:chExt cx="350894" cy="436245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206811" y="-1058123"/>
                <a:ext cx="46744" cy="7777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252531" y="-1412453"/>
                <a:ext cx="54780" cy="43624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2298251" y="-1404833"/>
                <a:ext cx="259454" cy="1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1715274" y="912776"/>
            <a:ext cx="535746" cy="593077"/>
            <a:chOff x="1439640" y="238125"/>
            <a:chExt cx="535746" cy="593077"/>
          </a:xfrm>
        </p:grpSpPr>
        <p:grpSp>
          <p:nvGrpSpPr>
            <p:cNvPr id="83" name="Group 82"/>
            <p:cNvGrpSpPr/>
            <p:nvPr/>
          </p:nvGrpSpPr>
          <p:grpSpPr>
            <a:xfrm>
              <a:off x="1439640" y="238125"/>
              <a:ext cx="535746" cy="593077"/>
              <a:chOff x="5788630" y="3070392"/>
              <a:chExt cx="459609" cy="59307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983583" y="3070392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03275" indent="-803275" defTabSz="184150">
                  <a:tabLst>
                    <a:tab pos="393700" algn="ctr"/>
                  </a:tabLst>
                </a:pP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rot="16200000" flipH="1">
                <a:off x="6122395" y="3298315"/>
                <a:ext cx="7" cy="1493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/>
              <p:cNvSpPr/>
              <p:nvPr/>
            </p:nvSpPr>
            <p:spPr>
              <a:xfrm>
                <a:off x="5985302" y="3294137"/>
                <a:ext cx="2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788630" y="3168407"/>
                <a:ext cx="257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–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607820" y="285750"/>
              <a:ext cx="350894" cy="436245"/>
              <a:chOff x="2206811" y="-1412453"/>
              <a:chExt cx="350894" cy="436245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2206811" y="-1058123"/>
                <a:ext cx="46744" cy="7777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252531" y="-1412453"/>
                <a:ext cx="54780" cy="43624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298251" y="-1404833"/>
                <a:ext cx="259454" cy="1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TextBox 136"/>
          <p:cNvSpPr txBox="1"/>
          <p:nvPr/>
        </p:nvSpPr>
        <p:spPr>
          <a:xfrm>
            <a:off x="35496" y="147995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5" y="1405154"/>
            <a:ext cx="3224855" cy="237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" name="Rectangle 202"/>
          <p:cNvSpPr/>
          <p:nvPr/>
        </p:nvSpPr>
        <p:spPr>
          <a:xfrm>
            <a:off x="624620" y="3939902"/>
            <a:ext cx="617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So, 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242248" y="3939902"/>
            <a:ext cx="2432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+ 6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10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5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60120" y="4191895"/>
            <a:ext cx="298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234005" y="4191895"/>
            <a:ext cx="951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(3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5)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036771" y="4191895"/>
            <a:ext cx="1346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+ 2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24620" y="4437976"/>
            <a:ext cx="681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Now,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227666" y="4437976"/>
            <a:ext cx="1390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+ 2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</a:t>
            </a:r>
          </a:p>
        </p:txBody>
      </p:sp>
      <p:sp>
        <p:nvSpPr>
          <p:cNvPr id="210" name="Rounded Rectangle 209"/>
          <p:cNvSpPr/>
          <p:nvPr/>
        </p:nvSpPr>
        <p:spPr bwMode="auto">
          <a:xfrm rot="10800000" flipH="1" flipV="1">
            <a:off x="2367567" y="4318992"/>
            <a:ext cx="2462840" cy="510248"/>
          </a:xfrm>
          <a:prstGeom prst="round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477335" y="4409446"/>
            <a:ext cx="2247065" cy="338544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r>
              <a:rPr lang="en-US" sz="16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+ 2</a:t>
            </a:r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ab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</a:t>
            </a:r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</a:t>
            </a:r>
            <a:r>
              <a:rPr lang="en-US" sz="16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= (</a:t>
            </a:r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</a:t>
            </a:r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r>
              <a:rPr lang="en-US" sz="16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60120" y="4701044"/>
            <a:ext cx="306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227666" y="4701044"/>
            <a:ext cx="95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+ 1)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496624" y="3435846"/>
            <a:ext cx="306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764170" y="3435846"/>
            <a:ext cx="858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+ 1)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6390257" y="3435846"/>
            <a:ext cx="918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+ 1)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076056" y="3721077"/>
            <a:ext cx="306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433668" y="3721077"/>
            <a:ext cx="690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977228" y="3721077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173654" y="3721077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537720" y="3721077"/>
            <a:ext cx="53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7030997" y="3721077"/>
            <a:ext cx="691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7541567" y="3721077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737993" y="3721077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076056" y="4028854"/>
            <a:ext cx="306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740321" y="4028854"/>
            <a:ext cx="3458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977228" y="4028854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154991" y="4028854"/>
            <a:ext cx="421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–1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6537720" y="4028854"/>
            <a:ext cx="53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7347349" y="4028854"/>
            <a:ext cx="328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7541567" y="4028854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735453" y="4028854"/>
            <a:ext cx="436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–1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5433668" y="4261005"/>
            <a:ext cx="2497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Its zeroes are – 1 and – 1</a:t>
            </a:r>
          </a:p>
        </p:txBody>
      </p:sp>
      <p:sp>
        <p:nvSpPr>
          <p:cNvPr id="297" name="Rounded Rectangle 296"/>
          <p:cNvSpPr/>
          <p:nvPr/>
        </p:nvSpPr>
        <p:spPr>
          <a:xfrm>
            <a:off x="5195138" y="4535820"/>
            <a:ext cx="3412921" cy="499846"/>
          </a:xfrm>
          <a:prstGeom prst="roundRect">
            <a:avLst/>
          </a:prstGeom>
          <a:noFill/>
          <a:ln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5184814" y="4477866"/>
            <a:ext cx="34815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Therefore, the remaining zeroes of the given polynomial are –1 and –1.</a:t>
            </a:r>
            <a:endParaRPr 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244887" y="3746985"/>
            <a:ext cx="817112" cy="215025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1241568" y="3753335"/>
            <a:ext cx="658004" cy="21945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2090299" y="3754605"/>
            <a:ext cx="797584" cy="21945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3066460" y="3746985"/>
            <a:ext cx="964192" cy="21945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81454" y="3689042"/>
            <a:ext cx="3947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Dividend = Divisor × Quotient + Remainder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1378992" y="1733736"/>
            <a:ext cx="2286641" cy="230652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659291" y="1726704"/>
            <a:ext cx="684721" cy="21945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1381720" y="1466945"/>
            <a:ext cx="1151341" cy="22968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3258906" y="3436569"/>
            <a:ext cx="199835" cy="221651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221721" y="4191895"/>
            <a:ext cx="546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0" grpId="1" animBg="1"/>
      <p:bldP spid="211" grpId="0"/>
      <p:bldP spid="211" grpId="1"/>
      <p:bldP spid="297" grpId="0" animBg="1"/>
      <p:bldP spid="298" grpId="0"/>
      <p:bldP spid="299" grpId="0" animBg="1"/>
      <p:bldP spid="299" grpId="1" animBg="1"/>
      <p:bldP spid="300" grpId="0" animBg="1"/>
      <p:bldP spid="300" grpId="1" animBg="1"/>
      <p:bldP spid="301" grpId="0" animBg="1"/>
      <p:bldP spid="301" grpId="1" animBg="1"/>
      <p:bldP spid="302" grpId="0" animBg="1"/>
      <p:bldP spid="302" grpId="1" animBg="1"/>
      <p:bldP spid="303" grpId="0"/>
      <p:bldP spid="304" grpId="0" animBg="1"/>
      <p:bldP spid="304" grpId="1" animBg="1"/>
      <p:bldP spid="305" grpId="0" animBg="1"/>
      <p:bldP spid="305" grpId="1" animBg="1"/>
      <p:bldP spid="306" grpId="0" animBg="1"/>
      <p:bldP spid="306" grpId="1" animBg="1"/>
      <p:bldP spid="307" grpId="0" animBg="1"/>
      <p:bldP spid="30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0932705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814</Words>
  <Application>Microsoft Office PowerPoint</Application>
  <PresentationFormat>On-screen Show (16:9)</PresentationFormat>
  <Paragraphs>296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Arial Rounded MT Bold</vt:lpstr>
      <vt:lpstr>Book Antiqua</vt:lpstr>
      <vt:lpstr>Bookman Old Style</vt:lpstr>
      <vt:lpstr>Calibri</vt:lpstr>
      <vt:lpstr>Courier New</vt:lpstr>
      <vt:lpstr>Georgia</vt:lpstr>
      <vt:lpstr>Lucida Sans</vt:lpstr>
      <vt:lpstr>Sylfaen</vt:lpstr>
      <vt:lpstr>Symbol</vt:lpstr>
      <vt:lpstr>Tw Cen MT</vt:lpstr>
      <vt:lpstr>5_Office Theme</vt:lpstr>
      <vt:lpstr>1_Office Theme</vt:lpstr>
      <vt:lpstr>6_Office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1346</cp:revision>
  <dcterms:created xsi:type="dcterms:W3CDTF">2014-05-05T07:07:32Z</dcterms:created>
  <dcterms:modified xsi:type="dcterms:W3CDTF">2024-01-27T07:16:04Z</dcterms:modified>
</cp:coreProperties>
</file>