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22"/>
  </p:notesMasterIdLst>
  <p:handoutMasterIdLst>
    <p:handoutMasterId r:id="rId23"/>
  </p:handoutMasterIdLst>
  <p:sldIdLst>
    <p:sldId id="496" r:id="rId7"/>
    <p:sldId id="468" r:id="rId8"/>
    <p:sldId id="590" r:id="rId9"/>
    <p:sldId id="591" r:id="rId10"/>
    <p:sldId id="592" r:id="rId11"/>
    <p:sldId id="469" r:id="rId12"/>
    <p:sldId id="583" r:id="rId13"/>
    <p:sldId id="584" r:id="rId14"/>
    <p:sldId id="585" r:id="rId15"/>
    <p:sldId id="470" r:id="rId16"/>
    <p:sldId id="589" r:id="rId17"/>
    <p:sldId id="471" r:id="rId18"/>
    <p:sldId id="586" r:id="rId19"/>
    <p:sldId id="588" r:id="rId20"/>
    <p:sldId id="58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8657" autoAdjust="0"/>
  </p:normalViewPr>
  <p:slideViewPr>
    <p:cSldViewPr>
      <p:cViewPr varScale="1">
        <p:scale>
          <a:sx n="109" d="100"/>
          <a:sy n="109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9.png"/><Relationship Id="rId17" Type="http://schemas.openxmlformats.org/officeDocument/2006/relationships/image" Target="../media/image1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8.png"/><Relationship Id="rId5" Type="http://schemas.openxmlformats.org/officeDocument/2006/relationships/image" Target="../media/image126.png"/><Relationship Id="rId15" Type="http://schemas.openxmlformats.org/officeDocument/2006/relationships/image" Target="../media/image133.png"/><Relationship Id="rId10" Type="http://schemas.openxmlformats.org/officeDocument/2006/relationships/image" Target="../media/image127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6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17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 11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3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8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1" y="415845"/>
            <a:ext cx="7914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If the polynomial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+ 8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+ 17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+ 21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+ 7 is divided by another polynomial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 flipH="1">
            <a:off x="5252840" y="2802527"/>
            <a:ext cx="3351608" cy="1785447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31725" y="2920429"/>
            <a:ext cx="53541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6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406335" y="3204353"/>
            <a:ext cx="38067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338643" y="3147268"/>
            <a:ext cx="5215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49208" y="3026037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457923" y="2884416"/>
            <a:ext cx="5336" cy="16508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478032" y="3026036"/>
            <a:ext cx="5246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21532" y="3026037"/>
            <a:ext cx="16077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641928" y="3301820"/>
            <a:ext cx="56531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6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63240" y="330182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4311" y="3301820"/>
            <a:ext cx="52157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8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Curved Down Arrow 131"/>
          <p:cNvSpPr/>
          <p:nvPr/>
        </p:nvSpPr>
        <p:spPr>
          <a:xfrm>
            <a:off x="6672582" y="2926450"/>
            <a:ext cx="491706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33" name="Curved Down Arrow 132"/>
          <p:cNvSpPr/>
          <p:nvPr/>
        </p:nvSpPr>
        <p:spPr>
          <a:xfrm>
            <a:off x="6652914" y="2881558"/>
            <a:ext cx="1142967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928200" y="3026037"/>
            <a:ext cx="5191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63259" y="3301820"/>
            <a:ext cx="3582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252840" y="3713415"/>
            <a:ext cx="6767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15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5374676" y="4014026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317704" y="3930768"/>
            <a:ext cx="54545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800008" y="3813842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57921" y="3821578"/>
            <a:ext cx="34632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96669" y="3821578"/>
            <a:ext cx="164773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(3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685882" y="4165916"/>
            <a:ext cx="6727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15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236478" y="4165916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436173" y="4165916"/>
            <a:ext cx="6726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20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61" name="Curved Down Arrow 160"/>
          <p:cNvSpPr/>
          <p:nvPr/>
        </p:nvSpPr>
        <p:spPr>
          <a:xfrm>
            <a:off x="6599269" y="3736209"/>
            <a:ext cx="423009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2" name="Curved Down Arrow 161"/>
          <p:cNvSpPr/>
          <p:nvPr/>
        </p:nvSpPr>
        <p:spPr>
          <a:xfrm>
            <a:off x="6599269" y="3694783"/>
            <a:ext cx="935827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999461" y="3813842"/>
            <a:ext cx="30073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484679" y="4165916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5556667" y="3292188"/>
            <a:ext cx="204858" cy="813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68462" y="3032606"/>
            <a:ext cx="84244" cy="73673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5542927" y="4065307"/>
            <a:ext cx="205750" cy="10151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625904" y="3828398"/>
            <a:ext cx="166743" cy="12046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7" name="Arc 176"/>
          <p:cNvSpPr/>
          <p:nvPr/>
        </p:nvSpPr>
        <p:spPr>
          <a:xfrm>
            <a:off x="1407053" y="2171355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551321" y="2171836"/>
            <a:ext cx="30632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00596" y="2136666"/>
            <a:ext cx="16151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nn-NO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+  4</a:t>
            </a:r>
            <a:r>
              <a:rPr lang="nn-NO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649734" y="2136669"/>
            <a:ext cx="297507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6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+ 8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+ 17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+ 21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+ 7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59604" y="1823095"/>
            <a:ext cx="57651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5" name="Oval 5"/>
          <p:cNvSpPr/>
          <p:nvPr/>
        </p:nvSpPr>
        <p:spPr>
          <a:xfrm>
            <a:off x="224979" y="2125790"/>
            <a:ext cx="454705" cy="37628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6" name="Oval 5"/>
          <p:cNvSpPr/>
          <p:nvPr/>
        </p:nvSpPr>
        <p:spPr>
          <a:xfrm>
            <a:off x="1683939" y="2165059"/>
            <a:ext cx="434858" cy="30781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7" name="Oval 5"/>
          <p:cNvSpPr/>
          <p:nvPr/>
        </p:nvSpPr>
        <p:spPr>
          <a:xfrm>
            <a:off x="223043" y="2041987"/>
            <a:ext cx="1494783" cy="52760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8" name="Oval 5"/>
          <p:cNvSpPr/>
          <p:nvPr/>
        </p:nvSpPr>
        <p:spPr>
          <a:xfrm>
            <a:off x="1686488" y="1845412"/>
            <a:ext cx="450907" cy="324966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512071" y="2659485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49734" y="2444182"/>
            <a:ext cx="19172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4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+ 8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V="1">
            <a:off x="1551321" y="2874808"/>
            <a:ext cx="30632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03086" y="2649869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863489" y="2831947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15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12801" y="2132458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435372" y="2831947"/>
            <a:ext cx="82435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+ 21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071039" y="1823095"/>
            <a:ext cx="7500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+ 5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241" name="Oval 5"/>
          <p:cNvSpPr/>
          <p:nvPr/>
        </p:nvSpPr>
        <p:spPr>
          <a:xfrm>
            <a:off x="224979" y="2125790"/>
            <a:ext cx="454705" cy="37628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2" name="Oval 5"/>
          <p:cNvSpPr/>
          <p:nvPr/>
        </p:nvSpPr>
        <p:spPr>
          <a:xfrm>
            <a:off x="228668" y="2041987"/>
            <a:ext cx="1454562" cy="52760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3" name="Oval 5"/>
          <p:cNvSpPr/>
          <p:nvPr/>
        </p:nvSpPr>
        <p:spPr>
          <a:xfrm>
            <a:off x="2122961" y="1841277"/>
            <a:ext cx="485382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859593" y="3098604"/>
            <a:ext cx="17439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15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+ 20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 </a:t>
            </a:r>
            <a:r>
              <a:rPr lang="pt-BR" b="1" dirty="0">
                <a:solidFill>
                  <a:schemeClr val="bg1"/>
                </a:solidFill>
                <a:latin typeface="Tw Cen MT" panose="020B0602020104020603" pitchFamily="34" charset="0"/>
              </a:rPr>
              <a:t>+ 5</a:t>
            </a:r>
            <a:endParaRPr lang="en-US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3007698" y="3220162"/>
            <a:ext cx="398333" cy="116090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3424001" y="3295566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1551321" y="3543604"/>
            <a:ext cx="30632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666901" y="3295566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4019040" y="3505252"/>
            <a:ext cx="58153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897387" y="3505252"/>
            <a:ext cx="36001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53" name="Oval 5"/>
          <p:cNvSpPr/>
          <p:nvPr/>
        </p:nvSpPr>
        <p:spPr>
          <a:xfrm>
            <a:off x="2890049" y="2854541"/>
            <a:ext cx="604909" cy="3087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rot="1800000" flipH="1">
            <a:off x="3058871" y="2863591"/>
            <a:ext cx="290956" cy="31457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900000" flipH="1">
            <a:off x="1760822" y="2214027"/>
            <a:ext cx="287628" cy="207770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900000" flipH="1">
            <a:off x="1767197" y="2531115"/>
            <a:ext cx="283782" cy="204691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5681492" y="2908137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024168" y="2831947"/>
            <a:ext cx="62936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+ 7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11696" y="114290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cxnSp>
        <p:nvCxnSpPr>
          <p:cNvPr id="297" name="Straight Connector 296"/>
          <p:cNvCxnSpPr/>
          <p:nvPr/>
        </p:nvCxnSpPr>
        <p:spPr>
          <a:xfrm flipH="1">
            <a:off x="5430824" y="3301818"/>
            <a:ext cx="138622" cy="6088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5410420" y="3073130"/>
            <a:ext cx="138622" cy="8104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5418473" y="4059616"/>
            <a:ext cx="99824" cy="10114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5395961" y="3849152"/>
            <a:ext cx="185668" cy="9924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269688" y="352713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5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7672294" y="330182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883365" y="3301820"/>
            <a:ext cx="52157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875794" y="4165916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072377" y="4165916"/>
            <a:ext cx="31604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259" y="3822301"/>
            <a:ext cx="346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Here, Remainder comes out to be,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142259" y="4121998"/>
            <a:ext cx="4085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But, it is given that, Remainder =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ax</a:t>
            </a:r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220072" y="280252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93" name="Curved Down Arrow 92"/>
          <p:cNvSpPr/>
          <p:nvPr/>
        </p:nvSpPr>
        <p:spPr>
          <a:xfrm>
            <a:off x="6652915" y="2881558"/>
            <a:ext cx="1551654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4" name="Curved Down Arrow 93"/>
          <p:cNvSpPr/>
          <p:nvPr/>
        </p:nvSpPr>
        <p:spPr>
          <a:xfrm>
            <a:off x="6599270" y="3694783"/>
            <a:ext cx="1424242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58007" y="2659485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900000" flipH="1">
            <a:off x="2373970" y="2202378"/>
            <a:ext cx="296343" cy="21836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900000" flipH="1">
            <a:off x="2379295" y="2511032"/>
            <a:ext cx="307296" cy="21945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078423" y="3295566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99274" y="113273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32745" y="1132731"/>
            <a:ext cx="292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+ 8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+ 17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+ 21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+ 7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3649" y="1423566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  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51254" y="1423566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+ 4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274" y="716224"/>
            <a:ext cx="69651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+ 4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+ 1, the remainder comes out to be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ax</a:t>
            </a:r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b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the find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.  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2259" y="445558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424424" y="4455588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ax</a:t>
            </a:r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b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1104536" y="4455588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=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1466130" y="4455588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+ 2</a:t>
            </a:r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1343494" y="4501120"/>
            <a:ext cx="203317" cy="233710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sz="28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42259" y="471625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424424" y="47316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660024" y="4731645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=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894829" y="4731645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1112792" y="471625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  <a:sym typeface="Symbol"/>
              </a:rPr>
              <a:t>and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1575677" y="47316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b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1811277" y="4731645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=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2046082" y="4731645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3437198" y="283144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088712" y="283144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331043" y="873361"/>
            <a:ext cx="3654392" cy="267755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00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385968" y="3822301"/>
            <a:ext cx="88573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2205" y="4496324"/>
            <a:ext cx="270615" cy="257081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830330" y="4496324"/>
            <a:ext cx="270615" cy="257081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1004583" y="836023"/>
            <a:ext cx="7660446" cy="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04583" y="1142904"/>
            <a:ext cx="1311897" cy="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486596" y="4515206"/>
            <a:ext cx="184834" cy="224591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44401" y="4786840"/>
            <a:ext cx="1877704" cy="233182"/>
          </a:xfrm>
          <a:prstGeom prst="roundRect">
            <a:avLst/>
          </a:prstGeom>
          <a:noFill/>
          <a:ln w="19050">
            <a:solidFill>
              <a:srgbClr val="66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556 L 0.06372 -0.1166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32099E-6 L -0.12552 -0.12129 " pathEditMode="relative" rAng="0" ptsTypes="AA">
                                      <p:cBhvr>
                                        <p:cTn id="53" dur="75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-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679E-6 L 0.04166 -0.1895 " pathEditMode="relative" rAng="0" ptsTypes="AA">
                                      <p:cBhvr>
                                        <p:cTn id="68" dur="75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9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0.2066 -0.13364 " pathEditMode="relative" rAng="0" ptsTypes="AA">
                                      <p:cBhvr>
                                        <p:cTn id="74" dur="75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6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3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3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9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45679E-6 L 0.46441 0.23395 " pathEditMode="relative" rAng="0" ptsTypes="AA">
                                      <p:cBhvr>
                                        <p:cTn id="155" dur="75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1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-0.60972 -0.17006 " pathEditMode="relative" rAng="0" ptsTypes="AA">
                                      <p:cBhvr>
                                        <p:cTn id="175" dur="75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86" y="-851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70659 -0.17129 " pathEditMode="relative" rAng="0" ptsTypes="AA">
                                      <p:cBhvr>
                                        <p:cTn id="177" dur="7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30" y="-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8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9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3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8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3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8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3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9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0.56858 0.16574 " pathEditMode="relative" rAng="0" ptsTypes="AA">
                                      <p:cBhvr>
                                        <p:cTn id="248" dur="5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0" y="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5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"/>
                            </p:stCondLst>
                            <p:childTnLst>
                              <p:par>
                                <p:cTn id="2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5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00"/>
                            </p:stCondLst>
                            <p:childTnLst>
                              <p:par>
                                <p:cTn id="3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4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3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0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00"/>
                            </p:stCondLst>
                            <p:childTnLst>
                              <p:par>
                                <p:cTn id="3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3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0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6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45679E-6 L 0.40625 0.38581 " pathEditMode="relative" rAng="0" ptsTypes="AA">
                                      <p:cBhvr>
                                        <p:cTn id="382" dur="750" spd="-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1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0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83951E-6 L -0.59358 -0.29629 " pathEditMode="relative" rAng="0" ptsTypes="AA">
                                      <p:cBhvr>
                                        <p:cTn id="398" dur="750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-14815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9.87654E-7 L -0.71076 -0.32963 " pathEditMode="relative" rAng="0" ptsTypes="AA">
                                      <p:cBhvr>
                                        <p:cTn id="400" dur="750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8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750"/>
                            </p:stCondLst>
                            <p:childTnLst>
                              <p:par>
                                <p:cTn id="4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3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1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2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1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3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60494E-6 L 0.41979 0.20154 " pathEditMode="relative" rAng="0" ptsTypes="AA">
                                      <p:cBhvr>
                                        <p:cTn id="471" dur="500" spd="-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000"/>
                            </p:stCondLst>
                            <p:childTnLst>
                              <p:par>
                                <p:cTn id="4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500"/>
                            </p:stCondLst>
                            <p:childTnLst>
                              <p:par>
                                <p:cTn id="48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3" dur="indefinite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4" dur="indefinite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4826 -0.06265 " pathEditMode="relative" rAng="0" ptsTypes="AA">
                                      <p:cBhvr>
                                        <p:cTn id="640" dur="75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500"/>
                            </p:stCondLst>
                            <p:childTnLst>
                              <p:par>
                                <p:cTn id="6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32257 -0.0574 " pathEditMode="relative" rAng="0" ptsTypes="AA">
                                      <p:cBhvr>
                                        <p:cTn id="678" dur="75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0.2 -0.12129 " pathEditMode="relative" rAng="0" ptsTypes="AA">
                                      <p:cBhvr>
                                        <p:cTn id="689" dur="750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00"/>
                            </p:stCondLst>
                            <p:childTnLst>
                              <p:par>
                                <p:cTn id="7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500"/>
                            </p:stCondLst>
                            <p:childTnLst>
                              <p:par>
                                <p:cTn id="7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1000"/>
                            </p:stCondLst>
                            <p:childTnLst>
                              <p:par>
                                <p:cTn id="7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21" grpId="0" animBg="1"/>
      <p:bldP spid="121" grpId="1" animBg="1"/>
      <p:bldP spid="122" grpId="0"/>
      <p:bldP spid="122" grpId="1"/>
      <p:bldP spid="124" grpId="0"/>
      <p:bldP spid="124" grpId="1"/>
      <p:bldP spid="125" grpId="0"/>
      <p:bldP spid="125" grpId="1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30" grpId="0"/>
      <p:bldP spid="130" grpId="1"/>
      <p:bldP spid="131" grpId="0"/>
      <p:bldP spid="131" grpId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8" grpId="0"/>
      <p:bldP spid="138" grpId="1"/>
      <p:bldP spid="140" grpId="0"/>
      <p:bldP spid="140" grpId="1"/>
      <p:bldP spid="141" grpId="0"/>
      <p:bldP spid="141" grpId="1"/>
      <p:bldP spid="153" grpId="0"/>
      <p:bldP spid="153" grpId="1"/>
      <p:bldP spid="154" grpId="0"/>
      <p:bldP spid="154" grpId="1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9" grpId="0"/>
      <p:bldP spid="159" grpId="1"/>
      <p:bldP spid="160" grpId="0"/>
      <p:bldP spid="160" grpId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/>
      <p:bldP spid="163" grpId="1"/>
      <p:bldP spid="168" grpId="0"/>
      <p:bldP spid="168" grpId="1"/>
      <p:bldP spid="177" grpId="0" animBg="1"/>
      <p:bldP spid="180" grpId="0"/>
      <p:bldP spid="180" grpId="1"/>
      <p:bldP spid="183" grpId="0"/>
      <p:bldP spid="183" grpId="1"/>
      <p:bldP spid="184" grpId="0"/>
      <p:bldP spid="184" grpId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8" grpId="2" animBg="1"/>
      <p:bldP spid="189" grpId="0"/>
      <p:bldP spid="234" grpId="0"/>
      <p:bldP spid="234" grpId="1"/>
      <p:bldP spid="236" grpId="0"/>
      <p:bldP spid="236" grpId="1"/>
      <p:bldP spid="236" grpId="2"/>
      <p:bldP spid="237" grpId="0"/>
      <p:bldP spid="238" grpId="0"/>
      <p:bldP spid="238" grpId="1"/>
      <p:bldP spid="239" grpId="0"/>
      <p:bldP spid="240" grpId="0"/>
      <p:bldP spid="240" grpId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/>
      <p:bldP spid="244" grpId="1"/>
      <p:bldP spid="246" grpId="0"/>
      <p:bldP spid="246" grpId="1"/>
      <p:bldP spid="246" grpId="2"/>
      <p:bldP spid="249" grpId="0"/>
      <p:bldP spid="247" grpId="0"/>
      <p:bldP spid="250" grpId="0"/>
      <p:bldP spid="253" grpId="0" animBg="1"/>
      <p:bldP spid="253" grpId="1" animBg="1"/>
      <p:bldP spid="280" grpId="0"/>
      <p:bldP spid="280" grpId="1"/>
      <p:bldP spid="280" grpId="2"/>
      <p:bldP spid="289" grpId="0"/>
      <p:bldP spid="296" grpId="0"/>
      <p:bldP spid="302" grpId="0"/>
      <p:bldP spid="302" grpId="1"/>
      <p:bldP spid="302" grpId="2"/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  <p:bldP spid="2" grpId="0"/>
      <p:bldP spid="170" grpId="0"/>
      <p:bldP spid="91" grpId="0"/>
      <p:bldP spid="91" grpId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/>
      <p:bldP spid="98" grpId="0"/>
      <p:bldP spid="98" grpId="1"/>
      <p:bldP spid="98" grpId="2"/>
      <p:bldP spid="101" grpId="0"/>
      <p:bldP spid="102" grpId="0"/>
      <p:bldP spid="102" grpId="1"/>
      <p:bldP spid="103" grpId="0"/>
      <p:bldP spid="104" grpId="0"/>
      <p:bldP spid="104" grpId="1"/>
      <p:bldP spid="6" grpId="0"/>
      <p:bldP spid="136" grpId="0"/>
      <p:bldP spid="137" grpId="0"/>
      <p:bldP spid="137" grpId="1"/>
      <p:bldP spid="139" grpId="0"/>
      <p:bldP spid="152" grpId="0"/>
      <p:bldP spid="152" grpId="1"/>
      <p:bldP spid="155" grpId="0" animBg="1"/>
      <p:bldP spid="155" grpId="1" animBg="1"/>
      <p:bldP spid="171" grpId="0"/>
      <p:bldP spid="175" grpId="0"/>
      <p:bldP spid="176" grpId="0"/>
      <p:bldP spid="178" grpId="0"/>
      <p:bldP spid="182" grpId="0"/>
      <p:bldP spid="190" grpId="0"/>
      <p:bldP spid="191" grpId="0"/>
      <p:bldP spid="192" grpId="0"/>
      <p:bldP spid="193" grpId="0"/>
      <p:bldP spid="193" grpId="1"/>
      <p:bldP spid="194" grpId="0"/>
      <p:bldP spid="194" grpId="1"/>
      <p:bldP spid="195" grpId="0" animBg="1"/>
      <p:bldP spid="195" grpId="1" animBg="1"/>
      <p:bldP spid="196" grpId="0"/>
      <p:bldP spid="196" grpId="1"/>
      <p:bldP spid="197" grpId="0" animBg="1"/>
      <p:bldP spid="197" grpId="1" animBg="1"/>
      <p:bldP spid="198" grpId="0" animBg="1"/>
      <p:bldP spid="198" grpId="1" animBg="1"/>
      <p:bldP spid="201" grpId="0" animBg="1"/>
      <p:bldP spid="201" grpId="1" animBg="1"/>
      <p:bldP spid="2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35496" y="11098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2" y="453945"/>
            <a:ext cx="798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If the polynomial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25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+ 10 is divided by another polynomial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 the remainder comes out to be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 find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2231721" y="1796779"/>
            <a:ext cx="621945" cy="217513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203908" y="1185158"/>
            <a:ext cx="1148015" cy="217513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15794" y="1462706"/>
            <a:ext cx="2624497" cy="24755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2789" y="1122881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Divisor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961771" y="1122881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158753" y="1122881"/>
            <a:ext cx="1281858" cy="369332"/>
            <a:chOff x="1993998" y="1156246"/>
            <a:chExt cx="1281858" cy="369332"/>
          </a:xfrm>
        </p:grpSpPr>
        <p:sp>
          <p:nvSpPr>
            <p:cNvPr id="108" name="Rectangle 107"/>
            <p:cNvSpPr/>
            <p:nvPr/>
          </p:nvSpPr>
          <p:spPr>
            <a:xfrm>
              <a:off x="1993998" y="1156246"/>
              <a:ext cx="4172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67449" y="1156246"/>
              <a:ext cx="246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21267" y="1156246"/>
              <a:ext cx="49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99791" y="1156246"/>
              <a:ext cx="256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06290" y="1156246"/>
              <a:ext cx="369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k</a:t>
              </a: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902789" y="1423068"/>
            <a:ext cx="104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Dividend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61771" y="1423068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156293" y="1423068"/>
            <a:ext cx="2683998" cy="369332"/>
            <a:chOff x="2409322" y="1456433"/>
            <a:chExt cx="2683998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409322" y="1456433"/>
              <a:ext cx="404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4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38501" y="1456433"/>
              <a:ext cx="246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16248" y="1456433"/>
              <a:ext cx="595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6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69930" y="1456433"/>
              <a:ext cx="256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29706" y="1456433"/>
              <a:ext cx="691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16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93200" y="1456433"/>
              <a:ext cx="256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47689" y="1456433"/>
              <a:ext cx="6095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25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487079" y="1456433"/>
              <a:ext cx="256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666974" y="1456433"/>
              <a:ext cx="4263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10</a:t>
              </a: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902789" y="1729506"/>
            <a:ext cx="1223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Remainder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961771" y="1729506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188686" y="1729506"/>
            <a:ext cx="668712" cy="369332"/>
            <a:chOff x="2352453" y="1762871"/>
            <a:chExt cx="668712" cy="369332"/>
          </a:xfrm>
        </p:grpSpPr>
        <p:sp>
          <p:nvSpPr>
            <p:cNvPr id="128" name="Rectangle 127"/>
            <p:cNvSpPr/>
            <p:nvPr/>
          </p:nvSpPr>
          <p:spPr>
            <a:xfrm>
              <a:off x="2352453" y="1762871"/>
              <a:ext cx="3663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548338" y="1762871"/>
              <a:ext cx="2880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33133" y="1762871"/>
              <a:ext cx="2880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a</a:t>
              </a: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902789" y="2034413"/>
            <a:ext cx="43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98819" y="2034413"/>
            <a:ext cx="246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355990" y="2034413"/>
            <a:ext cx="546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717614" y="20344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10203" y="2034413"/>
            <a:ext cx="679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397473" y="20344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0063" y="2034413"/>
            <a:ext cx="56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25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98972" y="20344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85216" y="2034413"/>
            <a:ext cx="506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02789" y="2319059"/>
            <a:ext cx="36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152215" y="2319059"/>
            <a:ext cx="476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65854" y="2319059"/>
            <a:ext cx="246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19672" y="2319059"/>
            <a:ext cx="607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970205" y="2319059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176704" y="2319059"/>
            <a:ext cx="513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477114" y="2319059"/>
            <a:ext cx="3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710767" y="2319059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Quotient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561877" y="2319059"/>
            <a:ext cx="3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728109" y="2319059"/>
            <a:ext cx="899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02789" y="2659030"/>
            <a:ext cx="449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198819" y="2659030"/>
            <a:ext cx="246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355990" y="2659030"/>
            <a:ext cx="562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717614" y="265903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910204" y="2659030"/>
            <a:ext cx="718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397473" y="265903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590062" y="2659030"/>
            <a:ext cx="589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25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998972" y="265903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185217" y="2659030"/>
            <a:ext cx="477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514713" y="2659030"/>
            <a:ext cx="31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742944" y="2659030"/>
            <a:ext cx="94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03703" y="2954650"/>
            <a:ext cx="31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4093" y="2954650"/>
            <a:ext cx="1538070" cy="369332"/>
            <a:chOff x="4826124" y="3327170"/>
            <a:chExt cx="1538070" cy="369332"/>
          </a:xfrm>
        </p:grpSpPr>
        <p:sp>
          <p:nvSpPr>
            <p:cNvPr id="174" name="Rectangle 173"/>
            <p:cNvSpPr/>
            <p:nvPr/>
          </p:nvSpPr>
          <p:spPr>
            <a:xfrm>
              <a:off x="4826124" y="3327170"/>
              <a:ext cx="5278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142143" y="3327170"/>
              <a:ext cx="246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293580" y="3327170"/>
              <a:ext cx="5570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644113" y="3327170"/>
              <a:ext cx="256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850612" y="3327170"/>
              <a:ext cx="5135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k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2424611" y="2954650"/>
            <a:ext cx="3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2658264" y="295465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Quotient</a:t>
            </a:r>
          </a:p>
        </p:txBody>
      </p:sp>
      <p:sp>
        <p:nvSpPr>
          <p:cNvPr id="223" name="Oval 222"/>
          <p:cNvSpPr/>
          <p:nvPr/>
        </p:nvSpPr>
        <p:spPr>
          <a:xfrm>
            <a:off x="3541636" y="2724940"/>
            <a:ext cx="225066" cy="237513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4073139" y="2724940"/>
            <a:ext cx="203209" cy="237513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3913530" y="2648249"/>
            <a:ext cx="591225" cy="207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3625735" y="2373093"/>
            <a:ext cx="203209" cy="261264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902789" y="3291830"/>
            <a:ext cx="449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198819" y="3291830"/>
            <a:ext cx="246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355990" y="3291830"/>
            <a:ext cx="53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7614" y="329183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910203" y="3291830"/>
            <a:ext cx="661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397473" y="329183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590062" y="3291830"/>
            <a:ext cx="589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25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998972" y="329183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185217" y="3291830"/>
            <a:ext cx="477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3514713" y="3291830"/>
            <a:ext cx="31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3742944" y="3291830"/>
            <a:ext cx="32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390889" y="3291830"/>
            <a:ext cx="31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grpSp>
        <p:nvGrpSpPr>
          <p:cNvPr id="244" name="Group 243"/>
          <p:cNvGrpSpPr/>
          <p:nvPr/>
        </p:nvGrpSpPr>
        <p:grpSpPr>
          <a:xfrm>
            <a:off x="4611278" y="3291830"/>
            <a:ext cx="1538071" cy="369332"/>
            <a:chOff x="4826123" y="3327170"/>
            <a:chExt cx="1538071" cy="369332"/>
          </a:xfrm>
        </p:grpSpPr>
        <p:sp>
          <p:nvSpPr>
            <p:cNvPr id="245" name="Rectangle 244"/>
            <p:cNvSpPr/>
            <p:nvPr/>
          </p:nvSpPr>
          <p:spPr>
            <a:xfrm>
              <a:off x="4826123" y="3327170"/>
              <a:ext cx="5749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142143" y="3327170"/>
              <a:ext cx="246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293580" y="3327170"/>
              <a:ext cx="594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644113" y="3327170"/>
              <a:ext cx="256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850612" y="3327170"/>
              <a:ext cx="5135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k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5911797" y="3291830"/>
            <a:ext cx="3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6145450" y="329183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Quotient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190889" y="3615313"/>
            <a:ext cx="43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546050" y="3615313"/>
            <a:ext cx="246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703221" y="3615313"/>
            <a:ext cx="54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064845" y="36153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257435" y="3615313"/>
            <a:ext cx="70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744704" y="36153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908998" y="3615313"/>
            <a:ext cx="57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26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3346203" y="36153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532448" y="3615313"/>
            <a:ext cx="46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3850215" y="3615313"/>
            <a:ext cx="287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4068034" y="3615313"/>
            <a:ext cx="287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</a:p>
        </p:txBody>
      </p:sp>
      <p:cxnSp>
        <p:nvCxnSpPr>
          <p:cNvPr id="266" name="Straight Connector 265"/>
          <p:cNvCxnSpPr/>
          <p:nvPr/>
        </p:nvCxnSpPr>
        <p:spPr>
          <a:xfrm>
            <a:off x="1235898" y="3937172"/>
            <a:ext cx="3118168" cy="4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2226305" y="3906696"/>
            <a:ext cx="1277788" cy="369332"/>
            <a:chOff x="2411760" y="3969196"/>
            <a:chExt cx="1277788" cy="369332"/>
          </a:xfrm>
        </p:grpSpPr>
        <p:sp>
          <p:nvSpPr>
            <p:cNvPr id="268" name="Rectangle 267"/>
            <p:cNvSpPr/>
            <p:nvPr/>
          </p:nvSpPr>
          <p:spPr>
            <a:xfrm>
              <a:off x="2411760" y="3969196"/>
              <a:ext cx="4001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688564" y="3969196"/>
              <a:ext cx="246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845735" y="3969196"/>
              <a:ext cx="4861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148507" y="3969196"/>
              <a:ext cx="246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359769" y="3969196"/>
              <a:ext cx="3297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k</a:t>
              </a:r>
            </a:p>
          </p:txBody>
        </p:sp>
      </p:grpSp>
      <p:sp>
        <p:nvSpPr>
          <p:cNvPr id="273" name="Rectangle 272"/>
          <p:cNvSpPr/>
          <p:nvPr/>
        </p:nvSpPr>
        <p:spPr>
          <a:xfrm>
            <a:off x="4395822" y="3752308"/>
            <a:ext cx="29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4629475" y="3752308"/>
            <a:ext cx="1067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Quotient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3809" y="4221755"/>
            <a:ext cx="4462357" cy="600265"/>
            <a:chOff x="913809" y="4221755"/>
            <a:chExt cx="4462357" cy="600265"/>
          </a:xfrm>
        </p:grpSpPr>
        <p:sp>
          <p:nvSpPr>
            <p:cNvPr id="278" name="Rectangle 277"/>
            <p:cNvSpPr/>
            <p:nvPr/>
          </p:nvSpPr>
          <p:spPr>
            <a:xfrm>
              <a:off x="913809" y="4221755"/>
              <a:ext cx="18293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If the polynomial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31514" y="4221755"/>
              <a:ext cx="4234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4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680378" y="4221755"/>
              <a:ext cx="2467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833739" y="4221755"/>
              <a:ext cx="5417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6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195363" y="4221755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365093" y="4221755"/>
              <a:ext cx="6687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16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814897" y="4221755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3963672" y="4221755"/>
              <a:ext cx="5932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26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364961" y="4221755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525805" y="4221755"/>
              <a:ext cx="4553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10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801051" y="4221755"/>
              <a:ext cx="304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984002" y="4221755"/>
              <a:ext cx="304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a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13809" y="4483466"/>
              <a:ext cx="14925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is divided by 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061245" y="4483466"/>
              <a:ext cx="4339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309474" y="4483466"/>
              <a:ext cx="2467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457120" y="4483466"/>
              <a:ext cx="4528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751616" y="4483466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957546" y="4483466"/>
              <a:ext cx="5471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k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,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196394" y="4482912"/>
              <a:ext cx="2179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remainder will be zero.</a:t>
              </a:r>
            </a:p>
          </p:txBody>
        </p:sp>
      </p:grpSp>
      <p:sp>
        <p:nvSpPr>
          <p:cNvPr id="296" name="TextBox 223"/>
          <p:cNvSpPr txBox="1"/>
          <p:nvPr/>
        </p:nvSpPr>
        <p:spPr>
          <a:xfrm>
            <a:off x="4042248" y="4366491"/>
            <a:ext cx="4972499" cy="578680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en-US" dirty="0"/>
              <a:t>DIVIDEND = DIVISOR × QUOTIENT + REMAINDER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7635610" y="4551903"/>
            <a:ext cx="1228140" cy="209026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5383305" y="4550556"/>
            <a:ext cx="846889" cy="206956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4204447" y="4560856"/>
            <a:ext cx="979531" cy="191120"/>
          </a:xfrm>
          <a:prstGeom prst="roundRect">
            <a:avLst/>
          </a:prstGeom>
          <a:noFill/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n>
                <a:solidFill>
                  <a:srgbClr val="C00000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930472" y="3291830"/>
            <a:ext cx="30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23774" y="3291830"/>
            <a:ext cx="275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2646998" y="3336441"/>
            <a:ext cx="455060" cy="280111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3800064" y="3376156"/>
            <a:ext cx="203209" cy="215921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003664" y="-668609"/>
            <a:ext cx="242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 –H.W.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57 -0.07623 L 3.61111E-6 -2.34568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18982 L 4.72222E-6 4.32099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9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3 -0.19197 L 1.94444E-6 -3.58025E-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5" y="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77 0.41389 L 5E-6 -1.97531E-6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-2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9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6482 L -1.11111E-6 2.22222E-6 " pathEditMode="relative" rAng="0" ptsTypes="AA">
                                      <p:cBhvr>
                                        <p:cTn id="27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12408 L -4.44444E-6 4.81481E-6 " pathEditMode="relative" rAng="0" ptsTypes="AA">
                                      <p:cBhvr>
                                        <p:cTn id="28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1 -0.12345 L -0.00277 -0.00246 " pathEditMode="relative" rAng="0" ptsTypes="AA">
                                      <p:cBhvr>
                                        <p:cTn id="29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6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0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7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0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42 -0.06574 L -0.0007 -0.00154 " pathEditMode="relative" rAng="0" ptsTypes="AA">
                                      <p:cBhvr>
                                        <p:cTn id="38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8" y="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2 -0.06821 L -0.0026 -0.00308 " pathEditMode="relative" rAng="0" ptsTypes="AA">
                                      <p:cBhvr>
                                        <p:cTn id="39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7"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1"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0.12191 L -0.00018 -0.00432 " pathEditMode="relative" rAng="0" ptsTypes="AA">
                                      <p:cBhvr>
                                        <p:cTn id="47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5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07 -0.09198 L -0.0026 -0.00186 " pathEditMode="relative" rAng="0" ptsTypes="AA">
                                      <p:cBhvr>
                                        <p:cTn id="48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4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146" grpId="0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5" grpId="0"/>
      <p:bldP spid="106" grpId="0"/>
      <p:bldP spid="113" grpId="0"/>
      <p:bldP spid="114" grpId="0"/>
      <p:bldP spid="125" grpId="0"/>
      <p:bldP spid="126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8" grpId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1" grpId="1"/>
      <p:bldP spid="172" grpId="0"/>
      <p:bldP spid="179" grpId="0"/>
      <p:bldP spid="180" grpId="0"/>
      <p:bldP spid="180" grpId="1"/>
      <p:bldP spid="223" grpId="0" animBg="1"/>
      <p:bldP spid="223" grpId="1" animBg="1"/>
      <p:bldP spid="223" grpId="2" animBg="1"/>
      <p:bldP spid="223" grpId="3" animBg="1"/>
      <p:bldP spid="224" grpId="2" animBg="1"/>
      <p:bldP spid="224" grpId="3" animBg="1"/>
      <p:bldP spid="231" grpId="0" animBg="1"/>
      <p:bldP spid="231" grpId="1" animBg="1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50" grpId="0"/>
      <p:bldP spid="251" grpId="0"/>
      <p:bldP spid="251" grpId="1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73" grpId="0"/>
      <p:bldP spid="274" grpId="0"/>
      <p:bldP spid="274" grpId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 animBg="1"/>
      <p:bldP spid="299" grpId="1" animBg="1"/>
      <p:bldP spid="301" grpId="0"/>
      <p:bldP spid="302" grpId="0"/>
      <p:bldP spid="303" grpId="0" animBg="1"/>
      <p:bldP spid="303" grpId="1" animBg="1"/>
      <p:bldP spid="304" grpId="0" animBg="1"/>
      <p:bldP spid="30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39"/>
          <p:cNvSpPr/>
          <p:nvPr/>
        </p:nvSpPr>
        <p:spPr>
          <a:xfrm>
            <a:off x="1589135" y="2772622"/>
            <a:ext cx="70882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 flipH="1">
            <a:off x="5314619" y="2701476"/>
            <a:ext cx="3768803" cy="2220565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3" name="Arc 232"/>
          <p:cNvSpPr/>
          <p:nvPr/>
        </p:nvSpPr>
        <p:spPr>
          <a:xfrm>
            <a:off x="987788" y="2122622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116555" y="2125661"/>
            <a:ext cx="41980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56145" y="2087933"/>
            <a:ext cx="136286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2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 +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endParaRPr lang="es-ES" sz="1600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14367" y="2087936"/>
            <a:ext cx="367489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4 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  6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3 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    16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        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 26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n-US" sz="1600" baseline="300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+ 10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a</a:t>
            </a:r>
            <a:endParaRPr lang="en-US" sz="1600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390059" y="2785795"/>
            <a:ext cx="32597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sz="1200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5442960" y="3016108"/>
            <a:ext cx="20105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380533" y="2958952"/>
            <a:ext cx="32839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656661" y="2878361"/>
            <a:ext cx="31109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6321400" y="2826831"/>
            <a:ext cx="0" cy="19241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329778" y="2828104"/>
            <a:ext cx="42643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469602" y="2828104"/>
            <a:ext cx="102080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– 2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+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</a:t>
            </a: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491827" y="3049240"/>
            <a:ext cx="32597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sz="1200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655576" y="3049240"/>
            <a:ext cx="23972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783034" y="3049240"/>
            <a:ext cx="40947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7" name="Curved Down Arrow 246"/>
          <p:cNvSpPr/>
          <p:nvPr/>
        </p:nvSpPr>
        <p:spPr>
          <a:xfrm>
            <a:off x="6423580" y="2804255"/>
            <a:ext cx="254973" cy="119653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248" name="Curved Down Arrow 247"/>
          <p:cNvSpPr/>
          <p:nvPr/>
        </p:nvSpPr>
        <p:spPr>
          <a:xfrm>
            <a:off x="6423580" y="2773502"/>
            <a:ext cx="610061" cy="150406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250" name="Oval 5"/>
          <p:cNvSpPr/>
          <p:nvPr/>
        </p:nvSpPr>
        <p:spPr>
          <a:xfrm>
            <a:off x="53633" y="2126743"/>
            <a:ext cx="35535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51" name="Oval 5"/>
          <p:cNvSpPr/>
          <p:nvPr/>
        </p:nvSpPr>
        <p:spPr>
          <a:xfrm>
            <a:off x="1202135" y="2131499"/>
            <a:ext cx="320040" cy="33442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63990" y="2078780"/>
            <a:ext cx="118052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54" name="Oval 5"/>
          <p:cNvSpPr/>
          <p:nvPr/>
        </p:nvSpPr>
        <p:spPr>
          <a:xfrm>
            <a:off x="1221158" y="1804240"/>
            <a:ext cx="340197" cy="310981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321400" y="3049240"/>
            <a:ext cx="27634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5388" y="2575916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6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210315" y="2368297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1800000" flipH="1">
            <a:off x="1301686" y="2439630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800000" flipH="1">
            <a:off x="1291105" y="2159754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1116556" y="2825524"/>
            <a:ext cx="42030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2067406" y="2566300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083281" y="2779765"/>
            <a:ext cx="158600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(16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114203" y="2090672"/>
            <a:ext cx="33319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sz="1600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253406" y="2777899"/>
            <a:ext cx="151492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26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+ 10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a</a:t>
            </a:r>
            <a:endParaRPr lang="en-US" sz="1600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5313288" y="3416405"/>
            <a:ext cx="52728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– 4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s-ES" sz="1200" b="1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5400350" y="3650546"/>
            <a:ext cx="36213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5453245" y="3599967"/>
            <a:ext cx="43502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719162" y="3512191"/>
            <a:ext cx="31109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6324575" y="3457535"/>
            <a:ext cx="4702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– 4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sz="1200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624418" y="3457535"/>
            <a:ext cx="102178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– 2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+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</a:t>
            </a: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6443319" y="3633540"/>
            <a:ext cx="52537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– 4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806534" y="3633540"/>
            <a:ext cx="2469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6947375" y="3633540"/>
            <a:ext cx="40847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8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6" name="Curved Down Arrow 275"/>
          <p:cNvSpPr/>
          <p:nvPr/>
        </p:nvSpPr>
        <p:spPr>
          <a:xfrm>
            <a:off x="6511580" y="3453826"/>
            <a:ext cx="363597" cy="10342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277" name="Curved Down Arrow 276"/>
          <p:cNvSpPr/>
          <p:nvPr/>
        </p:nvSpPr>
        <p:spPr>
          <a:xfrm>
            <a:off x="6511580" y="3393753"/>
            <a:ext cx="648829" cy="163493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489379" y="1774362"/>
            <a:ext cx="60396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44189" y="2123376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80" name="Oval 5"/>
          <p:cNvSpPr/>
          <p:nvPr/>
        </p:nvSpPr>
        <p:spPr>
          <a:xfrm>
            <a:off x="1643979" y="2785795"/>
            <a:ext cx="543042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81" name="Oval 5"/>
          <p:cNvSpPr/>
          <p:nvPr/>
        </p:nvSpPr>
        <p:spPr>
          <a:xfrm>
            <a:off x="34662" y="2065887"/>
            <a:ext cx="1209847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831410" y="3493175"/>
            <a:ext cx="51533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– 4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sz="1200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3" name="Oval 5"/>
          <p:cNvSpPr/>
          <p:nvPr/>
        </p:nvSpPr>
        <p:spPr>
          <a:xfrm>
            <a:off x="1600046" y="1760612"/>
            <a:ext cx="427401" cy="326196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311875" y="3649415"/>
            <a:ext cx="37246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480472" y="3049170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  </a:t>
            </a:r>
            <a:r>
              <a:rPr lang="es-E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– 4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n-US" sz="160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1840351" y="3158616"/>
            <a:ext cx="238139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3179868" y="3221433"/>
            <a:ext cx="44916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3225427" y="2777510"/>
            <a:ext cx="346719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sz="1600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192641" y="3464391"/>
            <a:ext cx="41206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000000">
            <a:off x="1852836" y="2909761"/>
            <a:ext cx="237009" cy="118872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2700000" flipH="1">
            <a:off x="5526410" y="3010899"/>
            <a:ext cx="41146" cy="17072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3600000" flipH="1">
            <a:off x="5605147" y="2860743"/>
            <a:ext cx="369" cy="63483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466338" y="3221433"/>
            <a:ext cx="44916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295" name="Straight Connector 294"/>
          <p:cNvCxnSpPr/>
          <p:nvPr/>
        </p:nvCxnSpPr>
        <p:spPr>
          <a:xfrm rot="2700000" flipH="1">
            <a:off x="5589110" y="3659036"/>
            <a:ext cx="41146" cy="16570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3600000" flipH="1">
            <a:off x="5718791" y="3497323"/>
            <a:ext cx="3632" cy="5804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5572170" y="2790558"/>
            <a:ext cx="179220" cy="147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sz="1200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241100" y="3414172"/>
            <a:ext cx="12583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(26 – 4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sz="1600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5319638" y="3948162"/>
            <a:ext cx="76515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(8 –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)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5394533" y="4186597"/>
            <a:ext cx="58747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5529312" y="4144257"/>
            <a:ext cx="32819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5333227" y="4391437"/>
            <a:ext cx="27434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327750" y="4028918"/>
            <a:ext cx="52342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8 –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</a:t>
            </a:r>
            <a:endParaRPr lang="en-US" sz="1200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671915" y="4028918"/>
            <a:ext cx="101857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– 2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+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</a:t>
            </a: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6471766" y="4255616"/>
            <a:ext cx="4091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8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6750273" y="4255616"/>
            <a:ext cx="2469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6877154" y="4255616"/>
            <a:ext cx="43648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16</a:t>
            </a:r>
            <a:r>
              <a:rPr lang="en-US" sz="1200" b="1" i="1" kern="0" dirty="0">
                <a:solidFill>
                  <a:srgbClr val="002060"/>
                </a:solidFill>
                <a:latin typeface="Georgia" pitchFamily="18" charset="0"/>
                <a:sym typeface="Symbol"/>
              </a:rPr>
              <a:t>x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8" name="Curved Down Arrow 307"/>
          <p:cNvSpPr/>
          <p:nvPr/>
        </p:nvSpPr>
        <p:spPr>
          <a:xfrm>
            <a:off x="6448668" y="3980599"/>
            <a:ext cx="459119" cy="12354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310" name="Oval 5"/>
          <p:cNvSpPr/>
          <p:nvPr/>
        </p:nvSpPr>
        <p:spPr>
          <a:xfrm>
            <a:off x="65036" y="2125055"/>
            <a:ext cx="329667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311" name="Oval 5"/>
          <p:cNvSpPr/>
          <p:nvPr/>
        </p:nvSpPr>
        <p:spPr>
          <a:xfrm>
            <a:off x="2083804" y="3445371"/>
            <a:ext cx="1254017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312" name="Oval 5"/>
          <p:cNvSpPr/>
          <p:nvPr/>
        </p:nvSpPr>
        <p:spPr>
          <a:xfrm>
            <a:off x="44188" y="2076619"/>
            <a:ext cx="120032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473179" y="4391437"/>
            <a:ext cx="52116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8 –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</a:t>
            </a:r>
            <a:endParaRPr lang="en-US" sz="1200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14" name="Oval 5"/>
          <p:cNvSpPr/>
          <p:nvPr/>
        </p:nvSpPr>
        <p:spPr>
          <a:xfrm>
            <a:off x="2247834" y="1803553"/>
            <a:ext cx="667981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6334100" y="4255616"/>
            <a:ext cx="27910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965423" y="3677214"/>
            <a:ext cx="122982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     (8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>
            <a:off x="2626531" y="3836538"/>
            <a:ext cx="359640" cy="114744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4354494" y="385616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320" name="Straight Connector 319"/>
          <p:cNvCxnSpPr/>
          <p:nvPr/>
        </p:nvCxnSpPr>
        <p:spPr>
          <a:xfrm flipV="1">
            <a:off x="1190072" y="4143812"/>
            <a:ext cx="41232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1800000" flipH="1">
            <a:off x="2660238" y="3498006"/>
            <a:ext cx="269823" cy="27799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33886" y="385616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rot="1800000" flipH="1">
            <a:off x="5648768" y="4202098"/>
            <a:ext cx="88530" cy="15001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800000" flipH="1">
            <a:off x="5871330" y="4019346"/>
            <a:ext cx="74751" cy="14272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169204" y="1774362"/>
            <a:ext cx="7614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(8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474368" y="2368297"/>
            <a:ext cx="171503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  2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3 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     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kx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078310" y="3049170"/>
            <a:ext cx="191350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           8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 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 – 4</a:t>
            </a: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kx</a:t>
            </a:r>
            <a:endParaRPr lang="en-US" sz="1600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4398901" y="3414172"/>
            <a:ext cx="98072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+ 10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a</a:t>
            </a:r>
            <a:endParaRPr lang="en-US" sz="1600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3253063" y="3677214"/>
            <a:ext cx="125334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(16 – 2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sz="1600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212408" y="3433600"/>
            <a:ext cx="346719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sz="1600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042491" y="3049240"/>
            <a:ext cx="29543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183332" y="3049240"/>
            <a:ext cx="42772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kx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216357" y="3633540"/>
            <a:ext cx="29543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54023" y="3633540"/>
            <a:ext cx="45411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4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kx</a:t>
            </a:r>
            <a:endParaRPr lang="en-US" sz="1200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027447" y="3221433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194226" y="4255101"/>
            <a:ext cx="2595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329512" y="4263236"/>
            <a:ext cx="36562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8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8" name="Curved Down Arrow 167"/>
          <p:cNvSpPr/>
          <p:nvPr/>
        </p:nvSpPr>
        <p:spPr>
          <a:xfrm>
            <a:off x="6423580" y="2782200"/>
            <a:ext cx="893122" cy="141708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173" name="Curved Down Arrow 172"/>
          <p:cNvSpPr/>
          <p:nvPr/>
        </p:nvSpPr>
        <p:spPr>
          <a:xfrm>
            <a:off x="6511580" y="3397567"/>
            <a:ext cx="999481" cy="159679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829249" y="2853042"/>
            <a:ext cx="32730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225148" y="1760612"/>
            <a:ext cx="39805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n-US" sz="1600" b="1" i="1" kern="0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408194" y="2575916"/>
            <a:ext cx="44916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(+)</a:t>
            </a:r>
            <a:endParaRPr lang="en-US" sz="16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456606" y="2089180"/>
            <a:ext cx="33319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sz="1600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069045" y="2780049"/>
            <a:ext cx="33319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sz="1600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175379" y="3856167"/>
            <a:ext cx="44916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183" name="Straight Connector 182"/>
          <p:cNvCxnSpPr/>
          <p:nvPr/>
        </p:nvCxnSpPr>
        <p:spPr>
          <a:xfrm flipH="1">
            <a:off x="721150" y="3228226"/>
            <a:ext cx="325577" cy="114744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800000" flipH="1">
            <a:off x="706653" y="2889694"/>
            <a:ext cx="244266" cy="27799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07504" y="4135660"/>
            <a:ext cx="1942464" cy="1033082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295575" y="4245758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(16 – </a:t>
            </a:r>
            <a:r>
              <a:rPr lang="en-US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</a:t>
            </a:r>
            <a:r>
              <a:rPr lang="en-US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latin typeface="Tw Cen MT" panose="020B0602020104020603" pitchFamily="34" charset="0"/>
              </a:rPr>
              <a:t>2 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1538139" y="4518834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7546515" y="4263609"/>
            <a:ext cx="57191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Georgia" pitchFamily="18" charset="0"/>
              </a:rPr>
              <a:t>– 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kx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980759" y="4264136"/>
            <a:ext cx="22359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8127950" y="4263609"/>
            <a:ext cx="45420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2</a:t>
            </a:r>
            <a:r>
              <a:rPr lang="en-US" sz="1200" b="1" i="1" kern="0" dirty="0">
                <a:solidFill>
                  <a:srgbClr val="002060"/>
                </a:solidFill>
                <a:latin typeface="Georgia" pitchFamily="18" charset="0"/>
                <a:sym typeface="Symbol"/>
              </a:rPr>
              <a:t>kx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8475290" y="4264136"/>
            <a:ext cx="2469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8622481" y="4265153"/>
            <a:ext cx="33764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</a:t>
            </a:r>
            <a:r>
              <a:rPr lang="en-US" sz="1200" b="1" kern="0" baseline="3000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2</a:t>
            </a:r>
            <a:endParaRPr lang="en-US" sz="1200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69457" y="4445409"/>
            <a:ext cx="9052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8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–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202959" y="4445409"/>
            <a:ext cx="2421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354912" y="4445409"/>
            <a:ext cx="45322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16</a:t>
            </a:r>
            <a:r>
              <a:rPr lang="en-US" sz="1200" b="1" i="1" kern="0" dirty="0">
                <a:solidFill>
                  <a:srgbClr val="002060"/>
                </a:solidFill>
                <a:latin typeface="Georgia" pitchFamily="18" charset="0"/>
                <a:sym typeface="Symbol"/>
              </a:rPr>
              <a:t>x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338350" y="4445409"/>
            <a:ext cx="28606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655644" y="4445409"/>
            <a:ext cx="2421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782768" y="4445409"/>
            <a:ext cx="50159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2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kx</a:t>
            </a:r>
            <a:endParaRPr lang="en-US" sz="1200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087692" y="4445409"/>
            <a:ext cx="2469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8225331" y="4445409"/>
            <a:ext cx="77522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(8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</a:t>
            </a: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 – 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</a:t>
            </a:r>
            <a:r>
              <a:rPr lang="en-US" sz="1200" b="1" kern="0" baseline="3000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2</a:t>
            </a: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)</a:t>
            </a:r>
            <a:endParaRPr lang="en-US" sz="1200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953180" y="1774362"/>
            <a:ext cx="30096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 flipH="1">
            <a:off x="5356387" y="3366622"/>
            <a:ext cx="37033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>
            <a:off x="5349439" y="3915128"/>
            <a:ext cx="37033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6469457" y="4619656"/>
            <a:ext cx="9052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b="1" dirty="0">
                <a:solidFill>
                  <a:srgbClr val="002060"/>
                </a:solidFill>
                <a:latin typeface="Tw Cen MT" panose="020B0602020104020603" pitchFamily="34" charset="0"/>
              </a:rPr>
              <a:t>(8</a:t>
            </a:r>
            <a:r>
              <a:rPr lang="es-ES" sz="1200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 – </a:t>
            </a:r>
            <a:r>
              <a:rPr lang="es-ES" sz="1200" b="1" i="1" dirty="0">
                <a:solidFill>
                  <a:srgbClr val="002060"/>
                </a:solidFill>
                <a:latin typeface="Georgia" panose="02040502050405020303" pitchFamily="18" charset="0"/>
              </a:rPr>
              <a:t>kx</a:t>
            </a:r>
            <a:r>
              <a:rPr lang="es-ES" sz="1200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s-ES" sz="1200" b="1" dirty="0">
                <a:solidFill>
                  <a:srgbClr val="002060"/>
                </a:solidFill>
                <a:latin typeface="Tw Cen MT" pitchFamily="34" charset="0"/>
              </a:rPr>
              <a:t>)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202959" y="4619656"/>
            <a:ext cx="2421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354912" y="4619656"/>
            <a:ext cx="48218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(16</a:t>
            </a:r>
            <a:r>
              <a:rPr lang="en-US" sz="1200" b="1" i="1" kern="0" dirty="0">
                <a:solidFill>
                  <a:srgbClr val="002060"/>
                </a:solidFill>
                <a:latin typeface="Georgia" pitchFamily="18" charset="0"/>
                <a:sym typeface="Symbol"/>
              </a:rPr>
              <a:t>x</a:t>
            </a:r>
            <a:endParaRPr lang="en-US" sz="1200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338350" y="4619656"/>
            <a:ext cx="28606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712794" y="4619656"/>
            <a:ext cx="2421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833568" y="4619656"/>
            <a:ext cx="50159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2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kx</a:t>
            </a: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)</a:t>
            </a:r>
            <a:endParaRPr lang="en-US" sz="1200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76592" y="4619656"/>
            <a:ext cx="2469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sz="1200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320581" y="4619656"/>
            <a:ext cx="77522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(8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</a:t>
            </a: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 – </a:t>
            </a:r>
            <a:r>
              <a:rPr lang="en-US" sz="1200" b="1" i="1" kern="0" dirty="0">
                <a:solidFill>
                  <a:srgbClr val="002060"/>
                </a:solidFill>
                <a:latin typeface="Georgia" panose="02040502050405020303" pitchFamily="18" charset="0"/>
                <a:sym typeface="Symbol"/>
              </a:rPr>
              <a:t>k</a:t>
            </a:r>
            <a:r>
              <a:rPr lang="en-US" sz="1200" b="1" kern="0" baseline="3000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2</a:t>
            </a:r>
            <a:r>
              <a:rPr lang="en-US" sz="1200" b="1" kern="0" dirty="0">
                <a:solidFill>
                  <a:srgbClr val="002060"/>
                </a:solidFill>
                <a:latin typeface="Tw Cen MT" panose="020B0602020104020603" pitchFamily="34" charset="0"/>
                <a:sym typeface="Symbol"/>
              </a:rPr>
              <a:t>)</a:t>
            </a:r>
            <a:endParaRPr lang="en-US" sz="1200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398780" y="3677214"/>
            <a:ext cx="10015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+ 8k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sz="160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098094" y="4191382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 (10 – 2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344565" y="4191382"/>
            <a:ext cx="108341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+ (10 – 9)</a:t>
            </a:r>
            <a:endParaRPr lang="en-US" sz="1600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4287752" y="4191382"/>
            <a:ext cx="10866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– (8k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s-E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2" name="Curved Down Arrow 221"/>
          <p:cNvSpPr/>
          <p:nvPr/>
        </p:nvSpPr>
        <p:spPr>
          <a:xfrm>
            <a:off x="6445782" y="3977424"/>
            <a:ext cx="739416" cy="12354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328" name="Oval 327"/>
          <p:cNvSpPr/>
          <p:nvPr/>
        </p:nvSpPr>
        <p:spPr>
          <a:xfrm>
            <a:off x="6510327" y="4088921"/>
            <a:ext cx="138795" cy="162225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29" name="Oval 328"/>
          <p:cNvSpPr/>
          <p:nvPr/>
        </p:nvSpPr>
        <p:spPr>
          <a:xfrm>
            <a:off x="6947375" y="4088921"/>
            <a:ext cx="138795" cy="162225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cxnSp>
        <p:nvCxnSpPr>
          <p:cNvPr id="330" name="Straight Connector 329"/>
          <p:cNvCxnSpPr/>
          <p:nvPr/>
        </p:nvCxnSpPr>
        <p:spPr>
          <a:xfrm flipH="1">
            <a:off x="6412677" y="4268091"/>
            <a:ext cx="106337" cy="207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6796346" y="4269130"/>
            <a:ext cx="799657" cy="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1" name="Oval 340"/>
          <p:cNvSpPr/>
          <p:nvPr/>
        </p:nvSpPr>
        <p:spPr>
          <a:xfrm>
            <a:off x="7291216" y="4088921"/>
            <a:ext cx="138795" cy="162225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42" name="Curved Down Arrow 341"/>
          <p:cNvSpPr/>
          <p:nvPr/>
        </p:nvSpPr>
        <p:spPr>
          <a:xfrm>
            <a:off x="6446588" y="3977424"/>
            <a:ext cx="1065735" cy="12354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H="1">
            <a:off x="6643936" y="4268091"/>
            <a:ext cx="106337" cy="207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4" name="Curved Down Arrow 343"/>
          <p:cNvSpPr/>
          <p:nvPr/>
        </p:nvSpPr>
        <p:spPr>
          <a:xfrm>
            <a:off x="6687608" y="3980599"/>
            <a:ext cx="214183" cy="12354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358" name="Curved Down Arrow 357"/>
          <p:cNvSpPr/>
          <p:nvPr/>
        </p:nvSpPr>
        <p:spPr>
          <a:xfrm>
            <a:off x="6691223" y="3980599"/>
            <a:ext cx="489977" cy="12354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359" name="Curved Down Arrow 358"/>
          <p:cNvSpPr/>
          <p:nvPr/>
        </p:nvSpPr>
        <p:spPr>
          <a:xfrm>
            <a:off x="6679073" y="3980599"/>
            <a:ext cx="831988" cy="123540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35496" y="11098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365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367" name="TextBox 60"/>
          <p:cNvSpPr txBox="1"/>
          <p:nvPr/>
        </p:nvSpPr>
        <p:spPr>
          <a:xfrm>
            <a:off x="906152" y="453945"/>
            <a:ext cx="798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If the polynomial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25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+ 10 is divided by another polynomial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 the remainder comes out to be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 find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.</a:t>
            </a:r>
          </a:p>
        </p:txBody>
      </p:sp>
      <p:grpSp>
        <p:nvGrpSpPr>
          <p:cNvPr id="368" name="Group 367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369" name="Group 368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371" name="Picture 370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372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0" name="TextBox 369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373" name="TextBox 372"/>
          <p:cNvSpPr txBox="1"/>
          <p:nvPr/>
        </p:nvSpPr>
        <p:spPr>
          <a:xfrm>
            <a:off x="1240964" y="42457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418317" y="4245758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8</a:t>
            </a:r>
            <a:r>
              <a:rPr lang="en-US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305189" y="45445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523087" y="4245967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srgbClr val="FFFF00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978779" y="4245967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srgbClr val="FFFF00"/>
                </a:solidFill>
                <a:latin typeface="Tw Cen MT" panose="020B0602020104020603" pitchFamily="34" charset="0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0719" y="4518834"/>
            <a:ext cx="833201" cy="338554"/>
            <a:chOff x="470719" y="4518834"/>
            <a:chExt cx="833201" cy="338554"/>
          </a:xfrm>
        </p:grpSpPr>
        <p:sp>
          <p:nvSpPr>
            <p:cNvPr id="379" name="TextBox 378"/>
            <p:cNvSpPr txBox="1"/>
            <p:nvPr/>
          </p:nvSpPr>
          <p:spPr>
            <a:xfrm>
              <a:off x="470719" y="4518834"/>
              <a:ext cx="46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(16</a:t>
              </a:r>
              <a:endParaRPr lang="en-US" sz="1600" b="1" baseline="30000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834716" y="4518834"/>
              <a:ext cx="469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– </a:t>
              </a:r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k</a:t>
              </a:r>
              <a:endParaRPr lang="en-US" sz="1600" b="1" i="1" baseline="30000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1175952" y="4518834"/>
            <a:ext cx="5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– 8)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05189" y="477851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466433" y="4752765"/>
            <a:ext cx="36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(8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689918" y="4752765"/>
            <a:ext cx="23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856615" y="4752765"/>
            <a:ext cx="40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085930" y="4743655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94" name="Oval 5"/>
          <p:cNvSpPr/>
          <p:nvPr/>
        </p:nvSpPr>
        <p:spPr>
          <a:xfrm>
            <a:off x="602871" y="4547328"/>
            <a:ext cx="272911" cy="27554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sp>
        <p:nvSpPr>
          <p:cNvPr id="395" name="Oval 5"/>
          <p:cNvSpPr/>
          <p:nvPr/>
        </p:nvSpPr>
        <p:spPr>
          <a:xfrm>
            <a:off x="1231731" y="4574274"/>
            <a:ext cx="330222" cy="22641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Tw Cen MT" pitchFamily="34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913809" y="1126439"/>
            <a:ext cx="4462357" cy="600265"/>
            <a:chOff x="913809" y="4221755"/>
            <a:chExt cx="4462357" cy="600265"/>
          </a:xfrm>
        </p:grpSpPr>
        <p:sp>
          <p:nvSpPr>
            <p:cNvPr id="211" name="Rectangle 210"/>
            <p:cNvSpPr/>
            <p:nvPr/>
          </p:nvSpPr>
          <p:spPr>
            <a:xfrm>
              <a:off x="913809" y="4221755"/>
              <a:ext cx="18293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If the polynomial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431514" y="4221755"/>
              <a:ext cx="4234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4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680378" y="4221755"/>
              <a:ext cx="2467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33739" y="4221755"/>
              <a:ext cx="5417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6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95363" y="4221755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365093" y="4221755"/>
              <a:ext cx="6687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16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814897" y="4221755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963672" y="4221755"/>
              <a:ext cx="5932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26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364961" y="4221755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525805" y="4221755"/>
              <a:ext cx="4553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10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01051" y="4221755"/>
              <a:ext cx="304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984002" y="4221755"/>
              <a:ext cx="304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a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13809" y="4483466"/>
              <a:ext cx="14925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is divided by 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61245" y="4483466"/>
              <a:ext cx="4339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309474" y="4483466"/>
              <a:ext cx="2467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57120" y="4483466"/>
              <a:ext cx="4528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751616" y="4483466"/>
              <a:ext cx="256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957546" y="4483466"/>
              <a:ext cx="5471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k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,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196394" y="4482912"/>
              <a:ext cx="2179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remainder will be zero.</a:t>
              </a:r>
            </a:p>
          </p:txBody>
        </p:sp>
      </p:grpSp>
      <p:sp>
        <p:nvSpPr>
          <p:cNvPr id="414" name="Oval 413"/>
          <p:cNvSpPr/>
          <p:nvPr/>
        </p:nvSpPr>
        <p:spPr>
          <a:xfrm>
            <a:off x="6388075" y="3518854"/>
            <a:ext cx="138795" cy="162225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415" name="Oval 414"/>
          <p:cNvSpPr/>
          <p:nvPr/>
        </p:nvSpPr>
        <p:spPr>
          <a:xfrm>
            <a:off x="6897676" y="3518854"/>
            <a:ext cx="138795" cy="162225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416" name="Oval 415"/>
          <p:cNvSpPr/>
          <p:nvPr/>
        </p:nvSpPr>
        <p:spPr>
          <a:xfrm>
            <a:off x="7241517" y="3518854"/>
            <a:ext cx="138795" cy="162225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417" name="Oval 416"/>
          <p:cNvSpPr/>
          <p:nvPr/>
        </p:nvSpPr>
        <p:spPr>
          <a:xfrm>
            <a:off x="2101867" y="3285598"/>
            <a:ext cx="267796" cy="251070"/>
          </a:xfrm>
          <a:prstGeom prst="ellipse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89611" y="3430224"/>
            <a:ext cx="124821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   (8 – 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k</a:t>
            </a:r>
            <a:r>
              <a:rPr lang="es-ES" sz="1600" b="1" dirty="0">
                <a:solidFill>
                  <a:schemeClr val="bg1"/>
                </a:solidFill>
                <a:latin typeface="Tw Cen MT" pitchFamily="34" charset="0"/>
              </a:rPr>
              <a:t>)</a:t>
            </a:r>
            <a:r>
              <a:rPr lang="es-ES" sz="1600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sz="1600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sz="1600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 flipH="1">
            <a:off x="6559169" y="4479673"/>
            <a:ext cx="231632" cy="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7749127" y="4479673"/>
            <a:ext cx="231632" cy="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64198E-7 L 0.00018 0.56204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4005E-6 L 0.02882 -0.1842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9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46914E-7 L 0.21597 -0.1342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0.49826 0.20864 " pathEditMode="relative" rAng="0" ptsTypes="AA">
                                      <p:cBhvr>
                                        <p:cTn id="98" dur="500" spd="-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10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20988E-6 L -0.61528 -0.13889 " pathEditMode="relative" rAng="0" ptsTypes="AA">
                                      <p:cBhvr>
                                        <p:cTn id="118" dur="500" spd="-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64" y="-694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0988E-6 L -0.66319 -0.13796 " pathEditMode="relative" rAng="0" ptsTypes="AA">
                                      <p:cBhvr>
                                        <p:cTn id="120" dur="500" spd="-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0" y="-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2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0.57899 0.12376 " pathEditMode="relative" rAng="0" ptsTypes="AA">
                                      <p:cBhvr>
                                        <p:cTn id="193" dur="500" spd="-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41" y="617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L 0.52517 0.12685 " pathEditMode="relative" rAng="0" ptsTypes="AA">
                                      <p:cBhvr>
                                        <p:cTn id="195" dur="50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3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5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"/>
                            </p:stCondLst>
                            <p:childTnLst>
                              <p:par>
                                <p:cTn id="2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0.00347 -0.14136 " pathEditMode="relative" rAng="0" ptsTypes="AA">
                                      <p:cBhvr>
                                        <p:cTn id="266" dur="500" spd="-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1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7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0"/>
                            </p:stCondLst>
                            <p:childTnLst>
                              <p:par>
                                <p:cTn id="2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3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00"/>
                            </p:stCondLst>
                            <p:childTnLst>
                              <p:par>
                                <p:cTn id="2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3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4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0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47101 0.32592 " pathEditMode="relative" rAng="0" ptsTypes="AA">
                                      <p:cBhvr>
                                        <p:cTn id="326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1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4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4.07407E-6 L -0.61371 -0.25895 " pathEditMode="relative" rAng="0" ptsTypes="AA">
                                      <p:cBhvr>
                                        <p:cTn id="342" dur="500" spd="-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29" y="-12963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7399E-6 L -0.58871 -0.18112 " pathEditMode="relative" rAng="0" ptsTypes="AA">
                                      <p:cBhvr>
                                        <p:cTn id="344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-9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5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6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4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8" dur="2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3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9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5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4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7" dur="2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3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9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300"/>
                            </p:stCondLst>
                            <p:childTnLst>
                              <p:par>
                                <p:cTn id="4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5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1605E-6 L 0.5776 0.10771 " pathEditMode="relative" rAng="0" ptsTypes="AA">
                                      <p:cBhvr>
                                        <p:cTn id="447" dur="500" spd="-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5370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45226 0.10926 " pathEditMode="relative" rAng="0" ptsTypes="AA">
                                      <p:cBhvr>
                                        <p:cTn id="449" dur="500" spd="-100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000"/>
                            </p:stCondLst>
                            <p:childTnLst>
                              <p:par>
                                <p:cTn id="4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500"/>
                            </p:stCondLst>
                            <p:childTnLst>
                              <p:par>
                                <p:cTn id="4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20573 -0.27777 " pathEditMode="relative" rAng="0" ptsTypes="AA">
                                      <p:cBhvr>
                                        <p:cTn id="491" dur="750" spd="-100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6" dur="25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0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60494E-6 L 0.15729 -0.23611 " pathEditMode="relative" rAng="0" ptsTypes="AA">
                                      <p:cBhvr>
                                        <p:cTn id="510" dur="750" spd="-100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6059 0.05093 " pathEditMode="relative" rAng="0" ptsTypes="AA">
                                      <p:cBhvr>
                                        <p:cTn id="525" dur="7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531"/>
                                    </p:animMotion>
                                  </p:childTnLst>
                                </p:cTn>
                              </p:par>
                              <p:par>
                                <p:cTn id="5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0122 0.05216 " pathEditMode="relative" rAng="0" ptsTypes="AA">
                                      <p:cBhvr>
                                        <p:cTn id="527" dur="7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750"/>
                            </p:stCondLst>
                            <p:childTnLst>
                              <p:par>
                                <p:cTn id="5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760"/>
                            </p:stCondLst>
                            <p:childTnLst>
                              <p:par>
                                <p:cTn id="5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1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1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6914E-7 L -0.01892 -0.04877 " pathEditMode="relative" rAng="0" ptsTypes="AA">
                                      <p:cBhvr>
                                        <p:cTn id="544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6914E-7 L 0.01076 -0.05309 " pathEditMode="relative" rAng="0" ptsTypes="AA">
                                      <p:cBhvr>
                                        <p:cTn id="550" dur="750" spd="-100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-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0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250"/>
                            </p:stCondLst>
                            <p:childTnLst>
                              <p:par>
                                <p:cTn id="5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4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9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4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0.04931 -0.04445 " pathEditMode="relative" rAng="0" ptsTypes="AA">
                                      <p:cBhvr>
                                        <p:cTn id="591" dur="750" spd="-100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35802E-6 L -0.20364 0.25648 " pathEditMode="relative" rAng="0" ptsTypes="AA">
                                      <p:cBhvr>
                                        <p:cTn id="603" dur="750" spd="-100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1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750"/>
                            </p:stCondLst>
                            <p:childTnLst>
                              <p:par>
                                <p:cTn id="6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8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0" dur="3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1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300"/>
                            </p:stCondLst>
                            <p:childTnLst>
                              <p:par>
                                <p:cTn id="6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6" dur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3827E-6 L -0.06528 -0.11419 " pathEditMode="relative" rAng="0" ptsTypes="AA">
                                      <p:cBhvr>
                                        <p:cTn id="682" dur="500" spd="-100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7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2" dur="3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3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300"/>
                            </p:stCondLst>
                            <p:childTnLst>
                              <p:par>
                                <p:cTn id="6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6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1" dur="3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2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300"/>
                            </p:stCondLst>
                            <p:childTnLst>
                              <p:par>
                                <p:cTn id="7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500"/>
                            </p:stCondLst>
                            <p:childTnLst>
                              <p:par>
                                <p:cTn id="7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9" dur="3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0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5" dur="3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34618 0.50524 " pathEditMode="relative" rAng="0" ptsTypes="AA">
                                      <p:cBhvr>
                                        <p:cTn id="744" dur="500" spd="-100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25247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39619 0.50586 " pathEditMode="relative" rAng="0" ptsTypes="AA">
                                      <p:cBhvr>
                                        <p:cTn id="746" dur="500" spd="-100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9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1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4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61632 -0.37315 " pathEditMode="relative" rAng="0" ptsTypes="AA">
                                      <p:cBhvr>
                                        <p:cTn id="762" dur="500" spd="-100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18673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57917 -0.2858 " pathEditMode="relative" rAng="0" ptsTypes="AA">
                                      <p:cBhvr>
                                        <p:cTn id="764" dur="500" spd="-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-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4" dur="3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5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500"/>
                            </p:stCondLst>
                            <p:childTnLst>
                              <p:par>
                                <p:cTn id="7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4" dur="3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5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8" dur="3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9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4" dur="3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5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8" dur="3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9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4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5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500"/>
                            </p:stCondLst>
                            <p:childTnLst>
                              <p:par>
                                <p:cTn id="8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3" dur="3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4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2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5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5" dur="3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6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88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21" presetClass="exit" presetSubtype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1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7" dur="3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8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1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6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9" dur="3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0" dur="3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21" presetClass="exit" presetSubtype="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22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21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25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1" dur="3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2" dur="3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6" dur="3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7"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0"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1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2" fill="hold">
                            <p:stCondLst>
                              <p:cond delay="300"/>
                            </p:stCondLst>
                            <p:childTnLst>
                              <p:par>
                                <p:cTn id="9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3"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4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9" dur="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0"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5" dur="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6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1" dur="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2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7" dur="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8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3"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4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9" dur="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0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5"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6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1" dur="3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2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7" dur="3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8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3" dur="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4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9" dur="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0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5" dur="3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6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1" dur="3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2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3" fill="hold">
                      <p:stCondLst>
                        <p:cond delay="indefinite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7 L 0.29896 0.17901 " pathEditMode="relative" rAng="0" ptsTypes="AA">
                                      <p:cBhvr>
                                        <p:cTn id="1062" dur="5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8951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35802E-6 L 0.47674 0.17531 " pathEditMode="relative" rAng="0" ptsTypes="AA">
                                      <p:cBhvr>
                                        <p:cTn id="1064" dur="500" spd="-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7" y="8765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93827E-7 L 0.33125 0.17623 " pathEditMode="relative" rAng="0" ptsTypes="AA">
                                      <p:cBhvr>
                                        <p:cTn id="1066" dur="500" spd="-100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500"/>
                            </p:stCondLst>
                            <p:childTnLst>
                              <p:par>
                                <p:cTn id="10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9" fill="hold">
                            <p:stCondLst>
                              <p:cond delay="500"/>
                            </p:stCondLst>
                            <p:childTnLst>
                              <p:par>
                                <p:cTn id="10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" fill="hold">
                      <p:stCondLst>
                        <p:cond delay="indefinite"/>
                      </p:stCondLst>
                      <p:childTnLst>
                        <p:par>
                          <p:cTn id="1094" fill="hold">
                            <p:stCondLst>
                              <p:cond delay="0"/>
                            </p:stCondLst>
                            <p:childTnLst>
                              <p:par>
                                <p:cTn id="10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1 L 0.53333 -0.02593 " pathEditMode="relative" rAng="0" ptsTypes="AA">
                                      <p:cBhvr>
                                        <p:cTn id="1292" dur="50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9" y="-1296"/>
                                    </p:animMotion>
                                  </p:childTnLst>
                                </p:cTn>
                              </p:par>
                              <p:par>
                                <p:cTn id="129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93827E-7 L 0.52552 0.07994 " pathEditMode="relative" rAng="0" ptsTypes="AA">
                                      <p:cBhvr>
                                        <p:cTn id="1294" dur="500" spd="-100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67" y="3981"/>
                                    </p:animMotion>
                                  </p:childTnLst>
                                </p:cTn>
                              </p:par>
                              <p:par>
                                <p:cTn id="1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7 L 0.30625 0.07809 " pathEditMode="relative" rAng="0" ptsTypes="AA">
                                      <p:cBhvr>
                                        <p:cTn id="1298" dur="500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232" grpId="0" animBg="1"/>
      <p:bldP spid="232" grpId="1" animBg="1"/>
      <p:bldP spid="233" grpId="0" animBg="1"/>
      <p:bldP spid="235" grpId="0"/>
      <p:bldP spid="235" grpId="1"/>
      <p:bldP spid="236" grpId="0"/>
      <p:bldP spid="236" grpId="1"/>
      <p:bldP spid="237" grpId="0"/>
      <p:bldP spid="237" grpId="1"/>
      <p:bldP spid="239" grpId="0"/>
      <p:bldP spid="239" grpId="1"/>
      <p:bldP spid="240" grpId="0"/>
      <p:bldP spid="240" grpId="1"/>
      <p:bldP spid="242" grpId="0"/>
      <p:bldP spid="242" grpId="1"/>
      <p:bldP spid="242" grpId="2"/>
      <p:bldP spid="243" grpId="0"/>
      <p:bldP spid="243" grpId="1"/>
      <p:bldP spid="243" grpId="2"/>
      <p:bldP spid="244" grpId="0"/>
      <p:bldP spid="244" grpId="1"/>
      <p:bldP spid="245" grpId="0"/>
      <p:bldP spid="245" grpId="1"/>
      <p:bldP spid="246" grpId="0"/>
      <p:bldP spid="246" grpId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4" grpId="0" animBg="1"/>
      <p:bldP spid="254" grpId="1" animBg="1"/>
      <p:bldP spid="254" grpId="2" animBg="1"/>
      <p:bldP spid="255" grpId="0"/>
      <p:bldP spid="255" grpId="1"/>
      <p:bldP spid="256" grpId="0"/>
      <p:bldP spid="257" grpId="0"/>
      <p:bldP spid="257" grpId="1"/>
      <p:bldP spid="261" grpId="0"/>
      <p:bldP spid="261" grpId="1"/>
      <p:bldP spid="261" grpId="2"/>
      <p:bldP spid="262" grpId="0"/>
      <p:bldP spid="263" grpId="0"/>
      <p:bldP spid="263" grpId="1"/>
      <p:bldP spid="264" grpId="0"/>
      <p:bldP spid="264" grpId="1"/>
      <p:bldP spid="265" grpId="0"/>
      <p:bldP spid="265" grpId="1"/>
      <p:bldP spid="269" grpId="0"/>
      <p:bldP spid="269" grpId="1"/>
      <p:bldP spid="270" grpId="0"/>
      <p:bldP spid="270" grpId="1"/>
      <p:bldP spid="271" grpId="0"/>
      <p:bldP spid="271" grpId="1"/>
      <p:bldP spid="271" grpId="2"/>
      <p:bldP spid="272" grpId="0"/>
      <p:bldP spid="272" grpId="1"/>
      <p:bldP spid="272" grpId="2"/>
      <p:bldP spid="273" grpId="0"/>
      <p:bldP spid="273" grpId="1"/>
      <p:bldP spid="274" grpId="0"/>
      <p:bldP spid="274" grpId="1"/>
      <p:bldP spid="275" grpId="0"/>
      <p:bldP spid="275" grpId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283" grpId="0" animBg="1"/>
      <p:bldP spid="283" grpId="1" animBg="1"/>
      <p:bldP spid="284" grpId="0"/>
      <p:bldP spid="284" grpId="1"/>
      <p:bldP spid="285" grpId="0"/>
      <p:bldP spid="285" grpId="1"/>
      <p:bldP spid="287" grpId="0"/>
      <p:bldP spid="287" grpId="1"/>
      <p:bldP spid="287" grpId="2"/>
      <p:bldP spid="289" grpId="0"/>
      <p:bldP spid="289" grpId="1"/>
      <p:bldP spid="294" grpId="0"/>
      <p:bldP spid="297" grpId="0"/>
      <p:bldP spid="297" grpId="1"/>
      <p:bldP spid="297" grpId="2"/>
      <p:bldP spid="298" grpId="0"/>
      <p:bldP spid="299" grpId="0"/>
      <p:bldP spid="299" grpId="1"/>
      <p:bldP spid="301" grpId="0"/>
      <p:bldP spid="301" grpId="1"/>
      <p:bldP spid="302" grpId="0"/>
      <p:bldP spid="302" grpId="1"/>
      <p:bldP spid="303" grpId="0"/>
      <p:bldP spid="303" grpId="1"/>
      <p:bldP spid="303" grpId="2"/>
      <p:bldP spid="304" grpId="0"/>
      <p:bldP spid="304" grpId="1"/>
      <p:bldP spid="304" grpId="2"/>
      <p:bldP spid="305" grpId="0"/>
      <p:bldP spid="305" grpId="1"/>
      <p:bldP spid="306" grpId="0"/>
      <p:bldP spid="306" grpId="1"/>
      <p:bldP spid="307" grpId="0"/>
      <p:bldP spid="307" grpId="1"/>
      <p:bldP spid="308" grpId="0" animBg="1"/>
      <p:bldP spid="308" grpId="1" animBg="1"/>
      <p:bldP spid="308" grpId="2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/>
      <p:bldP spid="313" grpId="1"/>
      <p:bldP spid="314" grpId="0" animBg="1"/>
      <p:bldP spid="314" grpId="1" animBg="1"/>
      <p:bldP spid="315" grpId="0"/>
      <p:bldP spid="315" grpId="1"/>
      <p:bldP spid="316" grpId="0"/>
      <p:bldP spid="316" grpId="1"/>
      <p:bldP spid="318" grpId="0"/>
      <p:bldP spid="318" grpId="1"/>
      <p:bldP spid="318" grpId="2"/>
      <p:bldP spid="322" grpId="0"/>
      <p:bldP spid="325" grpId="0"/>
      <p:bldP spid="325" grpId="1"/>
      <p:bldP spid="338" grpId="0"/>
      <p:bldP spid="338" grpId="1"/>
      <p:bldP spid="345" grpId="0"/>
      <p:bldP spid="345" grpId="1"/>
      <p:bldP spid="346" grpId="0"/>
      <p:bldP spid="346" grpId="1"/>
      <p:bldP spid="347" grpId="0"/>
      <p:bldP spid="347" grpId="1"/>
      <p:bldP spid="352" grpId="0"/>
      <p:bldP spid="352" grpId="1"/>
      <p:bldP spid="156" grpId="0"/>
      <p:bldP spid="156" grpId="1"/>
      <p:bldP spid="157" grpId="0"/>
      <p:bldP spid="157" grpId="1"/>
      <p:bldP spid="159" grpId="0"/>
      <p:bldP spid="159" grpId="1"/>
      <p:bldP spid="160" grpId="0"/>
      <p:bldP spid="160" grpId="1"/>
      <p:bldP spid="161" grpId="0"/>
      <p:bldP spid="161" grpId="1"/>
      <p:bldP spid="161" grpId="2"/>
      <p:bldP spid="162" grpId="0"/>
      <p:bldP spid="162" grpId="1"/>
      <p:bldP spid="163" grpId="0"/>
      <p:bldP spid="163" grpId="1"/>
      <p:bldP spid="168" grpId="0" animBg="1"/>
      <p:bldP spid="168" grpId="1" animBg="1"/>
      <p:bldP spid="168" grpId="2" animBg="1"/>
      <p:bldP spid="173" grpId="0" animBg="1"/>
      <p:bldP spid="173" grpId="1" animBg="1"/>
      <p:bldP spid="173" grpId="2" animBg="1"/>
      <p:bldP spid="253" grpId="0"/>
      <p:bldP spid="253" grpId="1"/>
      <p:bldP spid="249" grpId="0"/>
      <p:bldP spid="249" grpId="1"/>
      <p:bldP spid="169" grpId="0"/>
      <p:bldP spid="169" grpId="1"/>
      <p:bldP spid="169" grpId="2"/>
      <p:bldP spid="178" grpId="0"/>
      <p:bldP spid="178" grpId="1"/>
      <p:bldP spid="181" grpId="0"/>
      <p:bldP spid="181" grpId="1"/>
      <p:bldP spid="182" grpId="0"/>
      <p:bldP spid="357" grpId="0" animBg="1"/>
      <p:bldP spid="357" grpId="1" animBg="1"/>
      <p:bldP spid="381" grpId="0"/>
      <p:bldP spid="381" grpId="1"/>
      <p:bldP spid="381" grpId="2"/>
      <p:bldP spid="385" grpId="0"/>
      <p:bldP spid="385" grpId="1"/>
      <p:bldP spid="386" grpId="0"/>
      <p:bldP spid="386" grpId="1"/>
      <p:bldP spid="387" grpId="0"/>
      <p:bldP spid="387" grpId="1"/>
      <p:bldP spid="388" grpId="0"/>
      <p:bldP spid="388" grpId="1"/>
      <p:bldP spid="390" grpId="0"/>
      <p:bldP spid="390" grpId="1"/>
      <p:bldP spid="391" grpId="0"/>
      <p:bldP spid="391" grpId="1"/>
      <p:bldP spid="176" grpId="0"/>
      <p:bldP spid="176" grpId="1"/>
      <p:bldP spid="179" grpId="0"/>
      <p:bldP spid="179" grpId="1"/>
      <p:bldP spid="180" grpId="0"/>
      <p:bldP spid="180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89" grpId="0"/>
      <p:bldP spid="189" grpId="1"/>
      <p:bldP spid="229" grpId="0"/>
      <p:bldP spid="229" grpId="1"/>
      <p:bldP spid="198" grpId="0"/>
      <p:bldP spid="198" grpId="1"/>
      <p:bldP spid="199" grpId="0"/>
      <p:bldP spid="199" grpId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6" grpId="1"/>
      <p:bldP spid="207" grpId="0"/>
      <p:bldP spid="207" grpId="1"/>
      <p:bldP spid="208" grpId="0"/>
      <p:bldP spid="208" grpId="1"/>
      <p:bldP spid="209" grpId="0"/>
      <p:bldP spid="209" grpId="1"/>
      <p:bldP spid="222" grpId="0" animBg="1"/>
      <p:bldP spid="222" grpId="1" animBg="1"/>
      <p:bldP spid="222" grpId="2" animBg="1"/>
      <p:bldP spid="328" grpId="4" animBg="1"/>
      <p:bldP spid="328" grpId="5" animBg="1"/>
      <p:bldP spid="328" grpId="6" animBg="1"/>
      <p:bldP spid="328" grpId="7" animBg="1"/>
      <p:bldP spid="329" grpId="2" animBg="1"/>
      <p:bldP spid="329" grpId="3" animBg="1"/>
      <p:bldP spid="341" grpId="2" animBg="1"/>
      <p:bldP spid="341" grpId="3" animBg="1"/>
      <p:bldP spid="342" grpId="0" animBg="1"/>
      <p:bldP spid="342" grpId="1" animBg="1"/>
      <p:bldP spid="342" grpId="2" animBg="1"/>
      <p:bldP spid="344" grpId="0" animBg="1"/>
      <p:bldP spid="344" grpId="1" animBg="1"/>
      <p:bldP spid="344" grpId="2" animBg="1"/>
      <p:bldP spid="358" grpId="0" animBg="1"/>
      <p:bldP spid="358" grpId="1" animBg="1"/>
      <p:bldP spid="358" grpId="2" animBg="1"/>
      <p:bldP spid="359" grpId="0" animBg="1"/>
      <p:bldP spid="359" grpId="1" animBg="1"/>
      <p:bldP spid="359" grpId="2" animBg="1"/>
      <p:bldP spid="373" grpId="0"/>
      <p:bldP spid="373" grpId="1"/>
      <p:bldP spid="374" grpId="0"/>
      <p:bldP spid="374" grpId="1"/>
      <p:bldP spid="374" grpId="2"/>
      <p:bldP spid="375" grpId="0"/>
      <p:bldP spid="375" grpId="1"/>
      <p:bldP spid="376" grpId="0"/>
      <p:bldP spid="376" grpId="1"/>
      <p:bldP spid="376" grpId="2"/>
      <p:bldP spid="376" grpId="3"/>
      <p:bldP spid="377" grpId="0"/>
      <p:bldP spid="377" grpId="1"/>
      <p:bldP spid="377" grpId="2"/>
      <p:bldP spid="377" grpId="3"/>
      <p:bldP spid="382" grpId="0"/>
      <p:bldP spid="382" grpId="1"/>
      <p:bldP spid="382" grpId="2"/>
      <p:bldP spid="383" grpId="0"/>
      <p:bldP spid="383" grpId="1"/>
      <p:bldP spid="384" grpId="0"/>
      <p:bldP spid="384" grpId="1"/>
      <p:bldP spid="389" grpId="0"/>
      <p:bldP spid="389" grpId="1"/>
      <p:bldP spid="392" grpId="0"/>
      <p:bldP spid="392" grpId="1"/>
      <p:bldP spid="393" grpId="0"/>
      <p:bldP spid="393" grpId="1"/>
      <p:bldP spid="393" grpId="2"/>
      <p:bldP spid="394" grpId="0" animBg="1"/>
      <p:bldP spid="394" grpId="1" animBg="1"/>
      <p:bldP spid="394" grpId="2" animBg="1"/>
      <p:bldP spid="395" grpId="0" animBg="1"/>
      <p:bldP spid="395" grpId="1" animBg="1"/>
      <p:bldP spid="395" grpId="2" animBg="1"/>
      <p:bldP spid="414" grpId="0" animBg="1"/>
      <p:bldP spid="414" grpId="1" animBg="1"/>
      <p:bldP spid="414" grpId="2" animBg="1"/>
      <p:bldP spid="414" grpId="3" animBg="1"/>
      <p:bldP spid="415" grpId="0" animBg="1"/>
      <p:bldP spid="415" grpId="1" animBg="1"/>
      <p:bldP spid="416" grpId="0" animBg="1"/>
      <p:bldP spid="416" grpId="1" animBg="1"/>
      <p:bldP spid="417" grpId="0" animBg="1"/>
      <p:bldP spid="417" grpId="1" animBg="1"/>
      <p:bldP spid="288" grpId="0"/>
      <p:bldP spid="28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2" y="453945"/>
            <a:ext cx="798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If the polynomial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+ 16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25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+ 10 is divided by another polynomial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 the remainder comes out to be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, find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and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5496" y="11098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99009" y="119943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On comparing,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6417" y="1491613"/>
            <a:ext cx="541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–10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301286" y="1491613"/>
            <a:ext cx="27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91119" y="1491613"/>
            <a:ext cx="527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9173" y="149161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052342" y="1491613"/>
            <a:ext cx="36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37779" y="1796563"/>
            <a:ext cx="494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19173" y="179656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99001" y="1796563"/>
            <a:ext cx="451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11560" y="179656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529284" y="2091640"/>
            <a:ext cx="284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19173" y="209164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65329" y="2091640"/>
            <a:ext cx="318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1560" y="2091640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1018" y="2403061"/>
            <a:ext cx="606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990872" y="2691093"/>
            <a:ext cx="486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289539" y="2691093"/>
            <a:ext cx="27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60006" y="2691093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57997" y="269109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811790" y="2691093"/>
            <a:ext cx="451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8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118623" y="2691093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272415" y="2691093"/>
            <a:ext cx="459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565781" y="2691093"/>
            <a:ext cx="396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77581" y="2691093"/>
            <a:ext cx="32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1560" y="3017099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90873" y="3013159"/>
            <a:ext cx="486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89539" y="3013159"/>
            <a:ext cx="27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60006" y="3013159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657997" y="3013159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811790" y="3013159"/>
            <a:ext cx="3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96308" y="3013159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×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193939" y="3013159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356348" y="3013159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553979" y="3013159"/>
            <a:ext cx="4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5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814945" y="3013159"/>
            <a:ext cx="261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031321" y="3013159"/>
            <a:ext cx="37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75856" y="3013159"/>
            <a:ext cx="1235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[As 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5]</a:t>
            </a:r>
            <a:endParaRPr lang="en-US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11560" y="3355805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07887" y="3351865"/>
            <a:ext cx="51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306554" y="3351865"/>
            <a:ext cx="27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77021" y="3351865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75012" y="3351865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828805" y="3351865"/>
            <a:ext cx="566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104902" y="3351865"/>
            <a:ext cx="290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02533" y="3351865"/>
            <a:ext cx="52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25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70284" y="3351865"/>
            <a:ext cx="30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767380" y="3351865"/>
            <a:ext cx="318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11560" y="3693056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888873" y="3689116"/>
            <a:ext cx="504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 a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210703" y="3689116"/>
            <a:ext cx="27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381671" y="3689116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580284" y="3689116"/>
            <a:ext cx="29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71328" y="3689116"/>
            <a:ext cx="31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  <a:endParaRPr lang="en-US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11560" y="3996064"/>
            <a:ext cx="25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402463" y="3992124"/>
            <a:ext cx="28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582155" y="3992124"/>
            <a:ext cx="233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798014" y="3992124"/>
            <a:ext cx="42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–5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94135" y="4347277"/>
            <a:ext cx="151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Hence,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368551" y="4347277"/>
            <a:ext cx="1267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 </a:t>
            </a:r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–5</a:t>
            </a:r>
          </a:p>
        </p:txBody>
      </p:sp>
      <p:sp>
        <p:nvSpPr>
          <p:cNvPr id="155" name="Oval 154"/>
          <p:cNvSpPr/>
          <p:nvPr/>
        </p:nvSpPr>
        <p:spPr>
          <a:xfrm>
            <a:off x="1859723" y="3057302"/>
            <a:ext cx="582291" cy="271873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586335" y="3031111"/>
            <a:ext cx="291145" cy="271873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06492" y="4326977"/>
            <a:ext cx="2457396" cy="3591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3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1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1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6" dur="3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52" grpId="0"/>
      <p:bldP spid="153" grpId="0"/>
      <p:bldP spid="154" grpId="0"/>
      <p:bldP spid="155" grpId="0" animBg="1"/>
      <p:bldP spid="155" grpId="1" animBg="1"/>
      <p:bldP spid="156" grpId="0" animBg="1"/>
      <p:bldP spid="156" grpId="1" animBg="1"/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122586" y="113159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60"/>
              <p:cNvSpPr txBox="1"/>
              <p:nvPr/>
            </p:nvSpPr>
            <p:spPr>
              <a:xfrm>
                <a:off x="906151" y="453945"/>
                <a:ext cx="7122233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03275" indent="-803275" defTabSz="184150">
                  <a:lnSpc>
                    <a:spcPct val="150000"/>
                  </a:lnSpc>
                  <a:tabLst>
                    <a:tab pos="393700" algn="ctr"/>
                  </a:tabLst>
                </a:pP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If two zeroes of the polynomial 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4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6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26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+ 138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35 are 2 ±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4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1" y="453945"/>
                <a:ext cx="7122233" cy="539956"/>
              </a:xfrm>
              <a:prstGeom prst="rect">
                <a:avLst/>
              </a:prstGeom>
              <a:blipFill rotWithShape="1">
                <a:blip r:embed="rId5"/>
                <a:stretch>
                  <a:fillRect l="-771" r="-342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82024" y="1151698"/>
            <a:ext cx="215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Since two zeroes are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5898" y="1759908"/>
            <a:ext cx="34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are the factors of the polynomials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610692" y="115169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66188" y="146750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72584" y="146750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169609" y="146750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57" y="751188"/>
            <a:ext cx="1843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find other zeroes.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883530" y="1140990"/>
                <a:ext cx="85561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2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endPara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30" y="1140990"/>
                <a:ext cx="855619" cy="390748"/>
              </a:xfrm>
              <a:prstGeom prst="rect">
                <a:avLst/>
              </a:prstGeom>
              <a:blipFill rotWithShape="1">
                <a:blip r:embed="rId10"/>
                <a:stretch>
                  <a:fillRect l="-5714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040909" y="1140990"/>
                <a:ext cx="81714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2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endPara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09" y="1140990"/>
                <a:ext cx="817147" cy="390748"/>
              </a:xfrm>
              <a:prstGeom prst="rect">
                <a:avLst/>
              </a:prstGeom>
              <a:blipFill rotWithShape="1">
                <a:blip r:embed="rId11"/>
                <a:stretch>
                  <a:fillRect l="-6716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1103978" y="14675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1313990" y="1456794"/>
                <a:ext cx="99988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(2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90" y="1456794"/>
                <a:ext cx="999889" cy="390748"/>
              </a:xfrm>
              <a:prstGeom prst="rect">
                <a:avLst/>
              </a:prstGeom>
              <a:blipFill rotWithShape="1">
                <a:blip r:embed="rId12"/>
                <a:stretch>
                  <a:fillRect l="-5488" t="-3125" r="-6707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/>
          <p:cNvSpPr/>
          <p:nvPr/>
        </p:nvSpPr>
        <p:spPr>
          <a:xfrm>
            <a:off x="2657515" y="146750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888909" y="14675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3098921" y="1456794"/>
                <a:ext cx="96141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(2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21" y="1456794"/>
                <a:ext cx="961417" cy="390748"/>
              </a:xfrm>
              <a:prstGeom prst="rect">
                <a:avLst/>
              </a:prstGeom>
              <a:blipFill rotWithShape="1">
                <a:blip r:embed="rId13"/>
                <a:stretch>
                  <a:fillRect l="-5063" t="-3125" r="-6962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/>
          <p:cNvSpPr/>
          <p:nvPr/>
        </p:nvSpPr>
        <p:spPr>
          <a:xfrm>
            <a:off x="466188" y="207840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68383" y="207840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99777" y="20784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1409789" y="2067694"/>
                <a:ext cx="99988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(2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9" y="2067694"/>
                <a:ext cx="999889" cy="390748"/>
              </a:xfrm>
              <a:prstGeom prst="rect">
                <a:avLst/>
              </a:prstGeom>
              <a:blipFill rotWithShape="1">
                <a:blip r:embed="rId14"/>
                <a:stretch>
                  <a:fillRect l="-4878" t="-3125" r="-6707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/>
          <p:cNvSpPr/>
          <p:nvPr/>
        </p:nvSpPr>
        <p:spPr>
          <a:xfrm>
            <a:off x="856478" y="207840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[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231427" y="207840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]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458030" y="207840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89424" y="20784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2899436" y="2067694"/>
                <a:ext cx="96141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(2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36" y="2067694"/>
                <a:ext cx="961417" cy="390748"/>
              </a:xfrm>
              <a:prstGeom prst="rect">
                <a:avLst/>
              </a:prstGeom>
              <a:blipFill rotWithShape="1">
                <a:blip r:embed="rId15"/>
                <a:stretch>
                  <a:fillRect l="-5732" t="-3125" r="-7643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2346125" y="207840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[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694947" y="207840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]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66188" y="24497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68383" y="2449733"/>
            <a:ext cx="845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1682971" y="24497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1844405" y="2439025"/>
                <a:ext cx="53021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Tw Cen MT" pitchFamily="34" charset="0"/>
                              <a:cs typeface="Courier New" panose="02070309020205020404" pitchFamily="49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05" y="2439025"/>
                <a:ext cx="530210" cy="39074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/>
          <p:cNvSpPr/>
          <p:nvPr/>
        </p:nvSpPr>
        <p:spPr>
          <a:xfrm>
            <a:off x="856478" y="244973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[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215490" y="244973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]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527877" y="2449733"/>
            <a:ext cx="845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216338" y="24497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403899" y="2439025"/>
                <a:ext cx="53021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Tw Cen MT" pitchFamily="34" charset="0"/>
                              <a:cs typeface="Courier New" panose="02070309020205020404" pitchFamily="49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99" y="2439025"/>
                <a:ext cx="530210" cy="39074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2415972" y="244973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[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757566" y="2449733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]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466188" y="281906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968383" y="2819065"/>
            <a:ext cx="94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2)</a:t>
            </a:r>
            <a:r>
              <a: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752821" y="28190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/>
              <p:cNvSpPr/>
              <p:nvPr/>
            </p:nvSpPr>
            <p:spPr>
              <a:xfrm>
                <a:off x="1940382" y="2808357"/>
                <a:ext cx="68409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Tw Cen MT" panose="020B0602020104020603" pitchFamily="34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w Cen MT" panose="020B0602020104020603" pitchFamily="34" charset="0"/>
                    <a:cs typeface="Courier New" panose="02070309020205020404" pitchFamily="49" charset="0"/>
                  </a:rPr>
                  <a:t>)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anose="020B0602020104020603" pitchFamily="34" charset="0"/>
                    <a:cs typeface="Courier New" panose="02070309020205020404" pitchFamily="49" charset="0"/>
                  </a:rPr>
                  <a:t>2</a:t>
                </a:r>
                <a:endParaRPr lang="en-US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43" name="Rectangle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82" y="2808357"/>
                <a:ext cx="684098" cy="390748"/>
              </a:xfrm>
              <a:prstGeom prst="rect">
                <a:avLst/>
              </a:prstGeom>
              <a:blipFill rotWithShape="1">
                <a:blip r:embed="rId18"/>
                <a:stretch>
                  <a:fillRect l="-7080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 250"/>
          <p:cNvSpPr/>
          <p:nvPr/>
        </p:nvSpPr>
        <p:spPr>
          <a:xfrm>
            <a:off x="466188" y="319375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68383" y="3193751"/>
            <a:ext cx="42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246932" y="31937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1437556" y="319375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endParaRPr lang="en-US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50988" y="319375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1960662" y="31937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4</a:t>
            </a:r>
            <a:endParaRPr lang="en-US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2131658" y="31937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2341332" y="31937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3</a:t>
            </a:r>
            <a:endParaRPr lang="en-US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66188" y="35078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sym typeface="Symbol"/>
              </a:rPr>
              <a:t>=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968383" y="3507854"/>
            <a:ext cx="42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246932" y="35078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437556" y="350785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endParaRPr lang="en-US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750988" y="35078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1960662" y="350785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cs typeface="Courier New" panose="02070309020205020404" pitchFamily="49" charset="0"/>
              </a:rPr>
              <a:t>1</a:t>
            </a:r>
            <a:endParaRPr lang="en-US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944759" y="3867894"/>
            <a:ext cx="3504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i.e.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4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 factor of the given polynomial. Now we divide the given polynomial by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4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+ 1.</a:t>
            </a:r>
          </a:p>
        </p:txBody>
      </p:sp>
    </p:spTree>
    <p:extLst>
      <p:ext uri="{BB962C8B-B14F-4D97-AF65-F5344CB8AC3E}">
        <p14:creationId xmlns:p14="http://schemas.microsoft.com/office/powerpoint/2010/main" val="17469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146" grpId="0"/>
      <p:bldP spid="92" grpId="0"/>
      <p:bldP spid="99" grpId="0"/>
      <p:bldP spid="170" grpId="0"/>
      <p:bldP spid="171" grpId="0"/>
      <p:bldP spid="208" grpId="0"/>
      <p:bldP spid="129" grpId="0"/>
      <p:bldP spid="130" grpId="0"/>
      <p:bldP spid="138" grpId="0"/>
      <p:bldP spid="142" grpId="0"/>
      <p:bldP spid="153" grpId="0"/>
      <p:bldP spid="158" grpId="0"/>
      <p:bldP spid="172" grpId="0"/>
      <p:bldP spid="185" grpId="0"/>
      <p:bldP spid="188" grpId="0"/>
      <p:bldP spid="237" grpId="0"/>
      <p:bldP spid="240" grpId="0"/>
      <p:bldP spid="243" grpId="0"/>
      <p:bldP spid="251" grpId="0"/>
      <p:bldP spid="254" grpId="0"/>
      <p:bldP spid="256" grpId="0"/>
      <p:bldP spid="258" grpId="0"/>
      <p:bldP spid="259" grpId="0"/>
      <p:bldP spid="262" grpId="0"/>
      <p:bldP spid="264" grpId="0"/>
      <p:bldP spid="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888528" y="1190245"/>
            <a:ext cx="3567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i.e.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4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 factor of the given polynomial. Now we divide the given polynomial by 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4</a:t>
            </a:r>
            <a:r>
              <a:rPr lang="en-US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+ 1.</a:t>
            </a:r>
          </a:p>
        </p:txBody>
      </p:sp>
      <p:sp>
        <p:nvSpPr>
          <p:cNvPr id="121" name="Rectangle 120"/>
          <p:cNvSpPr/>
          <p:nvPr/>
        </p:nvSpPr>
        <p:spPr>
          <a:xfrm flipH="1">
            <a:off x="4642997" y="2941813"/>
            <a:ext cx="3457395" cy="2128003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58522" y="2973155"/>
            <a:ext cx="40226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 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53857" y="3257079"/>
            <a:ext cx="38067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750859" y="3173867"/>
            <a:ext cx="39720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96730" y="3078763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803229" y="3110461"/>
            <a:ext cx="0" cy="18288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825554" y="3078762"/>
            <a:ext cx="5246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169054" y="3078763"/>
            <a:ext cx="14748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074323" y="3354546"/>
            <a:ext cx="4231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359500" y="3354546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70571" y="3354546"/>
            <a:ext cx="52157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3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Curved Down Arrow 131"/>
          <p:cNvSpPr/>
          <p:nvPr/>
        </p:nvSpPr>
        <p:spPr>
          <a:xfrm>
            <a:off x="6015514" y="2990741"/>
            <a:ext cx="4029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33" name="Curved Down Arrow 132"/>
          <p:cNvSpPr/>
          <p:nvPr/>
        </p:nvSpPr>
        <p:spPr>
          <a:xfrm>
            <a:off x="6001964" y="2959684"/>
            <a:ext cx="994948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325682" y="3078763"/>
            <a:ext cx="43332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868144" y="3354546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577302" y="3670502"/>
            <a:ext cx="6427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4722198" y="3971113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734049" y="3887855"/>
            <a:ext cx="4098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96730" y="3770929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05444" y="3778665"/>
            <a:ext cx="55405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08575" y="3778665"/>
            <a:ext cx="14353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056647" y="4028018"/>
            <a:ext cx="7210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–2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607456" y="402801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807152" y="4028018"/>
            <a:ext cx="5731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8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61" name="Curved Down Arrow 160"/>
          <p:cNvSpPr/>
          <p:nvPr/>
        </p:nvSpPr>
        <p:spPr>
          <a:xfrm>
            <a:off x="5948429" y="3692460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2" name="Curved Down Arrow 161"/>
          <p:cNvSpPr/>
          <p:nvPr/>
        </p:nvSpPr>
        <p:spPr>
          <a:xfrm>
            <a:off x="5948362" y="3651870"/>
            <a:ext cx="905537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303773" y="3770929"/>
            <a:ext cx="5548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855444" y="4028018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4847332" y="3318787"/>
            <a:ext cx="204858" cy="813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892260" y="3108870"/>
            <a:ext cx="198644" cy="9805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833299" y="4022394"/>
            <a:ext cx="205750" cy="101514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024580" y="3772896"/>
            <a:ext cx="117580" cy="7243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7" name="Arc 176"/>
          <p:cNvSpPr/>
          <p:nvPr/>
        </p:nvSpPr>
        <p:spPr>
          <a:xfrm>
            <a:off x="1069148" y="2662371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179" name="Straight Connector 178"/>
          <p:cNvCxnSpPr>
            <a:stCxn id="177" idx="0"/>
          </p:cNvCxnSpPr>
          <p:nvPr/>
        </p:nvCxnSpPr>
        <p:spPr>
          <a:xfrm>
            <a:off x="1117234" y="2662852"/>
            <a:ext cx="32097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6446" y="2627682"/>
            <a:ext cx="134036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 4x + 1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312475" y="2623474"/>
            <a:ext cx="31438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6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26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+ 138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35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321699" y="2314111"/>
            <a:ext cx="5054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5" name="Oval 5"/>
          <p:cNvSpPr/>
          <p:nvPr/>
        </p:nvSpPr>
        <p:spPr>
          <a:xfrm>
            <a:off x="483337" y="2631693"/>
            <a:ext cx="454705" cy="35447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6" name="Oval 5"/>
          <p:cNvSpPr/>
          <p:nvPr/>
        </p:nvSpPr>
        <p:spPr>
          <a:xfrm>
            <a:off x="1347964" y="2659108"/>
            <a:ext cx="405598" cy="30175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7" name="Oval 5"/>
          <p:cNvSpPr/>
          <p:nvPr/>
        </p:nvSpPr>
        <p:spPr>
          <a:xfrm>
            <a:off x="456949" y="2593975"/>
            <a:ext cx="899888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8" name="Oval 5"/>
          <p:cNvSpPr/>
          <p:nvPr/>
        </p:nvSpPr>
        <p:spPr>
          <a:xfrm>
            <a:off x="1357830" y="2344314"/>
            <a:ext cx="534012" cy="30919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174166" y="3150501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286429" y="2942882"/>
            <a:ext cx="19172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4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4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3   </a:t>
            </a: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+      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V="1">
            <a:off x="1153413" y="3365824"/>
            <a:ext cx="31897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161828" y="3140885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229644" y="3322963"/>
            <a:ext cx="8178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27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203356" y="2615854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956074" y="3322963"/>
            <a:ext cx="97761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+ 138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733134" y="2314111"/>
            <a:ext cx="7500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241" name="Oval 5"/>
          <p:cNvSpPr/>
          <p:nvPr/>
        </p:nvSpPr>
        <p:spPr>
          <a:xfrm>
            <a:off x="465536" y="2618800"/>
            <a:ext cx="454705" cy="35447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2" name="Oval 5"/>
          <p:cNvSpPr/>
          <p:nvPr/>
        </p:nvSpPr>
        <p:spPr>
          <a:xfrm>
            <a:off x="457023" y="2606675"/>
            <a:ext cx="87567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3" name="Oval 5"/>
          <p:cNvSpPr/>
          <p:nvPr/>
        </p:nvSpPr>
        <p:spPr>
          <a:xfrm>
            <a:off x="1759656" y="2332293"/>
            <a:ext cx="597348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501056" y="3588580"/>
            <a:ext cx="2433825" cy="3670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 8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   2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881228" y="3711649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2914193" y="3786582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922166" y="4001436"/>
            <a:ext cx="97880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+ 140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1162080" y="4034620"/>
            <a:ext cx="31897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429936" y="3786582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2214440" y="4001436"/>
            <a:ext cx="9364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331640" y="3322963"/>
            <a:ext cx="9543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– 2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463576" y="2593975"/>
            <a:ext cx="86700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3" name="Oval 5"/>
          <p:cNvSpPr/>
          <p:nvPr/>
        </p:nvSpPr>
        <p:spPr>
          <a:xfrm>
            <a:off x="1604740" y="3357535"/>
            <a:ext cx="730796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rot="1800000" flipH="1">
            <a:off x="1946202" y="3375156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590235" y="4341434"/>
            <a:ext cx="7546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–35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4722198" y="4642045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785643" y="4558787"/>
            <a:ext cx="39962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096730" y="4441861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800898" y="4441861"/>
            <a:ext cx="54113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–35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188054" y="4441861"/>
            <a:ext cx="144867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064354" y="4672119"/>
            <a:ext cx="7670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–35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667119" y="467211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887486" y="4672119"/>
            <a:ext cx="7269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140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64" name="Curved Down Arrow 263"/>
          <p:cNvSpPr/>
          <p:nvPr/>
        </p:nvSpPr>
        <p:spPr>
          <a:xfrm>
            <a:off x="6061646" y="4363392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65" name="Curved Down Arrow 264"/>
          <p:cNvSpPr/>
          <p:nvPr/>
        </p:nvSpPr>
        <p:spPr>
          <a:xfrm>
            <a:off x="6055854" y="4322802"/>
            <a:ext cx="760225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307339" y="4441861"/>
            <a:ext cx="54175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–35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846131" y="4672119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flipV="1">
            <a:off x="4782481" y="4689018"/>
            <a:ext cx="315279" cy="12283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11700000" flipH="1">
            <a:off x="5060247" y="4457877"/>
            <a:ext cx="168197" cy="151142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2189386" y="4287104"/>
            <a:ext cx="224505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35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140</a:t>
            </a:r>
            <a:r>
              <a:rPr lang="pt-BR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35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162080" y="4773518"/>
            <a:ext cx="31897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3597925" y="4700485"/>
            <a:ext cx="3331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n-US" i="1" baseline="30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305854" y="2314111"/>
            <a:ext cx="6700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35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274" name="Oval 5"/>
          <p:cNvSpPr/>
          <p:nvPr/>
        </p:nvSpPr>
        <p:spPr>
          <a:xfrm>
            <a:off x="2362985" y="2332293"/>
            <a:ext cx="407996" cy="33011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rot="900000" flipH="1">
            <a:off x="1406078" y="2725144"/>
            <a:ext cx="257806" cy="21836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900000" flipH="1">
            <a:off x="1413079" y="3015527"/>
            <a:ext cx="251842" cy="17373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7" name="Oval 5"/>
          <p:cNvSpPr/>
          <p:nvPr/>
        </p:nvSpPr>
        <p:spPr>
          <a:xfrm>
            <a:off x="2483141" y="4042414"/>
            <a:ext cx="664360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78" name="Oval 5"/>
          <p:cNvSpPr/>
          <p:nvPr/>
        </p:nvSpPr>
        <p:spPr>
          <a:xfrm>
            <a:off x="481349" y="2636619"/>
            <a:ext cx="454705" cy="354479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464478" y="2587625"/>
            <a:ext cx="86700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029014" y="2960863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4659079" y="5926583"/>
            <a:ext cx="12231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664412" y="6234866"/>
            <a:ext cx="14510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820169" y="5926583"/>
            <a:ext cx="13842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972527" y="6234866"/>
            <a:ext cx="3122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4700079" y="5954628"/>
            <a:ext cx="2431042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340039" y="594197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cxnSp>
        <p:nvCxnSpPr>
          <p:cNvPr id="287" name="Straight Connector 286"/>
          <p:cNvCxnSpPr/>
          <p:nvPr/>
        </p:nvCxnSpPr>
        <p:spPr>
          <a:xfrm flipH="1">
            <a:off x="3368605" y="3732604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800000" flipH="1">
            <a:off x="3413498" y="3411351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711079" y="3322963"/>
            <a:ext cx="72336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35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737525" y="4497250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2966424" y="4497250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292" name="Straight Connector 291"/>
          <p:cNvCxnSpPr/>
          <p:nvPr/>
        </p:nvCxnSpPr>
        <p:spPr>
          <a:xfrm flipH="1">
            <a:off x="2631801" y="4480767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800000" flipH="1">
            <a:off x="2734972" y="4068074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800000" flipH="1">
            <a:off x="3787534" y="4074424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800000" flipH="1">
            <a:off x="3821442" y="4422463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22586" y="113159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6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60"/>
              <p:cNvSpPr txBox="1"/>
              <p:nvPr/>
            </p:nvSpPr>
            <p:spPr>
              <a:xfrm>
                <a:off x="906151" y="453945"/>
                <a:ext cx="7122233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03275" indent="-803275" defTabSz="184150">
                  <a:lnSpc>
                    <a:spcPct val="150000"/>
                  </a:lnSpc>
                  <a:tabLst>
                    <a:tab pos="393700" algn="ctr"/>
                  </a:tabLst>
                </a:pP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If two zeroes of the polynomial 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4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6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26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+ 138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35 are 2 ±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6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1" y="453945"/>
                <a:ext cx="7122233" cy="539956"/>
              </a:xfrm>
              <a:prstGeom prst="rect">
                <a:avLst/>
              </a:prstGeom>
              <a:blipFill rotWithShape="1">
                <a:blip r:embed="rId5"/>
                <a:stretch>
                  <a:fillRect l="-771" r="-342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Group 16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76" name="Picture 2" descr="Related image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1" name="TextBox 170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911057" y="751188"/>
            <a:ext cx="1843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find other zeroes.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980690" y="3354546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183338" y="3354546"/>
            <a:ext cx="4310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189403" y="402801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389099" y="4028018"/>
            <a:ext cx="4952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716002" y="4001436"/>
            <a:ext cx="6594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35</a:t>
            </a:r>
            <a:endParaRPr lang="es-ES" b="1" i="1" baseline="30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449681" y="467211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625477" y="4672119"/>
            <a:ext cx="4418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anose="020B0602020104020603" pitchFamily="34" charset="0"/>
              </a:rPr>
              <a:t>35</a:t>
            </a:r>
            <a:endParaRPr lang="en-US" b="1" i="1" kern="0" baseline="30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490770" y="3140885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188771" y="3786582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41006" y="4497250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</p:spTree>
    <p:extLst>
      <p:ext uri="{BB962C8B-B14F-4D97-AF65-F5344CB8AC3E}">
        <p14:creationId xmlns:p14="http://schemas.microsoft.com/office/powerpoint/2010/main" val="40063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339 L -4.44444E-6 0.48858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93827E-6 L 0.25278 -0.400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2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93827E-6 L 0.30243 -0.11512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5 -0.00092 L 0.43507 0.14414 " pathEditMode="relative" rAng="0" ptsTypes="AA">
                                      <p:cBhvr>
                                        <p:cTn id="98" dur="75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48177 -0.14969 " pathEditMode="relative" rAng="0" ptsTypes="AA">
                                      <p:cBhvr>
                                        <p:cTn id="118" dur="75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7" y="-750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25E-6 L -0.60122 -0.09105 " pathEditMode="relative" rAng="0" ptsTypes="AA">
                                      <p:cBhvr>
                                        <p:cTn id="120" dur="7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9" y="-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3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69136E-6 L 0.57431 0.02932 " pathEditMode="relative" rAng="0" ptsTypes="AA">
                                      <p:cBhvr>
                                        <p:cTn id="171" dur="5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5" y="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7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00"/>
                            </p:stCondLst>
                            <p:childTnLst>
                              <p:par>
                                <p:cTn id="1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"/>
                            </p:stCondLst>
                            <p:childTnLst>
                              <p:par>
                                <p:cTn id="2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0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9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3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5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"/>
                            </p:stCondLst>
                            <p:childTnLst>
                              <p:par>
                                <p:cTn id="2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3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3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08642E-6 L 0.37465 0.24383 " pathEditMode="relative" rAng="0" ptsTypes="AA">
                                      <p:cBhvr>
                                        <p:cTn id="285" dur="750" spd="-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3" y="1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3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301" dur="750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303" dur="750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"/>
                            </p:stCondLst>
                            <p:childTnLst>
                              <p:par>
                                <p:cTn id="3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3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5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4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5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53229 0.0071 " pathEditMode="relative" rAng="0" ptsTypes="AA">
                                      <p:cBhvr>
                                        <p:cTn id="354" dur="500" spd="-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9877E-6 L -0.00278 -0.12716 " pathEditMode="relative" rAng="0" ptsTypes="AA">
                                      <p:cBhvr>
                                        <p:cTn id="391" dur="750" spd="-100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6358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00469 -0.13519 " pathEditMode="relative" rAng="0" ptsTypes="AA">
                                      <p:cBhvr>
                                        <p:cTn id="395" dur="750" spd="-100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6759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8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5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1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00"/>
                            </p:stCondLst>
                            <p:childTnLst>
                              <p:par>
                                <p:cTn id="4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4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3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0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00"/>
                            </p:stCondLst>
                            <p:childTnLst>
                              <p:par>
                                <p:cTn id="4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3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8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3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4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8642E-6 L 0.31788 0.35309 " pathEditMode="relative" rAng="0" ptsTypes="AA">
                                      <p:cBhvr>
                                        <p:cTn id="460" dur="750" spd="-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5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8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476" dur="750" spd="-100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478" dur="750" spd="-100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750"/>
                            </p:stCondLst>
                            <p:childTnLst>
                              <p:par>
                                <p:cTn id="4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3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9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3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0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3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9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3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0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45679E-6 L 0.46042 -0.0321 " pathEditMode="relative" rAng="0" ptsTypes="AA">
                                      <p:cBhvr>
                                        <p:cTn id="526" dur="500" spd="-100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-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000"/>
                            </p:stCondLst>
                            <p:childTnLst>
                              <p:par>
                                <p:cTn id="5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2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1" dur="4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2" dur="4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7" dur="3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8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75 -0.40957 L -1.38889E-6 4.07407E-6 " pathEditMode="relative" rAng="0" ptsTypes="AA">
                                      <p:cBhvr>
                                        <p:cTn id="684" dur="7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9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0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-0.00401 L -3.05556E-6 -2.96296E-6 " pathEditMode="relative" rAng="0" ptsTypes="AA">
                                      <p:cBhvr>
                                        <p:cTn id="696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750"/>
                            </p:stCondLst>
                            <p:childTnLst>
                              <p:par>
                                <p:cTn id="6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0" dur="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2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4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0"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1"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6"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7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6" dur="3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7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2" dur="3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3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00469 -0.13519 " pathEditMode="relative" rAng="0" ptsTypes="AA">
                                      <p:cBhvr>
                                        <p:cTn id="761" dur="75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6" dur="3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7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2" dur="3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3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300"/>
                            </p:stCondLst>
                            <p:childTnLst>
                              <p:par>
                                <p:cTn id="7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800"/>
                            </p:stCondLst>
                            <p:childTnLst>
                              <p:par>
                                <p:cTn id="7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0" grpId="1"/>
      <p:bldP spid="121" grpId="0" animBg="1"/>
      <p:bldP spid="121" grpId="1" animBg="1"/>
      <p:bldP spid="122" grpId="0"/>
      <p:bldP spid="122" grpId="1"/>
      <p:bldP spid="124" grpId="0"/>
      <p:bldP spid="124" grpId="1"/>
      <p:bldP spid="125" grpId="0"/>
      <p:bldP spid="125" grpId="1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30" grpId="0"/>
      <p:bldP spid="130" grpId="1"/>
      <p:bldP spid="131" grpId="0"/>
      <p:bldP spid="131" grpId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8" grpId="0"/>
      <p:bldP spid="138" grpId="1"/>
      <p:bldP spid="140" grpId="0"/>
      <p:bldP spid="140" grpId="1"/>
      <p:bldP spid="141" grpId="0"/>
      <p:bldP spid="141" grpId="1"/>
      <p:bldP spid="153" grpId="0"/>
      <p:bldP spid="153" grpId="1"/>
      <p:bldP spid="154" grpId="0"/>
      <p:bldP spid="154" grpId="1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9" grpId="0"/>
      <p:bldP spid="159" grpId="1"/>
      <p:bldP spid="160" grpId="0"/>
      <p:bldP spid="160" grpId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/>
      <p:bldP spid="163" grpId="1"/>
      <p:bldP spid="168" grpId="0"/>
      <p:bldP spid="168" grpId="1"/>
      <p:bldP spid="177" grpId="0" animBg="1"/>
      <p:bldP spid="180" grpId="0"/>
      <p:bldP spid="180" grpId="1"/>
      <p:bldP spid="183" grpId="0"/>
      <p:bldP spid="183" grpId="1"/>
      <p:bldP spid="184" grpId="0"/>
      <p:bldP spid="184" grpId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8" grpId="2" animBg="1"/>
      <p:bldP spid="189" grpId="0"/>
      <p:bldP spid="234" grpId="0"/>
      <p:bldP spid="234" grpId="1"/>
      <p:bldP spid="236" grpId="0"/>
      <p:bldP spid="236" grpId="1"/>
      <p:bldP spid="236" grpId="2"/>
      <p:bldP spid="237" grpId="0"/>
      <p:bldP spid="238" grpId="0"/>
      <p:bldP spid="238" grpId="1"/>
      <p:bldP spid="239" grpId="0"/>
      <p:bldP spid="240" grpId="0"/>
      <p:bldP spid="240" grpId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/>
      <p:bldP spid="244" grpId="1"/>
      <p:bldP spid="246" grpId="0"/>
      <p:bldP spid="247" grpId="0"/>
      <p:bldP spid="247" grpId="1"/>
      <p:bldP spid="249" grpId="0"/>
      <p:bldP spid="250" grpId="0"/>
      <p:bldP spid="250" grpId="1"/>
      <p:bldP spid="251" grpId="0"/>
      <p:bldP spid="252" grpId="0" animBg="1"/>
      <p:bldP spid="252" grpId="1" animBg="1"/>
      <p:bldP spid="253" grpId="0" animBg="1"/>
      <p:bldP spid="253" grpId="1" animBg="1"/>
      <p:bldP spid="255" grpId="0"/>
      <p:bldP spid="255" grpId="1"/>
      <p:bldP spid="257" grpId="0"/>
      <p:bldP spid="257" grpId="1"/>
      <p:bldP spid="258" grpId="0"/>
      <p:bldP spid="258" grpId="1"/>
      <p:bldP spid="259" grpId="0"/>
      <p:bldP spid="259" grpId="1"/>
      <p:bldP spid="259" grpId="2"/>
      <p:bldP spid="260" grpId="0"/>
      <p:bldP spid="260" grpId="1"/>
      <p:bldP spid="260" grpId="2"/>
      <p:bldP spid="261" grpId="0"/>
      <p:bldP spid="261" grpId="1"/>
      <p:bldP spid="262" grpId="0"/>
      <p:bldP spid="262" grpId="1"/>
      <p:bldP spid="263" grpId="0"/>
      <p:bldP spid="263" grpId="1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/>
      <p:bldP spid="266" grpId="1"/>
      <p:bldP spid="267" grpId="0"/>
      <p:bldP spid="267" grpId="1"/>
      <p:bldP spid="270" grpId="0"/>
      <p:bldP spid="270" grpId="1"/>
      <p:bldP spid="272" grpId="0"/>
      <p:bldP spid="273" grpId="0"/>
      <p:bldP spid="273" grpId="1"/>
      <p:bldP spid="274" grpId="0" animBg="1"/>
      <p:bldP spid="274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/>
      <p:bldP spid="280" grpId="1"/>
      <p:bldP spid="280" grpId="2"/>
      <p:bldP spid="281" grpId="0"/>
      <p:bldP spid="282" grpId="0"/>
      <p:bldP spid="283" grpId="0"/>
      <p:bldP spid="283" grpId="1"/>
      <p:bldP spid="284" grpId="0"/>
      <p:bldP spid="284" grpId="1"/>
      <p:bldP spid="285" grpId="0" animBg="1"/>
      <p:bldP spid="286" grpId="0"/>
      <p:bldP spid="289" grpId="0"/>
      <p:bldP spid="290" grpId="0"/>
      <p:bldP spid="291" grpId="0"/>
      <p:bldP spid="152" grpId="0"/>
      <p:bldP spid="166" grpId="0"/>
      <p:bldP spid="181" grpId="0"/>
      <p:bldP spid="181" grpId="1"/>
      <p:bldP spid="182" grpId="0"/>
      <p:bldP spid="182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/>
      <p:bldP spid="194" grpId="1"/>
      <p:bldP spid="195" grpId="0"/>
      <p:bldP spid="195" grpId="1"/>
      <p:bldP spid="195" grpId="2"/>
      <p:bldP spid="196" grpId="0"/>
      <p:bldP spid="1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624620" y="3939902"/>
            <a:ext cx="617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So, 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242248" y="3939902"/>
            <a:ext cx="2644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6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26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+ 138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35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60120" y="4191895"/>
            <a:ext cx="298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234005" y="4191895"/>
            <a:ext cx="1384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² – 4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 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19380" y="4191895"/>
            <a:ext cx="139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35)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24620" y="4437976"/>
            <a:ext cx="681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Now,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227666" y="4437976"/>
            <a:ext cx="1390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2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35</a:t>
            </a:r>
          </a:p>
        </p:txBody>
      </p:sp>
      <p:sp>
        <p:nvSpPr>
          <p:cNvPr id="210" name="Rounded Rectangle 209"/>
          <p:cNvSpPr/>
          <p:nvPr/>
        </p:nvSpPr>
        <p:spPr bwMode="auto">
          <a:xfrm rot="10800000" flipH="1" flipV="1">
            <a:off x="2367567" y="4318992"/>
            <a:ext cx="2462840" cy="510248"/>
          </a:xfrm>
          <a:prstGeom prst="round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477335" y="4409446"/>
            <a:ext cx="2247065" cy="338544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lang="en-US" sz="16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+ 2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ab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r>
              <a:rPr lang="en-US" sz="16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(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</a:t>
            </a:r>
            <a:r>
              <a:rPr lang="en-US" sz="16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r>
              <a:rPr lang="en-US" sz="16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60120" y="4701044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227666" y="4701044"/>
            <a:ext cx="958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+ 1)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496624" y="3435846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764170" y="3435846"/>
            <a:ext cx="858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7)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390257" y="3435846"/>
            <a:ext cx="846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+ 5)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076056" y="3721077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433668" y="3721077"/>
            <a:ext cx="690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– 7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977228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173654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537720" y="3721077"/>
            <a:ext cx="53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7030997" y="3721077"/>
            <a:ext cx="6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+ 5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541567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737993" y="3721077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076056" y="4028854"/>
            <a:ext cx="306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40321" y="4028854"/>
            <a:ext cx="3458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977228" y="4028854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154991" y="4028854"/>
            <a:ext cx="421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537720" y="4028854"/>
            <a:ext cx="53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7347349" y="4028854"/>
            <a:ext cx="328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541567" y="4028854"/>
            <a:ext cx="293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735453" y="4028854"/>
            <a:ext cx="436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–5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5433668" y="4261005"/>
            <a:ext cx="2242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Its zeroes are 7 and – 5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244887" y="3746985"/>
            <a:ext cx="817112" cy="215025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1241568" y="3753335"/>
            <a:ext cx="658004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090299" y="3754605"/>
            <a:ext cx="797584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3066460" y="3746985"/>
            <a:ext cx="964192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81454" y="3689042"/>
            <a:ext cx="3947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Dividend = Divisor × Quotient + Remainder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1371319" y="1621018"/>
            <a:ext cx="2515305" cy="230652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324505" y="1635646"/>
            <a:ext cx="1002499" cy="21945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1418876" y="1347614"/>
            <a:ext cx="1266475" cy="229686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3276805" y="3348598"/>
            <a:ext cx="199835" cy="221651"/>
          </a:xfrm>
          <a:prstGeom prst="roundRect">
            <a:avLst>
              <a:gd name="adj" fmla="val 24506"/>
            </a:avLst>
          </a:prstGeom>
          <a:noFill/>
          <a:ln w="19050"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692664" y="4191895"/>
            <a:ext cx="546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2586" y="113159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9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60"/>
              <p:cNvSpPr txBox="1"/>
              <p:nvPr/>
            </p:nvSpPr>
            <p:spPr>
              <a:xfrm>
                <a:off x="906151" y="453945"/>
                <a:ext cx="7122233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03275" indent="-803275" defTabSz="184150">
                  <a:lnSpc>
                    <a:spcPct val="150000"/>
                  </a:lnSpc>
                  <a:tabLst>
                    <a:tab pos="393700" algn="ctr"/>
                  </a:tabLst>
                </a:pP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If two zeroes of the polynomial 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4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6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3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26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+ 138</a:t>
                </a:r>
                <a:r>
                  <a:rPr lang="en-US" b="1" i="1" dirty="0">
                    <a:solidFill>
                      <a:schemeClr val="bg1"/>
                    </a:solidFill>
                    <a:latin typeface="Georgia" panose="02040502050405020303" pitchFamily="18" charset="0"/>
                    <a:cs typeface="Courier New" panose="02070309020205020404" pitchFamily="49" charset="0"/>
                  </a:rPr>
                  <a:t>x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 – 35 are 2 ±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bg1"/>
                            </a:solidFill>
                            <a:latin typeface="Tw Cen MT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cs typeface="Courier New" panose="02070309020205020404" pitchFamily="49" charset="0"/>
                  </a:rPr>
                  <a:t>,</a:t>
                </a:r>
              </a:p>
            </p:txBody>
          </p:sp>
        </mc:Choice>
        <mc:Fallback xmlns="">
          <p:sp>
            <p:nvSpPr>
              <p:cNvPr id="9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1" y="453945"/>
                <a:ext cx="7122233" cy="539956"/>
              </a:xfrm>
              <a:prstGeom prst="rect">
                <a:avLst/>
              </a:prstGeom>
              <a:blipFill rotWithShape="1">
                <a:blip r:embed="rId5"/>
                <a:stretch>
                  <a:fillRect l="-771" r="-342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98" name="Group 9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01" name="Picture 2" descr="Related image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911057" y="751188"/>
            <a:ext cx="1843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3275" indent="-803275" defTabSz="184150">
              <a:lnSpc>
                <a:spcPct val="150000"/>
              </a:lnSpc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find other zeroes.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4548"/>
            <a:ext cx="3712914" cy="23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4" name="Rounded Rectangle 433"/>
          <p:cNvSpPr/>
          <p:nvPr/>
        </p:nvSpPr>
        <p:spPr>
          <a:xfrm>
            <a:off x="5195138" y="4535820"/>
            <a:ext cx="3412921" cy="499846"/>
          </a:xfrm>
          <a:prstGeom prst="roundRect">
            <a:avLst/>
          </a:prstGeom>
          <a:noFill/>
          <a:ln>
            <a:solidFill>
              <a:srgbClr val="FFFF6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184814" y="4477866"/>
            <a:ext cx="3481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Therefore, the remaining zeroes of the given polynomial 7 </a:t>
            </a:r>
            <a:r>
              <a:rPr 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 –5.</a:t>
            </a:r>
            <a:endParaRPr 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  <p:bldP spid="211" grpId="0"/>
      <p:bldP spid="211" grpId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92" grpId="0"/>
      <p:bldP spid="96" grpId="0"/>
      <p:bldP spid="434" grpId="0" animBg="1"/>
      <p:bldP spid="4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4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35496" y="174721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2" y="453945"/>
            <a:ext cx="563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Give examples of polynomials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q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and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which satisfy the division algorithm and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286" name="Rectangle 285"/>
          <p:cNvSpPr/>
          <p:nvPr/>
        </p:nvSpPr>
        <p:spPr>
          <a:xfrm>
            <a:off x="4789593" y="2644136"/>
            <a:ext cx="2220807" cy="2438032"/>
          </a:xfrm>
          <a:prstGeom prst="rect">
            <a:avLst/>
          </a:prstGeom>
          <a:solidFill>
            <a:srgbClr val="1C485E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1305652" y="1873501"/>
            <a:ext cx="1787588" cy="239896"/>
          </a:xfrm>
          <a:prstGeom prst="roundRect">
            <a:avLst>
              <a:gd name="adj" fmla="val 24506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99592" y="1816756"/>
            <a:ext cx="22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(i)  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054609" y="219775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508302" y="21977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1746427" y="2197754"/>
            <a:ext cx="1641441" cy="338554"/>
            <a:chOff x="1752600" y="1657350"/>
            <a:chExt cx="1641441" cy="338554"/>
          </a:xfrm>
        </p:grpSpPr>
        <p:sp>
          <p:nvSpPr>
            <p:cNvPr id="293" name="TextBox 292"/>
            <p:cNvSpPr txBox="1"/>
            <p:nvPr/>
          </p:nvSpPr>
          <p:spPr>
            <a:xfrm>
              <a:off x="1752600" y="1657350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176459" y="16573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362192" y="1657350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739902" y="16573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938467" y="1657350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14,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3362879" y="219775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811512" y="21977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040112" y="219775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054610" y="250583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508302" y="25058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303" name="Group 302"/>
          <p:cNvGrpSpPr/>
          <p:nvPr/>
        </p:nvGrpSpPr>
        <p:grpSpPr>
          <a:xfrm>
            <a:off x="1746427" y="2505828"/>
            <a:ext cx="1260970" cy="338554"/>
            <a:chOff x="1752600" y="1995904"/>
            <a:chExt cx="1260970" cy="338554"/>
          </a:xfrm>
        </p:grpSpPr>
        <p:sp>
          <p:nvSpPr>
            <p:cNvPr id="304" name="TextBox 303"/>
            <p:cNvSpPr txBox="1"/>
            <p:nvPr/>
          </p:nvSpPr>
          <p:spPr>
            <a:xfrm>
              <a:off x="1752600" y="1995904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047724" y="19959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240256" y="199590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2453628" y="199590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667000" y="1995904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7,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3017063" y="250583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3422827" y="25058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619430" y="250583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251118" y="2735520"/>
            <a:ext cx="4116203" cy="534697"/>
          </a:xfrm>
          <a:prstGeom prst="round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386960" y="2907510"/>
            <a:ext cx="830049" cy="215025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1409752" y="2909336"/>
            <a:ext cx="655250" cy="208805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2259331" y="2901160"/>
            <a:ext cx="786382" cy="219456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3220764" y="2898574"/>
            <a:ext cx="969760" cy="219456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36347" y="2835479"/>
            <a:ext cx="3947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Dividend = Divisor × Quotient + Remainder</a:t>
            </a:r>
            <a:endParaRPr lang="en-US" sz="16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4594466" y="2607555"/>
            <a:ext cx="2233184" cy="2505390"/>
            <a:chOff x="5393180" y="1884039"/>
            <a:chExt cx="2233184" cy="2505390"/>
          </a:xfrm>
        </p:grpSpPr>
        <p:grpSp>
          <p:nvGrpSpPr>
            <p:cNvPr id="319" name="Group 318"/>
            <p:cNvGrpSpPr/>
            <p:nvPr/>
          </p:nvGrpSpPr>
          <p:grpSpPr>
            <a:xfrm>
              <a:off x="5393180" y="2113652"/>
              <a:ext cx="2172226" cy="512984"/>
              <a:chOff x="5491327" y="1630811"/>
              <a:chExt cx="1198483" cy="347631"/>
            </a:xfrm>
          </p:grpSpPr>
          <p:sp>
            <p:nvSpPr>
              <p:cNvPr id="343" name="Arc 342"/>
              <p:cNvSpPr/>
              <p:nvPr/>
            </p:nvSpPr>
            <p:spPr>
              <a:xfrm rot="3389350">
                <a:off x="5466127" y="1656011"/>
                <a:ext cx="347631" cy="297231"/>
              </a:xfrm>
              <a:prstGeom prst="arc">
                <a:avLst>
                  <a:gd name="adj1" fmla="val 16200000"/>
                  <a:gd name="adj2" fmla="val 200526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prstClr val="white"/>
                  </a:solidFill>
                  <a:latin typeface="Tw Cen MT" panose="020B0602020104020603" pitchFamily="34" charset="0"/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5761015" y="1702597"/>
                <a:ext cx="92879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TextBox 319"/>
            <p:cNvSpPr txBox="1"/>
            <p:nvPr/>
          </p:nvSpPr>
          <p:spPr>
            <a:xfrm>
              <a:off x="6392531" y="188403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594265" y="188403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838948" y="188403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048488" y="188403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7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905800" y="2521101"/>
              <a:ext cx="559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ge</a:t>
              </a:r>
              <a:r>
                <a:rPr lang="en-US" sz="1600" b="1" baseline="30000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5759947" y="25131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–</a:t>
              </a:r>
            </a:p>
          </p:txBody>
        </p:sp>
        <p:cxnSp>
          <p:nvCxnSpPr>
            <p:cNvPr id="326" name="Straight Connector 325"/>
            <p:cNvCxnSpPr/>
            <p:nvPr/>
          </p:nvCxnSpPr>
          <p:spPr>
            <a:xfrm flipV="1">
              <a:off x="5944808" y="2820750"/>
              <a:ext cx="1630756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6390634" y="27921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6551622" y="2792146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901480" y="279197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030762" y="279197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14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390634" y="302405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6551622" y="302405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6375394" y="319046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</a:p>
          </p:txBody>
        </p:sp>
        <p:cxnSp>
          <p:nvCxnSpPr>
            <p:cNvPr id="334" name="Straight Connector 333"/>
            <p:cNvCxnSpPr/>
            <p:nvPr/>
          </p:nvCxnSpPr>
          <p:spPr>
            <a:xfrm>
              <a:off x="6222558" y="3443307"/>
              <a:ext cx="1322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7038552" y="3414649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14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7038552" y="370473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14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771272" y="3697562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(–)</a:t>
              </a:r>
            </a:p>
          </p:txBody>
        </p:sp>
        <p:cxnSp>
          <p:nvCxnSpPr>
            <p:cNvPr id="338" name="Straight Connector 337"/>
            <p:cNvCxnSpPr/>
            <p:nvPr/>
          </p:nvCxnSpPr>
          <p:spPr>
            <a:xfrm>
              <a:off x="6439278" y="4022427"/>
              <a:ext cx="11870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38"/>
            <p:cNvSpPr txBox="1"/>
            <p:nvPr/>
          </p:nvSpPr>
          <p:spPr>
            <a:xfrm>
              <a:off x="7099308" y="4050875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 0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641252" y="218963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919344" y="2210387"/>
              <a:ext cx="1390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– 2</a:t>
              </a:r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+ 14</a:t>
              </a: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080418" y="1884039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18735" y="2933065"/>
            <a:ext cx="1406112" cy="338554"/>
            <a:chOff x="6392531" y="5429250"/>
            <a:chExt cx="1406112" cy="338554"/>
          </a:xfrm>
        </p:grpSpPr>
        <p:sp>
          <p:nvSpPr>
            <p:cNvPr id="346" name="Rounded Rectangle 345"/>
            <p:cNvSpPr/>
            <p:nvPr/>
          </p:nvSpPr>
          <p:spPr>
            <a:xfrm>
              <a:off x="6451121" y="5468641"/>
              <a:ext cx="1313807" cy="259773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392531" y="5429250"/>
              <a:ext cx="1406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840977" y="2912063"/>
            <a:ext cx="293670" cy="338554"/>
            <a:chOff x="6024426" y="4804946"/>
            <a:chExt cx="293670" cy="338554"/>
          </a:xfrm>
        </p:grpSpPr>
        <p:sp>
          <p:nvSpPr>
            <p:cNvPr id="349" name="Rounded Rectangle 348"/>
            <p:cNvSpPr/>
            <p:nvPr/>
          </p:nvSpPr>
          <p:spPr>
            <a:xfrm>
              <a:off x="6069931" y="4863554"/>
              <a:ext cx="195950" cy="206635"/>
            </a:xfrm>
            <a:prstGeom prst="roundRect">
              <a:avLst>
                <a:gd name="adj" fmla="val 24506"/>
              </a:avLst>
            </a:prstGeom>
            <a:solidFill>
              <a:srgbClr val="A316B2">
                <a:alpha val="61000"/>
              </a:srgb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6024426" y="480494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5351306" y="2937443"/>
            <a:ext cx="256802" cy="338554"/>
            <a:chOff x="6001945" y="4838703"/>
            <a:chExt cx="256802" cy="338554"/>
          </a:xfrm>
        </p:grpSpPr>
        <p:sp>
          <p:nvSpPr>
            <p:cNvPr id="352" name="Oval 351"/>
            <p:cNvSpPr/>
            <p:nvPr/>
          </p:nvSpPr>
          <p:spPr>
            <a:xfrm>
              <a:off x="6067969" y="4893414"/>
              <a:ext cx="132573" cy="143881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001945" y="4838703"/>
              <a:ext cx="256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5393216" y="2610786"/>
            <a:ext cx="256802" cy="338554"/>
            <a:chOff x="6038140" y="4829178"/>
            <a:chExt cx="256802" cy="338554"/>
          </a:xfrm>
        </p:grpSpPr>
        <p:sp>
          <p:nvSpPr>
            <p:cNvPr id="355" name="Oval 354"/>
            <p:cNvSpPr/>
            <p:nvPr/>
          </p:nvSpPr>
          <p:spPr>
            <a:xfrm>
              <a:off x="6111139" y="4880839"/>
              <a:ext cx="122432" cy="140455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038140" y="4829178"/>
              <a:ext cx="256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5278120" y="2605358"/>
            <a:ext cx="1265077" cy="340935"/>
            <a:chOff x="6135011" y="4804946"/>
            <a:chExt cx="1265077" cy="340935"/>
          </a:xfrm>
        </p:grpSpPr>
        <p:sp>
          <p:nvSpPr>
            <p:cNvPr id="358" name="Rounded Rectangle 357"/>
            <p:cNvSpPr/>
            <p:nvPr/>
          </p:nvSpPr>
          <p:spPr>
            <a:xfrm>
              <a:off x="6213961" y="4854130"/>
              <a:ext cx="1167777" cy="259773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359" name="Group 358"/>
            <p:cNvGrpSpPr/>
            <p:nvPr/>
          </p:nvGrpSpPr>
          <p:grpSpPr>
            <a:xfrm>
              <a:off x="6135011" y="4804946"/>
              <a:ext cx="1265077" cy="340935"/>
              <a:chOff x="6238527" y="2036439"/>
              <a:chExt cx="1265077" cy="340935"/>
            </a:xfrm>
          </p:grpSpPr>
          <p:sp>
            <p:nvSpPr>
              <p:cNvPr id="360" name="TextBox 359"/>
              <p:cNvSpPr txBox="1"/>
              <p:nvPr/>
            </p:nvSpPr>
            <p:spPr>
              <a:xfrm>
                <a:off x="6549691" y="203882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–</a:t>
                </a: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6755711" y="20388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7000394" y="203882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7209934" y="2038820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7</a:t>
                </a: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6238527" y="2036439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r>
                  <a: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2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365" name="Group 364"/>
          <p:cNvGrpSpPr/>
          <p:nvPr/>
        </p:nvGrpSpPr>
        <p:grpSpPr>
          <a:xfrm>
            <a:off x="6419874" y="4768295"/>
            <a:ext cx="293670" cy="338554"/>
            <a:chOff x="6024426" y="4850666"/>
            <a:chExt cx="293670" cy="338554"/>
          </a:xfrm>
        </p:grpSpPr>
        <p:sp>
          <p:nvSpPr>
            <p:cNvPr id="366" name="Rounded Rectangle 365"/>
            <p:cNvSpPr/>
            <p:nvPr/>
          </p:nvSpPr>
          <p:spPr>
            <a:xfrm>
              <a:off x="6060874" y="4874450"/>
              <a:ext cx="234385" cy="259773"/>
            </a:xfrm>
            <a:prstGeom prst="roundRect">
              <a:avLst>
                <a:gd name="adj" fmla="val 24506"/>
              </a:avLst>
            </a:prstGeom>
            <a:solidFill>
              <a:srgbClr val="A316B2">
                <a:alpha val="61000"/>
              </a:srgb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6024426" y="485066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</a:t>
              </a:r>
            </a:p>
          </p:txBody>
        </p:sp>
      </p:grpSp>
      <p:sp>
        <p:nvSpPr>
          <p:cNvPr id="368" name="Rounded Rectangle 367"/>
          <p:cNvSpPr/>
          <p:nvPr/>
        </p:nvSpPr>
        <p:spPr>
          <a:xfrm>
            <a:off x="3923777" y="544926"/>
            <a:ext cx="504914" cy="243414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641409" y="798642"/>
            <a:ext cx="1791715" cy="263167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4481095" y="550255"/>
            <a:ext cx="487251" cy="228947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5053886" y="551442"/>
            <a:ext cx="462880" cy="209337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5950144" y="516352"/>
            <a:ext cx="459014" cy="267755"/>
          </a:xfrm>
          <a:prstGeom prst="roundRect">
            <a:avLst>
              <a:gd name="adj" fmla="val 24506"/>
            </a:avLst>
          </a:prstGeom>
          <a:noFill/>
          <a:ln w="28575">
            <a:solidFill>
              <a:srgbClr val="FF33CC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899592" y="1111097"/>
            <a:ext cx="22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(i)  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3117212" y="1111097"/>
            <a:ext cx="2221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(ii)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nl-NL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882829" y="1419622"/>
            <a:ext cx="1758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(iii)  deg 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 = 0</a:t>
            </a:r>
            <a:endParaRPr lang="nl-NL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146" grpId="0"/>
      <p:bldP spid="286" grpId="0" animBg="1"/>
      <p:bldP spid="287" grpId="0" animBg="1"/>
      <p:bldP spid="287" grpId="1" animBg="1"/>
      <p:bldP spid="289" grpId="0"/>
      <p:bldP spid="290" grpId="0"/>
      <p:bldP spid="291" grpId="0"/>
      <p:bldP spid="298" grpId="0"/>
      <p:bldP spid="299" grpId="0"/>
      <p:bldP spid="300" grpId="0"/>
      <p:bldP spid="301" grpId="0"/>
      <p:bldP spid="302" grpId="0"/>
      <p:bldP spid="309" grpId="0"/>
      <p:bldP spid="310" grpId="0"/>
      <p:bldP spid="311" grpId="0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317" grpId="0"/>
      <p:bldP spid="317" grpId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457" grpId="0"/>
      <p:bldP spid="458" grpId="0"/>
      <p:bldP spid="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35496" y="174721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2" y="453945"/>
            <a:ext cx="563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Give examples of polynomials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q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and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which satisfy the division algorithm and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289" name="Rectangle 288"/>
          <p:cNvSpPr/>
          <p:nvPr/>
        </p:nvSpPr>
        <p:spPr>
          <a:xfrm>
            <a:off x="899592" y="1816756"/>
            <a:ext cx="22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(i)  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054609" y="219775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508302" y="21977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1746427" y="2197754"/>
            <a:ext cx="1641441" cy="338554"/>
            <a:chOff x="1752600" y="1657350"/>
            <a:chExt cx="1641441" cy="338554"/>
          </a:xfrm>
        </p:grpSpPr>
        <p:sp>
          <p:nvSpPr>
            <p:cNvPr id="293" name="TextBox 292"/>
            <p:cNvSpPr txBox="1"/>
            <p:nvPr/>
          </p:nvSpPr>
          <p:spPr>
            <a:xfrm>
              <a:off x="1752600" y="1657350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176459" y="16573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362192" y="1657350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739902" y="16573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938467" y="1657350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14,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3362879" y="219775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811512" y="21977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040112" y="219775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054610" y="250583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508302" y="25058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303" name="Group 302"/>
          <p:cNvGrpSpPr/>
          <p:nvPr/>
        </p:nvGrpSpPr>
        <p:grpSpPr>
          <a:xfrm>
            <a:off x="1746427" y="2505828"/>
            <a:ext cx="1260970" cy="338554"/>
            <a:chOff x="1752600" y="1995904"/>
            <a:chExt cx="1260970" cy="338554"/>
          </a:xfrm>
        </p:grpSpPr>
        <p:sp>
          <p:nvSpPr>
            <p:cNvPr id="304" name="TextBox 303"/>
            <p:cNvSpPr txBox="1"/>
            <p:nvPr/>
          </p:nvSpPr>
          <p:spPr>
            <a:xfrm>
              <a:off x="1752600" y="1995904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047724" y="19959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240256" y="199590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2453628" y="199590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667000" y="1995904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7,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3017063" y="250583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3422827" y="25058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619430" y="250583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899592" y="1111097"/>
            <a:ext cx="22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(i)  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3117212" y="1111097"/>
            <a:ext cx="2221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(ii)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nl-NL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882829" y="1419622"/>
            <a:ext cx="1758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(iii)  deg 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 = 0</a:t>
            </a:r>
            <a:endParaRPr lang="nl-NL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11399" y="2664595"/>
            <a:ext cx="2593175" cy="2384586"/>
          </a:xfrm>
          <a:prstGeom prst="rect">
            <a:avLst/>
          </a:prstGeom>
          <a:solidFill>
            <a:srgbClr val="1C485E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284293" y="2901936"/>
            <a:ext cx="1787588" cy="267645"/>
          </a:xfrm>
          <a:prstGeom prst="roundRect">
            <a:avLst>
              <a:gd name="adj" fmla="val 24506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89441" y="2851314"/>
            <a:ext cx="2371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(ii) 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nl-NL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25484" y="2693148"/>
            <a:ext cx="2378275" cy="2300258"/>
            <a:chOff x="2957535" y="5333989"/>
            <a:chExt cx="2378275" cy="2300258"/>
          </a:xfrm>
        </p:grpSpPr>
        <p:grpSp>
          <p:nvGrpSpPr>
            <p:cNvPr id="107" name="Group 106"/>
            <p:cNvGrpSpPr/>
            <p:nvPr/>
          </p:nvGrpSpPr>
          <p:grpSpPr>
            <a:xfrm>
              <a:off x="3001109" y="5467350"/>
              <a:ext cx="2334701" cy="787116"/>
              <a:chOff x="5425415" y="1565585"/>
              <a:chExt cx="1288126" cy="533400"/>
            </a:xfrm>
          </p:grpSpPr>
          <p:sp>
            <p:nvSpPr>
              <p:cNvPr id="133" name="Arc 132"/>
              <p:cNvSpPr/>
              <p:nvPr/>
            </p:nvSpPr>
            <p:spPr>
              <a:xfrm rot="3389350">
                <a:off x="5349215" y="1641785"/>
                <a:ext cx="533400" cy="381000"/>
              </a:xfrm>
              <a:prstGeom prst="arc">
                <a:avLst>
                  <a:gd name="adj1" fmla="val 16200000"/>
                  <a:gd name="adj2" fmla="val 2030098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5770897" y="1702597"/>
                <a:ext cx="942644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3718330" y="533398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70958" y="53339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82218" y="533398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03717" y="6001531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413528" y="600153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89409" y="600153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56658" y="6223846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(–)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348908" y="6223846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(+)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3719943" y="6556255"/>
              <a:ext cx="1614767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117258" y="6528123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59273" y="652795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507408" y="6527951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36495" y="652400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033216" y="6524002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24573" y="6794941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855652" y="679494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24366" y="679494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22946" y="7018916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(–)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65268" y="6985101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(+)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722164" y="7333242"/>
              <a:ext cx="161254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10694" y="729569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771530" y="729569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19211" y="7295693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91311" y="5660337"/>
              <a:ext cx="1534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57535" y="5672581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 – 1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379473" y="4655807"/>
            <a:ext cx="902187" cy="338554"/>
            <a:chOff x="6679650" y="5540863"/>
            <a:chExt cx="902187" cy="338554"/>
          </a:xfrm>
        </p:grpSpPr>
        <p:sp>
          <p:nvSpPr>
            <p:cNvPr id="136" name="Rounded Rectangle 135"/>
            <p:cNvSpPr/>
            <p:nvPr/>
          </p:nvSpPr>
          <p:spPr>
            <a:xfrm>
              <a:off x="6743209" y="5577051"/>
              <a:ext cx="808547" cy="264995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6679650" y="5540863"/>
              <a:ext cx="902187" cy="338554"/>
              <a:chOff x="6885166" y="5675272"/>
              <a:chExt cx="902187" cy="338554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6885166" y="5675272"/>
                <a:ext cx="4138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2</a:t>
                </a:r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6002" y="5675272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493683" y="5675272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2</a:t>
                </a: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6633925" y="4645275"/>
            <a:ext cx="256802" cy="338554"/>
            <a:chOff x="6038140" y="4829178"/>
            <a:chExt cx="256802" cy="338554"/>
          </a:xfrm>
        </p:grpSpPr>
        <p:sp>
          <p:nvSpPr>
            <p:cNvPr id="142" name="Oval 141"/>
            <p:cNvSpPr/>
            <p:nvPr/>
          </p:nvSpPr>
          <p:spPr>
            <a:xfrm>
              <a:off x="6081274" y="4882690"/>
              <a:ext cx="165017" cy="155802"/>
            </a:xfrm>
            <a:prstGeom prst="ellipse">
              <a:avLst/>
            </a:prstGeom>
            <a:solidFill>
              <a:srgbClr val="99FF33">
                <a:alpha val="74000"/>
              </a:srgbClr>
            </a:solidFill>
            <a:ln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038140" y="4829178"/>
              <a:ext cx="256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endParaRPr 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926119" y="3031835"/>
            <a:ext cx="721747" cy="338554"/>
            <a:chOff x="6024426" y="4804946"/>
            <a:chExt cx="721747" cy="338554"/>
          </a:xfrm>
        </p:grpSpPr>
        <p:sp>
          <p:nvSpPr>
            <p:cNvPr id="154" name="Rounded Rectangle 153"/>
            <p:cNvSpPr/>
            <p:nvPr/>
          </p:nvSpPr>
          <p:spPr>
            <a:xfrm>
              <a:off x="6065954" y="4854130"/>
              <a:ext cx="680219" cy="259773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024426" y="4804946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 – 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686538" y="2694073"/>
            <a:ext cx="757552" cy="338554"/>
            <a:chOff x="6282738" y="1616873"/>
            <a:chExt cx="757552" cy="338554"/>
          </a:xfrm>
        </p:grpSpPr>
        <p:sp>
          <p:nvSpPr>
            <p:cNvPr id="157" name="Rounded Rectangle 156"/>
            <p:cNvSpPr/>
            <p:nvPr/>
          </p:nvSpPr>
          <p:spPr>
            <a:xfrm>
              <a:off x="6299095" y="1664088"/>
              <a:ext cx="695848" cy="259773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82738" y="161687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534231" y="161687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746620" y="1616873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659544" y="3021085"/>
            <a:ext cx="1590754" cy="338554"/>
            <a:chOff x="6392531" y="5429250"/>
            <a:chExt cx="1590754" cy="338554"/>
          </a:xfrm>
        </p:grpSpPr>
        <p:sp>
          <p:nvSpPr>
            <p:cNvPr id="162" name="Rounded Rectangle 161"/>
            <p:cNvSpPr/>
            <p:nvPr/>
          </p:nvSpPr>
          <p:spPr>
            <a:xfrm>
              <a:off x="6410188" y="5468641"/>
              <a:ext cx="1573097" cy="259773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92531" y="5429250"/>
              <a:ext cx="1534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+ 1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043608" y="322442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02831" y="322442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1688759" y="3224426"/>
            <a:ext cx="1860116" cy="338554"/>
            <a:chOff x="1752600" y="2834908"/>
            <a:chExt cx="1860116" cy="338554"/>
          </a:xfrm>
        </p:grpSpPr>
        <p:sp>
          <p:nvSpPr>
            <p:cNvPr id="167" name="TextBox 166"/>
            <p:cNvSpPr txBox="1"/>
            <p:nvPr/>
          </p:nvSpPr>
          <p:spPr>
            <a:xfrm>
              <a:off x="1752600" y="2834908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³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54102" y="283490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278380" y="2834908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87502" y="283490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804160" y="2834908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044702" y="283490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266146" y="2834908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1,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455075" y="322442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907703" y="322442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099727" y="3224426"/>
            <a:ext cx="785174" cy="338554"/>
            <a:chOff x="4267200" y="2834908"/>
            <a:chExt cx="785174" cy="338554"/>
          </a:xfrm>
        </p:grpSpPr>
        <p:sp>
          <p:nvSpPr>
            <p:cNvPr id="177" name="TextBox 176"/>
            <p:cNvSpPr txBox="1"/>
            <p:nvPr/>
          </p:nvSpPr>
          <p:spPr>
            <a:xfrm>
              <a:off x="4267200" y="2834908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549050" y="2834908"/>
              <a:ext cx="353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– 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758704" y="2834908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1043608" y="360134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02831" y="360134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1688759" y="3601348"/>
            <a:ext cx="691716" cy="338554"/>
            <a:chOff x="1676400" y="3181350"/>
            <a:chExt cx="691716" cy="338554"/>
          </a:xfrm>
        </p:grpSpPr>
        <p:sp>
          <p:nvSpPr>
            <p:cNvPr id="183" name="TextBox 182"/>
            <p:cNvSpPr txBox="1"/>
            <p:nvPr/>
          </p:nvSpPr>
          <p:spPr>
            <a:xfrm>
              <a:off x="1676400" y="3181350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54200" y="31813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021546" y="3181350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1,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2405334" y="360134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08539" y="360134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3016256" y="3601348"/>
            <a:ext cx="846582" cy="338554"/>
            <a:chOff x="3025066" y="3181350"/>
            <a:chExt cx="846582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3025066" y="3181350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362960" y="31813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577978" y="318135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807155" y="2689016"/>
            <a:ext cx="256802" cy="338554"/>
            <a:chOff x="6038140" y="4829178"/>
            <a:chExt cx="256802" cy="338554"/>
          </a:xfrm>
        </p:grpSpPr>
        <p:sp>
          <p:nvSpPr>
            <p:cNvPr id="193" name="Oval 192"/>
            <p:cNvSpPr/>
            <p:nvPr/>
          </p:nvSpPr>
          <p:spPr>
            <a:xfrm>
              <a:off x="6081274" y="4882690"/>
              <a:ext cx="165017" cy="155802"/>
            </a:xfrm>
            <a:prstGeom prst="ellipse">
              <a:avLst/>
            </a:prstGeom>
            <a:solidFill>
              <a:srgbClr val="99FF33">
                <a:alpha val="74000"/>
              </a:srgbClr>
            </a:solidFill>
            <a:ln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38140" y="4829178"/>
              <a:ext cx="256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endParaRPr 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03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3" grpId="1" animBg="1"/>
      <p:bldP spid="105" grpId="0"/>
      <p:bldP spid="164" grpId="0"/>
      <p:bldP spid="165" grpId="0"/>
      <p:bldP spid="174" grpId="0"/>
      <p:bldP spid="175" grpId="0"/>
      <p:bldP spid="180" grpId="0"/>
      <p:bldP spid="181" grpId="0"/>
      <p:bldP spid="186" grpId="0"/>
      <p:bldP spid="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/>
          <p:cNvSpPr txBox="1"/>
          <p:nvPr/>
        </p:nvSpPr>
        <p:spPr>
          <a:xfrm>
            <a:off x="35496" y="174721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53184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2" y="453945"/>
            <a:ext cx="563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Give examples of polynomials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q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and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which satisfy the division algorithm and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403246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457" name="Rectangle 456"/>
          <p:cNvSpPr/>
          <p:nvPr/>
        </p:nvSpPr>
        <p:spPr>
          <a:xfrm>
            <a:off x="899592" y="1111097"/>
            <a:ext cx="2279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(i)  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3117212" y="1111097"/>
            <a:ext cx="2221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(ii)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q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= deg 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</a:t>
            </a:r>
            <a:endParaRPr lang="nl-NL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882829" y="1419622"/>
            <a:ext cx="1758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(iii)  deg 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 = 0</a:t>
            </a:r>
            <a:endParaRPr lang="nl-NL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703440" y="2796373"/>
            <a:ext cx="2394753" cy="2189741"/>
          </a:xfrm>
          <a:prstGeom prst="rect">
            <a:avLst/>
          </a:prstGeom>
          <a:solidFill>
            <a:srgbClr val="1C485E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320095" y="3122489"/>
            <a:ext cx="1150186" cy="254654"/>
          </a:xfrm>
          <a:prstGeom prst="roundRect">
            <a:avLst>
              <a:gd name="adj" fmla="val 24506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81516" y="3072755"/>
            <a:ext cx="174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(iii)  deg 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r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n-NO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n-NO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 = 0</a:t>
            </a:r>
            <a:endParaRPr lang="nl-NL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735566" y="2844507"/>
            <a:ext cx="2312606" cy="2108173"/>
            <a:chOff x="3556221" y="5124450"/>
            <a:chExt cx="2312606" cy="2108173"/>
          </a:xfrm>
        </p:grpSpPr>
        <p:grpSp>
          <p:nvGrpSpPr>
            <p:cNvPr id="200" name="Group 199"/>
            <p:cNvGrpSpPr/>
            <p:nvPr/>
          </p:nvGrpSpPr>
          <p:grpSpPr>
            <a:xfrm>
              <a:off x="3736185" y="5360761"/>
              <a:ext cx="2106052" cy="484326"/>
              <a:chOff x="5540995" y="1635355"/>
              <a:chExt cx="1161972" cy="328211"/>
            </a:xfrm>
          </p:grpSpPr>
          <p:sp>
            <p:nvSpPr>
              <p:cNvPr id="223" name="Arc 222"/>
              <p:cNvSpPr/>
              <p:nvPr/>
            </p:nvSpPr>
            <p:spPr>
              <a:xfrm rot="3389350">
                <a:off x="5507099" y="1669251"/>
                <a:ext cx="328211" cy="260419"/>
              </a:xfrm>
              <a:prstGeom prst="arc">
                <a:avLst>
                  <a:gd name="adj1" fmla="val 15903533"/>
                  <a:gd name="adj2" fmla="val 20815566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5770897" y="1701306"/>
                <a:ext cx="93207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4243908" y="5124450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496536" y="51244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07796" y="512445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229295" y="5734555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464911" y="573455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3174" y="573455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74091" y="5914292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(–)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405552" y="5914292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(–)</a:t>
              </a:r>
            </a:p>
          </p:txBody>
        </p:sp>
        <p:cxnSp>
          <p:nvCxnSpPr>
            <p:cNvPr id="209" name="Straight Connector 208"/>
            <p:cNvCxnSpPr/>
            <p:nvPr/>
          </p:nvCxnSpPr>
          <p:spPr>
            <a:xfrm flipV="1">
              <a:off x="4287741" y="6219433"/>
              <a:ext cx="1531814" cy="4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5085148" y="6175585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96228" y="617163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492949" y="617163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072601" y="6417825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93760" y="641765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+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506364" y="6417653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723860" y="659264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(–)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251051" y="6573463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(–)</a:t>
              </a: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4612929" y="6882639"/>
              <a:ext cx="1255898" cy="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495511" y="689406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216889" y="5450798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+ 2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+ 2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556221" y="546304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+ 2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393968" y="3171475"/>
            <a:ext cx="1643399" cy="338554"/>
            <a:chOff x="6392531" y="5429250"/>
            <a:chExt cx="1643399" cy="338554"/>
          </a:xfrm>
        </p:grpSpPr>
        <p:sp>
          <p:nvSpPr>
            <p:cNvPr id="226" name="Rounded Rectangle 225"/>
            <p:cNvSpPr/>
            <p:nvPr/>
          </p:nvSpPr>
          <p:spPr>
            <a:xfrm>
              <a:off x="6410188" y="5480833"/>
              <a:ext cx="1570966" cy="219456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392531" y="5429250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+ 2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baseline="30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</a:t>
              </a:r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+ 2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4731756" y="3182432"/>
            <a:ext cx="659155" cy="338554"/>
            <a:chOff x="6024425" y="4804946"/>
            <a:chExt cx="659155" cy="338554"/>
          </a:xfrm>
        </p:grpSpPr>
        <p:sp>
          <p:nvSpPr>
            <p:cNvPr id="229" name="Rounded Rectangle 228"/>
            <p:cNvSpPr/>
            <p:nvPr/>
          </p:nvSpPr>
          <p:spPr>
            <a:xfrm>
              <a:off x="6065006" y="4854130"/>
              <a:ext cx="576483" cy="219456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024425" y="4804946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+ 2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424561" y="2845599"/>
            <a:ext cx="757558" cy="338554"/>
            <a:chOff x="6090791" y="3654326"/>
            <a:chExt cx="757558" cy="338554"/>
          </a:xfrm>
        </p:grpSpPr>
        <p:sp>
          <p:nvSpPr>
            <p:cNvPr id="232" name="Rounded Rectangle 231"/>
            <p:cNvSpPr/>
            <p:nvPr/>
          </p:nvSpPr>
          <p:spPr>
            <a:xfrm>
              <a:off x="6140659" y="3716259"/>
              <a:ext cx="643164" cy="214688"/>
            </a:xfrm>
            <a:prstGeom prst="roundRect">
              <a:avLst>
                <a:gd name="adj" fmla="val 24506"/>
              </a:avLst>
            </a:prstGeom>
            <a:noFill/>
            <a:ln w="28575">
              <a:solidFill>
                <a:srgbClr val="FF33CC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6090791" y="3654326"/>
              <a:ext cx="757558" cy="338554"/>
              <a:chOff x="6347622" y="3948113"/>
              <a:chExt cx="757558" cy="338554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6347622" y="3948113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r>
                  <a:rPr lang="en-US" sz="1600" b="1" baseline="30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2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6600250" y="3948113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6811510" y="3948113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1</a:t>
                </a:r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6674266" y="4610559"/>
            <a:ext cx="293670" cy="338554"/>
            <a:chOff x="6024426" y="4804946"/>
            <a:chExt cx="293670" cy="338554"/>
          </a:xfrm>
        </p:grpSpPr>
        <p:sp>
          <p:nvSpPr>
            <p:cNvPr id="238" name="Rounded Rectangle 237"/>
            <p:cNvSpPr/>
            <p:nvPr/>
          </p:nvSpPr>
          <p:spPr>
            <a:xfrm>
              <a:off x="6076623" y="4848160"/>
              <a:ext cx="190187" cy="225993"/>
            </a:xfrm>
            <a:prstGeom prst="roundRect">
              <a:avLst>
                <a:gd name="adj" fmla="val 24506"/>
              </a:avLst>
            </a:prstGeom>
            <a:solidFill>
              <a:srgbClr val="A316B2">
                <a:alpha val="61000"/>
              </a:srgbClr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024426" y="480494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</a:t>
              </a: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294427" y="34458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835204" y="3445867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p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1480355" y="3445867"/>
            <a:ext cx="1668345" cy="338554"/>
            <a:chOff x="1752600" y="4019550"/>
            <a:chExt cx="1668345" cy="338554"/>
          </a:xfrm>
        </p:grpSpPr>
        <p:sp>
          <p:nvSpPr>
            <p:cNvPr id="243" name="TextBox 242"/>
            <p:cNvSpPr txBox="1"/>
            <p:nvPr/>
          </p:nvSpPr>
          <p:spPr>
            <a:xfrm>
              <a:off x="1752600" y="4019550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³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13790" y="40195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177988" y="4019550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</a:t>
              </a:r>
              <a:r>
                <a:rPr lang="nl-NL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537334" y="40195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709152" y="4019550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902559" y="40195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074375" y="4019550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2,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3056171" y="344586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q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508799" y="344586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3700823" y="3445867"/>
            <a:ext cx="693734" cy="338554"/>
            <a:chOff x="4317867" y="4019550"/>
            <a:chExt cx="693734" cy="338554"/>
          </a:xfrm>
        </p:grpSpPr>
        <p:sp>
          <p:nvSpPr>
            <p:cNvPr id="253" name="TextBox 252"/>
            <p:cNvSpPr txBox="1"/>
            <p:nvPr/>
          </p:nvSpPr>
          <p:spPr>
            <a:xfrm>
              <a:off x="4317867" y="4019550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²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61617" y="4019550"/>
              <a:ext cx="353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717931" y="401955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1294427" y="379230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835204" y="379230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g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1480355" y="3792309"/>
            <a:ext cx="679016" cy="338554"/>
            <a:chOff x="1676400" y="4365992"/>
            <a:chExt cx="679016" cy="338554"/>
          </a:xfrm>
        </p:grpSpPr>
        <p:sp>
          <p:nvSpPr>
            <p:cNvPr id="259" name="TextBox 258"/>
            <p:cNvSpPr txBox="1"/>
            <p:nvPr/>
          </p:nvSpPr>
          <p:spPr>
            <a:xfrm>
              <a:off x="1676400" y="436599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latin typeface="Georgia" panose="02040502050405020303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844040" y="436599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08846" y="4365992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2,</a:t>
              </a:r>
              <a:endParaRPr lang="en-US" sz="1600" b="1" dirty="0">
                <a:solidFill>
                  <a:prstClr val="white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2196930" y="379230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r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(</a:t>
            </a:r>
            <a:r>
              <a:rPr lang="nl-NL" sz="1600" b="1" i="1" dirty="0">
                <a:solidFill>
                  <a:prstClr val="white"/>
                </a:solidFill>
                <a:latin typeface="Georgia" panose="02040502050405020303" pitchFamily="18" charset="0"/>
              </a:rPr>
              <a:t>x</a:t>
            </a:r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600135" y="379230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07852" y="379230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prstClr val="white"/>
                </a:solidFill>
                <a:latin typeface="Tw Cen MT" panose="020B0602020104020603" pitchFamily="34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89441" y="1834017"/>
            <a:ext cx="3995460" cy="1088588"/>
            <a:chOff x="889441" y="2851314"/>
            <a:chExt cx="3995460" cy="1088588"/>
          </a:xfrm>
        </p:grpSpPr>
        <p:sp>
          <p:nvSpPr>
            <p:cNvPr id="266" name="Rectangle 265"/>
            <p:cNvSpPr/>
            <p:nvPr/>
          </p:nvSpPr>
          <p:spPr>
            <a:xfrm>
              <a:off x="889441" y="2851314"/>
              <a:ext cx="23715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(ii)  deg </a:t>
              </a:r>
              <a:r>
                <a:rPr lang="nn-NO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q</a:t>
              </a:r>
              <a:r>
                <a:rPr lang="nn-NO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n-NO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n-NO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 = deg </a:t>
              </a:r>
              <a:r>
                <a:rPr lang="nn-NO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r</a:t>
              </a:r>
              <a:r>
                <a:rPr lang="nn-NO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n-NO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n-NO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  <a:endParaRPr lang="nl-NL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043608" y="3224426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p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502831" y="322442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1688759" y="3224426"/>
              <a:ext cx="1860116" cy="338554"/>
              <a:chOff x="1752600" y="2834908"/>
              <a:chExt cx="1860116" cy="338554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752600" y="2834908"/>
                <a:ext cx="380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³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2054102" y="2834908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278380" y="2834908"/>
                <a:ext cx="380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²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2587502" y="2834908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804160" y="2834908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endPara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3044702" y="2834908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3266146" y="2834908"/>
                <a:ext cx="3465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1,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3455075" y="3224426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g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907703" y="322442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4099727" y="3224426"/>
              <a:ext cx="785174" cy="338554"/>
              <a:chOff x="4267200" y="2834908"/>
              <a:chExt cx="785174" cy="338554"/>
            </a:xfrm>
          </p:grpSpPr>
          <p:sp>
            <p:nvSpPr>
              <p:cNvPr id="285" name="TextBox 284"/>
              <p:cNvSpPr txBox="1"/>
              <p:nvPr/>
            </p:nvSpPr>
            <p:spPr>
              <a:xfrm>
                <a:off x="4267200" y="2834908"/>
                <a:ext cx="380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²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4549050" y="2834908"/>
                <a:ext cx="353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– 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4758704" y="2834908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1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73" name="TextBox 272"/>
            <p:cNvSpPr txBox="1"/>
            <p:nvPr/>
          </p:nvSpPr>
          <p:spPr>
            <a:xfrm>
              <a:off x="1043608" y="3601348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q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502831" y="360134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1688759" y="3601348"/>
              <a:ext cx="691716" cy="338554"/>
              <a:chOff x="1676400" y="3181350"/>
              <a:chExt cx="691716" cy="338554"/>
            </a:xfrm>
          </p:grpSpPr>
          <p:sp>
            <p:nvSpPr>
              <p:cNvPr id="282" name="TextBox 281"/>
              <p:cNvSpPr txBox="1"/>
              <p:nvPr/>
            </p:nvSpPr>
            <p:spPr>
              <a:xfrm>
                <a:off x="1676400" y="318135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endPara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1854200" y="318135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2021546" y="3181350"/>
                <a:ext cx="3465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1,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76" name="TextBox 275"/>
            <p:cNvSpPr txBox="1"/>
            <p:nvPr/>
          </p:nvSpPr>
          <p:spPr>
            <a:xfrm>
              <a:off x="2405334" y="3601348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r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nl-NL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</a:t>
              </a:r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808539" y="360134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3016256" y="3601348"/>
              <a:ext cx="846582" cy="338554"/>
              <a:chOff x="3025066" y="3181350"/>
              <a:chExt cx="846582" cy="338554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3025066" y="3181350"/>
                <a:ext cx="4138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2</a:t>
                </a:r>
                <a:r>
                  <a:rPr lang="nl-NL" sz="1600" b="1" i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x</a:t>
                </a:r>
                <a:endParaRPr lang="en-US" sz="1600" b="1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3362960" y="318135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+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3577978" y="3181350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2</a:t>
                </a:r>
                <a:endPara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0.00052 0.1947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6" grpId="1" animBg="1"/>
      <p:bldP spid="198" grpId="0"/>
      <p:bldP spid="240" grpId="0"/>
      <p:bldP spid="241" grpId="0"/>
      <p:bldP spid="250" grpId="0"/>
      <p:bldP spid="251" grpId="0"/>
      <p:bldP spid="256" grpId="0"/>
      <p:bldP spid="257" grpId="0"/>
      <p:bldP spid="262" grpId="0"/>
      <p:bldP spid="263" grpId="0"/>
      <p:bldP spid="264" grpId="0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10202</TotalTime>
  <Words>1970</Words>
  <Application>Microsoft Office PowerPoint</Application>
  <PresentationFormat>On-screen Show (16:9)</PresentationFormat>
  <Paragraphs>808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Arial</vt:lpstr>
      <vt:lpstr>Arial Rounded MT Bold</vt:lpstr>
      <vt:lpstr>Bookman Old Style</vt:lpstr>
      <vt:lpstr>Calibri</vt:lpstr>
      <vt:lpstr>Cambria Math</vt:lpstr>
      <vt:lpstr>Century Schoolbook</vt:lpstr>
      <vt:lpstr>Courier New</vt:lpstr>
      <vt:lpstr>Georgia</vt:lpstr>
      <vt:lpstr>Lucida Sans</vt:lpstr>
      <vt:lpstr>Sylfaen</vt:lpstr>
      <vt:lpstr>Symbol</vt:lpstr>
      <vt:lpstr>Tw Cen MT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1348</cp:revision>
  <dcterms:created xsi:type="dcterms:W3CDTF">2014-05-05T07:07:32Z</dcterms:created>
  <dcterms:modified xsi:type="dcterms:W3CDTF">2024-01-27T07:17:02Z</dcterms:modified>
</cp:coreProperties>
</file>