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700" r:id="rId3"/>
    <p:sldMasterId id="2147483708" r:id="rId4"/>
    <p:sldMasterId id="2147483723" r:id="rId5"/>
  </p:sldMasterIdLst>
  <p:notesMasterIdLst>
    <p:notesMasterId r:id="rId28"/>
  </p:notesMasterIdLst>
  <p:sldIdLst>
    <p:sldId id="471" r:id="rId6"/>
    <p:sldId id="259" r:id="rId7"/>
    <p:sldId id="257" r:id="rId8"/>
    <p:sldId id="258" r:id="rId9"/>
    <p:sldId id="260" r:id="rId10"/>
    <p:sldId id="266" r:id="rId11"/>
    <p:sldId id="267" r:id="rId12"/>
    <p:sldId id="261" r:id="rId13"/>
    <p:sldId id="268" r:id="rId14"/>
    <p:sldId id="269" r:id="rId15"/>
    <p:sldId id="262" r:id="rId16"/>
    <p:sldId id="270" r:id="rId17"/>
    <p:sldId id="263" r:id="rId18"/>
    <p:sldId id="271" r:id="rId19"/>
    <p:sldId id="272" r:id="rId20"/>
    <p:sldId id="264" r:id="rId21"/>
    <p:sldId id="273" r:id="rId22"/>
    <p:sldId id="280" r:id="rId23"/>
    <p:sldId id="277" r:id="rId24"/>
    <p:sldId id="281" r:id="rId25"/>
    <p:sldId id="279" r:id="rId26"/>
    <p:sldId id="47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43" d="100"/>
          <a:sy n="143" d="100"/>
        </p:scale>
        <p:origin x="61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3DEB0-79C3-4C0A-834B-69689E26BD01}" type="doc">
      <dgm:prSet loTypeId="urn:microsoft.com/office/officeart/2005/8/layout/default#2" loCatId="list" qsTypeId="urn:microsoft.com/office/officeart/2005/8/quickstyle/3d9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F3474EF-A481-400C-97F0-B7C17E7C35A6}">
      <dgm:prSet phldrT="[Text]" custT="1"/>
      <dgm:spPr/>
      <dgm:t>
        <a:bodyPr/>
        <a:lstStyle/>
        <a:p>
          <a:r>
            <a:rPr lang="en-US" sz="2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 Substitution Method</a:t>
          </a:r>
          <a:endParaRPr lang="en-US" sz="22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gm:t>
    </dgm:pt>
    <dgm:pt modelId="{BEFE5AF2-BA52-4EBF-B7BC-65E33CF2EF81}" type="parTrans" cxnId="{AB3D290B-5202-4E41-A20B-93D2039AAA1E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07DBDCE6-2B8E-4695-8822-5EE4FF12D909}" type="sibTrans" cxnId="{AB3D290B-5202-4E41-A20B-93D2039AAA1E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6711A579-ED89-41EE-B045-B7164BF5CAAA}">
      <dgm:prSet phldrT="[Text]" custT="1"/>
      <dgm:spPr/>
      <dgm:t>
        <a:bodyPr/>
        <a:lstStyle/>
        <a:p>
          <a:r>
            <a:rPr lang="en-US" sz="2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Elimination Method</a:t>
          </a:r>
          <a:endParaRPr lang="en-US" sz="22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gm:t>
    </dgm:pt>
    <dgm:pt modelId="{A6940054-81F8-4324-83BA-57C75B756B7A}" type="parTrans" cxnId="{896B0FE3-F973-4F70-A568-BBC205A35241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EC05D659-645F-476C-951D-4690E4F5A547}" type="sibTrans" cxnId="{896B0FE3-F973-4F70-A568-BBC205A35241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41B9D29F-151F-41B4-A175-9D87400FB120}">
      <dgm:prSet phldrT="[Text]" custT="1"/>
      <dgm:spPr/>
      <dgm:t>
        <a:bodyPr/>
        <a:lstStyle/>
        <a:p>
          <a:r>
            <a:rPr lang="en-US" sz="2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Graphical Method</a:t>
          </a:r>
          <a:endParaRPr lang="en-US" sz="22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gm:t>
    </dgm:pt>
    <dgm:pt modelId="{8842A3DE-14B0-49FE-AD5C-33747932E527}" type="parTrans" cxnId="{A39792DF-FDD0-465F-8C8E-1384C0167057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260B7D5A-6139-4CE5-BF65-D7A211257D6D}" type="sibTrans" cxnId="{A39792DF-FDD0-465F-8C8E-1384C0167057}">
      <dgm:prSet/>
      <dgm:spPr/>
      <dgm:t>
        <a:bodyPr/>
        <a:lstStyle/>
        <a:p>
          <a:endParaRPr lang="en-US" sz="2200" b="1">
            <a:latin typeface="Bookman Old Style" pitchFamily="18" charset="0"/>
          </a:endParaRPr>
        </a:p>
      </dgm:t>
    </dgm:pt>
    <dgm:pt modelId="{4226F166-DD8D-4DCA-A96E-2D59890A9EAA}">
      <dgm:prSet phldrT="[Text]" custT="1"/>
      <dgm:spPr/>
      <dgm:t>
        <a:bodyPr/>
        <a:lstStyle/>
        <a:p>
          <a:r>
            <a:rPr lang="en-US" sz="2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Cross Multiplication Method</a:t>
          </a:r>
          <a:endParaRPr lang="en-US" sz="22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gm:t>
    </dgm:pt>
    <dgm:pt modelId="{3A19B2D1-2663-4A2E-B33C-F122F157D3A1}" type="parTrans" cxnId="{F087C446-FCBC-42A8-8DE5-1F271D96EFEA}">
      <dgm:prSet/>
      <dgm:spPr/>
      <dgm:t>
        <a:bodyPr/>
        <a:lstStyle/>
        <a:p>
          <a:endParaRPr lang="en-US"/>
        </a:p>
      </dgm:t>
    </dgm:pt>
    <dgm:pt modelId="{58B84F00-C016-47AA-A5C2-F4F5EEF94094}" type="sibTrans" cxnId="{F087C446-FCBC-42A8-8DE5-1F271D96EFEA}">
      <dgm:prSet/>
      <dgm:spPr/>
      <dgm:t>
        <a:bodyPr/>
        <a:lstStyle/>
        <a:p>
          <a:endParaRPr lang="en-US"/>
        </a:p>
      </dgm:t>
    </dgm:pt>
    <dgm:pt modelId="{E0931DB0-CA3D-490E-872C-474A887E1551}" type="pres">
      <dgm:prSet presAssocID="{53F3DEB0-79C3-4C0A-834B-69689E26BD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15D90F-3ACA-42AD-9A48-1FCA7206B1F5}" type="pres">
      <dgm:prSet presAssocID="{BF3474EF-A481-400C-97F0-B7C17E7C35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A6E2E-D9FA-493E-A79D-0796321720C3}" type="pres">
      <dgm:prSet presAssocID="{07DBDCE6-2B8E-4695-8822-5EE4FF12D909}" presName="sibTrans" presStyleCnt="0"/>
      <dgm:spPr/>
      <dgm:t>
        <a:bodyPr/>
        <a:lstStyle/>
        <a:p>
          <a:endParaRPr lang="en-US"/>
        </a:p>
      </dgm:t>
    </dgm:pt>
    <dgm:pt modelId="{9F8B201D-D278-4A1A-BBC5-D1E7E7E8ED8D}" type="pres">
      <dgm:prSet presAssocID="{6711A579-ED89-41EE-B045-B7164BF5CAAA}" presName="node" presStyleLbl="node1" presStyleIdx="1" presStyleCnt="4" custLinFactNeighborX="-2936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DE069-EA56-4D94-9BAB-DBB3710CF09C}" type="pres">
      <dgm:prSet presAssocID="{EC05D659-645F-476C-951D-4690E4F5A547}" presName="sibTrans" presStyleCnt="0"/>
      <dgm:spPr/>
      <dgm:t>
        <a:bodyPr/>
        <a:lstStyle/>
        <a:p>
          <a:endParaRPr lang="en-US"/>
        </a:p>
      </dgm:t>
    </dgm:pt>
    <dgm:pt modelId="{F9BE3BF7-0378-4CD8-84C6-7F2FF59D8893}" type="pres">
      <dgm:prSet presAssocID="{41B9D29F-151F-41B4-A175-9D87400FB120}" presName="node" presStyleLbl="node1" presStyleIdx="2" presStyleCnt="4" custLinFactNeighborX="-3269" custLinFactNeighborY="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B8BAB-5376-4377-8CFE-A34CBE64C9BF}" type="pres">
      <dgm:prSet presAssocID="{260B7D5A-6139-4CE5-BF65-D7A211257D6D}" presName="sibTrans" presStyleCnt="0"/>
      <dgm:spPr/>
    </dgm:pt>
    <dgm:pt modelId="{EFCEFA26-590E-4FB8-9A25-51961AB7EBA5}" type="pres">
      <dgm:prSet presAssocID="{4226F166-DD8D-4DCA-A96E-2D59890A9E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B0FE3-F973-4F70-A568-BBC205A35241}" srcId="{53F3DEB0-79C3-4C0A-834B-69689E26BD01}" destId="{6711A579-ED89-41EE-B045-B7164BF5CAAA}" srcOrd="1" destOrd="0" parTransId="{A6940054-81F8-4324-83BA-57C75B756B7A}" sibTransId="{EC05D659-645F-476C-951D-4690E4F5A547}"/>
    <dgm:cxn modelId="{AAA2D6C5-CE86-488A-A1A3-CC9F5A2D35DA}" type="presOf" srcId="{53F3DEB0-79C3-4C0A-834B-69689E26BD01}" destId="{E0931DB0-CA3D-490E-872C-474A887E1551}" srcOrd="0" destOrd="0" presId="urn:microsoft.com/office/officeart/2005/8/layout/default#2"/>
    <dgm:cxn modelId="{A39792DF-FDD0-465F-8C8E-1384C0167057}" srcId="{53F3DEB0-79C3-4C0A-834B-69689E26BD01}" destId="{41B9D29F-151F-41B4-A175-9D87400FB120}" srcOrd="2" destOrd="0" parTransId="{8842A3DE-14B0-49FE-AD5C-33747932E527}" sibTransId="{260B7D5A-6139-4CE5-BF65-D7A211257D6D}"/>
    <dgm:cxn modelId="{7CE06484-65B4-4D88-A8AC-39ABF76E1617}" type="presOf" srcId="{41B9D29F-151F-41B4-A175-9D87400FB120}" destId="{F9BE3BF7-0378-4CD8-84C6-7F2FF59D8893}" srcOrd="0" destOrd="0" presId="urn:microsoft.com/office/officeart/2005/8/layout/default#2"/>
    <dgm:cxn modelId="{AB3D290B-5202-4E41-A20B-93D2039AAA1E}" srcId="{53F3DEB0-79C3-4C0A-834B-69689E26BD01}" destId="{BF3474EF-A481-400C-97F0-B7C17E7C35A6}" srcOrd="0" destOrd="0" parTransId="{BEFE5AF2-BA52-4EBF-B7BC-65E33CF2EF81}" sibTransId="{07DBDCE6-2B8E-4695-8822-5EE4FF12D909}"/>
    <dgm:cxn modelId="{4B15FD31-9BFC-4B72-A08A-5FC09C7B6E99}" type="presOf" srcId="{BF3474EF-A481-400C-97F0-B7C17E7C35A6}" destId="{7915D90F-3ACA-42AD-9A48-1FCA7206B1F5}" srcOrd="0" destOrd="0" presId="urn:microsoft.com/office/officeart/2005/8/layout/default#2"/>
    <dgm:cxn modelId="{F087C446-FCBC-42A8-8DE5-1F271D96EFEA}" srcId="{53F3DEB0-79C3-4C0A-834B-69689E26BD01}" destId="{4226F166-DD8D-4DCA-A96E-2D59890A9EAA}" srcOrd="3" destOrd="0" parTransId="{3A19B2D1-2663-4A2E-B33C-F122F157D3A1}" sibTransId="{58B84F00-C016-47AA-A5C2-F4F5EEF94094}"/>
    <dgm:cxn modelId="{E858A30F-6A90-4586-B90C-56282DE59673}" type="presOf" srcId="{4226F166-DD8D-4DCA-A96E-2D59890A9EAA}" destId="{EFCEFA26-590E-4FB8-9A25-51961AB7EBA5}" srcOrd="0" destOrd="0" presId="urn:microsoft.com/office/officeart/2005/8/layout/default#2"/>
    <dgm:cxn modelId="{A4E12F48-8EDE-4410-85E1-1AB22CEE8EAC}" type="presOf" srcId="{6711A579-ED89-41EE-B045-B7164BF5CAAA}" destId="{9F8B201D-D278-4A1A-BBC5-D1E7E7E8ED8D}" srcOrd="0" destOrd="0" presId="urn:microsoft.com/office/officeart/2005/8/layout/default#2"/>
    <dgm:cxn modelId="{A06003BD-0F86-4D37-B569-D0EC45CD11B5}" type="presParOf" srcId="{E0931DB0-CA3D-490E-872C-474A887E1551}" destId="{7915D90F-3ACA-42AD-9A48-1FCA7206B1F5}" srcOrd="0" destOrd="0" presId="urn:microsoft.com/office/officeart/2005/8/layout/default#2"/>
    <dgm:cxn modelId="{2DA8A488-2D26-441B-BE3C-0F8D810A9271}" type="presParOf" srcId="{E0931DB0-CA3D-490E-872C-474A887E1551}" destId="{EEFA6E2E-D9FA-493E-A79D-0796321720C3}" srcOrd="1" destOrd="0" presId="urn:microsoft.com/office/officeart/2005/8/layout/default#2"/>
    <dgm:cxn modelId="{302844D7-244E-4911-A6E5-A01A3B44E8B4}" type="presParOf" srcId="{E0931DB0-CA3D-490E-872C-474A887E1551}" destId="{9F8B201D-D278-4A1A-BBC5-D1E7E7E8ED8D}" srcOrd="2" destOrd="0" presId="urn:microsoft.com/office/officeart/2005/8/layout/default#2"/>
    <dgm:cxn modelId="{BF4BA986-1499-4828-BBEB-60F14731CCDA}" type="presParOf" srcId="{E0931DB0-CA3D-490E-872C-474A887E1551}" destId="{A7DDE069-EA56-4D94-9BAB-DBB3710CF09C}" srcOrd="3" destOrd="0" presId="urn:microsoft.com/office/officeart/2005/8/layout/default#2"/>
    <dgm:cxn modelId="{FC594F1B-1C62-4ACA-8401-315209A06DFA}" type="presParOf" srcId="{E0931DB0-CA3D-490E-872C-474A887E1551}" destId="{F9BE3BF7-0378-4CD8-84C6-7F2FF59D8893}" srcOrd="4" destOrd="0" presId="urn:microsoft.com/office/officeart/2005/8/layout/default#2"/>
    <dgm:cxn modelId="{F45B49C6-2461-4E3B-80BB-355CC02FB431}" type="presParOf" srcId="{E0931DB0-CA3D-490E-872C-474A887E1551}" destId="{744B8BAB-5376-4377-8CFE-A34CBE64C9BF}" srcOrd="5" destOrd="0" presId="urn:microsoft.com/office/officeart/2005/8/layout/default#2"/>
    <dgm:cxn modelId="{18DF432E-7762-4DB5-BAB0-B90C3CDA759A}" type="presParOf" srcId="{E0931DB0-CA3D-490E-872C-474A887E1551}" destId="{EFCEFA26-590E-4FB8-9A25-51961AB7EBA5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5D90F-3ACA-42AD-9A48-1FCA7206B1F5}">
      <dsp:nvSpPr>
        <dsp:cNvPr id="0" name=""/>
        <dsp:cNvSpPr/>
      </dsp:nvSpPr>
      <dsp:spPr>
        <a:xfrm>
          <a:off x="14733" y="1204"/>
          <a:ext cx="2598539" cy="1559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 Substitution Method</a:t>
          </a:r>
          <a:endParaRPr lang="en-US" sz="22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sp:txBody>
      <dsp:txXfrm>
        <a:off x="14733" y="1204"/>
        <a:ext cx="2598539" cy="1559123"/>
      </dsp:txXfrm>
    </dsp:sp>
    <dsp:sp modelId="{9F8B201D-D278-4A1A-BBC5-D1E7E7E8ED8D}">
      <dsp:nvSpPr>
        <dsp:cNvPr id="0" name=""/>
        <dsp:cNvSpPr/>
      </dsp:nvSpPr>
      <dsp:spPr>
        <a:xfrm>
          <a:off x="2796833" y="10730"/>
          <a:ext cx="2598539" cy="15591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Elimination Method</a:t>
          </a:r>
          <a:endParaRPr lang="en-US" sz="22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sp:txBody>
      <dsp:txXfrm>
        <a:off x="2796833" y="10730"/>
        <a:ext cx="2598539" cy="1559123"/>
      </dsp:txXfrm>
    </dsp:sp>
    <dsp:sp modelId="{F9BE3BF7-0378-4CD8-84C6-7F2FF59D8893}">
      <dsp:nvSpPr>
        <dsp:cNvPr id="0" name=""/>
        <dsp:cNvSpPr/>
      </dsp:nvSpPr>
      <dsp:spPr>
        <a:xfrm>
          <a:off x="0" y="1821385"/>
          <a:ext cx="2598539" cy="1559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Graphical Method</a:t>
          </a:r>
          <a:endParaRPr lang="en-US" sz="22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sp:txBody>
      <dsp:txXfrm>
        <a:off x="0" y="1821385"/>
        <a:ext cx="2598539" cy="1559123"/>
      </dsp:txXfrm>
    </dsp:sp>
    <dsp:sp modelId="{EFCEFA26-590E-4FB8-9A25-51961AB7EBA5}">
      <dsp:nvSpPr>
        <dsp:cNvPr id="0" name=""/>
        <dsp:cNvSpPr/>
      </dsp:nvSpPr>
      <dsp:spPr>
        <a:xfrm>
          <a:off x="2873126" y="1820181"/>
          <a:ext cx="2598539" cy="1559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rPr>
            <a:t>Cross Multiplication Method</a:t>
          </a:r>
          <a:endParaRPr lang="en-US" sz="22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Bookman Old Style" pitchFamily="18" charset="0"/>
          </a:endParaRPr>
        </a:p>
      </dsp:txBody>
      <dsp:txXfrm>
        <a:off x="2873126" y="1820181"/>
        <a:ext cx="2598539" cy="155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5124-E5C2-439E-B35B-221B9B1A502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B120-08B4-4008-BC3D-E31BDD62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16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24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26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73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6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7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78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41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43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44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40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75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96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1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63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82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3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93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53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7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35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66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58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1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6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0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74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60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73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392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96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510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833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6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9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02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394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7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555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74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60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73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9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963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51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833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455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960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0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39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7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CA8F-CE13-461C-9E0D-44983036549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8C47-0A8F-4ED6-9EDF-413C9F6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738" r:id="rId15"/>
    <p:sldLayoutId id="2147483739" r:id="rId16"/>
    <p:sldLayoutId id="2147483740" r:id="rId17"/>
    <p:sldLayoutId id="2147483678" r:id="rId18"/>
    <p:sldLayoutId id="2147483690" r:id="rId19"/>
    <p:sldLayoutId id="2147483741" r:id="rId20"/>
    <p:sldLayoutId id="2147483694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E99B-C90B-4BAC-8B5D-280844ABD0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BB45-DE07-494D-A5D8-033C0DAB9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2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CA8F-CE13-461C-9E0D-4498303654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8C47-0A8F-4ED6-9EDF-413C9F63F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307327" y="1971585"/>
            <a:ext cx="25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prstClr val="black"/>
                </a:solidFill>
              </a:rPr>
              <a:t>Lecture </a:t>
            </a:r>
            <a:r>
              <a:rPr lang="en-US" sz="4800" b="1" dirty="0">
                <a:solidFill>
                  <a:prstClr val="black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6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1237681" y="1557126"/>
            <a:ext cx="1861816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487648" y="2386696"/>
            <a:ext cx="2230098" cy="27266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501735" y="2413488"/>
            <a:ext cx="956394" cy="325902"/>
            <a:chOff x="6955628" y="2215367"/>
            <a:chExt cx="956394" cy="325902"/>
          </a:xfrm>
        </p:grpSpPr>
        <p:sp>
          <p:nvSpPr>
            <p:cNvPr id="81" name="U-Turn Arrow 80"/>
            <p:cNvSpPr/>
            <p:nvPr/>
          </p:nvSpPr>
          <p:spPr>
            <a:xfrm>
              <a:off x="7086675" y="2215367"/>
              <a:ext cx="825347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1237681" y="2822046"/>
            <a:ext cx="1124316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335090" y="3409858"/>
            <a:ext cx="733658" cy="27200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246443" y="3721688"/>
            <a:ext cx="1472877" cy="325902"/>
            <a:chOff x="6955628" y="2215367"/>
            <a:chExt cx="1472877" cy="325902"/>
          </a:xfrm>
        </p:grpSpPr>
        <p:sp>
          <p:nvSpPr>
            <p:cNvPr id="69" name="U-Turn Arrow 68"/>
            <p:cNvSpPr/>
            <p:nvPr/>
          </p:nvSpPr>
          <p:spPr>
            <a:xfrm>
              <a:off x="7086675" y="2215367"/>
              <a:ext cx="1341830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65672" y="795588"/>
            <a:ext cx="7157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Solve the following pair of linear equations by the substitution method.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1587" y="117510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1968" y="11751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8815" y="1175100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 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7514" y="1175100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=  14 ;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5590" y="117510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36" y="1175100"/>
            <a:ext cx="248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1010" y="11751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610" y="117510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4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20895" y="1533474"/>
            <a:ext cx="1174619" cy="307777"/>
            <a:chOff x="991041" y="1533473"/>
            <a:chExt cx="1174619" cy="307777"/>
          </a:xfrm>
        </p:grpSpPr>
        <p:sp>
          <p:nvSpPr>
            <p:cNvPr id="14" name="Rectangle 13"/>
            <p:cNvSpPr/>
            <p:nvPr/>
          </p:nvSpPr>
          <p:spPr>
            <a:xfrm>
              <a:off x="991041" y="1533473"/>
              <a:ext cx="2808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1422" y="153347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40144" y="153347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6962" y="1533473"/>
              <a:ext cx="6286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14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40380" y="2804163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9053" y="2804163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9445" y="280416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49443" y="15334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6248" y="280416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92821" y="280416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4653" y="3078264"/>
            <a:ext cx="3162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equation (iii) in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8538" y="3385336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( 4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4451" y="33853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01024" y="338533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01448" y="33853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76680" y="33853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648" y="338533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14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64132" y="376633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58179" y="37663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44752" y="3766336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2y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8648" y="376633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14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4752" y="4076851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2y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58648" y="407685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14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44752" y="4378913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2y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58648" y="437891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10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3848" y="467335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58648" y="467335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 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20848" y="1255762"/>
            <a:ext cx="0" cy="3474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649454" y="1255765"/>
            <a:ext cx="3162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y = 5  in eq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16060" y="1605212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30454" y="1605212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4  +  5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16060" y="194156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0448" y="194156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5246" y="11751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(i)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4800" y="1533476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Cloud 53"/>
          <p:cNvSpPr/>
          <p:nvPr/>
        </p:nvSpPr>
        <p:spPr>
          <a:xfrm>
            <a:off x="4268451" y="1181646"/>
            <a:ext cx="29631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to get the value of x?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55" name="Cloud 54"/>
          <p:cNvSpPr/>
          <p:nvPr/>
        </p:nvSpPr>
        <p:spPr>
          <a:xfrm>
            <a:off x="4744618" y="1657350"/>
            <a:ext cx="2875382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Substituting the value of Y in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1" name="Cloud 60"/>
          <p:cNvSpPr/>
          <p:nvPr/>
        </p:nvSpPr>
        <p:spPr>
          <a:xfrm>
            <a:off x="3099497" y="2724414"/>
            <a:ext cx="2875382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53114" y="2899413"/>
            <a:ext cx="229692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Consider one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4" name="Cloud 63"/>
          <p:cNvSpPr/>
          <p:nvPr/>
        </p:nvSpPr>
        <p:spPr>
          <a:xfrm>
            <a:off x="5531552" y="1649364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equation no. (ii)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77648" y="4695189"/>
            <a:ext cx="988468" cy="273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712954" y="1933509"/>
            <a:ext cx="875667" cy="3209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70846" y="407064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  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20889" y="1882974"/>
            <a:ext cx="1064012" cy="307777"/>
            <a:chOff x="991041" y="1882973"/>
            <a:chExt cx="1064012" cy="307777"/>
          </a:xfrm>
        </p:grpSpPr>
        <p:sp>
          <p:nvSpPr>
            <p:cNvPr id="75" name="Rectangle 74"/>
            <p:cNvSpPr/>
            <p:nvPr/>
          </p:nvSpPr>
          <p:spPr>
            <a:xfrm>
              <a:off x="991041" y="1882973"/>
              <a:ext cx="2808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9055" y="1882973"/>
              <a:ext cx="256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-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40144" y="188297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36962" y="1882973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549445" y="1882976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3699" y="2176509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Cloud 64"/>
          <p:cNvSpPr/>
          <p:nvPr/>
        </p:nvSpPr>
        <p:spPr>
          <a:xfrm>
            <a:off x="3659289" y="2350689"/>
            <a:ext cx="3570850" cy="169866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Write their equation either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 = something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or</a:t>
            </a:r>
          </a:p>
          <a:p>
            <a:pPr algn="ctr"/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y</a:t>
            </a: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 = something</a:t>
            </a:r>
            <a:endParaRPr lang="en-US" sz="16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6" name="Cloud 95"/>
          <p:cNvSpPr/>
          <p:nvPr/>
        </p:nvSpPr>
        <p:spPr>
          <a:xfrm>
            <a:off x="3430248" y="2790303"/>
            <a:ext cx="3518452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Constant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 R.H.S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3" name="Cloud 82"/>
          <p:cNvSpPr/>
          <p:nvPr/>
        </p:nvSpPr>
        <p:spPr>
          <a:xfrm>
            <a:off x="3409477" y="2169190"/>
            <a:ext cx="3162920" cy="115921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8285" y="2425634"/>
            <a:ext cx="24053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Which equation is to be considered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3695649" y="2123815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42272" y="2446020"/>
            <a:ext cx="289317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You can consider either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4" name="Cloud Callout 93"/>
          <p:cNvSpPr/>
          <p:nvPr/>
        </p:nvSpPr>
        <p:spPr>
          <a:xfrm>
            <a:off x="4832418" y="2437343"/>
            <a:ext cx="3093635" cy="1249593"/>
          </a:xfrm>
          <a:prstGeom prst="cloudCallout">
            <a:avLst>
              <a:gd name="adj1" fmla="val -20538"/>
              <a:gd name="adj2" fmla="val -7165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have to substitute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= 5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7" name="Cloud Callout 96"/>
          <p:cNvSpPr/>
          <p:nvPr/>
        </p:nvSpPr>
        <p:spPr>
          <a:xfrm>
            <a:off x="4967166" y="3661403"/>
            <a:ext cx="3229512" cy="1249593"/>
          </a:xfrm>
          <a:prstGeom prst="cloudCallout">
            <a:avLst>
              <a:gd name="adj1" fmla="val -20538"/>
              <a:gd name="adj2" fmla="val -7165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Either equation (i),(ii) or 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487648" y="2344734"/>
            <a:ext cx="2291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Solution is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 x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9, y = 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Cloud 94"/>
          <p:cNvSpPr/>
          <p:nvPr/>
        </p:nvSpPr>
        <p:spPr>
          <a:xfrm>
            <a:off x="3245764" y="1232182"/>
            <a:ext cx="3531151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04789" y="1418872"/>
            <a:ext cx="326099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65138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First let us number the   equations</a:t>
            </a:r>
          </a:p>
        </p:txBody>
      </p:sp>
      <p:sp>
        <p:nvSpPr>
          <p:cNvPr id="101" name="Cloud 100"/>
          <p:cNvSpPr/>
          <p:nvPr/>
        </p:nvSpPr>
        <p:spPr>
          <a:xfrm>
            <a:off x="3968655" y="1939292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03842" y="2148840"/>
            <a:ext cx="289317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It is better to consider simpler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220889" y="2443043"/>
            <a:ext cx="1064012" cy="307777"/>
            <a:chOff x="991041" y="1882973"/>
            <a:chExt cx="1064012" cy="307777"/>
          </a:xfrm>
        </p:grpSpPr>
        <p:sp>
          <p:nvSpPr>
            <p:cNvPr id="104" name="Rectangle 103"/>
            <p:cNvSpPr/>
            <p:nvPr/>
          </p:nvSpPr>
          <p:spPr>
            <a:xfrm>
              <a:off x="991041" y="1882973"/>
              <a:ext cx="2808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29055" y="1882973"/>
              <a:ext cx="256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-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40144" y="188297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36962" y="1882973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9" name="Cloud 108"/>
          <p:cNvSpPr/>
          <p:nvPr/>
        </p:nvSpPr>
        <p:spPr>
          <a:xfrm>
            <a:off x="3213432" y="1912986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Number the equation as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0" name="Cloud 109"/>
          <p:cNvSpPr/>
          <p:nvPr/>
        </p:nvSpPr>
        <p:spPr>
          <a:xfrm>
            <a:off x="3991444" y="1804077"/>
            <a:ext cx="3325004" cy="144204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01286" y="2173183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name of the method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32706" y="2186943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SUBSTITUTION Method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45076" y="2171703"/>
            <a:ext cx="259037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So we need to substitute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10786" y="2312497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substitute what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10786" y="2297430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Substitute eq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. (iii)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10786" y="2266950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10786" y="1985010"/>
            <a:ext cx="25903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In the equation which was not considered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8" grpId="2" animBg="1"/>
      <p:bldP spid="100" grpId="0" animBg="1"/>
      <p:bldP spid="74" grpId="0" animBg="1"/>
      <p:bldP spid="74" grpId="1" animBg="1"/>
      <p:bldP spid="67" grpId="0" animBg="1"/>
      <p:bldP spid="67" grpId="1" animBg="1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4" grpId="1" animBg="1"/>
      <p:bldP spid="55" grpId="0" animBg="1"/>
      <p:bldP spid="55" grpId="1" animBg="1"/>
      <p:bldP spid="61" grpId="0" animBg="1"/>
      <p:bldP spid="61" grpId="1" animBg="1"/>
      <p:bldP spid="62" grpId="0"/>
      <p:bldP spid="62" grpId="1"/>
      <p:bldP spid="64" grpId="0" animBg="1"/>
      <p:bldP spid="64" grpId="1" animBg="1"/>
      <p:bldP spid="66" grpId="0" animBg="1"/>
      <p:bldP spid="72" grpId="0" animBg="1"/>
      <p:bldP spid="73" grpId="0"/>
      <p:bldP spid="79" grpId="0"/>
      <p:bldP spid="90" grpId="0"/>
      <p:bldP spid="65" grpId="0" animBg="1"/>
      <p:bldP spid="65" grpId="1" animBg="1"/>
      <p:bldP spid="96" grpId="0" animBg="1"/>
      <p:bldP spid="96" grpId="1" animBg="1"/>
      <p:bldP spid="83" grpId="0" animBg="1"/>
      <p:bldP spid="83" grpId="1" animBg="1"/>
      <p:bldP spid="84" grpId="0"/>
      <p:bldP spid="84" grpId="1"/>
      <p:bldP spid="85" grpId="0" animBg="1"/>
      <p:bldP spid="85" grpId="1" animBg="1"/>
      <p:bldP spid="86" grpId="0"/>
      <p:bldP spid="86" grpId="1"/>
      <p:bldP spid="94" grpId="0" animBg="1"/>
      <p:bldP spid="94" grpId="1" animBg="1"/>
      <p:bldP spid="97" grpId="0" animBg="1"/>
      <p:bldP spid="97" grpId="1" animBg="1"/>
      <p:bldP spid="98" grpId="0"/>
      <p:bldP spid="95" grpId="0" animBg="1"/>
      <p:bldP spid="95" grpId="1" animBg="1"/>
      <p:bldP spid="99" grpId="0"/>
      <p:bldP spid="99" grpId="1"/>
      <p:bldP spid="101" grpId="0" animBg="1"/>
      <p:bldP spid="101" grpId="1" animBg="1"/>
      <p:bldP spid="102" grpId="0"/>
      <p:bldP spid="102" grpId="1"/>
      <p:bldP spid="109" grpId="0" animBg="1"/>
      <p:bldP spid="109" grpId="1" animBg="1"/>
      <p:bldP spid="110" grpId="0" animBg="1"/>
      <p:bldP spid="110" grpId="1" animBg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8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/>
          <p:cNvSpPr/>
          <p:nvPr/>
        </p:nvSpPr>
        <p:spPr>
          <a:xfrm>
            <a:off x="3979471" y="413972"/>
            <a:ext cx="4115630" cy="140265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If any number is in the denominator than it become difficult to solve. 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615380" y="2118264"/>
            <a:ext cx="2447613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654100" y="4192275"/>
            <a:ext cx="182481" cy="2143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1036201" y="3675496"/>
            <a:ext cx="877528" cy="325902"/>
            <a:chOff x="6955628" y="2215367"/>
            <a:chExt cx="1106528" cy="325902"/>
          </a:xfrm>
        </p:grpSpPr>
        <p:sp>
          <p:nvSpPr>
            <p:cNvPr id="167" name="U-Turn Arrow 166"/>
            <p:cNvSpPr/>
            <p:nvPr/>
          </p:nvSpPr>
          <p:spPr>
            <a:xfrm>
              <a:off x="7086675" y="2215367"/>
              <a:ext cx="975481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674743" y="2760388"/>
            <a:ext cx="2362214" cy="39042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906" tIns="45953" rIns="91906" bIns="45953" rtlCol="0" anchor="ctr"/>
          <a:lstStyle/>
          <a:p>
            <a:pPr algn="ctr" defTabSz="919063">
              <a:defRPr/>
            </a:pPr>
            <a:endParaRPr lang="en-US" kern="0" dirty="0" smtClean="0">
              <a:solidFill>
                <a:prstClr val="white"/>
              </a:solidFill>
            </a:endParaRPr>
          </a:p>
          <a:p>
            <a:pPr algn="ctr" defTabSz="919063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300" y="294820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681" y="294820"/>
            <a:ext cx="248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8403" y="294820"/>
            <a:ext cx="263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t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221" y="296309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3  ;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098" y="231779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(ii)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2145" y="146053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3095" y="39453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42145" y="432633"/>
            <a:ext cx="27432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78680" y="28744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9798" y="146053"/>
            <a:ext cx="263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t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70748" y="39453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89798" y="432633"/>
            <a:ext cx="27432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5300" y="269619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6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652" y="600513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750" y="832382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1700" y="108955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20750" y="1127655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57285" y="9737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79810" y="832382"/>
            <a:ext cx="245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9353" y="108955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68403" y="1127655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4681" y="972083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7804" y="575907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</a:t>
            </a:r>
            <a:r>
              <a:rPr lang="en-US" sz="14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2586" y="2963074"/>
            <a:ext cx="413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equation (iii)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in equation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(ii) ;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35500" y="1230630"/>
            <a:ext cx="0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11700" y="1249266"/>
            <a:ext cx="342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6 in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equation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(iii) ;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41240" y="1692476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16829" y="1692476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6 + 3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0462" y="2203016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6050" y="220301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11700" y="2783683"/>
            <a:ext cx="2303836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Solution s = 9, t = 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Cloud 60"/>
          <p:cNvSpPr/>
          <p:nvPr/>
        </p:nvSpPr>
        <p:spPr>
          <a:xfrm>
            <a:off x="3672244" y="157125"/>
            <a:ext cx="2875382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6598" y="366122"/>
            <a:ext cx="2057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Now how to solve such equations? 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52531" y="368874"/>
            <a:ext cx="1633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By Substitution Method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942642" y="2198756"/>
            <a:ext cx="796061" cy="291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Cloud 78"/>
          <p:cNvSpPr/>
          <p:nvPr/>
        </p:nvSpPr>
        <p:spPr>
          <a:xfrm>
            <a:off x="4095666" y="1540133"/>
            <a:ext cx="3286073" cy="1325760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There are two denominator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3 &amp; 2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4543761" y="2642489"/>
            <a:ext cx="2987339" cy="99606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Their LCM = 6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7250" y="1251717"/>
            <a:ext cx="38396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108803"/>
                </a:solidFill>
                <a:latin typeface="Bookman Old Style" pitchFamily="18" charset="0"/>
              </a:rPr>
              <a:t>Multiplying throughout by 6,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01700" y="1576880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2650" y="183405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901700" y="1872153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11262" y="171700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18944" y="1576880"/>
            <a:ext cx="245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688487" y="183405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707537" y="1872153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038351" y="1717003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6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829515" y="1580055"/>
            <a:ext cx="100765" cy="564953"/>
          </a:xfrm>
          <a:prstGeom prst="leftBracket">
            <a:avLst>
              <a:gd name="adj" fmla="val 10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0" name="Left Bracket 99"/>
          <p:cNvSpPr/>
          <p:nvPr/>
        </p:nvSpPr>
        <p:spPr>
          <a:xfrm flipH="1">
            <a:off x="1140328" y="1581642"/>
            <a:ext cx="97632" cy="564953"/>
          </a:xfrm>
          <a:prstGeom prst="leftBracket">
            <a:avLst>
              <a:gd name="adj" fmla="val 10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14469" y="171700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5469" y="171700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Left Bracket 102"/>
          <p:cNvSpPr/>
          <p:nvPr/>
        </p:nvSpPr>
        <p:spPr>
          <a:xfrm>
            <a:off x="1651839" y="1580055"/>
            <a:ext cx="100765" cy="564953"/>
          </a:xfrm>
          <a:prstGeom prst="leftBracket">
            <a:avLst>
              <a:gd name="adj" fmla="val 10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4" name="Left Bracket 103"/>
          <p:cNvSpPr/>
          <p:nvPr/>
        </p:nvSpPr>
        <p:spPr>
          <a:xfrm flipH="1">
            <a:off x="1956303" y="1581642"/>
            <a:ext cx="97632" cy="564953"/>
          </a:xfrm>
          <a:prstGeom prst="leftBracket">
            <a:avLst>
              <a:gd name="adj" fmla="val 10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75469" y="1779879"/>
            <a:ext cx="164306" cy="202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461294" y="1767180"/>
            <a:ext cx="164306" cy="202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946944" y="1891004"/>
            <a:ext cx="164306" cy="202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750219" y="1884654"/>
            <a:ext cx="164306" cy="202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28886" y="160385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4959" y="160385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6900" y="209754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68088" y="2097540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488" y="20975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4100" y="20975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607367" y="1514247"/>
            <a:ext cx="463968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3" name="Curved Down Arrow 112"/>
          <p:cNvSpPr/>
          <p:nvPr/>
        </p:nvSpPr>
        <p:spPr>
          <a:xfrm>
            <a:off x="1436042" y="1507896"/>
            <a:ext cx="463968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4" name="Curved Down Arrow 113"/>
          <p:cNvSpPr/>
          <p:nvPr/>
        </p:nvSpPr>
        <p:spPr>
          <a:xfrm>
            <a:off x="2307352" y="1631721"/>
            <a:ext cx="423148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4040" y="3203937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80085" y="3203937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40656" y="3203937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+ 3)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248688" y="3203937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+ 3t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1025" y="34466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5025" y="34466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29210" y="3446627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375285" y="34466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19760" y="3446627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87960" y="34466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Curved Down Arrow 128"/>
          <p:cNvSpPr/>
          <p:nvPr/>
        </p:nvSpPr>
        <p:spPr>
          <a:xfrm>
            <a:off x="703976" y="3129396"/>
            <a:ext cx="540624" cy="152050"/>
          </a:xfrm>
          <a:prstGeom prst="curvedDownArrow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680244" y="3695064"/>
            <a:ext cx="18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70820" y="3695064"/>
            <a:ext cx="18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96900" y="37230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27881" y="37230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22066" y="372304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206500" y="3723048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96900" y="39422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27881" y="39422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022066" y="394224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82700" y="3942242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-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23741" y="41470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23118" y="41470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17303" y="4147024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48104" y="4344673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22325" y="43446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16510" y="434467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082675" y="4597873"/>
            <a:ext cx="252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066801" y="455124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839986" y="4394778"/>
            <a:ext cx="304800" cy="3103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93299" y="4727776"/>
            <a:ext cx="5870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t = 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Cloud 162"/>
          <p:cNvSpPr/>
          <p:nvPr/>
        </p:nvSpPr>
        <p:spPr>
          <a:xfrm>
            <a:off x="2150493" y="3271752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Constant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 R.H.S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456301" y="2097540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Curved Down Arrow 164"/>
          <p:cNvSpPr/>
          <p:nvPr/>
        </p:nvSpPr>
        <p:spPr>
          <a:xfrm>
            <a:off x="703976" y="3131778"/>
            <a:ext cx="254874" cy="152050"/>
          </a:xfrm>
          <a:prstGeom prst="curvedDownArrow">
            <a:avLst>
              <a:gd name="adj1" fmla="val 25000"/>
              <a:gd name="adj2" fmla="val 50000"/>
              <a:gd name="adj3" fmla="val 29176"/>
            </a:avLst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17845" y="601108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138226" y="601108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266948" y="601108"/>
            <a:ext cx="245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63772" y="602597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264920" y="2769255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474229" y="2769255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t + 3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452743" y="2765668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Cloud 70"/>
          <p:cNvSpPr/>
          <p:nvPr/>
        </p:nvSpPr>
        <p:spPr>
          <a:xfrm>
            <a:off x="4916875" y="289821"/>
            <a:ext cx="3092134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to get the value of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0" name="Cloud 69"/>
          <p:cNvSpPr/>
          <p:nvPr/>
        </p:nvSpPr>
        <p:spPr>
          <a:xfrm>
            <a:off x="4264419" y="1428750"/>
            <a:ext cx="4209846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have to substitute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 = 6</a:t>
            </a:r>
            <a:endParaRPr lang="en-US" b="1" dirty="0" smtClean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0" name="Cloud 179"/>
          <p:cNvSpPr/>
          <p:nvPr/>
        </p:nvSpPr>
        <p:spPr>
          <a:xfrm>
            <a:off x="4082210" y="2190750"/>
            <a:ext cx="4257327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(i),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(ii) or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(iii)</a:t>
            </a:r>
          </a:p>
        </p:txBody>
      </p:sp>
      <p:sp>
        <p:nvSpPr>
          <p:cNvPr id="179" name="Cloud 178"/>
          <p:cNvSpPr/>
          <p:nvPr/>
        </p:nvSpPr>
        <p:spPr>
          <a:xfrm>
            <a:off x="4459179" y="3165132"/>
            <a:ext cx="3198593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substitute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3871085" y="1112864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Number the equation as (i)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9" name="Cloud 138"/>
          <p:cNvSpPr/>
          <p:nvPr/>
        </p:nvSpPr>
        <p:spPr>
          <a:xfrm>
            <a:off x="3212270" y="1870722"/>
            <a:ext cx="3198593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Number the equation as (ii)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1" name="Cloud 170"/>
          <p:cNvSpPr/>
          <p:nvPr/>
        </p:nvSpPr>
        <p:spPr>
          <a:xfrm>
            <a:off x="2897622" y="2877643"/>
            <a:ext cx="2875382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51234" y="3052642"/>
            <a:ext cx="241771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Consider one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1" name="Cloud 180"/>
          <p:cNvSpPr/>
          <p:nvPr/>
        </p:nvSpPr>
        <p:spPr>
          <a:xfrm>
            <a:off x="5329677" y="1802592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equation no. (i)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1829" y="2329738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Cloud 182"/>
          <p:cNvSpPr/>
          <p:nvPr/>
        </p:nvSpPr>
        <p:spPr>
          <a:xfrm>
            <a:off x="3207602" y="2322416"/>
            <a:ext cx="3162920" cy="115921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586405" y="2578860"/>
            <a:ext cx="24053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Which equation is to be considered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5" name="Cloud 184"/>
          <p:cNvSpPr/>
          <p:nvPr/>
        </p:nvSpPr>
        <p:spPr>
          <a:xfrm>
            <a:off x="3493780" y="2277044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40397" y="2599252"/>
            <a:ext cx="289317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You can consider either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3766780" y="2092520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101967" y="2302069"/>
            <a:ext cx="289317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It is better to consider simpler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1203642" y="2490625"/>
            <a:ext cx="877528" cy="325902"/>
            <a:chOff x="6955628" y="2215367"/>
            <a:chExt cx="1106528" cy="325902"/>
          </a:xfrm>
        </p:grpSpPr>
        <p:sp>
          <p:nvSpPr>
            <p:cNvPr id="195" name="U-Turn Arrow 194"/>
            <p:cNvSpPr/>
            <p:nvPr/>
          </p:nvSpPr>
          <p:spPr>
            <a:xfrm>
              <a:off x="7086675" y="2215367"/>
              <a:ext cx="975481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845" y="2536787"/>
            <a:ext cx="1064012" cy="309266"/>
            <a:chOff x="917845" y="2536783"/>
            <a:chExt cx="1064012" cy="309266"/>
          </a:xfrm>
        </p:grpSpPr>
        <p:sp>
          <p:nvSpPr>
            <p:cNvPr id="190" name="Rectangle 189"/>
            <p:cNvSpPr/>
            <p:nvPr/>
          </p:nvSpPr>
          <p:spPr>
            <a:xfrm>
              <a:off x="917845" y="2536783"/>
              <a:ext cx="2808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s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38226" y="2536783"/>
              <a:ext cx="256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-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266948" y="2536783"/>
              <a:ext cx="2455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t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463766" y="2538272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3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7" name="Cloud 196"/>
          <p:cNvSpPr/>
          <p:nvPr/>
        </p:nvSpPr>
        <p:spPr>
          <a:xfrm>
            <a:off x="3048000" y="1850076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Number the equation as (iii)</a:t>
            </a:r>
          </a:p>
        </p:txBody>
      </p:sp>
      <p:sp>
        <p:nvSpPr>
          <p:cNvPr id="199" name="Cloud 198"/>
          <p:cNvSpPr/>
          <p:nvPr/>
        </p:nvSpPr>
        <p:spPr>
          <a:xfrm>
            <a:off x="3972963" y="1891707"/>
            <a:ext cx="3325004" cy="144204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482805" y="226081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name of the method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343400" y="227457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SUBSTITUTION Method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326595" y="2259332"/>
            <a:ext cx="259037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So we need to substitute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292305" y="2400126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substitute what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292305" y="238505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Substitute eq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. (iii)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4292305" y="235457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92305" y="2072639"/>
            <a:ext cx="25903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In the equation which was not considered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4" name="Cloud 173"/>
          <p:cNvSpPr/>
          <p:nvPr/>
        </p:nvSpPr>
        <p:spPr>
          <a:xfrm>
            <a:off x="3409762" y="1448818"/>
            <a:ext cx="3870297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Write their eq</a:t>
            </a:r>
            <a:r>
              <a:rPr lang="en-US" b="1" baseline="30000" dirty="0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.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 = something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r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 = something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8" name="Cloud 77"/>
          <p:cNvSpPr/>
          <p:nvPr/>
        </p:nvSpPr>
        <p:spPr>
          <a:xfrm>
            <a:off x="4635500" y="1485199"/>
            <a:ext cx="2323166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Remove the denominator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1158697" y="4454798"/>
            <a:ext cx="164306" cy="1256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143006" y="4676397"/>
            <a:ext cx="120883" cy="10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278595" y="4283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50228" y="4788349"/>
            <a:ext cx="557964" cy="1866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000"/>
                            </p:stCondLst>
                            <p:childTnLst>
                              <p:par>
                                <p:cTn id="2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4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0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000"/>
                            </p:stCondLst>
                            <p:childTnLst>
                              <p:par>
                                <p:cTn id="5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00"/>
                            </p:stCondLst>
                            <p:childTnLst>
                              <p:par>
                                <p:cTn id="6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00"/>
                            </p:stCondLst>
                            <p:childTnLst>
                              <p:par>
                                <p:cTn id="6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500"/>
                            </p:stCondLst>
                            <p:childTnLst>
                              <p:par>
                                <p:cTn id="6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000"/>
                            </p:stCondLst>
                            <p:childTnLst>
                              <p:par>
                                <p:cTn id="6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1"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900"/>
                            </p:stCondLst>
                            <p:childTnLst>
                              <p:par>
                                <p:cTn id="7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00"/>
                            </p:stCondLst>
                            <p:childTnLst>
                              <p:par>
                                <p:cTn id="7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500"/>
                            </p:stCondLst>
                            <p:childTnLst>
                              <p:par>
                                <p:cTn id="7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500"/>
                            </p:stCondLst>
                            <p:childTnLst>
                              <p:par>
                                <p:cTn id="7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00"/>
                            </p:stCondLst>
                            <p:childTnLst>
                              <p:par>
                                <p:cTn id="8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1000"/>
                            </p:stCondLst>
                            <p:childTnLst>
                              <p:par>
                                <p:cTn id="8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500"/>
                            </p:stCondLst>
                            <p:childTnLst>
                              <p:par>
                                <p:cTn id="8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98" grpId="0" animBg="1"/>
      <p:bldP spid="198" grpId="1" animBg="1"/>
      <p:bldP spid="198" grpId="2" animBg="1"/>
      <p:bldP spid="169" grpId="0" animBg="1"/>
      <p:bldP spid="169" grpId="1" animBg="1"/>
      <p:bldP spid="60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5" grpId="0"/>
      <p:bldP spid="16" grpId="0"/>
      <p:bldP spid="19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48" grpId="0"/>
      <p:bldP spid="50" grpId="0"/>
      <p:bldP spid="51" grpId="0"/>
      <p:bldP spid="52" grpId="0"/>
      <p:bldP spid="53" grpId="0"/>
      <p:bldP spid="67" grpId="0"/>
      <p:bldP spid="61" grpId="0" animBg="1"/>
      <p:bldP spid="61" grpId="1" animBg="1"/>
      <p:bldP spid="68" grpId="0"/>
      <p:bldP spid="68" grpId="1"/>
      <p:bldP spid="69" grpId="0"/>
      <p:bldP spid="69" grpId="1"/>
      <p:bldP spid="88" grpId="0" animBg="1"/>
      <p:bldP spid="79" grpId="0" animBg="1"/>
      <p:bldP spid="79" grpId="1" animBg="1"/>
      <p:bldP spid="85" grpId="0" animBg="1"/>
      <p:bldP spid="85" grpId="1" animBg="1"/>
      <p:bldP spid="91" grpId="0"/>
      <p:bldP spid="92" grpId="0"/>
      <p:bldP spid="93" grpId="0"/>
      <p:bldP spid="95" grpId="0"/>
      <p:bldP spid="96" grpId="0"/>
      <p:bldP spid="97" grpId="0"/>
      <p:bldP spid="99" grpId="0"/>
      <p:bldP spid="9" grpId="0" animBg="1"/>
      <p:bldP spid="100" grpId="0" animBg="1"/>
      <p:bldP spid="101" grpId="0"/>
      <p:bldP spid="102" grpId="0"/>
      <p:bldP spid="103" grpId="0" animBg="1"/>
      <p:bldP spid="104" grpId="0" animBg="1"/>
      <p:bldP spid="109" grpId="0"/>
      <p:bldP spid="110" grpId="0"/>
      <p:bldP spid="111" grpId="0"/>
      <p:bldP spid="112" grpId="0"/>
      <p:bldP spid="49" grpId="0"/>
      <p:bldP spid="58" grpId="0"/>
      <p:bldP spid="59" grpId="0" animBg="1"/>
      <p:bldP spid="59" grpId="1" animBg="1"/>
      <p:bldP spid="113" grpId="0" animBg="1"/>
      <p:bldP spid="113" grpId="1" animBg="1"/>
      <p:bldP spid="114" grpId="0" animBg="1"/>
      <p:bldP spid="114" grpId="1" animBg="1"/>
      <p:bldP spid="115" grpId="0"/>
      <p:bldP spid="116" grpId="0"/>
      <p:bldP spid="117" grpId="0"/>
      <p:bldP spid="118" grpId="0"/>
      <p:bldP spid="121" grpId="0"/>
      <p:bldP spid="122" grpId="0"/>
      <p:bldP spid="123" grpId="0"/>
      <p:bldP spid="124" grpId="0"/>
      <p:bldP spid="125" grpId="0"/>
      <p:bldP spid="126" grpId="0"/>
      <p:bldP spid="129" grpId="0" animBg="1"/>
      <p:bldP spid="12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6" grpId="0"/>
      <p:bldP spid="160" grpId="0"/>
      <p:bldP spid="163" grpId="0" animBg="1"/>
      <p:bldP spid="163" grpId="1" animBg="1"/>
      <p:bldP spid="164" grpId="0"/>
      <p:bldP spid="165" grpId="0" animBg="1"/>
      <p:bldP spid="165" grpId="1" animBg="1"/>
      <p:bldP spid="134" grpId="0"/>
      <p:bldP spid="135" grpId="0"/>
      <p:bldP spid="136" grpId="0"/>
      <p:bldP spid="137" grpId="0"/>
      <p:bldP spid="148" grpId="0"/>
      <p:bldP spid="157" grpId="0"/>
      <p:bldP spid="175" grpId="0"/>
      <p:bldP spid="71" grpId="0" animBg="1"/>
      <p:bldP spid="71" grpId="1" animBg="1"/>
      <p:bldP spid="70" grpId="0" animBg="1"/>
      <p:bldP spid="70" grpId="1" animBg="1"/>
      <p:bldP spid="180" grpId="0" animBg="1"/>
      <p:bldP spid="180" grpId="1" animBg="1"/>
      <p:bldP spid="179" grpId="0" animBg="1"/>
      <p:bldP spid="179" grpId="1" animBg="1"/>
      <p:bldP spid="138" grpId="0" animBg="1"/>
      <p:bldP spid="138" grpId="1" animBg="1"/>
      <p:bldP spid="139" grpId="0" animBg="1"/>
      <p:bldP spid="139" grpId="1" animBg="1"/>
      <p:bldP spid="171" grpId="0" animBg="1"/>
      <p:bldP spid="171" grpId="1" animBg="1"/>
      <p:bldP spid="172" grpId="0"/>
      <p:bldP spid="172" grpId="1"/>
      <p:bldP spid="181" grpId="0" animBg="1"/>
      <p:bldP spid="181" grpId="1" animBg="1"/>
      <p:bldP spid="182" grpId="0"/>
      <p:bldP spid="183" grpId="0" animBg="1"/>
      <p:bldP spid="183" grpId="1" animBg="1"/>
      <p:bldP spid="184" grpId="0"/>
      <p:bldP spid="184" grpId="1"/>
      <p:bldP spid="185" grpId="0" animBg="1"/>
      <p:bldP spid="185" grpId="1" animBg="1"/>
      <p:bldP spid="186" grpId="0"/>
      <p:bldP spid="186" grpId="1"/>
      <p:bldP spid="187" grpId="0" animBg="1"/>
      <p:bldP spid="187" grpId="1" animBg="1"/>
      <p:bldP spid="188" grpId="0"/>
      <p:bldP spid="188" grpId="1"/>
      <p:bldP spid="197" grpId="0" animBg="1"/>
      <p:bldP spid="197" grpId="1" animBg="1"/>
      <p:bldP spid="199" grpId="0" animBg="1"/>
      <p:bldP spid="199" grpId="1" animBg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174" grpId="0" animBg="1"/>
      <p:bldP spid="174" grpId="1" animBg="1"/>
      <p:bldP spid="78" grpId="0" animBg="1"/>
      <p:bldP spid="78" grpId="1" animBg="1"/>
      <p:bldP spid="170" grpId="0"/>
      <p:bldP spid="1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933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Q.1(III)(V)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8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1006412" y="1301850"/>
            <a:ext cx="2209341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00897" y="2106872"/>
            <a:ext cx="911929" cy="662418"/>
          </a:xfrm>
          <a:prstGeom prst="roundRect">
            <a:avLst>
              <a:gd name="adj" fmla="val 1641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201758" y="1335119"/>
            <a:ext cx="184117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08298" y="3157482"/>
            <a:ext cx="629038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25315" y="1724025"/>
            <a:ext cx="1090173" cy="325902"/>
            <a:chOff x="6955628" y="2215367"/>
            <a:chExt cx="1090173" cy="325902"/>
          </a:xfrm>
        </p:grpSpPr>
        <p:sp>
          <p:nvSpPr>
            <p:cNvPr id="54" name="U-Turn Arrow 53"/>
            <p:cNvSpPr/>
            <p:nvPr/>
          </p:nvSpPr>
          <p:spPr>
            <a:xfrm>
              <a:off x="7086675" y="2215367"/>
              <a:ext cx="959126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3117" y="4531392"/>
            <a:ext cx="4793701" cy="35493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906" tIns="45953" rIns="91906" bIns="45953" rtlCol="0" anchor="ctr"/>
          <a:lstStyle/>
          <a:p>
            <a:pPr algn="ctr" defTabSz="919063">
              <a:defRPr/>
            </a:pPr>
            <a:endParaRPr lang="en-US" kern="0" dirty="0" smtClean="0">
              <a:solidFill>
                <a:prstClr val="white"/>
              </a:solidFill>
              <a:latin typeface="Calibri"/>
            </a:endParaRPr>
          </a:p>
          <a:p>
            <a:pPr algn="ctr" defTabSz="919063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404" y="589065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(iii)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739" y="589065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3x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7132" y="589065"/>
            <a:ext cx="248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3242" y="5890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060" y="589065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3 ;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8906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9x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2462" y="589065"/>
            <a:ext cx="248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482" y="58906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3y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6482" y="58906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9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952" y="1018283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702" y="214997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 +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6331" y="240714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38801" y="2445243"/>
            <a:ext cx="64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2157" y="2291357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7244" y="1285830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43398" y="128583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3804" y="128583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3332" y="1285830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749" y="1285830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4797" y="224502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226" y="2716896"/>
            <a:ext cx="3948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equation (iii)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in equation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(ii) ;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8688" y="3110397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 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9393" y="336757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21863" y="3405670"/>
            <a:ext cx="64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>
            <a:off x="1576893" y="2149970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eft Bracket 30"/>
          <p:cNvSpPr/>
          <p:nvPr/>
        </p:nvSpPr>
        <p:spPr>
          <a:xfrm flipH="1">
            <a:off x="2247456" y="2149970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1047195" y="3131753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eft Bracket 32"/>
          <p:cNvSpPr/>
          <p:nvPr/>
        </p:nvSpPr>
        <p:spPr>
          <a:xfrm flipH="1">
            <a:off x="1717758" y="3131753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1133" y="32430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0" y="324307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1820" y="3243075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12820" y="3243075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42300" y="369441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45320" y="369441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820" y="3694410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3980" y="369441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12820" y="3987431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398743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0036" y="4224823"/>
            <a:ext cx="7316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Since both the variables get cancelled on solving.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0036" y="4558198"/>
            <a:ext cx="4801564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These equations do not have a unique solution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33594" y="1044776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49748" y="1044776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10154" y="10447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9685" y="1044776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36745" y="10447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Arrow Connector 55"/>
          <p:cNvCxnSpPr>
            <a:endCxn id="17" idx="1"/>
          </p:cNvCxnSpPr>
          <p:nvPr/>
        </p:nvCxnSpPr>
        <p:spPr>
          <a:xfrm>
            <a:off x="1214439" y="1978820"/>
            <a:ext cx="581892" cy="5822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>
          <a:xfrm>
            <a:off x="4352975" y="1189404"/>
            <a:ext cx="3952831" cy="172524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their equation either </a:t>
            </a:r>
            <a:r>
              <a:rPr lang="en-US" b="1" i="1" dirty="0">
                <a:solidFill>
                  <a:srgbClr val="FFFF00"/>
                </a:solidFill>
                <a:latin typeface="Bookman Old Style" pitchFamily="18" charset="0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= something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or</a:t>
            </a:r>
          </a:p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man Old Style" pitchFamily="18" charset="0"/>
              </a:rPr>
              <a:t>y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= something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85602" y="3779606"/>
            <a:ext cx="320830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146383" y="3781458"/>
            <a:ext cx="320830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19126" y="3043186"/>
            <a:ext cx="293450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315906" y="3452769"/>
            <a:ext cx="219132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47706" y="3319945"/>
            <a:ext cx="219132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31858" y="302529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Cloud 81"/>
          <p:cNvSpPr/>
          <p:nvPr/>
        </p:nvSpPr>
        <p:spPr>
          <a:xfrm>
            <a:off x="3352800" y="438152"/>
            <a:ext cx="4413528" cy="127249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First let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us number the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768280" y="2891248"/>
            <a:ext cx="511119" cy="219149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Curved Down Arrow 87"/>
          <p:cNvSpPr/>
          <p:nvPr/>
        </p:nvSpPr>
        <p:spPr>
          <a:xfrm rot="184218">
            <a:off x="768198" y="2888274"/>
            <a:ext cx="836537" cy="222096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93327" y="3694410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+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81" name="Cloud 80"/>
          <p:cNvSpPr/>
          <p:nvPr/>
        </p:nvSpPr>
        <p:spPr>
          <a:xfrm>
            <a:off x="3215372" y="2571753"/>
            <a:ext cx="2875382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68989" y="2746752"/>
            <a:ext cx="228278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Consider one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5647427" y="1433466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equation no. (i)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1829" y="1498697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3525352" y="1953294"/>
            <a:ext cx="3162920" cy="115921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04160" y="2209738"/>
            <a:ext cx="24053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Which equation is to be considered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3" name="Cloud 92"/>
          <p:cNvSpPr/>
          <p:nvPr/>
        </p:nvSpPr>
        <p:spPr>
          <a:xfrm>
            <a:off x="3811530" y="1907918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58147" y="2230127"/>
            <a:ext cx="289317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You can consider either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5" name="Cloud 94"/>
          <p:cNvSpPr/>
          <p:nvPr/>
        </p:nvSpPr>
        <p:spPr>
          <a:xfrm>
            <a:off x="4084530" y="1723394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19717" y="1932944"/>
            <a:ext cx="289317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It is better to consider simpler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33600" y="1749267"/>
            <a:ext cx="1314179" cy="307777"/>
            <a:chOff x="1033594" y="1749266"/>
            <a:chExt cx="1314179" cy="307777"/>
          </a:xfrm>
        </p:grpSpPr>
        <p:sp>
          <p:nvSpPr>
            <p:cNvPr id="97" name="Rectangle 96"/>
            <p:cNvSpPr/>
            <p:nvPr/>
          </p:nvSpPr>
          <p:spPr>
            <a:xfrm>
              <a:off x="1033594" y="1749266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 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49748" y="1749266"/>
              <a:ext cx="256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-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10154" y="1749266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9682" y="1749266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3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1" name="Cloud 100"/>
          <p:cNvSpPr/>
          <p:nvPr/>
        </p:nvSpPr>
        <p:spPr>
          <a:xfrm>
            <a:off x="3215372" y="1528113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Number the equation as (iii)</a:t>
            </a:r>
          </a:p>
        </p:txBody>
      </p:sp>
      <p:sp>
        <p:nvSpPr>
          <p:cNvPr id="103" name="Cloud 102"/>
          <p:cNvSpPr/>
          <p:nvPr/>
        </p:nvSpPr>
        <p:spPr>
          <a:xfrm>
            <a:off x="3972963" y="1815507"/>
            <a:ext cx="3325004" cy="144204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82805" y="218461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name of the method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14225" y="219837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SUBSTITUTION Method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326595" y="2183132"/>
            <a:ext cx="259037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So we need to substitute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92305" y="2323926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substitute what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92305" y="230885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Substitute eq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. (iii)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92305" y="227837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92305" y="1996439"/>
            <a:ext cx="25903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In the equation which was not considered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00800" y="3486150"/>
            <a:ext cx="237840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HOMEWORK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5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25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75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0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25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86" grpId="0" animBg="1"/>
      <p:bldP spid="86" grpId="1" animBg="1"/>
      <p:bldP spid="83" grpId="0" animBg="1"/>
      <p:bldP spid="83" grpId="1" animBg="1"/>
      <p:bldP spid="70" grpId="0" animBg="1"/>
      <p:bldP spid="70" grpId="1" animBg="1"/>
      <p:bldP spid="4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8" grpId="0" animBg="1"/>
      <p:bldP spid="58" grpId="1" animBg="1"/>
      <p:bldP spid="66" grpId="0" animBg="1"/>
      <p:bldP spid="66" grpId="1" animBg="1"/>
      <p:bldP spid="69" grpId="0"/>
      <p:bldP spid="82" grpId="0" animBg="1"/>
      <p:bldP spid="82" grpId="1" animBg="1"/>
      <p:bldP spid="87" grpId="0" animBg="1"/>
      <p:bldP spid="87" grpId="1" animBg="1"/>
      <p:bldP spid="88" grpId="0" animBg="1"/>
      <p:bldP spid="88" grpId="1" animBg="1"/>
      <p:bldP spid="89" grpId="0"/>
      <p:bldP spid="81" grpId="0" animBg="1"/>
      <p:bldP spid="81" grpId="1" animBg="1"/>
      <p:bldP spid="84" grpId="0"/>
      <p:bldP spid="84" grpId="1"/>
      <p:bldP spid="85" grpId="0" animBg="1"/>
      <p:bldP spid="85" grpId="1" animBg="1"/>
      <p:bldP spid="90" grpId="0"/>
      <p:bldP spid="91" grpId="0" animBg="1"/>
      <p:bldP spid="91" grpId="1" animBg="1"/>
      <p:bldP spid="92" grpId="0"/>
      <p:bldP spid="92" grpId="1"/>
      <p:bldP spid="93" grpId="0" animBg="1"/>
      <p:bldP spid="93" grpId="1" animBg="1"/>
      <p:bldP spid="94" grpId="0"/>
      <p:bldP spid="94" grpId="1"/>
      <p:bldP spid="95" grpId="0" animBg="1"/>
      <p:bldP spid="95" grpId="1" animBg="1"/>
      <p:bldP spid="96" grpId="0"/>
      <p:bldP spid="96" grpId="1"/>
      <p:bldP spid="101" grpId="0" animBg="1"/>
      <p:bldP spid="101" grpId="1" animBg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1637" y="3899217"/>
            <a:ext cx="1097280" cy="274320"/>
          </a:xfrm>
          <a:prstGeom prst="roundRect">
            <a:avLst/>
          </a:prstGeom>
          <a:solidFill>
            <a:srgbClr val="FFC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9" name="Rounded Rectangle 408"/>
          <p:cNvSpPr/>
          <p:nvPr/>
        </p:nvSpPr>
        <p:spPr>
          <a:xfrm>
            <a:off x="734259" y="738018"/>
            <a:ext cx="3220527" cy="336402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1312101" y="1754980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5706936" y="4242139"/>
            <a:ext cx="2613026" cy="27266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75" name="Rounded Rectangle 374"/>
          <p:cNvSpPr/>
          <p:nvPr/>
        </p:nvSpPr>
        <p:spPr>
          <a:xfrm>
            <a:off x="1010545" y="838198"/>
            <a:ext cx="182880" cy="182880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039019" y="2716177"/>
            <a:ext cx="1346996" cy="707330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1311150" y="3210994"/>
            <a:ext cx="576952" cy="32912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754980" y="3396728"/>
            <a:ext cx="433473" cy="32912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1317712" y="1314796"/>
            <a:ext cx="1120693" cy="418755"/>
            <a:chOff x="6889951" y="2240767"/>
            <a:chExt cx="1120693" cy="418755"/>
          </a:xfrm>
        </p:grpSpPr>
        <p:sp>
          <p:nvSpPr>
            <p:cNvPr id="296" name="U-Turn Arrow 295"/>
            <p:cNvSpPr/>
            <p:nvPr/>
          </p:nvSpPr>
          <p:spPr>
            <a:xfrm>
              <a:off x="7086675" y="2240767"/>
              <a:ext cx="92396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889951" y="2279925"/>
              <a:ext cx="451883" cy="3795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8031" y="95249"/>
            <a:ext cx="495384" cy="369332"/>
            <a:chOff x="828675" y="560070"/>
            <a:chExt cx="495483" cy="368777"/>
          </a:xfrm>
        </p:grpSpPr>
        <p:grpSp>
          <p:nvGrpSpPr>
            <p:cNvPr id="1251" name="Group 2"/>
            <p:cNvGrpSpPr>
              <a:grpSpLocks/>
            </p:cNvGrpSpPr>
            <p:nvPr/>
          </p:nvGrpSpPr>
          <p:grpSpPr bwMode="auto">
            <a:xfrm>
              <a:off x="828675" y="599699"/>
              <a:ext cx="283431" cy="244107"/>
              <a:chOff x="311147" y="303390"/>
              <a:chExt cx="1713040" cy="915662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311147" y="773109"/>
                <a:ext cx="374253" cy="4399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rot="5400000" flipH="1" flipV="1">
                <a:off x="304337" y="684450"/>
                <a:ext cx="915662" cy="15354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14894" y="309330"/>
                <a:ext cx="1209293" cy="594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2" name="TextBox 7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52458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r>
                <a:rPr lang="en-US" b="1" i="1" dirty="0" smtClean="0">
                  <a:solidFill>
                    <a:srgbClr val="0000FF"/>
                  </a:solidFill>
                  <a:latin typeface="Book Antiqua" pitchFamily="18" charset="0"/>
                </a:rPr>
                <a:t>x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44438" y="9525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238129" y="95249"/>
            <a:ext cx="508199" cy="369332"/>
            <a:chOff x="828675" y="560070"/>
            <a:chExt cx="508416" cy="368777"/>
          </a:xfrm>
        </p:grpSpPr>
        <p:grpSp>
          <p:nvGrpSpPr>
            <p:cNvPr id="1246" name="Group 28"/>
            <p:cNvGrpSpPr>
              <a:grpSpLocks/>
            </p:cNvGrpSpPr>
            <p:nvPr/>
          </p:nvGrpSpPr>
          <p:grpSpPr bwMode="auto">
            <a:xfrm>
              <a:off x="828675" y="599699"/>
              <a:ext cx="285872" cy="244107"/>
              <a:chOff x="311147" y="303390"/>
              <a:chExt cx="1727748" cy="91566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11147" y="773109"/>
                <a:ext cx="374349" cy="4399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H="1" flipV="1">
                <a:off x="304450" y="684432"/>
                <a:ext cx="915662" cy="15357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15087" y="306361"/>
                <a:ext cx="1223808" cy="297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7" name="TextBox 29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65391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r>
                <a:rPr lang="en-US" b="1" i="1" dirty="0" smtClean="0">
                  <a:solidFill>
                    <a:srgbClr val="0000FF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647701" y="9525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876300" y="95250"/>
            <a:ext cx="336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104901" y="95250"/>
            <a:ext cx="263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;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338268" y="95249"/>
            <a:ext cx="495385" cy="369332"/>
            <a:chOff x="828675" y="560070"/>
            <a:chExt cx="495478" cy="368777"/>
          </a:xfrm>
        </p:grpSpPr>
        <p:grpSp>
          <p:nvGrpSpPr>
            <p:cNvPr id="1241" name="Group 37"/>
            <p:cNvGrpSpPr>
              <a:grpSpLocks/>
            </p:cNvGrpSpPr>
            <p:nvPr/>
          </p:nvGrpSpPr>
          <p:grpSpPr bwMode="auto">
            <a:xfrm>
              <a:off x="828675" y="599699"/>
              <a:ext cx="271512" cy="244107"/>
              <a:chOff x="311147" y="303390"/>
              <a:chExt cx="1640968" cy="91566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11147" y="773109"/>
                <a:ext cx="374253" cy="4399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04337" y="684450"/>
                <a:ext cx="915662" cy="15354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19497" y="309330"/>
                <a:ext cx="1132618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2" name="TextBox 38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52453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3</a:t>
              </a:r>
              <a:r>
                <a:rPr lang="en-US" b="1" i="1" dirty="0" smtClean="0">
                  <a:solidFill>
                    <a:srgbClr val="0000FF"/>
                  </a:solidFill>
                  <a:latin typeface="Book Antiqua" pitchFamily="18" charset="0"/>
                </a:rPr>
                <a:t>x</a:t>
              </a: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744664" y="95250"/>
            <a:ext cx="268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3038355" y="95254"/>
            <a:ext cx="508199" cy="369332"/>
            <a:chOff x="828675" y="560070"/>
            <a:chExt cx="508416" cy="368776"/>
          </a:xfrm>
        </p:grpSpPr>
        <p:grpSp>
          <p:nvGrpSpPr>
            <p:cNvPr id="1236" name="Group 44"/>
            <p:cNvGrpSpPr>
              <a:grpSpLocks/>
            </p:cNvGrpSpPr>
            <p:nvPr/>
          </p:nvGrpSpPr>
          <p:grpSpPr bwMode="auto">
            <a:xfrm>
              <a:off x="828675" y="598113"/>
              <a:ext cx="275622" cy="245694"/>
              <a:chOff x="311147" y="297438"/>
              <a:chExt cx="1665807" cy="92161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11147" y="773109"/>
                <a:ext cx="374349" cy="4399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304450" y="684432"/>
                <a:ext cx="915662" cy="15357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821227" y="297438"/>
                <a:ext cx="1155727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7" name="TextBox 45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65391" cy="368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0000FF"/>
                  </a:solidFill>
                  <a:latin typeface="Bookman Old Style" pitchFamily="18" charset="0"/>
                </a:rPr>
                <a:t>8</a:t>
              </a:r>
              <a:r>
                <a:rPr lang="en-US" b="1" i="1" smtClean="0">
                  <a:solidFill>
                    <a:srgbClr val="0000FF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447926" y="9525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676525" y="95250"/>
            <a:ext cx="336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14175" y="95250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(v)</a:t>
            </a:r>
            <a:endParaRPr lang="en-US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25293" y="442914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820618" y="442912"/>
            <a:ext cx="456947" cy="338554"/>
            <a:chOff x="828675" y="560070"/>
            <a:chExt cx="456668" cy="338971"/>
          </a:xfrm>
        </p:grpSpPr>
        <p:grpSp>
          <p:nvGrpSpPr>
            <p:cNvPr id="1231" name="Group 86"/>
            <p:cNvGrpSpPr>
              <a:grpSpLocks/>
            </p:cNvGrpSpPr>
            <p:nvPr/>
          </p:nvGrpSpPr>
          <p:grpSpPr bwMode="auto">
            <a:xfrm>
              <a:off x="828675" y="599806"/>
              <a:ext cx="286893" cy="244776"/>
              <a:chOff x="311147" y="303792"/>
              <a:chExt cx="1733915" cy="918171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311147" y="774801"/>
                <a:ext cx="373955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 flipH="1" flipV="1">
                <a:off x="302723" y="686168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800164" y="309752"/>
                <a:ext cx="1244898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2" name="TextBox 87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227014" y="44291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520705" y="442912"/>
            <a:ext cx="456947" cy="338554"/>
            <a:chOff x="828675" y="560070"/>
            <a:chExt cx="456668" cy="338971"/>
          </a:xfrm>
        </p:grpSpPr>
        <p:grpSp>
          <p:nvGrpSpPr>
            <p:cNvPr id="1226" name="Group 93"/>
            <p:cNvGrpSpPr>
              <a:grpSpLocks/>
            </p:cNvGrpSpPr>
            <p:nvPr/>
          </p:nvGrpSpPr>
          <p:grpSpPr bwMode="auto">
            <a:xfrm>
              <a:off x="828675" y="599806"/>
              <a:ext cx="266580" cy="244776"/>
              <a:chOff x="311147" y="303792"/>
              <a:chExt cx="1611155" cy="918171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11147" y="774801"/>
                <a:ext cx="373961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 flipH="1" flipV="1">
                <a:off x="302729" y="686168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790580" y="309752"/>
                <a:ext cx="1131722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7" name="TextBox 94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903289" y="44291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143234" y="442914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319343" y="43815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789336" y="747514"/>
            <a:ext cx="456947" cy="338554"/>
            <a:chOff x="828675" y="560070"/>
            <a:chExt cx="456668" cy="337385"/>
          </a:xfrm>
        </p:grpSpPr>
        <p:grpSp>
          <p:nvGrpSpPr>
            <p:cNvPr id="1221" name="Group 102"/>
            <p:cNvGrpSpPr>
              <a:grpSpLocks/>
            </p:cNvGrpSpPr>
            <p:nvPr/>
          </p:nvGrpSpPr>
          <p:grpSpPr bwMode="auto">
            <a:xfrm>
              <a:off x="828675" y="599622"/>
              <a:ext cx="253844" cy="243632"/>
              <a:chOff x="311147" y="303102"/>
              <a:chExt cx="1534188" cy="91388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11147" y="771906"/>
                <a:ext cx="373961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304874" y="683332"/>
                <a:ext cx="913880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816495" y="309031"/>
                <a:ext cx="102884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2" name="TextBox 103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</a:p>
          </p:txBody>
        </p:sp>
      </p:grp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195731" y="747511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489424" y="747514"/>
            <a:ext cx="456947" cy="338554"/>
            <a:chOff x="828675" y="560070"/>
            <a:chExt cx="456668" cy="337385"/>
          </a:xfrm>
        </p:grpSpPr>
        <p:grpSp>
          <p:nvGrpSpPr>
            <p:cNvPr id="1216" name="Group 109"/>
            <p:cNvGrpSpPr>
              <a:grpSpLocks/>
            </p:cNvGrpSpPr>
            <p:nvPr/>
          </p:nvGrpSpPr>
          <p:grpSpPr bwMode="auto">
            <a:xfrm>
              <a:off x="828675" y="599622"/>
              <a:ext cx="268165" cy="243632"/>
              <a:chOff x="311147" y="303102"/>
              <a:chExt cx="1620741" cy="91388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311147" y="771906"/>
                <a:ext cx="373955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304868" y="683332"/>
                <a:ext cx="913880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800168" y="309031"/>
                <a:ext cx="113172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7" name="TextBox 110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1915437" y="74751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143234" y="74751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331492" y="718935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177041" y="1788478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1364491" y="1792450"/>
            <a:ext cx="456947" cy="338554"/>
            <a:chOff x="828675" y="560070"/>
            <a:chExt cx="456668" cy="337385"/>
          </a:xfrm>
        </p:grpSpPr>
        <p:grpSp>
          <p:nvGrpSpPr>
            <p:cNvPr id="1211" name="Group 119"/>
            <p:cNvGrpSpPr>
              <a:grpSpLocks/>
            </p:cNvGrpSpPr>
            <p:nvPr/>
          </p:nvGrpSpPr>
          <p:grpSpPr bwMode="auto">
            <a:xfrm>
              <a:off x="828675" y="599622"/>
              <a:ext cx="257019" cy="243632"/>
              <a:chOff x="311147" y="303102"/>
              <a:chExt cx="1553357" cy="913880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311147" y="771906"/>
                <a:ext cx="373961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304874" y="683332"/>
                <a:ext cx="913880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835659" y="309031"/>
                <a:ext cx="1028845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2" name="TextBox 120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600" i="1" smtClean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1750889" y="179244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82345" y="1773238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2230316" y="2097722"/>
            <a:ext cx="456947" cy="338554"/>
            <a:chOff x="828675" y="560070"/>
            <a:chExt cx="456668" cy="338970"/>
          </a:xfrm>
        </p:grpSpPr>
        <p:grpSp>
          <p:nvGrpSpPr>
            <p:cNvPr id="1206" name="Group 133"/>
            <p:cNvGrpSpPr>
              <a:grpSpLocks/>
            </p:cNvGrpSpPr>
            <p:nvPr/>
          </p:nvGrpSpPr>
          <p:grpSpPr bwMode="auto">
            <a:xfrm>
              <a:off x="828675" y="599808"/>
              <a:ext cx="274470" cy="244776"/>
              <a:chOff x="311147" y="303796"/>
              <a:chExt cx="1658836" cy="91817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311147" y="774801"/>
                <a:ext cx="373955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 flipH="1" flipV="1">
                <a:off x="302723" y="686171"/>
                <a:ext cx="918170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838259" y="309753"/>
                <a:ext cx="1131724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7" name="TextBox 134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cxnSp>
        <p:nvCxnSpPr>
          <p:cNvPr id="145" name="Straight Connector 144"/>
          <p:cNvCxnSpPr/>
          <p:nvPr/>
        </p:nvCxnSpPr>
        <p:spPr>
          <a:xfrm flipH="1">
            <a:off x="2238250" y="2450147"/>
            <a:ext cx="477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2239840" y="2497773"/>
            <a:ext cx="354304" cy="338554"/>
            <a:chOff x="828675" y="560070"/>
            <a:chExt cx="354511" cy="338970"/>
          </a:xfrm>
        </p:grpSpPr>
        <p:grpSp>
          <p:nvGrpSpPr>
            <p:cNvPr id="1201" name="Group 146"/>
            <p:cNvGrpSpPr>
              <a:grpSpLocks/>
            </p:cNvGrpSpPr>
            <p:nvPr/>
          </p:nvGrpSpPr>
          <p:grpSpPr bwMode="auto">
            <a:xfrm>
              <a:off x="828675" y="599807"/>
              <a:ext cx="257794" cy="244776"/>
              <a:chOff x="311147" y="303794"/>
              <a:chExt cx="1558060" cy="918171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311147" y="774801"/>
                <a:ext cx="374403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 flipH="1" flipV="1">
                <a:off x="303263" y="686079"/>
                <a:ext cx="918171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839140" y="309754"/>
                <a:ext cx="1030067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2" name="TextBox 147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6" cy="33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3166944" y="2250122"/>
            <a:ext cx="6944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53" name="Group 152"/>
          <p:cNvGrpSpPr>
            <a:grpSpLocks/>
          </p:cNvGrpSpPr>
          <p:nvPr/>
        </p:nvGrpSpPr>
        <p:grpSpPr bwMode="auto">
          <a:xfrm>
            <a:off x="2234442" y="1793241"/>
            <a:ext cx="456947" cy="338554"/>
            <a:chOff x="828675" y="560070"/>
            <a:chExt cx="456668" cy="338970"/>
          </a:xfrm>
        </p:grpSpPr>
        <p:grpSp>
          <p:nvGrpSpPr>
            <p:cNvPr id="1196" name="Group 153"/>
            <p:cNvGrpSpPr>
              <a:grpSpLocks/>
            </p:cNvGrpSpPr>
            <p:nvPr/>
          </p:nvGrpSpPr>
          <p:grpSpPr bwMode="auto">
            <a:xfrm>
              <a:off x="828675" y="599807"/>
              <a:ext cx="269753" cy="244776"/>
              <a:chOff x="311147" y="303795"/>
              <a:chExt cx="1630332" cy="918171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311147" y="774801"/>
                <a:ext cx="373961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 flipH="1" flipV="1">
                <a:off x="302729" y="686171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09757" y="309755"/>
                <a:ext cx="1131722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7" name="TextBox 154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123700" y="2262028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1423864" y="224536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1750889" y="224536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1952500" y="2107882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80889" y="2901951"/>
            <a:ext cx="1438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Substituting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09650" y="290195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2309689" y="290195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2838330" y="2730505"/>
            <a:ext cx="456947" cy="338554"/>
            <a:chOff x="828675" y="560070"/>
            <a:chExt cx="456668" cy="337386"/>
          </a:xfrm>
        </p:grpSpPr>
        <p:grpSp>
          <p:nvGrpSpPr>
            <p:cNvPr id="1191" name="Group 166"/>
            <p:cNvGrpSpPr>
              <a:grpSpLocks/>
            </p:cNvGrpSpPr>
            <p:nvPr/>
          </p:nvGrpSpPr>
          <p:grpSpPr bwMode="auto">
            <a:xfrm>
              <a:off x="828675" y="599621"/>
              <a:ext cx="268161" cy="243632"/>
              <a:chOff x="311147" y="303098"/>
              <a:chExt cx="1620712" cy="91388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311147" y="771906"/>
                <a:ext cx="373961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 flipH="1" flipV="1">
                <a:off x="304874" y="683328"/>
                <a:ext cx="913880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800136" y="309030"/>
                <a:ext cx="1131723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2" name="TextBox 167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cxnSp>
        <p:nvCxnSpPr>
          <p:cNvPr id="172" name="Straight Connector 171"/>
          <p:cNvCxnSpPr/>
          <p:nvPr/>
        </p:nvCxnSpPr>
        <p:spPr>
          <a:xfrm flipH="1">
            <a:off x="2846269" y="3082925"/>
            <a:ext cx="4778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>
            <a:grpSpLocks/>
          </p:cNvGrpSpPr>
          <p:nvPr/>
        </p:nvGrpSpPr>
        <p:grpSpPr bwMode="auto">
          <a:xfrm>
            <a:off x="2847850" y="3090862"/>
            <a:ext cx="452438" cy="338554"/>
            <a:chOff x="828675" y="560070"/>
            <a:chExt cx="452703" cy="338971"/>
          </a:xfrm>
        </p:grpSpPr>
        <p:grpSp>
          <p:nvGrpSpPr>
            <p:cNvPr id="1186" name="Group 173"/>
            <p:cNvGrpSpPr>
              <a:grpSpLocks/>
            </p:cNvGrpSpPr>
            <p:nvPr/>
          </p:nvGrpSpPr>
          <p:grpSpPr bwMode="auto">
            <a:xfrm>
              <a:off x="828675" y="600075"/>
              <a:ext cx="452703" cy="243771"/>
              <a:chOff x="311147" y="304800"/>
              <a:chExt cx="2736041" cy="9144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311147" y="774801"/>
                <a:ext cx="374408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 flipH="1" flipV="1">
                <a:off x="303268" y="686080"/>
                <a:ext cx="918171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839157" y="309754"/>
                <a:ext cx="220803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7" name="TextBox 174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6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2560513" y="2719387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3324106" y="2881311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 eq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600" i="1" baseline="30000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1" name="TextBox 180"/>
          <p:cNvSpPr txBox="1">
            <a:spLocks noChangeArrowheads="1"/>
          </p:cNvSpPr>
          <p:nvPr/>
        </p:nvSpPr>
        <p:spPr bwMode="auto">
          <a:xfrm>
            <a:off x="3919841" y="2881312"/>
            <a:ext cx="428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272925" y="3384550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89" name="Group 188"/>
          <p:cNvGrpSpPr>
            <a:grpSpLocks/>
          </p:cNvGrpSpPr>
          <p:nvPr/>
        </p:nvGrpSpPr>
        <p:grpSpPr bwMode="auto">
          <a:xfrm>
            <a:off x="836149" y="3411539"/>
            <a:ext cx="354355" cy="338554"/>
            <a:chOff x="828675" y="560070"/>
            <a:chExt cx="354139" cy="338971"/>
          </a:xfrm>
        </p:grpSpPr>
        <p:grpSp>
          <p:nvGrpSpPr>
            <p:cNvPr id="1181" name="Group 189"/>
            <p:cNvGrpSpPr>
              <a:grpSpLocks/>
            </p:cNvGrpSpPr>
            <p:nvPr/>
          </p:nvGrpSpPr>
          <p:grpSpPr bwMode="auto">
            <a:xfrm>
              <a:off x="828675" y="599807"/>
              <a:ext cx="251137" cy="244776"/>
              <a:chOff x="311147" y="303795"/>
              <a:chExt cx="1517832" cy="918171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311147" y="774801"/>
                <a:ext cx="373961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5400000" flipH="1" flipV="1">
                <a:off x="302729" y="686171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00138" y="309755"/>
                <a:ext cx="102884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2" name="TextBox 190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11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195" name="Left Bracket 194"/>
          <p:cNvSpPr/>
          <p:nvPr/>
        </p:nvSpPr>
        <p:spPr>
          <a:xfrm>
            <a:off x="1241306" y="3243262"/>
            <a:ext cx="131763" cy="666750"/>
          </a:xfrm>
          <a:prstGeom prst="leftBracket">
            <a:avLst>
              <a:gd name="adj" fmla="val 156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196" name="Group 195"/>
          <p:cNvGrpSpPr>
            <a:grpSpLocks/>
          </p:cNvGrpSpPr>
          <p:nvPr/>
        </p:nvGrpSpPr>
        <p:grpSpPr bwMode="auto">
          <a:xfrm>
            <a:off x="1460380" y="3224214"/>
            <a:ext cx="456947" cy="338554"/>
            <a:chOff x="828675" y="560070"/>
            <a:chExt cx="456668" cy="338970"/>
          </a:xfrm>
        </p:grpSpPr>
        <p:grpSp>
          <p:nvGrpSpPr>
            <p:cNvPr id="1176" name="Group 196"/>
            <p:cNvGrpSpPr>
              <a:grpSpLocks/>
            </p:cNvGrpSpPr>
            <p:nvPr/>
          </p:nvGrpSpPr>
          <p:grpSpPr bwMode="auto">
            <a:xfrm>
              <a:off x="828675" y="599807"/>
              <a:ext cx="267368" cy="244776"/>
              <a:chOff x="311147" y="303795"/>
              <a:chExt cx="1615922" cy="918171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311147" y="774801"/>
                <a:ext cx="373961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302729" y="686171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795348" y="309755"/>
                <a:ext cx="113172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7" name="TextBox 197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cxnSp>
        <p:nvCxnSpPr>
          <p:cNvPr id="202" name="Straight Connector 201"/>
          <p:cNvCxnSpPr/>
          <p:nvPr/>
        </p:nvCxnSpPr>
        <p:spPr>
          <a:xfrm flipH="1">
            <a:off x="1468319" y="3576637"/>
            <a:ext cx="4778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Group 202"/>
          <p:cNvGrpSpPr>
            <a:grpSpLocks/>
          </p:cNvGrpSpPr>
          <p:nvPr/>
        </p:nvGrpSpPr>
        <p:grpSpPr bwMode="auto">
          <a:xfrm>
            <a:off x="1469896" y="3570292"/>
            <a:ext cx="337637" cy="338554"/>
            <a:chOff x="828675" y="560070"/>
            <a:chExt cx="337837" cy="337385"/>
          </a:xfrm>
        </p:grpSpPr>
        <p:grpSp>
          <p:nvGrpSpPr>
            <p:cNvPr id="1171" name="Group 203"/>
            <p:cNvGrpSpPr>
              <a:grpSpLocks/>
            </p:cNvGrpSpPr>
            <p:nvPr/>
          </p:nvGrpSpPr>
          <p:grpSpPr bwMode="auto">
            <a:xfrm>
              <a:off x="828675" y="599622"/>
              <a:ext cx="237645" cy="243632"/>
              <a:chOff x="311147" y="303101"/>
              <a:chExt cx="1436265" cy="913880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311147" y="771906"/>
                <a:ext cx="374408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5400000" flipH="1" flipV="1">
                <a:off x="305413" y="683240"/>
                <a:ext cx="913880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810989" y="309033"/>
                <a:ext cx="936423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2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311488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1241303" y="3211514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0" name="Left Bracket 209"/>
          <p:cNvSpPr/>
          <p:nvPr/>
        </p:nvSpPr>
        <p:spPr>
          <a:xfrm flipH="1">
            <a:off x="1976313" y="3243262"/>
            <a:ext cx="131762" cy="666750"/>
          </a:xfrm>
          <a:prstGeom prst="leftBracket">
            <a:avLst>
              <a:gd name="adj" fmla="val 156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2119188" y="3373437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212" name="Group 211"/>
          <p:cNvGrpSpPr>
            <a:grpSpLocks/>
          </p:cNvGrpSpPr>
          <p:nvPr/>
        </p:nvGrpSpPr>
        <p:grpSpPr bwMode="auto">
          <a:xfrm>
            <a:off x="2330330" y="3386139"/>
            <a:ext cx="456947" cy="338554"/>
            <a:chOff x="828675" y="560070"/>
            <a:chExt cx="456668" cy="338970"/>
          </a:xfrm>
        </p:grpSpPr>
        <p:grpSp>
          <p:nvGrpSpPr>
            <p:cNvPr id="1166" name="Group 212"/>
            <p:cNvGrpSpPr>
              <a:grpSpLocks/>
            </p:cNvGrpSpPr>
            <p:nvPr/>
          </p:nvGrpSpPr>
          <p:grpSpPr bwMode="auto">
            <a:xfrm>
              <a:off x="828675" y="599807"/>
              <a:ext cx="251938" cy="244776"/>
              <a:chOff x="311147" y="303795"/>
              <a:chExt cx="1522656" cy="918171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>
                <a:off x="311147" y="774801"/>
                <a:ext cx="373961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 flipH="1" flipV="1">
                <a:off x="302729" y="686171"/>
                <a:ext cx="918171" cy="15341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804962" y="309755"/>
                <a:ext cx="102884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7" name="TextBox 213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413643" cy="33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600" i="1" smtClean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2830389" y="33845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9" name="TextBox 218"/>
          <p:cNvSpPr txBox="1">
            <a:spLocks noChangeArrowheads="1"/>
          </p:cNvSpPr>
          <p:nvPr/>
        </p:nvSpPr>
        <p:spPr bwMode="auto">
          <a:xfrm>
            <a:off x="3160588" y="337026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276101" y="4016376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1038100" y="3851275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1212725" y="3851275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1568325" y="3851275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6" name="TextBox 225"/>
          <p:cNvSpPr txBox="1">
            <a:spLocks noChangeArrowheads="1"/>
          </p:cNvSpPr>
          <p:nvPr/>
        </p:nvSpPr>
        <p:spPr bwMode="auto">
          <a:xfrm>
            <a:off x="1742950" y="3851275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165106" y="4221162"/>
            <a:ext cx="10064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8" name="Group 227"/>
          <p:cNvGrpSpPr>
            <a:grpSpLocks/>
          </p:cNvGrpSpPr>
          <p:nvPr/>
        </p:nvGrpSpPr>
        <p:grpSpPr bwMode="auto">
          <a:xfrm>
            <a:off x="1488951" y="4235449"/>
            <a:ext cx="354304" cy="338554"/>
            <a:chOff x="828675" y="560070"/>
            <a:chExt cx="354511" cy="338971"/>
          </a:xfrm>
        </p:grpSpPr>
        <p:grpSp>
          <p:nvGrpSpPr>
            <p:cNvPr id="1161" name="Group 228"/>
            <p:cNvGrpSpPr>
              <a:grpSpLocks/>
            </p:cNvGrpSpPr>
            <p:nvPr/>
          </p:nvGrpSpPr>
          <p:grpSpPr bwMode="auto">
            <a:xfrm>
              <a:off x="828675" y="599806"/>
              <a:ext cx="254161" cy="244776"/>
              <a:chOff x="311147" y="303791"/>
              <a:chExt cx="1536058" cy="918171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311147" y="774801"/>
                <a:ext cx="374408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5400000" flipH="1" flipV="1">
                <a:off x="303268" y="686076"/>
                <a:ext cx="918171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817119" y="309755"/>
                <a:ext cx="103008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2" name="TextBox 229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6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34" name="TextBox 233"/>
          <p:cNvSpPr txBox="1">
            <a:spLocks noChangeArrowheads="1"/>
          </p:cNvSpPr>
          <p:nvPr/>
        </p:nvSpPr>
        <p:spPr bwMode="auto">
          <a:xfrm>
            <a:off x="2562101" y="401637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5" name="TextBox 234"/>
          <p:cNvSpPr txBox="1">
            <a:spLocks noChangeArrowheads="1"/>
          </p:cNvSpPr>
          <p:nvPr/>
        </p:nvSpPr>
        <p:spPr bwMode="auto">
          <a:xfrm>
            <a:off x="2892300" y="401637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276101" y="4413250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1639763" y="4413250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1814389" y="441325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2566864" y="44132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2897063" y="441325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1" name="TextBox 240"/>
          <p:cNvSpPr txBox="1">
            <a:spLocks noChangeArrowheads="1"/>
          </p:cNvSpPr>
          <p:nvPr/>
        </p:nvSpPr>
        <p:spPr bwMode="auto">
          <a:xfrm>
            <a:off x="3097088" y="4405312"/>
            <a:ext cx="304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×</a:t>
            </a:r>
          </a:p>
        </p:txBody>
      </p: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3386015" y="4392616"/>
            <a:ext cx="354304" cy="338554"/>
            <a:chOff x="828675" y="560070"/>
            <a:chExt cx="354511" cy="337385"/>
          </a:xfrm>
        </p:grpSpPr>
        <p:grpSp>
          <p:nvGrpSpPr>
            <p:cNvPr id="1156" name="Group 242"/>
            <p:cNvGrpSpPr>
              <a:grpSpLocks/>
            </p:cNvGrpSpPr>
            <p:nvPr/>
          </p:nvGrpSpPr>
          <p:grpSpPr bwMode="auto">
            <a:xfrm>
              <a:off x="828675" y="599622"/>
              <a:ext cx="274014" cy="243632"/>
              <a:chOff x="311147" y="303101"/>
              <a:chExt cx="1656040" cy="913880"/>
            </a:xfrm>
          </p:grpSpPr>
          <p:cxnSp>
            <p:nvCxnSpPr>
              <p:cNvPr id="245" name="Straight Connector 244"/>
              <p:cNvCxnSpPr/>
              <p:nvPr/>
            </p:nvCxnSpPr>
            <p:spPr>
              <a:xfrm>
                <a:off x="311147" y="771906"/>
                <a:ext cx="374403" cy="4391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5400000" flipH="1" flipV="1">
                <a:off x="305408" y="683240"/>
                <a:ext cx="913880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V="1">
                <a:off x="834100" y="309033"/>
                <a:ext cx="1133087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7" name="TextBox 243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6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48" name="TextBox 247"/>
          <p:cNvSpPr txBox="1">
            <a:spLocks noChangeArrowheads="1"/>
          </p:cNvSpPr>
          <p:nvPr/>
        </p:nvSpPr>
        <p:spPr bwMode="auto">
          <a:xfrm>
            <a:off x="5015659" y="546248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6553947" y="546248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250" name="TextBox 249"/>
          <p:cNvSpPr txBox="1">
            <a:spLocks noChangeArrowheads="1"/>
          </p:cNvSpPr>
          <p:nvPr/>
        </p:nvSpPr>
        <p:spPr bwMode="auto">
          <a:xfrm>
            <a:off x="7306422" y="54624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1" name="TextBox 250"/>
          <p:cNvSpPr txBox="1">
            <a:spLocks noChangeArrowheads="1"/>
          </p:cNvSpPr>
          <p:nvPr/>
        </p:nvSpPr>
        <p:spPr bwMode="auto">
          <a:xfrm>
            <a:off x="7636621" y="54624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2" name="TextBox 251"/>
          <p:cNvSpPr txBox="1">
            <a:spLocks noChangeArrowheads="1"/>
          </p:cNvSpPr>
          <p:nvPr/>
        </p:nvSpPr>
        <p:spPr bwMode="auto">
          <a:xfrm>
            <a:off x="6387258" y="520849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5015659" y="954236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7306422" y="95423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636621" y="81929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6677772" y="95423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57" name="Straight Connector 256"/>
          <p:cNvCxnSpPr/>
          <p:nvPr/>
        </p:nvCxnSpPr>
        <p:spPr>
          <a:xfrm flipH="1">
            <a:off x="7666783" y="1108223"/>
            <a:ext cx="2746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7554071" y="1043137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-7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9" name="TextBox 258"/>
          <p:cNvSpPr txBox="1">
            <a:spLocks noChangeArrowheads="1"/>
          </p:cNvSpPr>
          <p:nvPr/>
        </p:nvSpPr>
        <p:spPr bwMode="auto">
          <a:xfrm>
            <a:off x="7330234" y="133047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60" name="TextBox 259"/>
          <p:cNvSpPr txBox="1">
            <a:spLocks noChangeArrowheads="1"/>
          </p:cNvSpPr>
          <p:nvPr/>
        </p:nvSpPr>
        <p:spPr bwMode="auto">
          <a:xfrm>
            <a:off x="7638208" y="133047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61" name="TextBox 260"/>
          <p:cNvSpPr txBox="1">
            <a:spLocks noChangeArrowheads="1"/>
          </p:cNvSpPr>
          <p:nvPr/>
        </p:nvSpPr>
        <p:spPr bwMode="auto">
          <a:xfrm>
            <a:off x="6666658" y="133047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262" name="TextBox 261"/>
          <p:cNvSpPr txBox="1">
            <a:spLocks noChangeArrowheads="1"/>
          </p:cNvSpPr>
          <p:nvPr/>
        </p:nvSpPr>
        <p:spPr bwMode="auto">
          <a:xfrm>
            <a:off x="5015659" y="1330473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 flipV="1">
            <a:off x="4750896" y="266700"/>
            <a:ext cx="11480" cy="443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>
            <a:spLocks noChangeArrowheads="1"/>
          </p:cNvSpPr>
          <p:nvPr/>
        </p:nvSpPr>
        <p:spPr bwMode="auto">
          <a:xfrm>
            <a:off x="4922714" y="1782763"/>
            <a:ext cx="1438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Substituting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6272089" y="178276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270" name="TextBox 269"/>
          <p:cNvSpPr txBox="1">
            <a:spLocks noChangeArrowheads="1"/>
          </p:cNvSpPr>
          <p:nvPr/>
        </p:nvSpPr>
        <p:spPr bwMode="auto">
          <a:xfrm>
            <a:off x="6475289" y="17827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1" name="TextBox 270"/>
          <p:cNvSpPr txBox="1">
            <a:spLocks noChangeArrowheads="1"/>
          </p:cNvSpPr>
          <p:nvPr/>
        </p:nvSpPr>
        <p:spPr bwMode="auto">
          <a:xfrm>
            <a:off x="6673725" y="17827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2" name="TextBox 271"/>
          <p:cNvSpPr txBox="1">
            <a:spLocks noChangeArrowheads="1"/>
          </p:cNvSpPr>
          <p:nvPr/>
        </p:nvSpPr>
        <p:spPr bwMode="auto">
          <a:xfrm>
            <a:off x="6945191" y="1773237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 eq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600" i="1" baseline="30000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3" name="TextBox 272"/>
          <p:cNvSpPr txBox="1">
            <a:spLocks noChangeArrowheads="1"/>
          </p:cNvSpPr>
          <p:nvPr/>
        </p:nvSpPr>
        <p:spPr bwMode="auto">
          <a:xfrm>
            <a:off x="7735769" y="1773237"/>
            <a:ext cx="6944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4" name="TextBox 273"/>
          <p:cNvSpPr txBox="1">
            <a:spLocks noChangeArrowheads="1"/>
          </p:cNvSpPr>
          <p:nvPr/>
        </p:nvSpPr>
        <p:spPr bwMode="auto">
          <a:xfrm>
            <a:off x="6715000" y="2138362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6" name="TextBox 275"/>
          <p:cNvSpPr txBox="1">
            <a:spLocks noChangeArrowheads="1"/>
          </p:cNvSpPr>
          <p:nvPr/>
        </p:nvSpPr>
        <p:spPr bwMode="auto">
          <a:xfrm>
            <a:off x="7281738" y="2152651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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7" name="TextBox 276"/>
          <p:cNvSpPr txBox="1">
            <a:spLocks noChangeArrowheads="1"/>
          </p:cNvSpPr>
          <p:nvPr/>
        </p:nvSpPr>
        <p:spPr bwMode="auto">
          <a:xfrm>
            <a:off x="7508750" y="216217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6800731" y="2484437"/>
            <a:ext cx="10064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oup 278"/>
          <p:cNvGrpSpPr>
            <a:grpSpLocks/>
          </p:cNvGrpSpPr>
          <p:nvPr/>
        </p:nvGrpSpPr>
        <p:grpSpPr bwMode="auto">
          <a:xfrm>
            <a:off x="6938843" y="2143126"/>
            <a:ext cx="452437" cy="338554"/>
            <a:chOff x="828675" y="560070"/>
            <a:chExt cx="452703" cy="338971"/>
          </a:xfrm>
        </p:grpSpPr>
        <p:grpSp>
          <p:nvGrpSpPr>
            <p:cNvPr id="1151" name="Group 279"/>
            <p:cNvGrpSpPr>
              <a:grpSpLocks/>
            </p:cNvGrpSpPr>
            <p:nvPr/>
          </p:nvGrpSpPr>
          <p:grpSpPr bwMode="auto">
            <a:xfrm>
              <a:off x="828675" y="600075"/>
              <a:ext cx="452703" cy="243771"/>
              <a:chOff x="311147" y="304800"/>
              <a:chExt cx="2736041" cy="914400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>
                <a:off x="311147" y="774801"/>
                <a:ext cx="374403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5400000" flipH="1" flipV="1">
                <a:off x="303263" y="686076"/>
                <a:ext cx="918171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839152" y="309754"/>
                <a:ext cx="2208036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2" name="TextBox 280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i="1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85" name="TextBox 284"/>
          <p:cNvSpPr txBox="1">
            <a:spLocks noChangeArrowheads="1"/>
          </p:cNvSpPr>
          <p:nvPr/>
        </p:nvSpPr>
        <p:spPr bwMode="auto">
          <a:xfrm>
            <a:off x="6429251" y="230981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6160964" y="230981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grpSp>
        <p:nvGrpSpPr>
          <p:cNvPr id="287" name="Group 286"/>
          <p:cNvGrpSpPr>
            <a:grpSpLocks/>
          </p:cNvGrpSpPr>
          <p:nvPr/>
        </p:nvGrpSpPr>
        <p:grpSpPr bwMode="auto">
          <a:xfrm>
            <a:off x="7115050" y="2524126"/>
            <a:ext cx="452438" cy="338554"/>
            <a:chOff x="828675" y="560070"/>
            <a:chExt cx="452703" cy="338971"/>
          </a:xfrm>
        </p:grpSpPr>
        <p:grpSp>
          <p:nvGrpSpPr>
            <p:cNvPr id="1146" name="Group 287"/>
            <p:cNvGrpSpPr>
              <a:grpSpLocks/>
            </p:cNvGrpSpPr>
            <p:nvPr/>
          </p:nvGrpSpPr>
          <p:grpSpPr bwMode="auto">
            <a:xfrm>
              <a:off x="828675" y="600075"/>
              <a:ext cx="452703" cy="243771"/>
              <a:chOff x="311147" y="304800"/>
              <a:chExt cx="2736041" cy="914400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>
                <a:off x="311147" y="774801"/>
                <a:ext cx="374408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5400000" flipH="1" flipV="1">
                <a:off x="303268" y="686076"/>
                <a:ext cx="918171" cy="1536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839157" y="309754"/>
                <a:ext cx="220803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7" name="TextBox 288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1486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93" name="TextBox 292"/>
          <p:cNvSpPr txBox="1">
            <a:spLocks noChangeArrowheads="1"/>
          </p:cNvSpPr>
          <p:nvPr/>
        </p:nvSpPr>
        <p:spPr bwMode="auto">
          <a:xfrm>
            <a:off x="6440364" y="305276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94" name="TextBox 293"/>
          <p:cNvSpPr txBox="1">
            <a:spLocks noChangeArrowheads="1"/>
          </p:cNvSpPr>
          <p:nvPr/>
        </p:nvSpPr>
        <p:spPr bwMode="auto">
          <a:xfrm>
            <a:off x="6172075" y="305117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297" name="TextBox 296"/>
          <p:cNvSpPr txBox="1">
            <a:spLocks noChangeArrowheads="1"/>
          </p:cNvSpPr>
          <p:nvPr/>
        </p:nvSpPr>
        <p:spPr bwMode="auto">
          <a:xfrm>
            <a:off x="7051550" y="291941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 flipH="1">
            <a:off x="7070600" y="3225800"/>
            <a:ext cx="2746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5" name="Group 304"/>
          <p:cNvGrpSpPr>
            <a:grpSpLocks/>
          </p:cNvGrpSpPr>
          <p:nvPr/>
        </p:nvGrpSpPr>
        <p:grpSpPr bwMode="auto">
          <a:xfrm>
            <a:off x="7000750" y="3267076"/>
            <a:ext cx="361950" cy="338554"/>
            <a:chOff x="828675" y="560070"/>
            <a:chExt cx="361263" cy="338971"/>
          </a:xfrm>
        </p:grpSpPr>
        <p:grpSp>
          <p:nvGrpSpPr>
            <p:cNvPr id="1141" name="Group 305"/>
            <p:cNvGrpSpPr>
              <a:grpSpLocks/>
            </p:cNvGrpSpPr>
            <p:nvPr/>
          </p:nvGrpSpPr>
          <p:grpSpPr bwMode="auto">
            <a:xfrm>
              <a:off x="828675" y="600075"/>
              <a:ext cx="361263" cy="243771"/>
              <a:chOff x="311147" y="304800"/>
              <a:chExt cx="2183397" cy="914400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311147" y="774801"/>
                <a:ext cx="373479" cy="44119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5400000" flipH="1" flipV="1">
                <a:off x="302148" y="686267"/>
                <a:ext cx="918171" cy="153221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837847" y="309754"/>
                <a:ext cx="1656697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2" name="TextBox 306"/>
            <p:cNvSpPr txBox="1">
              <a:spLocks noChangeArrowheads="1"/>
            </p:cNvSpPr>
            <p:nvPr/>
          </p:nvSpPr>
          <p:spPr bwMode="auto">
            <a:xfrm>
              <a:off x="871700" y="560070"/>
              <a:ext cx="310713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311" name="TextBox 310"/>
          <p:cNvSpPr txBox="1">
            <a:spLocks noChangeArrowheads="1"/>
          </p:cNvSpPr>
          <p:nvPr/>
        </p:nvSpPr>
        <p:spPr bwMode="auto">
          <a:xfrm>
            <a:off x="6443539" y="356076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2" name="TextBox 311"/>
          <p:cNvSpPr txBox="1">
            <a:spLocks noChangeArrowheads="1"/>
          </p:cNvSpPr>
          <p:nvPr/>
        </p:nvSpPr>
        <p:spPr bwMode="auto">
          <a:xfrm>
            <a:off x="6175250" y="356076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13" name="TextBox 312"/>
          <p:cNvSpPr txBox="1">
            <a:spLocks noChangeArrowheads="1"/>
          </p:cNvSpPr>
          <p:nvPr/>
        </p:nvSpPr>
        <p:spPr bwMode="auto">
          <a:xfrm>
            <a:off x="6905500" y="356076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4" name="TextBox 313"/>
          <p:cNvSpPr txBox="1">
            <a:spLocks noChangeArrowheads="1"/>
          </p:cNvSpPr>
          <p:nvPr/>
        </p:nvSpPr>
        <p:spPr bwMode="auto">
          <a:xfrm>
            <a:off x="5086226" y="3560762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6662735" y="1370596"/>
            <a:ext cx="1315652" cy="3005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6150712" y="3579813"/>
            <a:ext cx="1087315" cy="3005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1555946" y="2109153"/>
            <a:ext cx="688654" cy="47434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1746586" y="3651567"/>
            <a:ext cx="625014" cy="109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loud 306"/>
          <p:cNvSpPr/>
          <p:nvPr/>
        </p:nvSpPr>
        <p:spPr>
          <a:xfrm>
            <a:off x="4788942" y="1927227"/>
            <a:ext cx="3716758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318006" y="2457450"/>
            <a:ext cx="33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×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16" name="Group 315"/>
          <p:cNvGrpSpPr>
            <a:grpSpLocks/>
          </p:cNvGrpSpPr>
          <p:nvPr/>
        </p:nvGrpSpPr>
        <p:grpSpPr bwMode="auto">
          <a:xfrm>
            <a:off x="5133932" y="2470471"/>
            <a:ext cx="336033" cy="338554"/>
            <a:chOff x="828675" y="560070"/>
            <a:chExt cx="336232" cy="337385"/>
          </a:xfrm>
        </p:grpSpPr>
        <p:grpSp>
          <p:nvGrpSpPr>
            <p:cNvPr id="317" name="Group 203"/>
            <p:cNvGrpSpPr>
              <a:grpSpLocks/>
            </p:cNvGrpSpPr>
            <p:nvPr/>
          </p:nvGrpSpPr>
          <p:grpSpPr bwMode="auto">
            <a:xfrm>
              <a:off x="828675" y="599622"/>
              <a:ext cx="237645" cy="243632"/>
              <a:chOff x="311147" y="303101"/>
              <a:chExt cx="1436265" cy="913880"/>
            </a:xfrm>
          </p:grpSpPr>
          <p:cxnSp>
            <p:nvCxnSpPr>
              <p:cNvPr id="319" name="Straight Connector 318"/>
              <p:cNvCxnSpPr/>
              <p:nvPr/>
            </p:nvCxnSpPr>
            <p:spPr>
              <a:xfrm>
                <a:off x="311147" y="771906"/>
                <a:ext cx="374408" cy="4391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5400000" flipH="1" flipV="1">
                <a:off x="305413" y="683240"/>
                <a:ext cx="913880" cy="15360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flipV="1">
                <a:off x="810989" y="309033"/>
                <a:ext cx="93642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309883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omic Sans MS" pitchFamily="66" charset="0"/>
                </a:rPr>
                <a:t>2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34" name="Group 333"/>
          <p:cNvGrpSpPr>
            <a:grpSpLocks/>
          </p:cNvGrpSpPr>
          <p:nvPr/>
        </p:nvGrpSpPr>
        <p:grpSpPr bwMode="auto">
          <a:xfrm>
            <a:off x="5587878" y="2463799"/>
            <a:ext cx="443435" cy="338554"/>
            <a:chOff x="828675" y="560070"/>
            <a:chExt cx="443698" cy="337389"/>
          </a:xfrm>
        </p:grpSpPr>
        <p:grpSp>
          <p:nvGrpSpPr>
            <p:cNvPr id="335" name="Group 203"/>
            <p:cNvGrpSpPr>
              <a:grpSpLocks/>
            </p:cNvGrpSpPr>
            <p:nvPr/>
          </p:nvGrpSpPr>
          <p:grpSpPr bwMode="auto">
            <a:xfrm>
              <a:off x="828675" y="599622"/>
              <a:ext cx="237645" cy="243632"/>
              <a:chOff x="311147" y="303101"/>
              <a:chExt cx="1436265" cy="913880"/>
            </a:xfrm>
          </p:grpSpPr>
          <p:cxnSp>
            <p:nvCxnSpPr>
              <p:cNvPr id="337" name="Straight Connector 336"/>
              <p:cNvCxnSpPr/>
              <p:nvPr/>
            </p:nvCxnSpPr>
            <p:spPr>
              <a:xfrm>
                <a:off x="311147" y="771906"/>
                <a:ext cx="374408" cy="4391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rot="5400000" flipH="1" flipV="1">
                <a:off x="305413" y="683240"/>
                <a:ext cx="913880" cy="15360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V="1">
                <a:off x="810989" y="309033"/>
                <a:ext cx="93642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417349" cy="3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omic Sans MS" pitchFamily="66" charset="0"/>
                </a:rPr>
                <a:t>8y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sp>
        <p:nvSpPr>
          <p:cNvPr id="340" name="Rectangle 339"/>
          <p:cNvSpPr/>
          <p:nvPr/>
        </p:nvSpPr>
        <p:spPr>
          <a:xfrm>
            <a:off x="5876947" y="2451100"/>
            <a:ext cx="33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=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314879" y="2454275"/>
            <a:ext cx="33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×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42" name="Group 341"/>
          <p:cNvGrpSpPr>
            <a:grpSpLocks/>
          </p:cNvGrpSpPr>
          <p:nvPr/>
        </p:nvGrpSpPr>
        <p:grpSpPr bwMode="auto">
          <a:xfrm>
            <a:off x="6130800" y="2467296"/>
            <a:ext cx="631292" cy="338554"/>
            <a:chOff x="828675" y="560070"/>
            <a:chExt cx="631666" cy="337385"/>
          </a:xfrm>
        </p:grpSpPr>
        <p:grpSp>
          <p:nvGrpSpPr>
            <p:cNvPr id="343" name="Group 203"/>
            <p:cNvGrpSpPr>
              <a:grpSpLocks/>
            </p:cNvGrpSpPr>
            <p:nvPr/>
          </p:nvGrpSpPr>
          <p:grpSpPr bwMode="auto">
            <a:xfrm>
              <a:off x="828675" y="599622"/>
              <a:ext cx="631666" cy="243632"/>
              <a:chOff x="311147" y="303101"/>
              <a:chExt cx="3817630" cy="913880"/>
            </a:xfrm>
          </p:grpSpPr>
          <p:cxnSp>
            <p:nvCxnSpPr>
              <p:cNvPr id="345" name="Straight Connector 344"/>
              <p:cNvCxnSpPr/>
              <p:nvPr/>
            </p:nvCxnSpPr>
            <p:spPr>
              <a:xfrm>
                <a:off x="311147" y="771906"/>
                <a:ext cx="374408" cy="4391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rot="5400000" flipH="1" flipV="1">
                <a:off x="305413" y="683240"/>
                <a:ext cx="913880" cy="15360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810971" y="309033"/>
                <a:ext cx="331780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309883" cy="33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omic Sans MS" pitchFamily="66" charset="0"/>
                </a:rPr>
                <a:t>2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sp>
        <p:nvSpPr>
          <p:cNvPr id="350" name="TextBox 204"/>
          <p:cNvSpPr txBox="1">
            <a:spLocks noChangeArrowheads="1"/>
          </p:cNvSpPr>
          <p:nvPr/>
        </p:nvSpPr>
        <p:spPr bwMode="auto">
          <a:xfrm>
            <a:off x="6522119" y="2460625"/>
            <a:ext cx="4780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omic Sans MS" pitchFamily="66" charset="0"/>
              </a:rPr>
              <a:t>8 y</a:t>
            </a:r>
            <a:endParaRPr lang="en-US" sz="1600" i="1" dirty="0" smtClean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6835797" y="2419350"/>
            <a:ext cx="33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=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54" name="Group 353"/>
          <p:cNvGrpSpPr>
            <a:grpSpLocks/>
          </p:cNvGrpSpPr>
          <p:nvPr/>
        </p:nvGrpSpPr>
        <p:grpSpPr bwMode="auto">
          <a:xfrm>
            <a:off x="7130018" y="2432046"/>
            <a:ext cx="597323" cy="338554"/>
            <a:chOff x="828675" y="560070"/>
            <a:chExt cx="597677" cy="337389"/>
          </a:xfrm>
        </p:grpSpPr>
        <p:grpSp>
          <p:nvGrpSpPr>
            <p:cNvPr id="355" name="Group 203"/>
            <p:cNvGrpSpPr>
              <a:grpSpLocks/>
            </p:cNvGrpSpPr>
            <p:nvPr/>
          </p:nvGrpSpPr>
          <p:grpSpPr bwMode="auto">
            <a:xfrm>
              <a:off x="828675" y="599622"/>
              <a:ext cx="357184" cy="243632"/>
              <a:chOff x="311147" y="303101"/>
              <a:chExt cx="2158726" cy="913880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>
                <a:off x="311147" y="771906"/>
                <a:ext cx="374408" cy="4391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rot="5400000" flipH="1" flipV="1">
                <a:off x="305413" y="683240"/>
                <a:ext cx="913880" cy="15360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V="1">
                <a:off x="810975" y="309033"/>
                <a:ext cx="16588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571328" cy="3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omic Sans MS" pitchFamily="66" charset="0"/>
                </a:rPr>
                <a:t>16 y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sp>
        <p:nvSpPr>
          <p:cNvPr id="361" name="Rectangle 360"/>
          <p:cNvSpPr/>
          <p:nvPr/>
        </p:nvSpPr>
        <p:spPr>
          <a:xfrm>
            <a:off x="7549111" y="2419350"/>
            <a:ext cx="33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=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62" name="Group 361"/>
          <p:cNvGrpSpPr>
            <a:grpSpLocks/>
          </p:cNvGrpSpPr>
          <p:nvPr/>
        </p:nvGrpSpPr>
        <p:grpSpPr bwMode="auto">
          <a:xfrm>
            <a:off x="7743701" y="2431259"/>
            <a:ext cx="437564" cy="339345"/>
            <a:chOff x="855024" y="559282"/>
            <a:chExt cx="437815" cy="338175"/>
          </a:xfrm>
        </p:grpSpPr>
        <p:sp>
          <p:nvSpPr>
            <p:cNvPr id="364" name="TextBox 204"/>
            <p:cNvSpPr txBox="1">
              <a:spLocks noChangeArrowheads="1"/>
            </p:cNvSpPr>
            <p:nvPr/>
          </p:nvSpPr>
          <p:spPr bwMode="auto">
            <a:xfrm>
              <a:off x="855024" y="560070"/>
              <a:ext cx="309878" cy="33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white"/>
                  </a:solidFill>
                  <a:latin typeface="Comic Sans MS" pitchFamily="66" charset="0"/>
                </a:rPr>
                <a:t>4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sp>
          <p:nvSpPr>
            <p:cNvPr id="368" name="TextBox 204"/>
            <p:cNvSpPr txBox="1">
              <a:spLocks noChangeArrowheads="1"/>
            </p:cNvSpPr>
            <p:nvPr/>
          </p:nvSpPr>
          <p:spPr bwMode="auto">
            <a:xfrm>
              <a:off x="1000603" y="559282"/>
              <a:ext cx="292236" cy="33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omic Sans MS" pitchFamily="66" charset="0"/>
                </a:rPr>
                <a:t>y</a:t>
              </a:r>
              <a:endParaRPr lang="en-US" sz="1600" i="1" dirty="0" smtClean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369" name="Straight Arrow Connector 368"/>
          <p:cNvCxnSpPr/>
          <p:nvPr/>
        </p:nvCxnSpPr>
        <p:spPr>
          <a:xfrm flipV="1">
            <a:off x="1770264" y="4268788"/>
            <a:ext cx="1349055" cy="1397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>
            <a:off x="6743700" y="774700"/>
            <a:ext cx="863600" cy="4191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>
            <a:spLocks noChangeArrowheads="1"/>
          </p:cNvSpPr>
          <p:nvPr/>
        </p:nvSpPr>
        <p:spPr bwMode="auto">
          <a:xfrm>
            <a:off x="5757188" y="4210050"/>
            <a:ext cx="2573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Solution is 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x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 , y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  </a:t>
            </a:r>
          </a:p>
        </p:txBody>
      </p:sp>
      <p:sp>
        <p:nvSpPr>
          <p:cNvPr id="322" name="Cloud 321"/>
          <p:cNvSpPr/>
          <p:nvPr/>
        </p:nvSpPr>
        <p:spPr>
          <a:xfrm>
            <a:off x="4114800" y="231921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First let us number the   equations</a:t>
            </a:r>
          </a:p>
        </p:txBody>
      </p:sp>
      <p:sp>
        <p:nvSpPr>
          <p:cNvPr id="328" name="Cloud 327"/>
          <p:cNvSpPr/>
          <p:nvPr/>
        </p:nvSpPr>
        <p:spPr>
          <a:xfrm>
            <a:off x="4406809" y="2631732"/>
            <a:ext cx="3870297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Write their eq</a:t>
            </a:r>
            <a:r>
              <a:rPr lang="en-US" b="1" baseline="30000" dirty="0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.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i="1" dirty="0">
                <a:solidFill>
                  <a:srgbClr val="FFFF00"/>
                </a:solidFill>
                <a:latin typeface="Book Antiqua" pitchFamily="18" charset="0"/>
              </a:rPr>
              <a:t>x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= something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o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r </a:t>
            </a:r>
            <a:r>
              <a:rPr lang="en-US" b="1" i="1" dirty="0">
                <a:solidFill>
                  <a:srgbClr val="FFFF00"/>
                </a:solidFill>
                <a:latin typeface="Book Antiqua" pitchFamily="18" charset="0"/>
              </a:rPr>
              <a:t>y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= something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77" name="Curved Down Arrow 376"/>
          <p:cNvSpPr/>
          <p:nvPr/>
        </p:nvSpPr>
        <p:spPr>
          <a:xfrm rot="20368060">
            <a:off x="889773" y="3032228"/>
            <a:ext cx="734547" cy="287737"/>
          </a:xfrm>
          <a:prstGeom prst="curvedDown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78" name="Cloud 377"/>
          <p:cNvSpPr/>
          <p:nvPr/>
        </p:nvSpPr>
        <p:spPr>
          <a:xfrm>
            <a:off x="4824675" y="289821"/>
            <a:ext cx="3092134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to get the value of </a:t>
            </a:r>
            <a:r>
              <a:rPr lang="en-US" b="1" i="1" dirty="0">
                <a:solidFill>
                  <a:srgbClr val="FFFF00"/>
                </a:solidFill>
                <a:latin typeface="Book Antiqua" pitchFamily="18" charset="0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9" name="Cloud 378"/>
          <p:cNvSpPr/>
          <p:nvPr/>
        </p:nvSpPr>
        <p:spPr>
          <a:xfrm>
            <a:off x="4172219" y="1428750"/>
            <a:ext cx="4209846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have to substitute</a:t>
            </a:r>
          </a:p>
          <a:p>
            <a:pPr algn="ctr"/>
            <a:r>
              <a:rPr lang="en-US" b="1" i="1" dirty="0">
                <a:solidFill>
                  <a:srgbClr val="FFFF00"/>
                </a:solidFill>
                <a:latin typeface="Book Antiqua" pitchFamily="18" charset="0"/>
              </a:rPr>
              <a:t>y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= 0</a:t>
            </a:r>
            <a:endParaRPr lang="en-US" b="1" dirty="0" smtClean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0" name="Cloud 379"/>
          <p:cNvSpPr/>
          <p:nvPr/>
        </p:nvSpPr>
        <p:spPr>
          <a:xfrm>
            <a:off x="3990008" y="2250732"/>
            <a:ext cx="4257327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(i),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(ii) or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(iii)</a:t>
            </a:r>
          </a:p>
        </p:txBody>
      </p:sp>
      <p:sp>
        <p:nvSpPr>
          <p:cNvPr id="381" name="Cloud 380"/>
          <p:cNvSpPr/>
          <p:nvPr/>
        </p:nvSpPr>
        <p:spPr>
          <a:xfrm>
            <a:off x="4366979" y="3165132"/>
            <a:ext cx="3198593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substitute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</a:rPr>
              <a:t>e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4" name="Cloud 383"/>
          <p:cNvSpPr/>
          <p:nvPr/>
        </p:nvSpPr>
        <p:spPr>
          <a:xfrm>
            <a:off x="3144418" y="1894202"/>
            <a:ext cx="2875382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3348843" y="2069201"/>
            <a:ext cx="231018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Consider one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6" name="Cloud 385"/>
          <p:cNvSpPr/>
          <p:nvPr/>
        </p:nvSpPr>
        <p:spPr>
          <a:xfrm>
            <a:off x="5403855" y="819150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equation no. (i)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351829" y="1062181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8" name="Cloud 387"/>
          <p:cNvSpPr/>
          <p:nvPr/>
        </p:nvSpPr>
        <p:spPr>
          <a:xfrm>
            <a:off x="3281780" y="1338978"/>
            <a:ext cx="3162920" cy="115921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3660588" y="1595422"/>
            <a:ext cx="24053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Which equation is to be considered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90" name="Cloud 389"/>
          <p:cNvSpPr/>
          <p:nvPr/>
        </p:nvSpPr>
        <p:spPr>
          <a:xfrm>
            <a:off x="3567958" y="1293602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3914575" y="1615811"/>
            <a:ext cx="289317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You can consider either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92" name="Cloud 391"/>
          <p:cNvSpPr/>
          <p:nvPr/>
        </p:nvSpPr>
        <p:spPr>
          <a:xfrm>
            <a:off x="3840958" y="1109078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4176145" y="1318628"/>
            <a:ext cx="289317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It is better to consider simpler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9648" y="1377542"/>
            <a:ext cx="1633925" cy="338555"/>
            <a:chOff x="659642" y="1377537"/>
            <a:chExt cx="1633925" cy="338553"/>
          </a:xfrm>
        </p:grpSpPr>
        <p:grpSp>
          <p:nvGrpSpPr>
            <p:cNvPr id="394" name="Group 393"/>
            <p:cNvGrpSpPr>
              <a:grpSpLocks/>
            </p:cNvGrpSpPr>
            <p:nvPr/>
          </p:nvGrpSpPr>
          <p:grpSpPr bwMode="auto">
            <a:xfrm>
              <a:off x="659642" y="1377538"/>
              <a:ext cx="456947" cy="338552"/>
              <a:chOff x="828675" y="560070"/>
              <a:chExt cx="456668" cy="338969"/>
            </a:xfrm>
          </p:grpSpPr>
          <p:grpSp>
            <p:nvGrpSpPr>
              <p:cNvPr id="395" name="Group 86"/>
              <p:cNvGrpSpPr>
                <a:grpSpLocks/>
              </p:cNvGrpSpPr>
              <p:nvPr/>
            </p:nvGrpSpPr>
            <p:grpSpPr bwMode="auto">
              <a:xfrm>
                <a:off x="828675" y="599806"/>
                <a:ext cx="286893" cy="244776"/>
                <a:chOff x="311147" y="303792"/>
                <a:chExt cx="1733915" cy="918171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311147" y="774801"/>
                  <a:ext cx="373955" cy="441199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rot="5400000" flipH="1" flipV="1">
                  <a:off x="302723" y="686168"/>
                  <a:ext cx="918171" cy="153419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 flipV="1">
                  <a:off x="800164" y="309752"/>
                  <a:ext cx="1244898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6" name="TextBox 87"/>
              <p:cNvSpPr txBox="1">
                <a:spLocks noChangeArrowheads="1"/>
              </p:cNvSpPr>
              <p:nvPr/>
            </p:nvSpPr>
            <p:spPr bwMode="auto">
              <a:xfrm>
                <a:off x="871700" y="560070"/>
                <a:ext cx="413643" cy="33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6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x</a:t>
                </a:r>
              </a:p>
            </p:txBody>
          </p:sp>
        </p:grp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1066042" y="1377537"/>
              <a:ext cx="308098" cy="338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grpSp>
          <p:nvGrpSpPr>
            <p:cNvPr id="401" name="Group 400"/>
            <p:cNvGrpSpPr>
              <a:grpSpLocks/>
            </p:cNvGrpSpPr>
            <p:nvPr/>
          </p:nvGrpSpPr>
          <p:grpSpPr bwMode="auto">
            <a:xfrm>
              <a:off x="1359729" y="1377538"/>
              <a:ext cx="456947" cy="338552"/>
              <a:chOff x="828675" y="560070"/>
              <a:chExt cx="456668" cy="338969"/>
            </a:xfrm>
          </p:grpSpPr>
          <p:grpSp>
            <p:nvGrpSpPr>
              <p:cNvPr id="402" name="Group 93"/>
              <p:cNvGrpSpPr>
                <a:grpSpLocks/>
              </p:cNvGrpSpPr>
              <p:nvPr/>
            </p:nvGrpSpPr>
            <p:grpSpPr bwMode="auto">
              <a:xfrm>
                <a:off x="828675" y="599806"/>
                <a:ext cx="266580" cy="244776"/>
                <a:chOff x="311147" y="303792"/>
                <a:chExt cx="1611155" cy="918171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311147" y="774801"/>
                  <a:ext cx="373961" cy="441199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 rot="5400000" flipH="1" flipV="1">
                  <a:off x="302729" y="686168"/>
                  <a:ext cx="918171" cy="153419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 flipV="1">
                  <a:off x="790580" y="309752"/>
                  <a:ext cx="1131722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TextBox 94"/>
              <p:cNvSpPr txBox="1">
                <a:spLocks noChangeArrowheads="1"/>
              </p:cNvSpPr>
              <p:nvPr/>
            </p:nvSpPr>
            <p:spPr bwMode="auto">
              <a:xfrm>
                <a:off x="871700" y="560070"/>
                <a:ext cx="413643" cy="33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r>
                  <a:rPr lang="en-US" sz="1600" i="1" dirty="0" smtClean="0">
                    <a:solidFill>
                      <a:prstClr val="black"/>
                    </a:solidFill>
                    <a:latin typeface="Book Antiqua" pitchFamily="18" charset="0"/>
                  </a:rPr>
                  <a:t>y</a:t>
                </a:r>
              </a:p>
            </p:txBody>
          </p:sp>
        </p:grpSp>
        <p:sp>
          <p:nvSpPr>
            <p:cNvPr id="407" name="TextBox 406"/>
            <p:cNvSpPr txBox="1">
              <a:spLocks noChangeArrowheads="1"/>
            </p:cNvSpPr>
            <p:nvPr/>
          </p:nvSpPr>
          <p:spPr bwMode="auto">
            <a:xfrm>
              <a:off x="1742317" y="1377537"/>
              <a:ext cx="308098" cy="338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i="1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08" name="TextBox 407"/>
            <p:cNvSpPr txBox="1">
              <a:spLocks noChangeArrowheads="1"/>
            </p:cNvSpPr>
            <p:nvPr/>
          </p:nvSpPr>
          <p:spPr bwMode="auto">
            <a:xfrm>
              <a:off x="1982263" y="1377537"/>
              <a:ext cx="311304" cy="338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0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410" name="Cloud 409"/>
          <p:cNvSpPr/>
          <p:nvPr/>
        </p:nvSpPr>
        <p:spPr>
          <a:xfrm>
            <a:off x="3821671" y="1448793"/>
            <a:ext cx="3325004" cy="144204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4331513" y="1817899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name of the method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4262933" y="1831659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SUBSTITUTION Method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4175303" y="1816419"/>
            <a:ext cx="259037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So we need to substitute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4141013" y="1957213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substitute what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4141013" y="1942146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Substitute eq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. (iii)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4141013" y="1911666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4141013" y="1629726"/>
            <a:ext cx="25903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In the equation which was not considered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8" name="Cloud 417"/>
          <p:cNvSpPr/>
          <p:nvPr/>
        </p:nvSpPr>
        <p:spPr>
          <a:xfrm>
            <a:off x="3162563" y="1123950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Number the equation as (iii)</a:t>
            </a:r>
          </a:p>
        </p:txBody>
      </p:sp>
    </p:spTree>
    <p:extLst>
      <p:ext uri="{BB962C8B-B14F-4D97-AF65-F5344CB8AC3E}">
        <p14:creationId xmlns:p14="http://schemas.microsoft.com/office/powerpoint/2010/main" val="20765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0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750"/>
                            </p:stCondLst>
                            <p:childTnLst>
                              <p:par>
                                <p:cTn id="4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750"/>
                            </p:stCondLst>
                            <p:childTnLst>
                              <p:par>
                                <p:cTn id="5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500"/>
                            </p:stCondLst>
                            <p:childTnLst>
                              <p:par>
                                <p:cTn id="5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0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 nodeType="clickPar">
                      <p:stCondLst>
                        <p:cond delay="indefinite"/>
                      </p:stCondLst>
                      <p:childTnLst>
                        <p:par>
                          <p:cTn id="6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1500"/>
                            </p:stCondLst>
                            <p:childTnLst>
                              <p:par>
                                <p:cTn id="6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 nodeType="clickPar">
                      <p:stCondLst>
                        <p:cond delay="indefinite"/>
                      </p:stCondLst>
                      <p:childTnLst>
                        <p:par>
                          <p:cTn id="6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1000"/>
                            </p:stCondLst>
                            <p:childTnLst>
                              <p:par>
                                <p:cTn id="7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 nodeType="clickPar">
                      <p:stCondLst>
                        <p:cond delay="indefinite"/>
                      </p:stCondLst>
                      <p:childTnLst>
                        <p:par>
                          <p:cTn id="7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 nodeType="clickPar">
                      <p:stCondLst>
                        <p:cond delay="indefinite"/>
                      </p:stCondLst>
                      <p:childTnLst>
                        <p:par>
                          <p:cTn id="7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 nodeType="clickPar">
                      <p:stCondLst>
                        <p:cond delay="indefinite"/>
                      </p:stCondLst>
                      <p:childTnLst>
                        <p:par>
                          <p:cTn id="7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 nodeType="clickPar">
                      <p:stCondLst>
                        <p:cond delay="indefinite"/>
                      </p:stCondLst>
                      <p:childTnLst>
                        <p:par>
                          <p:cTn id="7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00"/>
                            </p:stCondLst>
                            <p:childTnLst>
                              <p:par>
                                <p:cTn id="7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1000"/>
                            </p:stCondLst>
                            <p:childTnLst>
                              <p:par>
                                <p:cTn id="7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 nodeType="clickPar">
                      <p:stCondLst>
                        <p:cond delay="indefinite"/>
                      </p:stCondLst>
                      <p:childTnLst>
                        <p:par>
                          <p:cTn id="7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 nodeType="clickPar">
                      <p:stCondLst>
                        <p:cond delay="indefinite"/>
                      </p:stCondLst>
                      <p:childTnLst>
                        <p:par>
                          <p:cTn id="7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00"/>
                            </p:stCondLst>
                            <p:childTnLst>
                              <p:par>
                                <p:cTn id="7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8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 nodeType="clickPar">
                      <p:stCondLst>
                        <p:cond delay="indefinite"/>
                      </p:stCondLst>
                      <p:childTnLst>
                        <p:par>
                          <p:cTn id="8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 nodeType="clickPar">
                      <p:stCondLst>
                        <p:cond delay="indefinite"/>
                      </p:stCondLst>
                      <p:childTnLst>
                        <p:par>
                          <p:cTn id="8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500"/>
                            </p:stCondLst>
                            <p:childTnLst>
                              <p:par>
                                <p:cTn id="8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1000"/>
                            </p:stCondLst>
                            <p:childTnLst>
                              <p:par>
                                <p:cTn id="8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 nodeType="clickPar">
                      <p:stCondLst>
                        <p:cond delay="indefinite"/>
                      </p:stCondLst>
                      <p:childTnLst>
                        <p:par>
                          <p:cTn id="8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 nodeType="clickPar">
                      <p:stCondLst>
                        <p:cond delay="indefinite"/>
                      </p:stCondLst>
                      <p:childTnLst>
                        <p:par>
                          <p:cTn id="8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 nodeType="clickPar">
                      <p:stCondLst>
                        <p:cond delay="indefinite"/>
                      </p:stCondLst>
                      <p:childTnLst>
                        <p:par>
                          <p:cTn id="8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 nodeType="clickPar">
                      <p:stCondLst>
                        <p:cond delay="indefinite"/>
                      </p:stCondLst>
                      <p:childTnLst>
                        <p:par>
                          <p:cTn id="8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 nodeType="clickPar">
                      <p:stCondLst>
                        <p:cond delay="indefinite"/>
                      </p:stCondLst>
                      <p:childTnLst>
                        <p:par>
                          <p:cTn id="8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2000"/>
                            </p:stCondLst>
                            <p:childTnLst>
                              <p:par>
                                <p:cTn id="9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 nodeType="clickPar">
                      <p:stCondLst>
                        <p:cond delay="indefinite"/>
                      </p:stCondLst>
                      <p:childTnLst>
                        <p:par>
                          <p:cTn id="9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500"/>
                            </p:stCondLst>
                            <p:childTnLst>
                              <p:par>
                                <p:cTn id="9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2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2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8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09" grpId="0" animBg="1"/>
      <p:bldP spid="409" grpId="1" animBg="1"/>
      <p:bldP spid="409" grpId="2" animBg="1"/>
      <p:bldP spid="383" grpId="0" animBg="1"/>
      <p:bldP spid="383" grpId="1" animBg="1"/>
      <p:bldP spid="382" grpId="0" animBg="1"/>
      <p:bldP spid="375" grpId="0" animBg="1"/>
      <p:bldP spid="375" grpId="1" animBg="1"/>
      <p:bldP spid="371" grpId="0" animBg="1"/>
      <p:bldP spid="371" grpId="1" animBg="1"/>
      <p:bldP spid="304" grpId="0" animBg="1"/>
      <p:bldP spid="304" grpId="1" animBg="1"/>
      <p:bldP spid="300" grpId="0" animBg="1"/>
      <p:bldP spid="300" grpId="1" animBg="1"/>
      <p:bldP spid="24" grpId="0"/>
      <p:bldP spid="34" grpId="0"/>
      <p:bldP spid="35" grpId="0"/>
      <p:bldP spid="36" grpId="0"/>
      <p:bldP spid="43" grpId="0"/>
      <p:bldP spid="50" grpId="0"/>
      <p:bldP spid="51" grpId="0"/>
      <p:bldP spid="52" grpId="0"/>
      <p:bldP spid="85" grpId="0"/>
      <p:bldP spid="92" grpId="0"/>
      <p:bldP spid="99" grpId="0"/>
      <p:bldP spid="100" grpId="0"/>
      <p:bldP spid="101" grpId="0"/>
      <p:bldP spid="108" grpId="0"/>
      <p:bldP spid="115" grpId="0"/>
      <p:bldP spid="116" grpId="0"/>
      <p:bldP spid="117" grpId="0"/>
      <p:bldP spid="118" grpId="0"/>
      <p:bldP spid="125" grpId="0"/>
      <p:bldP spid="132" grpId="0"/>
      <p:bldP spid="152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79" grpId="0"/>
      <p:bldP spid="180" grpId="0"/>
      <p:bldP spid="181" grpId="0"/>
      <p:bldP spid="182" grpId="0"/>
      <p:bldP spid="195" grpId="0" animBg="1"/>
      <p:bldP spid="209" grpId="0"/>
      <p:bldP spid="210" grpId="0" animBg="1"/>
      <p:bldP spid="211" grpId="0"/>
      <p:bldP spid="218" grpId="0"/>
      <p:bldP spid="219" grpId="0"/>
      <p:bldP spid="220" grpId="0"/>
      <p:bldP spid="221" grpId="0"/>
      <p:bldP spid="222" grpId="0"/>
      <p:bldP spid="225" grpId="0"/>
      <p:bldP spid="226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8" grpId="0"/>
      <p:bldP spid="259" grpId="0"/>
      <p:bldP spid="260" grpId="0"/>
      <p:bldP spid="261" grpId="0"/>
      <p:bldP spid="262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6" grpId="0"/>
      <p:bldP spid="277" grpId="0"/>
      <p:bldP spid="285" grpId="0"/>
      <p:bldP spid="286" grpId="0"/>
      <p:bldP spid="293" grpId="0"/>
      <p:bldP spid="294" grpId="0"/>
      <p:bldP spid="297" grpId="0"/>
      <p:bldP spid="311" grpId="0"/>
      <p:bldP spid="312" grpId="0"/>
      <p:bldP spid="313" grpId="0"/>
      <p:bldP spid="314" grpId="0"/>
      <p:bldP spid="301" grpId="0" animBg="1"/>
      <p:bldP spid="302" grpId="0" animBg="1"/>
      <p:bldP spid="307" grpId="0" animBg="1"/>
      <p:bldP spid="307" grpId="1" animBg="1"/>
      <p:bldP spid="315" grpId="0"/>
      <p:bldP spid="315" grpId="1"/>
      <p:bldP spid="340" grpId="0"/>
      <p:bldP spid="340" grpId="1"/>
      <p:bldP spid="341" grpId="0"/>
      <p:bldP spid="341" grpId="1"/>
      <p:bldP spid="350" grpId="0"/>
      <p:bldP spid="350" grpId="1"/>
      <p:bldP spid="360" grpId="0"/>
      <p:bldP spid="360" grpId="1"/>
      <p:bldP spid="361" grpId="0"/>
      <p:bldP spid="361" grpId="1"/>
      <p:bldP spid="263" grpId="0"/>
      <p:bldP spid="322" grpId="0" animBg="1"/>
      <p:bldP spid="322" grpId="1" animBg="1"/>
      <p:bldP spid="328" grpId="0" animBg="1"/>
      <p:bldP spid="328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4" grpId="0" animBg="1"/>
      <p:bldP spid="384" grpId="1" animBg="1"/>
      <p:bldP spid="385" grpId="0"/>
      <p:bldP spid="385" grpId="1"/>
      <p:bldP spid="386" grpId="0" animBg="1"/>
      <p:bldP spid="386" grpId="1" animBg="1"/>
      <p:bldP spid="387" grpId="0"/>
      <p:bldP spid="388" grpId="0" animBg="1"/>
      <p:bldP spid="388" grpId="1" animBg="1"/>
      <p:bldP spid="389" grpId="0"/>
      <p:bldP spid="389" grpId="1"/>
      <p:bldP spid="390" grpId="0" animBg="1"/>
      <p:bldP spid="390" grpId="1" animBg="1"/>
      <p:bldP spid="391" grpId="0"/>
      <p:bldP spid="391" grpId="1"/>
      <p:bldP spid="392" grpId="0" animBg="1"/>
      <p:bldP spid="392" grpId="1" animBg="1"/>
      <p:bldP spid="393" grpId="0"/>
      <p:bldP spid="393" grpId="1"/>
      <p:bldP spid="410" grpId="0" animBg="1"/>
      <p:bldP spid="410" grpId="1" animBg="1"/>
      <p:bldP spid="411" grpId="0"/>
      <p:bldP spid="411" grpId="1"/>
      <p:bldP spid="412" grpId="0"/>
      <p:bldP spid="412" grpId="1"/>
      <p:bldP spid="413" grpId="0"/>
      <p:bldP spid="413" grpId="1"/>
      <p:bldP spid="414" grpId="0"/>
      <p:bldP spid="414" grpId="1"/>
      <p:bldP spid="415" grpId="0"/>
      <p:bldP spid="415" grpId="1"/>
      <p:bldP spid="416" grpId="0"/>
      <p:bldP spid="416" grpId="1"/>
      <p:bldP spid="417" grpId="0"/>
      <p:bldP spid="417" grpId="1"/>
      <p:bldP spid="418" grpId="0" animBg="1"/>
      <p:bldP spid="4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933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Q.1(VI)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8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oud 163"/>
          <p:cNvSpPr/>
          <p:nvPr/>
        </p:nvSpPr>
        <p:spPr>
          <a:xfrm>
            <a:off x="4865019" y="133350"/>
            <a:ext cx="3288846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609601" y="3391048"/>
            <a:ext cx="2719388" cy="336402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1050132" y="3848619"/>
            <a:ext cx="1309688" cy="325902"/>
            <a:chOff x="6955628" y="2215367"/>
            <a:chExt cx="1340265" cy="325902"/>
          </a:xfrm>
        </p:grpSpPr>
        <p:sp>
          <p:nvSpPr>
            <p:cNvPr id="338" name="U-Turn Arrow 337"/>
            <p:cNvSpPr/>
            <p:nvPr/>
          </p:nvSpPr>
          <p:spPr>
            <a:xfrm>
              <a:off x="7086675" y="2215367"/>
              <a:ext cx="1209218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35" name="Rounded Rectangle 334"/>
          <p:cNvSpPr/>
          <p:nvPr/>
        </p:nvSpPr>
        <p:spPr>
          <a:xfrm>
            <a:off x="6068910" y="2662684"/>
            <a:ext cx="193681" cy="2052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725921" y="4599654"/>
            <a:ext cx="2125883" cy="32266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906" tIns="45953" rIns="91906" bIns="45953" rtlCol="0" anchor="ctr"/>
          <a:lstStyle/>
          <a:p>
            <a:pPr algn="ctr" defTabSz="919063">
              <a:defRPr/>
            </a:pPr>
            <a:endParaRPr lang="en-US" sz="1400" kern="0" dirty="0" smtClean="0">
              <a:solidFill>
                <a:prstClr val="white"/>
              </a:solidFill>
            </a:endParaRPr>
          </a:p>
          <a:p>
            <a:pPr algn="ctr" defTabSz="919063">
              <a:defRPr/>
            </a:pPr>
            <a:endParaRPr 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657893" y="1445585"/>
            <a:ext cx="2666839" cy="307413"/>
            <a:chOff x="6880427" y="2311619"/>
            <a:chExt cx="2666839" cy="307413"/>
          </a:xfrm>
        </p:grpSpPr>
        <p:sp>
          <p:nvSpPr>
            <p:cNvPr id="190" name="U-Turn Arrow 189"/>
            <p:cNvSpPr/>
            <p:nvPr/>
          </p:nvSpPr>
          <p:spPr>
            <a:xfrm>
              <a:off x="7086674" y="2311619"/>
              <a:ext cx="2460592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black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6880427" y="2344411"/>
              <a:ext cx="478336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1" y="152403"/>
            <a:ext cx="4716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(vi)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3263" y="57153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400" b="1" i="1" dirty="0" smtClean="0">
                <a:solidFill>
                  <a:srgbClr val="0000FF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77882" y="346075"/>
            <a:ext cx="27463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4063" y="314328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1400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2826" y="161928"/>
            <a:ext cx="248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-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4276" y="38103"/>
            <a:ext cx="402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5</a:t>
            </a:r>
            <a:r>
              <a:rPr lang="en-US" sz="1400" b="1" i="1" smtClean="0">
                <a:solidFill>
                  <a:srgbClr val="0000FF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60476" y="336550"/>
            <a:ext cx="2730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35076" y="304803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endParaRPr lang="en-US" sz="1400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65276" y="163516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70063" y="163516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-2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74863" y="152403"/>
            <a:ext cx="2455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;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00301" y="50803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i="1" smtClean="0">
                <a:solidFill>
                  <a:srgbClr val="0000FF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401888" y="350838"/>
            <a:ext cx="2730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76488" y="319091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81288" y="176216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995613" y="5080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i="1" smtClean="0">
                <a:solidFill>
                  <a:srgbClr val="0000FF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997201" y="350838"/>
            <a:ext cx="2730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71801" y="319091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1400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290888" y="176216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i="1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84576" y="57153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13</a:t>
            </a:r>
            <a:endParaRPr lang="en-US" sz="1400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652838" y="323853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6</a:t>
            </a:r>
            <a:endParaRPr lang="en-US" sz="1400" b="1" i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0194" y="562642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73269" y="1325497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47882" y="1612831"/>
            <a:ext cx="274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24070" y="158108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73318" y="1428891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01932" y="1304858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578131" y="1603306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52731" y="157155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0068" y="143026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11518" y="1426353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15951" y="1845295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627317" y="1845505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91007" y="79757"/>
            <a:ext cx="3121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Substituting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eq</a:t>
            </a:r>
            <a:r>
              <a:rPr lang="en-US" sz="1600" baseline="30000" dirty="0" err="1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(iii) in eq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038601" y="484099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29392" y="48648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0" name="Left Bracket 79"/>
          <p:cNvSpPr/>
          <p:nvPr/>
        </p:nvSpPr>
        <p:spPr>
          <a:xfrm>
            <a:off x="5226260" y="371284"/>
            <a:ext cx="131763" cy="533400"/>
          </a:xfrm>
          <a:prstGeom prst="leftBracket">
            <a:avLst>
              <a:gd name="adj" fmla="val 1114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1" name="Left Bracket 80"/>
          <p:cNvSpPr/>
          <p:nvPr/>
        </p:nvSpPr>
        <p:spPr>
          <a:xfrm flipH="1">
            <a:off x="5975555" y="374558"/>
            <a:ext cx="131762" cy="533400"/>
          </a:xfrm>
          <a:prstGeom prst="leftBracket">
            <a:avLst>
              <a:gd name="adj" fmla="val 156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744" y="380911"/>
            <a:ext cx="89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-12+10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334211" y="698408"/>
            <a:ext cx="731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492955" y="709524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78748" y="486480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+3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32767" y="486480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707392" y="486480"/>
            <a:ext cx="40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038601" y="995930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825971" y="894044"/>
            <a:ext cx="643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-24+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959327" y="1210239"/>
            <a:ext cx="822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232371" y="1192780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803877" y="1000692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+3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257896" y="1000692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432521" y="1000692"/>
            <a:ext cx="40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038601" y="1451397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629127" y="1451397"/>
            <a:ext cx="1011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-24 + 20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254721" y="1451397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429346" y="1451397"/>
            <a:ext cx="516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117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038601" y="2034340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645124" y="2043865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47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272184" y="2034340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446809" y="2034340"/>
            <a:ext cx="516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141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038601" y="2332592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891184" y="2337355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86471" y="2337355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476971" y="2337355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4005643" y="133350"/>
            <a:ext cx="0" cy="489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4572001" y="2613244"/>
            <a:ext cx="2637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= 3 in eq</a:t>
            </a:r>
            <a:r>
              <a:rPr lang="en-US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(iii)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151113" y="3060919"/>
            <a:ext cx="4716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582919" y="2895017"/>
            <a:ext cx="922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-12 + 10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629275" y="3219666"/>
            <a:ext cx="1189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182988" y="3230782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51113" y="3610194"/>
            <a:ext cx="4716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smtClean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5581327" y="3451444"/>
            <a:ext cx="922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-12 + 30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5714676" y="3768941"/>
            <a:ext cx="823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960738" y="3780057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151113" y="4195982"/>
            <a:ext cx="4716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60713" y="4037232"/>
            <a:ext cx="40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5795644" y="4354729"/>
            <a:ext cx="365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841676" y="4365844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151113" y="4646832"/>
            <a:ext cx="4716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4038601" y="4646832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687688" y="4646832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674941" y="4619366"/>
            <a:ext cx="23166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Solution is </a:t>
            </a:r>
            <a:r>
              <a:rPr lang="en-US" sz="1400" b="1" i="1" dirty="0" smtClean="0">
                <a:solidFill>
                  <a:prstClr val="black"/>
                </a:solidFill>
                <a:latin typeface="Book Antiqua" pitchFamily="18" charset="0"/>
              </a:rPr>
              <a:t>x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400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2, </a:t>
            </a:r>
            <a:r>
              <a:rPr lang="en-US" sz="1400" b="1" i="1" dirty="0" smtClean="0">
                <a:solidFill>
                  <a:prstClr val="black"/>
                </a:solidFill>
                <a:latin typeface="Book Antiqua" pitchFamily="18" charset="0"/>
              </a:rPr>
              <a:t>y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3 </a:t>
            </a:r>
            <a:endParaRPr lang="en-US" sz="1400" b="1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906463" y="1845295"/>
            <a:ext cx="6222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-10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5613934" y="1451397"/>
            <a:ext cx="660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+ 27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936611" y="2361293"/>
            <a:ext cx="816915" cy="273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484026" y="1219203"/>
            <a:ext cx="569119" cy="1000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5491164" y="1283120"/>
            <a:ext cx="1115982" cy="432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5166593" y="4680073"/>
            <a:ext cx="898607" cy="273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4038601" y="1737159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5199844" y="1737159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6281708" y="1737159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6" name="TextBox 185"/>
          <p:cNvSpPr txBox="1">
            <a:spLocks noChangeArrowheads="1"/>
          </p:cNvSpPr>
          <p:nvPr/>
        </p:nvSpPr>
        <p:spPr bwMode="auto">
          <a:xfrm>
            <a:off x="6456333" y="1739065"/>
            <a:ext cx="516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117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7" name="TextBox 186"/>
          <p:cNvSpPr txBox="1">
            <a:spLocks noChangeArrowheads="1"/>
          </p:cNvSpPr>
          <p:nvPr/>
        </p:nvSpPr>
        <p:spPr bwMode="auto">
          <a:xfrm>
            <a:off x="5640921" y="1737159"/>
            <a:ext cx="660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+ 27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88" name="TextBox 187"/>
          <p:cNvSpPr txBox="1">
            <a:spLocks noChangeArrowheads="1"/>
          </p:cNvSpPr>
          <p:nvPr/>
        </p:nvSpPr>
        <p:spPr bwMode="auto">
          <a:xfrm>
            <a:off x="6916706" y="1738856"/>
            <a:ext cx="570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+ 24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5882073" y="4434436"/>
            <a:ext cx="224037" cy="18492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5863906" y="4119340"/>
            <a:ext cx="224037" cy="18492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6060468" y="3991988"/>
            <a:ext cx="340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5353273" y="628650"/>
            <a:ext cx="240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Solve the denominator</a:t>
            </a:r>
            <a:endParaRPr lang="en-US" sz="1600" b="1" i="1" dirty="0" smtClean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5140283" y="556253"/>
            <a:ext cx="2909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There are two denominator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prstClr val="white"/>
                </a:solidFill>
                <a:latin typeface="Comic Sans MS" pitchFamily="66" charset="0"/>
              </a:rPr>
              <a:t>	</a:t>
            </a:r>
            <a:r>
              <a:rPr lang="en-US" sz="1600" b="1" i="1" dirty="0" smtClean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3 &amp; 2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5564717" y="626398"/>
            <a:ext cx="1838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Their L.C.M = 6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1444629" y="184550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1649415" y="1845295"/>
            <a:ext cx="519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-12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547689" y="143026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797082" y="1395346"/>
            <a:ext cx="90487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77" name="Left Bracket 176"/>
          <p:cNvSpPr/>
          <p:nvPr/>
        </p:nvSpPr>
        <p:spPr>
          <a:xfrm flipH="1">
            <a:off x="1074899" y="1395346"/>
            <a:ext cx="79375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1300318" y="143026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2268693" y="1426145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1" name="TextBox 180"/>
          <p:cNvSpPr txBox="1">
            <a:spLocks noChangeArrowheads="1"/>
          </p:cNvSpPr>
          <p:nvPr/>
        </p:nvSpPr>
        <p:spPr bwMode="auto">
          <a:xfrm>
            <a:off x="2435381" y="1426145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4" name="Left Bracket 193"/>
          <p:cNvSpPr/>
          <p:nvPr/>
        </p:nvSpPr>
        <p:spPr>
          <a:xfrm>
            <a:off x="1527337" y="1373121"/>
            <a:ext cx="90487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5" name="Left Bracket 194"/>
          <p:cNvSpPr/>
          <p:nvPr/>
        </p:nvSpPr>
        <p:spPr>
          <a:xfrm flipH="1">
            <a:off x="1805149" y="1373121"/>
            <a:ext cx="79375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>
            <a:spLocks noChangeArrowheads="1"/>
          </p:cNvSpPr>
          <p:nvPr/>
        </p:nvSpPr>
        <p:spPr bwMode="auto">
          <a:xfrm>
            <a:off x="839868" y="286965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853929" y="3175251"/>
            <a:ext cx="274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830111" y="313715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1169834" y="298496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1570118" y="285378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584172" y="3165726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1558772" y="312762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1846110" y="298633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533401" y="298633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9" name="Left Bracket 208"/>
          <p:cNvSpPr/>
          <p:nvPr/>
        </p:nvSpPr>
        <p:spPr>
          <a:xfrm>
            <a:off x="803128" y="2951416"/>
            <a:ext cx="90487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0" name="Left Bracket 209"/>
          <p:cNvSpPr/>
          <p:nvPr/>
        </p:nvSpPr>
        <p:spPr>
          <a:xfrm flipH="1">
            <a:off x="1080940" y="2951416"/>
            <a:ext cx="79375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1306359" y="298633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2408084" y="2982215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2574772" y="2982215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4" name="Left Bracket 213"/>
          <p:cNvSpPr/>
          <p:nvPr/>
        </p:nvSpPr>
        <p:spPr>
          <a:xfrm>
            <a:off x="1533378" y="2929191"/>
            <a:ext cx="90487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15" name="Left Bracket 214"/>
          <p:cNvSpPr/>
          <p:nvPr/>
        </p:nvSpPr>
        <p:spPr>
          <a:xfrm flipH="1">
            <a:off x="1811188" y="2929191"/>
            <a:ext cx="79375" cy="469607"/>
          </a:xfrm>
          <a:prstGeom prst="leftBracket">
            <a:avLst>
              <a:gd name="adj" fmla="val 113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844551" y="480092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238" name="Straight Connector 237"/>
          <p:cNvCxnSpPr/>
          <p:nvPr/>
        </p:nvCxnSpPr>
        <p:spPr>
          <a:xfrm flipH="1">
            <a:off x="919170" y="769017"/>
            <a:ext cx="274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895352" y="737267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1154114" y="584867"/>
            <a:ext cx="266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1" name="TextBox 240"/>
          <p:cNvSpPr txBox="1">
            <a:spLocks noChangeArrowheads="1"/>
          </p:cNvSpPr>
          <p:nvPr/>
        </p:nvSpPr>
        <p:spPr bwMode="auto">
          <a:xfrm>
            <a:off x="1306516" y="461042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42" name="Straight Connector 241"/>
          <p:cNvCxnSpPr/>
          <p:nvPr/>
        </p:nvCxnSpPr>
        <p:spPr>
          <a:xfrm flipH="1">
            <a:off x="1382716" y="759492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>
            <a:spLocks noChangeArrowheads="1"/>
          </p:cNvSpPr>
          <p:nvPr/>
        </p:nvSpPr>
        <p:spPr bwMode="auto">
          <a:xfrm>
            <a:off x="1357316" y="727742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4" name="TextBox 243"/>
          <p:cNvSpPr txBox="1">
            <a:spLocks noChangeArrowheads="1"/>
          </p:cNvSpPr>
          <p:nvPr/>
        </p:nvSpPr>
        <p:spPr bwMode="auto">
          <a:xfrm>
            <a:off x="1609909" y="58645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5" name="TextBox 244"/>
          <p:cNvSpPr txBox="1">
            <a:spLocks noChangeArrowheads="1"/>
          </p:cNvSpPr>
          <p:nvPr/>
        </p:nvSpPr>
        <p:spPr bwMode="auto">
          <a:xfrm>
            <a:off x="1751374" y="586455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6" name="TextBox 245"/>
          <p:cNvSpPr txBox="1">
            <a:spLocks noChangeArrowheads="1"/>
          </p:cNvSpPr>
          <p:nvPr/>
        </p:nvSpPr>
        <p:spPr bwMode="auto">
          <a:xfrm>
            <a:off x="2071898" y="2848226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cxnSp>
        <p:nvCxnSpPr>
          <p:cNvPr id="247" name="Straight Connector 246"/>
          <p:cNvCxnSpPr/>
          <p:nvPr/>
        </p:nvCxnSpPr>
        <p:spPr>
          <a:xfrm flipH="1">
            <a:off x="2159001" y="3172076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>
            <a:spLocks noChangeArrowheads="1"/>
          </p:cNvSpPr>
          <p:nvPr/>
        </p:nvSpPr>
        <p:spPr bwMode="auto">
          <a:xfrm>
            <a:off x="2133601" y="313397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268648" y="976687"/>
            <a:ext cx="3716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Multiplying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hroughout by 6 we get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50" name="Cloud 249"/>
          <p:cNvSpPr/>
          <p:nvPr/>
        </p:nvSpPr>
        <p:spPr>
          <a:xfrm>
            <a:off x="3082824" y="2013319"/>
            <a:ext cx="2038144" cy="87093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Similarly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852489" y="1702051"/>
            <a:ext cx="252412" cy="9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81032" y="1522663"/>
            <a:ext cx="206375" cy="1206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459582" y="1347250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2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1590677" y="1697289"/>
            <a:ext cx="252412" cy="9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364463" y="1518695"/>
            <a:ext cx="188119" cy="1428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>
            <a:spLocks noChangeArrowheads="1"/>
          </p:cNvSpPr>
          <p:nvPr/>
        </p:nvSpPr>
        <p:spPr bwMode="auto">
          <a:xfrm>
            <a:off x="1197770" y="1342488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2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866776" y="3242244"/>
            <a:ext cx="252412" cy="9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595319" y="3062857"/>
            <a:ext cx="206375" cy="1206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" name="TextBox 265"/>
          <p:cNvSpPr txBox="1">
            <a:spLocks noChangeArrowheads="1"/>
          </p:cNvSpPr>
          <p:nvPr/>
        </p:nvSpPr>
        <p:spPr bwMode="auto">
          <a:xfrm>
            <a:off x="473869" y="2887443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2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 flipV="1">
            <a:off x="1600201" y="3230339"/>
            <a:ext cx="226219" cy="1262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347788" y="3080321"/>
            <a:ext cx="192882" cy="1460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1207294" y="2906493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2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2152657" y="3214088"/>
            <a:ext cx="276225" cy="1647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2612237" y="3083594"/>
            <a:ext cx="207169" cy="1643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4" name="TextBox 273"/>
          <p:cNvSpPr txBox="1">
            <a:spLocks noChangeArrowheads="1"/>
          </p:cNvSpPr>
          <p:nvPr/>
        </p:nvSpPr>
        <p:spPr bwMode="auto">
          <a:xfrm>
            <a:off x="615951" y="3392170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275" name="TextBox 274"/>
          <p:cNvSpPr txBox="1">
            <a:spLocks noChangeArrowheads="1"/>
          </p:cNvSpPr>
          <p:nvPr/>
        </p:nvSpPr>
        <p:spPr bwMode="auto">
          <a:xfrm>
            <a:off x="2620970" y="3392379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6" name="TextBox 275"/>
          <p:cNvSpPr txBox="1">
            <a:spLocks noChangeArrowheads="1"/>
          </p:cNvSpPr>
          <p:nvPr/>
        </p:nvSpPr>
        <p:spPr bwMode="auto">
          <a:xfrm>
            <a:off x="964852" y="3392170"/>
            <a:ext cx="603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+ 3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sz="16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7" name="TextBox 276"/>
          <p:cNvSpPr txBox="1">
            <a:spLocks noChangeArrowheads="1"/>
          </p:cNvSpPr>
          <p:nvPr/>
        </p:nvSpPr>
        <p:spPr bwMode="auto">
          <a:xfrm>
            <a:off x="1444629" y="339237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78" name="TextBox 277"/>
          <p:cNvSpPr txBox="1">
            <a:spLocks noChangeArrowheads="1"/>
          </p:cNvSpPr>
          <p:nvPr/>
        </p:nvSpPr>
        <p:spPr bwMode="auto">
          <a:xfrm>
            <a:off x="1649415" y="3392378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2" name="TextBox 281"/>
          <p:cNvSpPr txBox="1">
            <a:spLocks noChangeArrowheads="1"/>
          </p:cNvSpPr>
          <p:nvPr/>
        </p:nvSpPr>
        <p:spPr bwMode="auto">
          <a:xfrm>
            <a:off x="652464" y="208194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283" name="Straight Connector 282"/>
          <p:cNvCxnSpPr/>
          <p:nvPr/>
        </p:nvCxnSpPr>
        <p:spPr>
          <a:xfrm flipH="1">
            <a:off x="654051" y="2381978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TextBox 283"/>
          <p:cNvSpPr txBox="1">
            <a:spLocks noChangeArrowheads="1"/>
          </p:cNvSpPr>
          <p:nvPr/>
        </p:nvSpPr>
        <p:spPr bwMode="auto">
          <a:xfrm>
            <a:off x="628652" y="235022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5" name="TextBox 284"/>
          <p:cNvSpPr txBox="1">
            <a:spLocks noChangeArrowheads="1"/>
          </p:cNvSpPr>
          <p:nvPr/>
        </p:nvSpPr>
        <p:spPr bwMode="auto">
          <a:xfrm>
            <a:off x="933452" y="220735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1247776" y="206924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287" name="Straight Connector 286"/>
          <p:cNvCxnSpPr/>
          <p:nvPr/>
        </p:nvCxnSpPr>
        <p:spPr>
          <a:xfrm flipH="1">
            <a:off x="1249364" y="2381978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1223965" y="2350228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9" name="TextBox 288"/>
          <p:cNvSpPr txBox="1">
            <a:spLocks noChangeArrowheads="1"/>
          </p:cNvSpPr>
          <p:nvPr/>
        </p:nvSpPr>
        <p:spPr bwMode="auto">
          <a:xfrm>
            <a:off x="1543052" y="220735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i="1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90" name="TextBox 289"/>
          <p:cNvSpPr txBox="1">
            <a:spLocks noChangeArrowheads="1"/>
          </p:cNvSpPr>
          <p:nvPr/>
        </p:nvSpPr>
        <p:spPr bwMode="auto">
          <a:xfrm>
            <a:off x="1836739" y="2088290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 flipH="1">
            <a:off x="1928814" y="2386740"/>
            <a:ext cx="27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TextBox 291"/>
          <p:cNvSpPr txBox="1">
            <a:spLocks noChangeArrowheads="1"/>
          </p:cNvSpPr>
          <p:nvPr/>
        </p:nvSpPr>
        <p:spPr bwMode="auto">
          <a:xfrm>
            <a:off x="1905002" y="235499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93" name="Curved Down Arrow 292"/>
          <p:cNvSpPr/>
          <p:nvPr/>
        </p:nvSpPr>
        <p:spPr>
          <a:xfrm>
            <a:off x="591493" y="1220142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95" name="Curved Down Arrow 294"/>
          <p:cNvSpPr/>
          <p:nvPr/>
        </p:nvSpPr>
        <p:spPr>
          <a:xfrm>
            <a:off x="1321743" y="1213791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98" name="Curved Down Arrow 297"/>
          <p:cNvSpPr/>
          <p:nvPr/>
        </p:nvSpPr>
        <p:spPr>
          <a:xfrm>
            <a:off x="2204393" y="1321743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99" name="TextBox 298"/>
          <p:cNvSpPr txBox="1">
            <a:spLocks noChangeArrowheads="1"/>
          </p:cNvSpPr>
          <p:nvPr/>
        </p:nvSpPr>
        <p:spPr bwMode="auto">
          <a:xfrm>
            <a:off x="251461" y="2523522"/>
            <a:ext cx="3716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Multiplying throughout by 6 we get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0" name="Curved Down Arrow 299"/>
          <p:cNvSpPr/>
          <p:nvPr/>
        </p:nvSpPr>
        <p:spPr>
          <a:xfrm>
            <a:off x="590551" y="2791494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2" name="Curved Down Arrow 301"/>
          <p:cNvSpPr/>
          <p:nvPr/>
        </p:nvSpPr>
        <p:spPr>
          <a:xfrm>
            <a:off x="1327151" y="2797842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21706" y="785560"/>
            <a:ext cx="244603" cy="24460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1383669" y="778416"/>
            <a:ext cx="244603" cy="24460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3" name="Cloud 312"/>
          <p:cNvSpPr/>
          <p:nvPr/>
        </p:nvSpPr>
        <p:spPr>
          <a:xfrm>
            <a:off x="3775133" y="3257048"/>
            <a:ext cx="3948545" cy="988887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Write the 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endParaRPr lang="en-US" b="1" baseline="30000" dirty="0" smtClean="0">
              <a:solidFill>
                <a:prstClr val="white"/>
              </a:solidFill>
              <a:latin typeface="Comic Sans MS" pitchFamily="66" charset="0"/>
            </a:endParaRP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=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14" name="Cloud 313"/>
          <p:cNvSpPr/>
          <p:nvPr/>
        </p:nvSpPr>
        <p:spPr>
          <a:xfrm>
            <a:off x="5748790" y="3964058"/>
            <a:ext cx="2966600" cy="988887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Or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=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9601" y="3883667"/>
            <a:ext cx="1553158" cy="338762"/>
            <a:chOff x="609601" y="3883660"/>
            <a:chExt cx="1553158" cy="338762"/>
          </a:xfrm>
        </p:grpSpPr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609601" y="3883660"/>
              <a:ext cx="4138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9</a:t>
              </a:r>
              <a:r>
                <a:rPr lang="en-US" sz="1600" i="1" dirty="0" smtClean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900113" y="3883660"/>
              <a:ext cx="6222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-10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</a:rPr>
                <a:t>y</a:t>
              </a:r>
            </a:p>
          </p:txBody>
        </p: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1438278" y="3883868"/>
              <a:ext cx="3080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1643065" y="3883660"/>
              <a:ext cx="5196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-12</a:t>
              </a:r>
              <a:endParaRPr lang="en-US" sz="1600" i="1" dirty="0" smtClean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79" name="TextBox 278"/>
          <p:cNvSpPr txBox="1">
            <a:spLocks noChangeArrowheads="1"/>
          </p:cNvSpPr>
          <p:nvPr/>
        </p:nvSpPr>
        <p:spPr bwMode="auto">
          <a:xfrm>
            <a:off x="609601" y="4169946"/>
            <a:ext cx="413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04" name="TextBox 303"/>
          <p:cNvSpPr txBox="1">
            <a:spLocks noChangeArrowheads="1"/>
          </p:cNvSpPr>
          <p:nvPr/>
        </p:nvSpPr>
        <p:spPr bwMode="auto">
          <a:xfrm>
            <a:off x="885823" y="4169946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-12</a:t>
            </a:r>
            <a:endParaRPr lang="en-US" sz="16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5" name="TextBox 304"/>
          <p:cNvSpPr txBox="1">
            <a:spLocks noChangeArrowheads="1"/>
          </p:cNvSpPr>
          <p:nvPr/>
        </p:nvSpPr>
        <p:spPr bwMode="auto">
          <a:xfrm>
            <a:off x="1470029" y="417015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7" name="TextBox 306"/>
          <p:cNvSpPr txBox="1">
            <a:spLocks noChangeArrowheads="1"/>
          </p:cNvSpPr>
          <p:nvPr/>
        </p:nvSpPr>
        <p:spPr bwMode="auto">
          <a:xfrm>
            <a:off x="1643071" y="4169946"/>
            <a:ext cx="540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308" name="TextBox 307"/>
          <p:cNvSpPr txBox="1">
            <a:spLocks noChangeArrowheads="1"/>
          </p:cNvSpPr>
          <p:nvPr/>
        </p:nvSpPr>
        <p:spPr bwMode="auto">
          <a:xfrm>
            <a:off x="727166" y="4557284"/>
            <a:ext cx="463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x =</a:t>
            </a:r>
          </a:p>
        </p:txBody>
      </p:sp>
      <p:sp>
        <p:nvSpPr>
          <p:cNvPr id="312" name="TextBox 311"/>
          <p:cNvSpPr txBox="1">
            <a:spLocks noChangeArrowheads="1"/>
          </p:cNvSpPr>
          <p:nvPr/>
        </p:nvSpPr>
        <p:spPr bwMode="auto">
          <a:xfrm>
            <a:off x="1118610" y="4433636"/>
            <a:ext cx="519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-12</a:t>
            </a:r>
            <a:endParaRPr lang="en-US" sz="16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5" name="TextBox 314"/>
          <p:cNvSpPr txBox="1">
            <a:spLocks noChangeArrowheads="1"/>
          </p:cNvSpPr>
          <p:nvPr/>
        </p:nvSpPr>
        <p:spPr bwMode="auto">
          <a:xfrm>
            <a:off x="1490672" y="443384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6" name="TextBox 315"/>
          <p:cNvSpPr txBox="1">
            <a:spLocks noChangeArrowheads="1"/>
          </p:cNvSpPr>
          <p:nvPr/>
        </p:nvSpPr>
        <p:spPr bwMode="auto">
          <a:xfrm>
            <a:off x="1695458" y="4433636"/>
            <a:ext cx="540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r>
              <a:rPr lang="en-US" sz="1600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1171579" y="4743450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/>
          <p:cNvSpPr txBox="1">
            <a:spLocks noChangeArrowheads="1"/>
          </p:cNvSpPr>
          <p:nvPr/>
        </p:nvSpPr>
        <p:spPr bwMode="auto">
          <a:xfrm>
            <a:off x="1560520" y="4710114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6553201" y="3971925"/>
            <a:ext cx="0" cy="104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TextBox 319"/>
          <p:cNvSpPr txBox="1">
            <a:spLocks noChangeArrowheads="1"/>
          </p:cNvSpPr>
          <p:nvPr/>
        </p:nvSpPr>
        <p:spPr bwMode="auto">
          <a:xfrm>
            <a:off x="2620966" y="4519613"/>
            <a:ext cx="6944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…(iii)</a:t>
            </a:r>
            <a:endParaRPr lang="en-US" sz="1600" i="1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33" name="Cloud 332"/>
          <p:cNvSpPr/>
          <p:nvPr/>
        </p:nvSpPr>
        <p:spPr>
          <a:xfrm>
            <a:off x="5833766" y="2837495"/>
            <a:ext cx="3079043" cy="988887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Either 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(i) </a:t>
            </a:r>
            <a:r>
              <a:rPr lang="en-US" b="1" dirty="0" err="1" smtClean="0">
                <a:solidFill>
                  <a:prstClr val="white"/>
                </a:solidFill>
                <a:latin typeface="Comic Sans MS" pitchFamily="66" charset="0"/>
              </a:rPr>
              <a:t>eq</a:t>
            </a:r>
            <a:r>
              <a:rPr lang="en-US" b="1" baseline="30000" dirty="0" err="1" smtClean="0">
                <a:solidFill>
                  <a:prstClr val="white"/>
                </a:solidFill>
                <a:latin typeface="Comic Sans MS" pitchFamily="66" charset="0"/>
              </a:rPr>
              <a:t>n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(ii) or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31065" y="289501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(3)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48" name="Cloud 147"/>
          <p:cNvSpPr/>
          <p:nvPr/>
        </p:nvSpPr>
        <p:spPr>
          <a:xfrm>
            <a:off x="5597816" y="650679"/>
            <a:ext cx="2984046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to get the value of x?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47" name="Cloud 146"/>
          <p:cNvSpPr/>
          <p:nvPr/>
        </p:nvSpPr>
        <p:spPr>
          <a:xfrm>
            <a:off x="6071575" y="3658229"/>
            <a:ext cx="3224831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Substituting the value of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y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in (iii)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32" name="Cloud 331"/>
          <p:cNvSpPr/>
          <p:nvPr/>
        </p:nvSpPr>
        <p:spPr>
          <a:xfrm>
            <a:off x="5748513" y="1966496"/>
            <a:ext cx="3074557" cy="988887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have to substitute y = 3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H="1">
            <a:off x="3656808" y="343692"/>
            <a:ext cx="2730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Oval 339"/>
          <p:cNvSpPr/>
          <p:nvPr/>
        </p:nvSpPr>
        <p:spPr>
          <a:xfrm>
            <a:off x="639771" y="4231484"/>
            <a:ext cx="223830" cy="2143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41" name="Straight Arrow Connector 340"/>
          <p:cNvCxnSpPr/>
          <p:nvPr/>
        </p:nvCxnSpPr>
        <p:spPr>
          <a:xfrm>
            <a:off x="828681" y="4413253"/>
            <a:ext cx="730251" cy="4413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2" name="Curved Down Arrow 341"/>
          <p:cNvSpPr/>
          <p:nvPr/>
        </p:nvSpPr>
        <p:spPr>
          <a:xfrm rot="20762110">
            <a:off x="5044913" y="347649"/>
            <a:ext cx="432446" cy="1520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43" name="Curved Down Arrow 342"/>
          <p:cNvSpPr/>
          <p:nvPr/>
        </p:nvSpPr>
        <p:spPr>
          <a:xfrm rot="21153526">
            <a:off x="5053214" y="306122"/>
            <a:ext cx="751296" cy="201588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2102" y="894044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344" name="Oval 343"/>
          <p:cNvSpPr/>
          <p:nvPr/>
        </p:nvSpPr>
        <p:spPr>
          <a:xfrm>
            <a:off x="5266161" y="1227064"/>
            <a:ext cx="223830" cy="2143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5266161" y="1231826"/>
            <a:ext cx="223830" cy="2143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6" name="Cloud 355"/>
          <p:cNvSpPr/>
          <p:nvPr/>
        </p:nvSpPr>
        <p:spPr>
          <a:xfrm>
            <a:off x="3525418" y="2046599"/>
            <a:ext cx="2875382" cy="105383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3830218" y="2221601"/>
            <a:ext cx="219634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Consider one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58" name="Cloud 357"/>
          <p:cNvSpPr/>
          <p:nvPr/>
        </p:nvSpPr>
        <p:spPr>
          <a:xfrm>
            <a:off x="5556256" y="971550"/>
            <a:ext cx="3115579" cy="140265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Consider equation no. (i)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88330" y="3622876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0" name="Cloud 359"/>
          <p:cNvSpPr/>
          <p:nvPr/>
        </p:nvSpPr>
        <p:spPr>
          <a:xfrm>
            <a:off x="3434181" y="1491378"/>
            <a:ext cx="3162920" cy="115921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812987" y="1747822"/>
            <a:ext cx="24053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Which equation is to be considered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2" name="Cloud 361"/>
          <p:cNvSpPr/>
          <p:nvPr/>
        </p:nvSpPr>
        <p:spPr>
          <a:xfrm>
            <a:off x="3720359" y="1446002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066976" y="1768211"/>
            <a:ext cx="289317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You can consider either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4" name="Cloud 363"/>
          <p:cNvSpPr/>
          <p:nvPr/>
        </p:nvSpPr>
        <p:spPr>
          <a:xfrm>
            <a:off x="3993359" y="1261478"/>
            <a:ext cx="3534489" cy="133047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4328546" y="1471028"/>
            <a:ext cx="289317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It is better to consider simpler of the two equations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6" name="Cloud 365"/>
          <p:cNvSpPr/>
          <p:nvPr/>
        </p:nvSpPr>
        <p:spPr>
          <a:xfrm>
            <a:off x="2924858" y="920945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First let us number the  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equation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7" name="Cloud 366" hidden="1"/>
          <p:cNvSpPr/>
          <p:nvPr/>
        </p:nvSpPr>
        <p:spPr>
          <a:xfrm>
            <a:off x="2756240" y="2361523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First let us number the  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equation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68" name="Cloud 367"/>
          <p:cNvSpPr/>
          <p:nvPr/>
        </p:nvSpPr>
        <p:spPr>
          <a:xfrm>
            <a:off x="2827322" y="3508222"/>
            <a:ext cx="3518452" cy="11592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Number the equation as (iii)</a:t>
            </a:r>
          </a:p>
        </p:txBody>
      </p:sp>
      <p:sp>
        <p:nvSpPr>
          <p:cNvPr id="370" name="Cloud 369"/>
          <p:cNvSpPr/>
          <p:nvPr/>
        </p:nvSpPr>
        <p:spPr>
          <a:xfrm>
            <a:off x="3620818" y="2958507"/>
            <a:ext cx="3325004" cy="144204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4130660" y="332761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name of the method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062080" y="3341372"/>
            <a:ext cx="22779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SUBSTITUTION Method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3974450" y="3326132"/>
            <a:ext cx="259037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So we need to substitute something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3940160" y="3466926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substitute what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940160" y="345185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Substitute eq</a:t>
            </a:r>
            <a:r>
              <a:rPr lang="en-US" b="1" baseline="30000" dirty="0">
                <a:solidFill>
                  <a:srgbClr val="FFFF00"/>
                </a:solidFill>
                <a:latin typeface="Comic Sans MS" pitchFamily="66" charset="0"/>
              </a:rPr>
              <a:t>n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. (iii)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3940160" y="3421379"/>
            <a:ext cx="259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3940160" y="3139439"/>
            <a:ext cx="259037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In the equation which was not considered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5029201" y="390531"/>
            <a:ext cx="30666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If any number is in the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denominator become than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Comic Sans MS" pitchFamily="66" charset="0"/>
              </a:rPr>
              <a:t>it difficult to solve</a:t>
            </a:r>
          </a:p>
        </p:txBody>
      </p:sp>
    </p:spTree>
    <p:extLst>
      <p:ext uri="{BB962C8B-B14F-4D97-AF65-F5344CB8AC3E}">
        <p14:creationId xmlns:p14="http://schemas.microsoft.com/office/powerpoint/2010/main" val="34110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4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0"/>
                            </p:stCondLst>
                            <p:childTnLst>
                              <p:par>
                                <p:cTn id="3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30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3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5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000"/>
                            </p:stCondLst>
                            <p:childTnLst>
                              <p:par>
                                <p:cTn id="4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5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2000"/>
                            </p:stCondLst>
                            <p:childTnLst>
                              <p:par>
                                <p:cTn id="4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000"/>
                            </p:stCondLst>
                            <p:childTnLst>
                              <p:par>
                                <p:cTn id="4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25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500"/>
                            </p:stCondLst>
                            <p:childTnLst>
                              <p:par>
                                <p:cTn id="7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1000"/>
                            </p:stCondLst>
                            <p:childTnLst>
                              <p:par>
                                <p:cTn id="7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500"/>
                            </p:stCondLst>
                            <p:childTnLst>
                              <p:par>
                                <p:cTn id="7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1000"/>
                            </p:stCondLst>
                            <p:childTnLst>
                              <p:par>
                                <p:cTn id="7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2" dur="9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900"/>
                            </p:stCondLst>
                            <p:childTnLst>
                              <p:par>
                                <p:cTn id="7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00"/>
                            </p:stCondLst>
                            <p:childTnLst>
                              <p:par>
                                <p:cTn id="7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500"/>
                            </p:stCondLst>
                            <p:childTnLst>
                              <p:par>
                                <p:cTn id="8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4" dur="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 nodeType="clickPar">
                      <p:stCondLst>
                        <p:cond delay="indefinite"/>
                      </p:stCondLst>
                      <p:childTnLst>
                        <p:par>
                          <p:cTn id="8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 nodeType="clickPar">
                      <p:stCondLst>
                        <p:cond delay="indefinite"/>
                      </p:stCondLst>
                      <p:childTnLst>
                        <p:par>
                          <p:cTn id="8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 nodeType="clickPar">
                      <p:stCondLst>
                        <p:cond delay="indefinite"/>
                      </p:stCondLst>
                      <p:childTnLst>
                        <p:par>
                          <p:cTn id="8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 nodeType="clickPar">
                      <p:stCondLst>
                        <p:cond delay="indefinite"/>
                      </p:stCondLst>
                      <p:childTnLst>
                        <p:par>
                          <p:cTn id="8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 nodeType="clickPar">
                      <p:stCondLst>
                        <p:cond delay="indefinite"/>
                      </p:stCondLst>
                      <p:childTnLst>
                        <p:par>
                          <p:cTn id="8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 nodeType="clickPar">
                      <p:stCondLst>
                        <p:cond delay="indefinite"/>
                      </p:stCondLst>
                      <p:childTnLst>
                        <p:par>
                          <p:cTn id="8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 nodeType="clickPar">
                      <p:stCondLst>
                        <p:cond delay="indefinite"/>
                      </p:stCondLst>
                      <p:childTnLst>
                        <p:par>
                          <p:cTn id="9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500"/>
                            </p:stCondLst>
                            <p:childTnLst>
                              <p:par>
                                <p:cTn id="9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1000"/>
                            </p:stCondLst>
                            <p:childTnLst>
                              <p:par>
                                <p:cTn id="9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 nodeType="clickPar">
                      <p:stCondLst>
                        <p:cond delay="indefinite"/>
                      </p:stCondLst>
                      <p:childTnLst>
                        <p:par>
                          <p:cTn id="9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 nodeType="clickPar">
                      <p:stCondLst>
                        <p:cond delay="indefinite"/>
                      </p:stCondLst>
                      <p:childTnLst>
                        <p:par>
                          <p:cTn id="9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 nodeType="clickPar">
                      <p:stCondLst>
                        <p:cond delay="indefinite"/>
                      </p:stCondLst>
                      <p:childTnLst>
                        <p:par>
                          <p:cTn id="9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9" dur="9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0" fill="hold">
                            <p:stCondLst>
                              <p:cond delay="900"/>
                            </p:stCondLst>
                            <p:childTnLst>
                              <p:par>
                                <p:cTn id="9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500"/>
                            </p:stCondLst>
                            <p:childTnLst>
                              <p:par>
                                <p:cTn id="9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 nodeType="clickPar">
                      <p:stCondLst>
                        <p:cond delay="indefinite"/>
                      </p:stCondLst>
                      <p:childTnLst>
                        <p:par>
                          <p:cTn id="9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0" dur="9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900"/>
                            </p:stCondLst>
                            <p:childTnLst>
                              <p:par>
                                <p:cTn id="9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500"/>
                            </p:stCondLst>
                            <p:childTnLst>
                              <p:par>
                                <p:cTn id="10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500"/>
                            </p:stCondLst>
                            <p:childTnLst>
                              <p:par>
                                <p:cTn id="10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6" fill="hold" nodeType="clickPar">
                      <p:stCondLst>
                        <p:cond delay="indefinite"/>
                      </p:stCondLst>
                      <p:childTnLst>
                        <p:par>
                          <p:cTn id="10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 nodeType="clickPar">
                      <p:stCondLst>
                        <p:cond delay="indefinite"/>
                      </p:stCondLst>
                      <p:childTnLst>
                        <p:par>
                          <p:cTn id="10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4" fill="hold" nodeType="clickPar">
                      <p:stCondLst>
                        <p:cond delay="indefinite"/>
                      </p:stCondLst>
                      <p:childTnLst>
                        <p:par>
                          <p:cTn id="10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0" fill="hold">
                      <p:stCondLst>
                        <p:cond delay="indefinite"/>
                      </p:stCondLst>
                      <p:childTnLst>
                        <p:par>
                          <p:cTn id="1091" fill="hold">
                            <p:stCondLst>
                              <p:cond delay="0"/>
                            </p:stCondLst>
                            <p:childTnLst>
                              <p:par>
                                <p:cTn id="10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0" fill="hold">
                      <p:stCondLst>
                        <p:cond delay="indefinite"/>
                      </p:stCondLst>
                      <p:childTnLst>
                        <p:par>
                          <p:cTn id="1101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5" fill="hold">
                      <p:stCondLst>
                        <p:cond delay="indefinite"/>
                      </p:stCondLst>
                      <p:childTnLst>
                        <p:par>
                          <p:cTn id="1106" fill="hold">
                            <p:stCondLst>
                              <p:cond delay="0"/>
                            </p:stCondLst>
                            <p:childTnLst>
                              <p:par>
                                <p:cTn id="1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3" fill="hold">
                      <p:stCondLst>
                        <p:cond delay="indefinite"/>
                      </p:stCondLst>
                      <p:childTnLst>
                        <p:par>
                          <p:cTn id="1134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4" fill="hold" nodeType="clickPar">
                      <p:stCondLst>
                        <p:cond delay="indefinite"/>
                      </p:stCondLst>
                      <p:childTnLst>
                        <p:par>
                          <p:cTn id="1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 nodeType="clickPar">
                      <p:stCondLst>
                        <p:cond delay="indefinite"/>
                      </p:stCondLst>
                      <p:childTnLst>
                        <p:par>
                          <p:cTn id="1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" fill="hold">
                      <p:stCondLst>
                        <p:cond delay="indefinite"/>
                      </p:stCondLst>
                      <p:childTnLst>
                        <p:par>
                          <p:cTn id="1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1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4" fill="hold" nodeType="clickPar">
                      <p:stCondLst>
                        <p:cond delay="indefinite"/>
                      </p:stCondLst>
                      <p:childTnLst>
                        <p:par>
                          <p:cTn id="1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9" fill="hold">
                            <p:stCondLst>
                              <p:cond delay="500"/>
                            </p:stCondLst>
                            <p:childTnLst>
                              <p:par>
                                <p:cTn id="1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fill="hold">
                      <p:stCondLst>
                        <p:cond delay="indefinite"/>
                      </p:stCondLst>
                      <p:childTnLst>
                        <p:par>
                          <p:cTn id="1227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1" fill="hold">
                            <p:stCondLst>
                              <p:cond delay="500"/>
                            </p:stCondLst>
                            <p:childTnLst>
                              <p:par>
                                <p:cTn id="12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369" grpId="0" animBg="1"/>
      <p:bldP spid="369" grpId="1" animBg="1"/>
      <p:bldP spid="369" grpId="2" animBg="1"/>
      <p:bldP spid="335" grpId="0" animBg="1"/>
      <p:bldP spid="335" grpId="1" animBg="1"/>
      <p:bldP spid="201" grpId="0" animBg="1"/>
      <p:bldP spid="2" grpId="0"/>
      <p:bldP spid="4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5" grpId="0"/>
      <p:bldP spid="48" grpId="0"/>
      <p:bldP spid="76" grpId="0"/>
      <p:bldP spid="77" grpId="0"/>
      <p:bldP spid="78" grpId="0"/>
      <p:bldP spid="79" grpId="0"/>
      <p:bldP spid="80" grpId="0" animBg="1"/>
      <p:bldP spid="81" grpId="0" animBg="1"/>
      <p:bldP spid="83" grpId="0"/>
      <p:bldP spid="85" grpId="0"/>
      <p:bldP spid="87" grpId="0"/>
      <p:bldP spid="88" grpId="0"/>
      <p:bldP spid="89" grpId="0"/>
      <p:bldP spid="90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8" grpId="0"/>
      <p:bldP spid="119" grpId="0"/>
      <p:bldP spid="120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4" grpId="0"/>
      <p:bldP spid="153" grpId="0" animBg="1"/>
      <p:bldP spid="182" grpId="0" animBg="1"/>
      <p:bldP spid="183" grpId="0"/>
      <p:bldP spid="184" grpId="0"/>
      <p:bldP spid="185" grpId="0"/>
      <p:bldP spid="186" grpId="0"/>
      <p:bldP spid="187" grpId="0"/>
      <p:bldP spid="188" grpId="0"/>
      <p:bldP spid="198" grpId="0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4" grpId="0"/>
      <p:bldP spid="175" grpId="0"/>
      <p:bldP spid="3" grpId="0" animBg="1"/>
      <p:bldP spid="177" grpId="0" animBg="1"/>
      <p:bldP spid="178" grpId="0"/>
      <p:bldP spid="180" grpId="0"/>
      <p:bldP spid="181" grpId="0"/>
      <p:bldP spid="194" grpId="0" animBg="1"/>
      <p:bldP spid="195" grpId="0" animBg="1"/>
      <p:bldP spid="196" grpId="0"/>
      <p:bldP spid="200" grpId="0"/>
      <p:bldP spid="202" grpId="0"/>
      <p:bldP spid="203" grpId="0"/>
      <p:bldP spid="205" grpId="0"/>
      <p:bldP spid="206" grpId="0"/>
      <p:bldP spid="208" grpId="0"/>
      <p:bldP spid="209" grpId="0" animBg="1"/>
      <p:bldP spid="210" grpId="0" animBg="1"/>
      <p:bldP spid="211" grpId="0"/>
      <p:bldP spid="212" grpId="0"/>
      <p:bldP spid="213" grpId="0"/>
      <p:bldP spid="214" grpId="0" animBg="1"/>
      <p:bldP spid="215" grpId="0" animBg="1"/>
      <p:bldP spid="237" grpId="0"/>
      <p:bldP spid="239" grpId="0"/>
      <p:bldP spid="240" grpId="0"/>
      <p:bldP spid="241" grpId="0"/>
      <p:bldP spid="243" grpId="0"/>
      <p:bldP spid="244" grpId="0"/>
      <p:bldP spid="245" grpId="0"/>
      <p:bldP spid="246" grpId="0"/>
      <p:bldP spid="248" grpId="0"/>
      <p:bldP spid="249" grpId="0"/>
      <p:bldP spid="250" grpId="0" animBg="1"/>
      <p:bldP spid="250" grpId="1" animBg="1"/>
      <p:bldP spid="258" grpId="0"/>
      <p:bldP spid="261" grpId="0"/>
      <p:bldP spid="266" grpId="0"/>
      <p:bldP spid="269" grpId="0"/>
      <p:bldP spid="274" grpId="0"/>
      <p:bldP spid="275" grpId="0"/>
      <p:bldP spid="276" grpId="0"/>
      <p:bldP spid="277" grpId="0"/>
      <p:bldP spid="278" grpId="0"/>
      <p:bldP spid="282" grpId="0"/>
      <p:bldP spid="284" grpId="0"/>
      <p:bldP spid="285" grpId="0"/>
      <p:bldP spid="286" grpId="0"/>
      <p:bldP spid="288" grpId="0"/>
      <p:bldP spid="289" grpId="0"/>
      <p:bldP spid="290" grpId="0"/>
      <p:bldP spid="292" grpId="0"/>
      <p:bldP spid="293" grpId="0" animBg="1"/>
      <p:bldP spid="293" grpId="1" animBg="1"/>
      <p:bldP spid="295" grpId="0" animBg="1"/>
      <p:bldP spid="295" grpId="1" animBg="1"/>
      <p:bldP spid="298" grpId="0" animBg="1"/>
      <p:bldP spid="298" grpId="1" animBg="1"/>
      <p:bldP spid="299" grpId="0"/>
      <p:bldP spid="300" grpId="0" animBg="1"/>
      <p:bldP spid="300" grpId="1" animBg="1"/>
      <p:bldP spid="302" grpId="0" animBg="1"/>
      <p:bldP spid="302" grpId="1" animBg="1"/>
      <p:bldP spid="82" grpId="0" animBg="1"/>
      <p:bldP spid="82" grpId="1" animBg="1"/>
      <p:bldP spid="82" grpId="2" animBg="1"/>
      <p:bldP spid="306" grpId="0" animBg="1"/>
      <p:bldP spid="306" grpId="1" animBg="1"/>
      <p:bldP spid="306" grpId="2" animBg="1"/>
      <p:bldP spid="313" grpId="0" animBg="1"/>
      <p:bldP spid="313" grpId="1" animBg="1"/>
      <p:bldP spid="314" grpId="0" animBg="1"/>
      <p:bldP spid="314" grpId="1" animBg="1"/>
      <p:bldP spid="279" grpId="0"/>
      <p:bldP spid="304" grpId="0"/>
      <p:bldP spid="305" grpId="0"/>
      <p:bldP spid="307" grpId="0"/>
      <p:bldP spid="308" grpId="0"/>
      <p:bldP spid="312" grpId="0"/>
      <p:bldP spid="315" grpId="0"/>
      <p:bldP spid="316" grpId="0"/>
      <p:bldP spid="318" grpId="0"/>
      <p:bldP spid="320" grpId="0"/>
      <p:bldP spid="333" grpId="0" animBg="1"/>
      <p:bldP spid="333" grpId="1" animBg="1"/>
      <p:bldP spid="57" grpId="0"/>
      <p:bldP spid="148" grpId="0" animBg="1"/>
      <p:bldP spid="148" grpId="1" animBg="1"/>
      <p:bldP spid="147" grpId="0" animBg="1"/>
      <p:bldP spid="147" grpId="1" animBg="1"/>
      <p:bldP spid="332" grpId="0" animBg="1"/>
      <p:bldP spid="332" grpId="1" animBg="1"/>
      <p:bldP spid="340" grpId="0" animBg="1"/>
      <p:bldP spid="340" grpId="1" animBg="1"/>
      <p:bldP spid="342" grpId="0" animBg="1"/>
      <p:bldP spid="342" grpId="1" animBg="1"/>
      <p:bldP spid="343" grpId="0" animBg="1"/>
      <p:bldP spid="343" grpId="1" animBg="1"/>
      <p:bldP spid="62" grpId="0"/>
      <p:bldP spid="344" grpId="0" animBg="1"/>
      <p:bldP spid="344" grpId="1" animBg="1"/>
      <p:bldP spid="345" grpId="0" animBg="1"/>
      <p:bldP spid="345" grpId="1" animBg="1"/>
      <p:bldP spid="356" grpId="0" animBg="1"/>
      <p:bldP spid="356" grpId="1" animBg="1"/>
      <p:bldP spid="357" grpId="0"/>
      <p:bldP spid="357" grpId="1"/>
      <p:bldP spid="358" grpId="0" animBg="1"/>
      <p:bldP spid="358" grpId="1" animBg="1"/>
      <p:bldP spid="359" grpId="0"/>
      <p:bldP spid="360" grpId="0" animBg="1"/>
      <p:bldP spid="360" grpId="1" animBg="1"/>
      <p:bldP spid="361" grpId="0"/>
      <p:bldP spid="361" grpId="1"/>
      <p:bldP spid="362" grpId="0" animBg="1"/>
      <p:bldP spid="362" grpId="1" animBg="1"/>
      <p:bldP spid="363" grpId="0"/>
      <p:bldP spid="363" grpId="1"/>
      <p:bldP spid="364" grpId="0" animBg="1"/>
      <p:bldP spid="364" grpId="1" animBg="1"/>
      <p:bldP spid="365" grpId="0"/>
      <p:bldP spid="365" grpId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70" grpId="0" animBg="1"/>
      <p:bldP spid="370" grpId="1" animBg="1"/>
      <p:bldP spid="371" grpId="0"/>
      <p:bldP spid="371" grpId="1"/>
      <p:bldP spid="372" grpId="0"/>
      <p:bldP spid="372" grpId="1"/>
      <p:bldP spid="373" grpId="0"/>
      <p:bldP spid="373" grpId="1"/>
      <p:bldP spid="374" grpId="0"/>
      <p:bldP spid="374" grpId="1"/>
      <p:bldP spid="375" grpId="0"/>
      <p:bldP spid="375" grpId="1"/>
      <p:bldP spid="376" grpId="0"/>
      <p:bldP spid="376" grpId="1"/>
      <p:bldP spid="377" grpId="0"/>
      <p:bldP spid="377" grpId="1"/>
      <p:bldP spid="167" grpId="0"/>
      <p:bldP spid="1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466850"/>
            <a:ext cx="525780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Q.1(III)</a:t>
            </a:r>
          </a:p>
          <a:p>
            <a:r>
              <a:rPr lang="en-US" sz="3600" dirty="0" smtClean="0"/>
              <a:t>SUBSTITUTION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8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6096000" y="590309"/>
            <a:ext cx="2341944" cy="294915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7953" y="556796"/>
            <a:ext cx="82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Solve the following pair of linear equations by the substitution method.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006412" y="1301850"/>
            <a:ext cx="2209341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00897" y="2106872"/>
            <a:ext cx="911929" cy="662418"/>
          </a:xfrm>
          <a:prstGeom prst="roundRect">
            <a:avLst>
              <a:gd name="adj" fmla="val 1641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201758" y="1335119"/>
            <a:ext cx="184117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08298" y="3157482"/>
            <a:ext cx="629038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25315" y="1724025"/>
            <a:ext cx="1090173" cy="325902"/>
            <a:chOff x="6955628" y="2215367"/>
            <a:chExt cx="1090173" cy="325902"/>
          </a:xfrm>
        </p:grpSpPr>
        <p:sp>
          <p:nvSpPr>
            <p:cNvPr id="54" name="U-Turn Arrow 53"/>
            <p:cNvSpPr/>
            <p:nvPr/>
          </p:nvSpPr>
          <p:spPr>
            <a:xfrm>
              <a:off x="7086675" y="2215367"/>
              <a:ext cx="959126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955628" y="2294742"/>
              <a:ext cx="335023" cy="2465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02226" y="4532600"/>
            <a:ext cx="4450774" cy="29908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906" tIns="45953" rIns="91906" bIns="45953" rtlCol="0" anchor="ctr"/>
          <a:lstStyle/>
          <a:p>
            <a:pPr algn="ctr" defTabSz="919063">
              <a:defRPr/>
            </a:pPr>
            <a:endParaRPr lang="en-US" kern="0" dirty="0" smtClean="0">
              <a:solidFill>
                <a:prstClr val="white"/>
              </a:solidFill>
            </a:endParaRPr>
          </a:p>
          <a:p>
            <a:pPr algn="ctr" defTabSz="919063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404" y="81617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739" y="816173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3x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7132" y="8161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3242" y="8161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060" y="816173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3 ;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816173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9x 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2462" y="8161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482" y="81617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3y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6482" y="81617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 9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048" y="1018283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702" y="214997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 +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6331" y="240714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38801" y="2445243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2157" y="2291357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7244" y="1285830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43398" y="128583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3804" y="128583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3332" y="1285830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749" y="1285830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4797" y="224502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226" y="2716896"/>
            <a:ext cx="3948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Substituting equation (iii)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in equation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(ii) ;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8688" y="3110397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 +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9393" y="336757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21863" y="3405670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/>
          <p:cNvSpPr/>
          <p:nvPr/>
        </p:nvSpPr>
        <p:spPr>
          <a:xfrm>
            <a:off x="1576893" y="2149970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eft Bracket 30"/>
          <p:cNvSpPr/>
          <p:nvPr/>
        </p:nvSpPr>
        <p:spPr>
          <a:xfrm flipH="1">
            <a:off x="2247456" y="2149970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1047195" y="3131753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eft Bracket 32"/>
          <p:cNvSpPr/>
          <p:nvPr/>
        </p:nvSpPr>
        <p:spPr>
          <a:xfrm flipH="1">
            <a:off x="1717758" y="3131753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1133" y="32430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0" y="324307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1820" y="3243075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12820" y="3243075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42300" y="3694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45320" y="369441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820" y="3694410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3980" y="369441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12820" y="3987431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398743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0036" y="4224823"/>
            <a:ext cx="7316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Since both the variables get cancelled on solving.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6236" y="4503556"/>
            <a:ext cx="4801564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These equations do not have a unique solution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33594" y="1044776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49748" y="10447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10154" y="10447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9685" y="1044776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36745" y="10447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Arrow Connector 55"/>
          <p:cNvCxnSpPr>
            <a:endCxn id="17" idx="1"/>
          </p:cNvCxnSpPr>
          <p:nvPr/>
        </p:nvCxnSpPr>
        <p:spPr>
          <a:xfrm>
            <a:off x="1214439" y="1978820"/>
            <a:ext cx="581892" cy="5822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038119" y="983842"/>
            <a:ext cx="2972281" cy="1225602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Write </a:t>
            </a:r>
            <a:r>
              <a:rPr lang="en-US" b="1" dirty="0" smtClean="0">
                <a:solidFill>
                  <a:prstClr val="white"/>
                </a:solidFill>
              </a:rPr>
              <a:t>this </a:t>
            </a:r>
            <a:r>
              <a:rPr lang="en-US" b="1" dirty="0">
                <a:solidFill>
                  <a:prstClr val="white"/>
                </a:solidFill>
              </a:rPr>
              <a:t>equation either </a:t>
            </a:r>
            <a:r>
              <a:rPr lang="en-US" b="1" dirty="0" smtClean="0">
                <a:solidFill>
                  <a:prstClr val="white"/>
                </a:solidFill>
              </a:rPr>
              <a:t/>
            </a:r>
            <a:br>
              <a:rPr lang="en-US" b="1" dirty="0" smtClean="0">
                <a:solidFill>
                  <a:prstClr val="white"/>
                </a:solidFill>
              </a:rPr>
            </a:br>
            <a:r>
              <a:rPr lang="en-US" b="1" i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= something</a:t>
            </a:r>
          </a:p>
          <a:p>
            <a:pPr algn="ctr"/>
            <a:r>
              <a:rPr lang="en-US" b="1" dirty="0">
                <a:solidFill>
                  <a:prstClr val="white"/>
                </a:solidFill>
              </a:rPr>
              <a:t>or</a:t>
            </a:r>
          </a:p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y</a:t>
            </a: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= </a:t>
            </a:r>
            <a:r>
              <a:rPr lang="en-US" b="1" dirty="0" smtClean="0">
                <a:solidFill>
                  <a:prstClr val="white"/>
                </a:solidFill>
              </a:rPr>
              <a:t>something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85602" y="3779606"/>
            <a:ext cx="320830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146383" y="3781458"/>
            <a:ext cx="320830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19126" y="3043186"/>
            <a:ext cx="293450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315906" y="3452769"/>
            <a:ext cx="219132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47706" y="3319945"/>
            <a:ext cx="219132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31858" y="302529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768280" y="2891248"/>
            <a:ext cx="511119" cy="219149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Curved Down Arrow 87"/>
          <p:cNvSpPr/>
          <p:nvPr/>
        </p:nvSpPr>
        <p:spPr>
          <a:xfrm rot="184218">
            <a:off x="768198" y="2888274"/>
            <a:ext cx="836537" cy="222096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93327" y="3694410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+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1829" y="1498697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Consider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50406" y="1456189"/>
            <a:ext cx="2465566" cy="612606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Consider </a:t>
            </a:r>
            <a:r>
              <a:rPr lang="en-US" b="1" dirty="0" smtClean="0">
                <a:solidFill>
                  <a:prstClr val="white"/>
                </a:solidFill>
              </a:rPr>
              <a:t>any one of the two equations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46431" y="1433718"/>
            <a:ext cx="2495605" cy="713767"/>
            <a:chOff x="4038118" y="1400859"/>
            <a:chExt cx="2495605" cy="713767"/>
          </a:xfrm>
        </p:grpSpPr>
        <p:sp>
          <p:nvSpPr>
            <p:cNvPr id="81" name="Rounded Rectangle 80"/>
            <p:cNvSpPr/>
            <p:nvPr/>
          </p:nvSpPr>
          <p:spPr>
            <a:xfrm>
              <a:off x="4150406" y="1443304"/>
              <a:ext cx="2271028" cy="671322"/>
            </a:xfrm>
            <a:prstGeom prst="roundRect">
              <a:avLst/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38118" y="1400859"/>
              <a:ext cx="2495605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Consider simpler of the two equations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33600" y="1749267"/>
            <a:ext cx="1314179" cy="307777"/>
            <a:chOff x="1033594" y="1749266"/>
            <a:chExt cx="1314179" cy="307777"/>
          </a:xfrm>
        </p:grpSpPr>
        <p:sp>
          <p:nvSpPr>
            <p:cNvPr id="97" name="Rectangle 96"/>
            <p:cNvSpPr/>
            <p:nvPr/>
          </p:nvSpPr>
          <p:spPr>
            <a:xfrm>
              <a:off x="1033594" y="1749266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 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49748" y="1749266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–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10154" y="1749266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9682" y="1749266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3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5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5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5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1" grpId="0"/>
      <p:bldP spid="102" grpId="0" animBg="1"/>
      <p:bldP spid="102" grpId="1" animBg="1"/>
      <p:bldP spid="102" grpId="2" animBg="1"/>
      <p:bldP spid="86" grpId="0" animBg="1"/>
      <p:bldP spid="86" grpId="1" animBg="1"/>
      <p:bldP spid="83" grpId="0" animBg="1"/>
      <p:bldP spid="83" grpId="1" animBg="1"/>
      <p:bldP spid="70" grpId="0" animBg="1"/>
      <p:bldP spid="70" grpId="1" animBg="1"/>
      <p:bldP spid="4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8" grpId="0" animBg="1"/>
      <p:bldP spid="58" grpId="1" animBg="1"/>
      <p:bldP spid="66" grpId="0" animBg="1"/>
      <p:bldP spid="66" grpId="1" animBg="1"/>
      <p:bldP spid="69" grpId="0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5" grpId="0" animBg="1"/>
      <p:bldP spid="9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933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Q.1(IV)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8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1779627" y="552347"/>
            <a:ext cx="4240173" cy="300843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2850" y="541348"/>
            <a:ext cx="970700" cy="294915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096000" y="286314"/>
            <a:ext cx="1381125" cy="294915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9788" y="519529"/>
            <a:ext cx="92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0.2x </a:t>
            </a:r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s-E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2405" y="519529"/>
            <a:ext cx="92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0.3y </a:t>
            </a:r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s-E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44786" y="519529"/>
            <a:ext cx="7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1.3 ;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91346" y="519529"/>
            <a:ext cx="97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0.4 x </a:t>
            </a:r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+</a:t>
            </a:r>
            <a:endParaRPr lang="es-E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95794" y="519529"/>
            <a:ext cx="78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0.5 </a:t>
            </a:r>
            <a:r>
              <a:rPr lang="es-ES" sz="1600" b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endParaRPr lang="es-E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27317" y="519529"/>
            <a:ext cx="78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= 2.3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7953" y="257175"/>
            <a:ext cx="82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Solve the following pair of linear equations by the substitution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/>
            </a:r>
            <a:b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method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139142" y="1058348"/>
            <a:ext cx="2020088" cy="272004"/>
          </a:xfrm>
          <a:prstGeom prst="roundRect">
            <a:avLst>
              <a:gd name="adj" fmla="val 2145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519248" y="1839555"/>
            <a:ext cx="1115687" cy="662418"/>
          </a:xfrm>
          <a:prstGeom prst="roundRect">
            <a:avLst>
              <a:gd name="adj" fmla="val 16414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70033" y="1079500"/>
            <a:ext cx="184117" cy="22581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477719" y="1470997"/>
            <a:ext cx="1037769" cy="304048"/>
            <a:chOff x="7008032" y="2215367"/>
            <a:chExt cx="1037769" cy="304048"/>
          </a:xfrm>
        </p:grpSpPr>
        <p:sp>
          <p:nvSpPr>
            <p:cNvPr id="153" name="U-Turn Arrow 152"/>
            <p:cNvSpPr/>
            <p:nvPr/>
          </p:nvSpPr>
          <p:spPr>
            <a:xfrm>
              <a:off x="7086675" y="2215367"/>
              <a:ext cx="959126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7008032" y="2307070"/>
              <a:ext cx="508657" cy="212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333048" y="765255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600702" y="1896942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  –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905000" y="21306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1686611" y="2190750"/>
            <a:ext cx="813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1072157" y="2038329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 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82688" y="1032802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422436" y="103280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621385" y="1032802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96509" y="1032802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23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636749" y="1032802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26671" y="1991995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(iii)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04801" y="2378580"/>
            <a:ext cx="394854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00B050"/>
                </a:solidFill>
                <a:latin typeface="Bookman Old Style" pitchFamily="18" charset="0"/>
              </a:rPr>
              <a:t>Substituting equation (iii) </a:t>
            </a:r>
            <a:r>
              <a:rPr lang="en-US" sz="1300" b="1" dirty="0">
                <a:solidFill>
                  <a:srgbClr val="00B050"/>
                </a:solidFill>
                <a:latin typeface="Bookman Old Style" pitchFamily="18" charset="0"/>
              </a:rPr>
              <a:t>in equation </a:t>
            </a:r>
            <a:r>
              <a:rPr lang="en-US" sz="1300" b="1" dirty="0" smtClean="0">
                <a:solidFill>
                  <a:srgbClr val="00B050"/>
                </a:solidFill>
                <a:latin typeface="Bookman Old Style" pitchFamily="18" charset="0"/>
              </a:rPr>
              <a:t>(ii) </a:t>
            </a:r>
            <a:endParaRPr lang="en-US" sz="13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902210" y="2692292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  –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282090" y="294946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 flipV="1">
            <a:off x="924437" y="2976620"/>
            <a:ext cx="960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Left Bracket 179"/>
          <p:cNvSpPr/>
          <p:nvPr/>
        </p:nvSpPr>
        <p:spPr>
          <a:xfrm>
            <a:off x="1576893" y="1896942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1" name="Left Bracket 180"/>
          <p:cNvSpPr/>
          <p:nvPr/>
        </p:nvSpPr>
        <p:spPr>
          <a:xfrm flipH="1">
            <a:off x="2460690" y="1896942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Left Bracket 181"/>
          <p:cNvSpPr/>
          <p:nvPr/>
        </p:nvSpPr>
        <p:spPr>
          <a:xfrm>
            <a:off x="849769" y="2713648"/>
            <a:ext cx="146630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Left Bracket 182"/>
          <p:cNvSpPr/>
          <p:nvPr/>
        </p:nvSpPr>
        <p:spPr>
          <a:xfrm flipH="1">
            <a:off x="1825132" y="2713648"/>
            <a:ext cx="111042" cy="53042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97908" y="282497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23979" y="2824970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484883" y="2824970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23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890340" y="326087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122154" y="3260871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497583" y="326087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23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21317" y="3260871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513458" y="3569326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23 – 26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931537" y="356932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1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06506" y="791748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416430" y="7917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38755" y="79174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996509" y="791748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13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636745" y="791748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... (i)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1" name="Straight Arrow Connector 200"/>
          <p:cNvCxnSpPr>
            <a:endCxn id="167" idx="1"/>
          </p:cNvCxnSpPr>
          <p:nvPr/>
        </p:nvCxnSpPr>
        <p:spPr>
          <a:xfrm>
            <a:off x="1257300" y="1727200"/>
            <a:ext cx="647700" cy="557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4022182" y="940645"/>
            <a:ext cx="2972281" cy="1225602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Write </a:t>
            </a:r>
            <a:r>
              <a:rPr lang="en-US" b="1" dirty="0" smtClean="0">
                <a:solidFill>
                  <a:prstClr val="white"/>
                </a:solidFill>
              </a:rPr>
              <a:t>this </a:t>
            </a:r>
            <a:r>
              <a:rPr lang="en-US" b="1" dirty="0">
                <a:solidFill>
                  <a:prstClr val="white"/>
                </a:solidFill>
              </a:rPr>
              <a:t>equation either </a:t>
            </a:r>
            <a:r>
              <a:rPr lang="en-US" b="1" dirty="0" smtClean="0">
                <a:solidFill>
                  <a:prstClr val="white"/>
                </a:solidFill>
              </a:rPr>
              <a:t/>
            </a:r>
            <a:br>
              <a:rPr lang="en-US" b="1" dirty="0" smtClean="0">
                <a:solidFill>
                  <a:prstClr val="white"/>
                </a:solidFill>
              </a:rPr>
            </a:br>
            <a:r>
              <a:rPr lang="en-US" b="1" i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= something</a:t>
            </a:r>
          </a:p>
          <a:p>
            <a:pPr algn="ctr"/>
            <a:r>
              <a:rPr lang="en-US" b="1" dirty="0">
                <a:solidFill>
                  <a:prstClr val="white"/>
                </a:solidFill>
              </a:rPr>
              <a:t>or</a:t>
            </a:r>
          </a:p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y</a:t>
            </a:r>
            <a:r>
              <a:rPr lang="en-US" b="1" dirty="0" smtClean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= </a:t>
            </a:r>
            <a:r>
              <a:rPr lang="en-US" b="1" dirty="0" smtClean="0">
                <a:solidFill>
                  <a:prstClr val="white"/>
                </a:solidFill>
              </a:rPr>
              <a:t>something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1280499" y="3048000"/>
            <a:ext cx="338751" cy="124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50280" y="2901840"/>
            <a:ext cx="219132" cy="1373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434432" y="2607185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Curved Down Arrow 208"/>
          <p:cNvSpPr/>
          <p:nvPr/>
        </p:nvSpPr>
        <p:spPr>
          <a:xfrm>
            <a:off x="570854" y="2473143"/>
            <a:ext cx="511119" cy="219149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Curved Down Arrow 209"/>
          <p:cNvSpPr/>
          <p:nvPr/>
        </p:nvSpPr>
        <p:spPr>
          <a:xfrm rot="184218">
            <a:off x="570772" y="2470169"/>
            <a:ext cx="836537" cy="222096"/>
          </a:xfrm>
          <a:prstGeom prst="curvedDownArrow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242611" y="3260871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– 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51829" y="1245669"/>
            <a:ext cx="2118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Bookman Old Style" pitchFamily="18" charset="0"/>
              </a:rPr>
              <a:t>Consider (i)</a:t>
            </a:r>
            <a:endParaRPr lang="en-US" sz="1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4134469" y="1412992"/>
            <a:ext cx="2465566" cy="612606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Consider </a:t>
            </a:r>
            <a:r>
              <a:rPr lang="en-US" b="1" dirty="0" smtClean="0">
                <a:solidFill>
                  <a:prstClr val="white"/>
                </a:solidFill>
              </a:rPr>
              <a:t>any one of the two equations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4171771" y="1340579"/>
            <a:ext cx="2495605" cy="713767"/>
            <a:chOff x="4038118" y="1400859"/>
            <a:chExt cx="2495605" cy="713767"/>
          </a:xfrm>
        </p:grpSpPr>
        <p:sp>
          <p:nvSpPr>
            <p:cNvPr id="216" name="Rounded Rectangle 215"/>
            <p:cNvSpPr/>
            <p:nvPr/>
          </p:nvSpPr>
          <p:spPr>
            <a:xfrm>
              <a:off x="4150406" y="1443304"/>
              <a:ext cx="2271028" cy="671322"/>
            </a:xfrm>
            <a:prstGeom prst="roundRect">
              <a:avLst/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038118" y="1400859"/>
              <a:ext cx="2495605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Consider simpler of the two equations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62053" y="1496239"/>
            <a:ext cx="1553628" cy="307777"/>
            <a:chOff x="1062047" y="1749266"/>
            <a:chExt cx="1553628" cy="307777"/>
          </a:xfrm>
        </p:grpSpPr>
        <p:sp>
          <p:nvSpPr>
            <p:cNvPr id="219" name="Rectangle 218"/>
            <p:cNvSpPr/>
            <p:nvPr/>
          </p:nvSpPr>
          <p:spPr>
            <a:xfrm>
              <a:off x="1062047" y="1749266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x 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440245" y="1749266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91125" y="1749266"/>
              <a:ext cx="402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solidFill>
                    <a:prstClr val="black"/>
                  </a:solidFill>
                  <a:latin typeface="Bookman Old Style" pitchFamily="18" charset="0"/>
                </a:rPr>
                <a:t>3y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986977" y="1749266"/>
              <a:ext cx="6286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=  13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2513458" y="3883651"/>
            <a:ext cx="665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–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936300" y="388365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1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513458" y="4236085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807699" y="4236085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         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2827135" y="4392670"/>
            <a:ext cx="2987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2763384" y="4363076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744334" y="4093201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– 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513458" y="4588501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195998" y="4588501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82094" y="919143"/>
            <a:ext cx="0" cy="281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4181474" y="913635"/>
            <a:ext cx="2752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Bookman Old Style" pitchFamily="18" charset="0"/>
              </a:rPr>
              <a:t>Substitute y = 3 in (iii),</a:t>
            </a:r>
            <a:endParaRPr lang="en-US" sz="14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419600" y="1265213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284199" y="1265213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03886"/>
              </p:ext>
            </p:extLst>
          </p:nvPr>
        </p:nvGraphicFramePr>
        <p:xfrm>
          <a:off x="4684713" y="1185863"/>
          <a:ext cx="822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4713" y="1185863"/>
                        <a:ext cx="8223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Rectangle 245"/>
          <p:cNvSpPr/>
          <p:nvPr/>
        </p:nvSpPr>
        <p:spPr>
          <a:xfrm>
            <a:off x="4419600" y="1731938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668903"/>
              </p:ext>
            </p:extLst>
          </p:nvPr>
        </p:nvGraphicFramePr>
        <p:xfrm>
          <a:off x="4697413" y="1673225"/>
          <a:ext cx="5857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5" imgW="507960" imgH="368280" progId="Equation.DSMT4">
                  <p:embed/>
                </p:oleObj>
              </mc:Choice>
              <mc:Fallback>
                <p:oleObj name="Equation" r:id="rId5" imgW="507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7413" y="1673225"/>
                        <a:ext cx="585787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4419600" y="2217713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49" name="Objec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46381"/>
              </p:ext>
            </p:extLst>
          </p:nvPr>
        </p:nvGraphicFramePr>
        <p:xfrm>
          <a:off x="4697413" y="2159000"/>
          <a:ext cx="174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7" imgW="152280" imgH="368280" progId="Equation.DSMT4">
                  <p:embed/>
                </p:oleObj>
              </mc:Choice>
              <mc:Fallback>
                <p:oleObj name="Equation" r:id="rId7" imgW="152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7413" y="2159000"/>
                        <a:ext cx="17462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Rectangle 249"/>
          <p:cNvSpPr/>
          <p:nvPr/>
        </p:nvSpPr>
        <p:spPr>
          <a:xfrm>
            <a:off x="4419600" y="2579663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  2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284199" y="2579663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00523" y="2876550"/>
            <a:ext cx="3276601" cy="538209"/>
            <a:chOff x="4200523" y="2876550"/>
            <a:chExt cx="3276601" cy="538209"/>
          </a:xfrm>
        </p:grpSpPr>
        <p:sp>
          <p:nvSpPr>
            <p:cNvPr id="252" name="Rectangle 251"/>
            <p:cNvSpPr/>
            <p:nvPr/>
          </p:nvSpPr>
          <p:spPr>
            <a:xfrm>
              <a:off x="4200523" y="2876550"/>
              <a:ext cx="3276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Symbol" pitchFamily="18" charset="2"/>
                </a:rPr>
                <a:t>\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x = 2 and y = 3 is the solution of the given equations.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3346" y="2901840"/>
              <a:ext cx="3138054" cy="5129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943600" y="533400"/>
            <a:ext cx="2495605" cy="923330"/>
            <a:chOff x="4038118" y="1400859"/>
            <a:chExt cx="2495605" cy="923330"/>
          </a:xfrm>
        </p:grpSpPr>
        <p:sp>
          <p:nvSpPr>
            <p:cNvPr id="96" name="Rounded Rectangle 95"/>
            <p:cNvSpPr/>
            <p:nvPr/>
          </p:nvSpPr>
          <p:spPr>
            <a:xfrm>
              <a:off x="4170116" y="1409435"/>
              <a:ext cx="2248543" cy="896699"/>
            </a:xfrm>
            <a:prstGeom prst="roundRect">
              <a:avLst/>
            </a:prstGeom>
            <a:solidFill>
              <a:srgbClr val="482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38118" y="1400859"/>
              <a:ext cx="2495605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Lets multiply both equation by 10 to remove decimal point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2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5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5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232" grpId="0" animBg="1"/>
      <p:bldP spid="232" grpId="1" animBg="1"/>
      <p:bldP spid="144" grpId="0" animBg="1"/>
      <p:bldP spid="144" grpId="1" animBg="1"/>
      <p:bldP spid="60" grpId="0"/>
      <p:bldP spid="61" grpId="0"/>
      <p:bldP spid="62" grpId="0"/>
      <p:bldP spid="63" grpId="0"/>
      <p:bldP spid="64" grpId="0"/>
      <p:bldP spid="65" grpId="0"/>
      <p:bldP spid="92" grpId="0"/>
      <p:bldP spid="147" grpId="0" animBg="1"/>
      <p:bldP spid="147" grpId="1" animBg="1"/>
      <p:bldP spid="147" grpId="2" animBg="1"/>
      <p:bldP spid="148" grpId="0" animBg="1"/>
      <p:bldP spid="148" grpId="1" animBg="1"/>
      <p:bldP spid="150" grpId="0" animBg="1"/>
      <p:bldP spid="150" grpId="1" animBg="1"/>
      <p:bldP spid="165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80" grpId="0" animBg="1"/>
      <p:bldP spid="181" grpId="0" animBg="1"/>
      <p:bldP spid="182" grpId="0" animBg="1"/>
      <p:bldP spid="183" grpId="0" animBg="1"/>
      <p:bldP spid="184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6" grpId="0"/>
      <p:bldP spid="197" grpId="0"/>
      <p:bldP spid="198" grpId="0"/>
      <p:bldP spid="199" grpId="0"/>
      <p:bldP spid="200" grpId="0"/>
      <p:bldP spid="202" grpId="0" animBg="1"/>
      <p:bldP spid="202" grpId="1" animBg="1"/>
      <p:bldP spid="208" grpId="0"/>
      <p:bldP spid="209" grpId="0" animBg="1"/>
      <p:bldP spid="209" grpId="1" animBg="1"/>
      <p:bldP spid="210" grpId="0" animBg="1"/>
      <p:bldP spid="210" grpId="1" animBg="1"/>
      <p:bldP spid="211" grpId="0"/>
      <p:bldP spid="213" grpId="0"/>
      <p:bldP spid="214" grpId="0" animBg="1"/>
      <p:bldP spid="214" grpId="1" animBg="1"/>
      <p:bldP spid="234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8" grpId="0"/>
      <p:bldP spid="250" grpId="0"/>
      <p:bldP spid="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27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21273973">
            <a:off x="694473" y="2436889"/>
            <a:ext cx="843909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cap="all" dirty="0" smtClean="0">
                <a:latin typeface="Book Antiqua" pitchFamily="18" charset="0"/>
              </a:rPr>
              <a:t>Pairs of linear equation in two variables</a:t>
            </a:r>
            <a:endParaRPr lang="en-US" sz="2400" b="1" i="1" cap="all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7" y="438154"/>
            <a:ext cx="35790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i="1" cap="all" dirty="0" smtClean="0">
                <a:latin typeface="Book Antiqua" pitchFamily="18" charset="0"/>
              </a:rPr>
              <a:t>Chapter no. 3</a:t>
            </a:r>
            <a:endParaRPr lang="en-US" sz="2400" b="1" i="1" cap="all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31803" y="190504"/>
            <a:ext cx="78277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1F497D"/>
                </a:solidFill>
                <a:latin typeface="Bookman Old Style" pitchFamily="18" charset="0"/>
                <a:ea typeface="Arial" charset="0"/>
                <a:cs typeface="Arial" charset="0"/>
              </a:rPr>
              <a:t>3. Pair of </a:t>
            </a:r>
            <a:r>
              <a:rPr lang="en-US" sz="2600" b="1" dirty="0">
                <a:solidFill>
                  <a:srgbClr val="1F497D"/>
                </a:solidFill>
                <a:latin typeface="Bookman Old Style" pitchFamily="18" charset="0"/>
                <a:ea typeface="Arial" charset="0"/>
                <a:cs typeface="Arial" charset="0"/>
              </a:rPr>
              <a:t>Linear Equations In Two Variables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316971" y="183167"/>
            <a:ext cx="19255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Equations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84759" y="2495550"/>
            <a:ext cx="6314549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Standard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ea typeface="Arial" charset="0"/>
                <a:cs typeface="Arial" charset="0"/>
              </a:rPr>
              <a:t>Form of  Linear Equation in 2 variables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:- 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44693" y="3049587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x          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254204" y="3049587"/>
            <a:ext cx="303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995567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1689102" y="1584265"/>
            <a:ext cx="655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 0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927108" y="1584265"/>
            <a:ext cx="9204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 +  3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927100" y="1965325"/>
            <a:ext cx="1465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  +  3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3365508" y="1598553"/>
            <a:ext cx="2122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 4x  +  3  =  0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3270568" y="1965325"/>
            <a:ext cx="2246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y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 5y  +  9  =  0</a:t>
            </a:r>
            <a:endParaRPr lang="en-IN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10378" y="1596965"/>
            <a:ext cx="17828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 +  y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+ 5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1319" y="1962150"/>
            <a:ext cx="19143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3x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5y + 9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625190" y="181360"/>
            <a:ext cx="2589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Two Variables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099448" y="187710"/>
            <a:ext cx="128592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Bookman Old Style" pitchFamily="18" charset="0"/>
                <a:ea typeface="Arial" charset="0"/>
                <a:cs typeface="Arial" charset="0"/>
              </a:rPr>
              <a:t>Linear</a:t>
            </a:r>
            <a:endParaRPr lang="en-US" sz="2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066800" y="1141412"/>
            <a:ext cx="1219199" cy="338554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Degree 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078118" y="3049587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y         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697117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48591" y="3049587"/>
            <a:ext cx="5854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3093142" y="3658226"/>
            <a:ext cx="632870" cy="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825880" y="3663951"/>
            <a:ext cx="620713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364045" y="3663951"/>
            <a:ext cx="620713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33750" y="3937060"/>
            <a:ext cx="17187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Real  numbers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238500" y="4264025"/>
            <a:ext cx="692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 ≠ 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29146" y="4264025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 ≠ 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24300" y="4264025"/>
            <a:ext cx="574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03612" y="678418"/>
            <a:ext cx="1739900" cy="770414"/>
            <a:chOff x="927100" y="3638551"/>
            <a:chExt cx="1739900" cy="770414"/>
          </a:xfrm>
        </p:grpSpPr>
        <p:sp>
          <p:nvSpPr>
            <p:cNvPr id="2" name="Cloud Callout 1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39855"/>
                <a:gd name="adj2" fmla="val -635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2136" y="3752057"/>
              <a:ext cx="1391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WHAT IS AN </a:t>
              </a:r>
            </a:p>
            <a:p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0398" y="829817"/>
            <a:ext cx="4158511" cy="540987"/>
            <a:chOff x="863600" y="4515234"/>
            <a:chExt cx="4158511" cy="54098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903276" y="4515234"/>
              <a:ext cx="4086371" cy="540987"/>
            </a:xfrm>
            <a:prstGeom prst="wedgeRoundRectCallout">
              <a:avLst>
                <a:gd name="adj1" fmla="val -48864"/>
                <a:gd name="adj2" fmla="val -9778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600" y="4519027"/>
              <a:ext cx="4158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 MATHEMATICAL STATEMENT WITH </a:t>
              </a:r>
            </a:p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ATLEAST ONE VARIABLE AND AN ‘=‘ SIGN</a:t>
              </a:r>
              <a:endParaRPr lang="en-IN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" name="Group 57"/>
          <p:cNvGrpSpPr/>
          <p:nvPr/>
        </p:nvGrpSpPr>
        <p:grpSpPr>
          <a:xfrm>
            <a:off x="1918533" y="678418"/>
            <a:ext cx="2238484" cy="770414"/>
            <a:chOff x="924095" y="3638551"/>
            <a:chExt cx="2238484" cy="770414"/>
          </a:xfrm>
        </p:grpSpPr>
        <p:sp>
          <p:nvSpPr>
            <p:cNvPr id="59" name="Cloud Callout 58"/>
            <p:cNvSpPr/>
            <p:nvPr/>
          </p:nvSpPr>
          <p:spPr>
            <a:xfrm>
              <a:off x="924095" y="3638551"/>
              <a:ext cx="2238484" cy="770414"/>
            </a:xfrm>
            <a:prstGeom prst="cloudCallout">
              <a:avLst>
                <a:gd name="adj1" fmla="val -39855"/>
                <a:gd name="adj2" fmla="val -635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82136" y="3752057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WHAT IS A LINEAR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659107" y="727432"/>
            <a:ext cx="2161768" cy="363355"/>
            <a:chOff x="1865480" y="4499275"/>
            <a:chExt cx="2161768" cy="363355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1865675" y="4499275"/>
              <a:ext cx="2161573" cy="363355"/>
            </a:xfrm>
            <a:prstGeom prst="wedgeRoundRectCallout">
              <a:avLst>
                <a:gd name="adj1" fmla="val -23747"/>
                <a:gd name="adj2" fmla="val -84675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65480" y="4519027"/>
              <a:ext cx="215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AN EQUATION WITH </a:t>
              </a:r>
              <a:endParaRPr lang="en-IN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oup 69"/>
          <p:cNvGrpSpPr/>
          <p:nvPr/>
        </p:nvGrpSpPr>
        <p:grpSpPr>
          <a:xfrm>
            <a:off x="2533630" y="1381036"/>
            <a:ext cx="1739900" cy="770414"/>
            <a:chOff x="927100" y="3638551"/>
            <a:chExt cx="1739900" cy="770414"/>
          </a:xfrm>
        </p:grpSpPr>
        <p:sp>
          <p:nvSpPr>
            <p:cNvPr id="71" name="Cloud Callout 70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2533650" y="1753543"/>
            <a:ext cx="1739900" cy="770414"/>
            <a:chOff x="927100" y="3638551"/>
            <a:chExt cx="1739900" cy="770414"/>
          </a:xfrm>
        </p:grpSpPr>
        <p:sp>
          <p:nvSpPr>
            <p:cNvPr id="74" name="Cloud Callout 73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5742655" y="1420258"/>
            <a:ext cx="1739900" cy="770414"/>
            <a:chOff x="927100" y="3638551"/>
            <a:chExt cx="1739900" cy="770414"/>
          </a:xfrm>
        </p:grpSpPr>
        <p:sp>
          <p:nvSpPr>
            <p:cNvPr id="77" name="Cloud Callout 76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oup 78"/>
          <p:cNvGrpSpPr/>
          <p:nvPr/>
        </p:nvGrpSpPr>
        <p:grpSpPr>
          <a:xfrm>
            <a:off x="5742655" y="1766242"/>
            <a:ext cx="1739900" cy="770414"/>
            <a:chOff x="927100" y="3638551"/>
            <a:chExt cx="1739900" cy="770414"/>
          </a:xfrm>
        </p:grpSpPr>
        <p:sp>
          <p:nvSpPr>
            <p:cNvPr id="80" name="Cloud Callout 79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-64490"/>
                <a:gd name="adj2" fmla="val -16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" name="Group 81"/>
          <p:cNvGrpSpPr/>
          <p:nvPr/>
        </p:nvGrpSpPr>
        <p:grpSpPr>
          <a:xfrm>
            <a:off x="7026913" y="813853"/>
            <a:ext cx="1739900" cy="770414"/>
            <a:chOff x="927100" y="3638551"/>
            <a:chExt cx="1739900" cy="770414"/>
          </a:xfrm>
        </p:grpSpPr>
        <p:sp>
          <p:nvSpPr>
            <p:cNvPr id="83" name="Cloud Callout 82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8" name="Group 84"/>
          <p:cNvGrpSpPr/>
          <p:nvPr/>
        </p:nvGrpSpPr>
        <p:grpSpPr>
          <a:xfrm>
            <a:off x="7026913" y="1166695"/>
            <a:ext cx="1739900" cy="770414"/>
            <a:chOff x="927100" y="3638551"/>
            <a:chExt cx="1739900" cy="770414"/>
          </a:xfrm>
        </p:grpSpPr>
        <p:sp>
          <p:nvSpPr>
            <p:cNvPr id="86" name="Cloud Callout 85"/>
            <p:cNvSpPr/>
            <p:nvPr/>
          </p:nvSpPr>
          <p:spPr>
            <a:xfrm>
              <a:off x="927100" y="3638551"/>
              <a:ext cx="1739900" cy="770414"/>
            </a:xfrm>
            <a:prstGeom prst="cloudCallout">
              <a:avLst>
                <a:gd name="adj1" fmla="val 1203"/>
                <a:gd name="adj2" fmla="val 551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2136" y="375205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IS IT AN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EQUATION?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19294" y="1567730"/>
            <a:ext cx="1506386" cy="764123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05600" y="1606849"/>
            <a:ext cx="1879558" cy="71983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9" name="Group 64"/>
          <p:cNvGrpSpPr/>
          <p:nvPr/>
        </p:nvGrpSpPr>
        <p:grpSpPr>
          <a:xfrm>
            <a:off x="2441444" y="883762"/>
            <a:ext cx="2067202" cy="770414"/>
            <a:chOff x="990686" y="3600451"/>
            <a:chExt cx="2067202" cy="770414"/>
          </a:xfrm>
        </p:grpSpPr>
        <p:sp>
          <p:nvSpPr>
            <p:cNvPr id="66" name="Cloud Callout 65"/>
            <p:cNvSpPr/>
            <p:nvPr/>
          </p:nvSpPr>
          <p:spPr>
            <a:xfrm>
              <a:off x="990686" y="3600451"/>
              <a:ext cx="2067202" cy="770414"/>
            </a:xfrm>
            <a:prstGeom prst="cloudCallout">
              <a:avLst>
                <a:gd name="adj1" fmla="val -58746"/>
                <a:gd name="adj2" fmla="val -29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15128" y="3752057"/>
              <a:ext cx="1887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HIGHEST POWER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OF VARIABLE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" name="Group 67"/>
          <p:cNvGrpSpPr/>
          <p:nvPr/>
        </p:nvGrpSpPr>
        <p:grpSpPr>
          <a:xfrm>
            <a:off x="5436523" y="2505075"/>
            <a:ext cx="1483098" cy="372880"/>
            <a:chOff x="2220359" y="4489750"/>
            <a:chExt cx="1483098" cy="372880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2292254" y="4499275"/>
              <a:ext cx="1327464" cy="363355"/>
            </a:xfrm>
            <a:prstGeom prst="wedgeRoundRectCallout">
              <a:avLst>
                <a:gd name="adj1" fmla="val -22978"/>
                <a:gd name="adj2" fmla="val -29625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20359" y="4489750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ECE1">
                      <a:lumMod val="10000"/>
                    </a:srgbClr>
                  </a:solidFill>
                  <a:latin typeface="Bookman Old Style" pitchFamily="18" charset="0"/>
                  <a:ea typeface="Arial" charset="0"/>
                  <a:cs typeface="Arial" charset="0"/>
                </a:rPr>
                <a:t>2 variables</a:t>
              </a:r>
              <a:endParaRPr lang="en-IN" b="1" dirty="0">
                <a:solidFill>
                  <a:srgbClr val="EEECE1">
                    <a:lumMod val="1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" name="Group 88"/>
          <p:cNvGrpSpPr/>
          <p:nvPr/>
        </p:nvGrpSpPr>
        <p:grpSpPr>
          <a:xfrm>
            <a:off x="930104" y="2878111"/>
            <a:ext cx="2019971" cy="703739"/>
            <a:chOff x="853740" y="3705226"/>
            <a:chExt cx="2019971" cy="703739"/>
          </a:xfrm>
        </p:grpSpPr>
        <p:sp>
          <p:nvSpPr>
            <p:cNvPr id="90" name="Cloud Callout 89"/>
            <p:cNvSpPr/>
            <p:nvPr/>
          </p:nvSpPr>
          <p:spPr>
            <a:xfrm>
              <a:off x="853740" y="3705226"/>
              <a:ext cx="2019971" cy="703739"/>
            </a:xfrm>
            <a:prstGeom prst="cloudCallout">
              <a:avLst>
                <a:gd name="adj1" fmla="val 65802"/>
                <a:gd name="adj2" fmla="val 20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26649" y="3752057"/>
              <a:ext cx="1625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THERE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CO-EFFICIENT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1055686" y="1541407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 Box 69"/>
          <p:cNvSpPr txBox="1">
            <a:spLocks noChangeArrowheads="1"/>
          </p:cNvSpPr>
          <p:nvPr/>
        </p:nvSpPr>
        <p:spPr bwMode="auto">
          <a:xfrm>
            <a:off x="1066800" y="1943106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 Box 69"/>
          <p:cNvSpPr txBox="1">
            <a:spLocks noChangeArrowheads="1"/>
          </p:cNvSpPr>
          <p:nvPr/>
        </p:nvSpPr>
        <p:spPr bwMode="auto">
          <a:xfrm>
            <a:off x="6931122" y="1561478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 Box 69"/>
          <p:cNvSpPr txBox="1">
            <a:spLocks noChangeArrowheads="1"/>
          </p:cNvSpPr>
          <p:nvPr/>
        </p:nvSpPr>
        <p:spPr bwMode="auto">
          <a:xfrm>
            <a:off x="6938963" y="1915321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7464428" y="1568454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7529511" y="1915321"/>
            <a:ext cx="28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54342" y="304958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521031" y="3049587"/>
            <a:ext cx="303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4913 0.00486 L -0.33211 0.00972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8195 0.01173 L -0.33195 0.011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3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5" grpId="0"/>
      <p:bldP spid="47" grpId="0" animBg="1"/>
      <p:bldP spid="48" grpId="0"/>
      <p:bldP spid="49" grpId="0"/>
      <p:bldP spid="50" grpId="0"/>
      <p:bldP spid="54" grpId="0"/>
      <p:bldP spid="55" grpId="0"/>
      <p:bldP spid="56" grpId="0"/>
      <p:bldP spid="57" grpId="0"/>
      <p:bldP spid="8" grpId="0" animBg="1"/>
      <p:bldP spid="8" grpId="1" animBg="1"/>
      <p:bldP spid="64" grpId="0" animBg="1"/>
      <p:bldP spid="64" grpId="1" animBg="1"/>
      <p:bldP spid="73" grpId="0"/>
      <p:bldP spid="73" grpId="1"/>
      <p:bldP spid="79" grpId="0"/>
      <p:bldP spid="79" grpId="1"/>
      <p:bldP spid="82" grpId="0"/>
      <p:bldP spid="82" grpId="1"/>
      <p:bldP spid="85" grpId="0"/>
      <p:bldP spid="85" grpId="1"/>
      <p:bldP spid="89" grpId="0"/>
      <p:bldP spid="89" grpId="1"/>
      <p:bldP spid="92" grpId="0"/>
      <p:bldP spid="92" grpId="1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5485468"/>
              </p:ext>
            </p:extLst>
          </p:nvPr>
        </p:nvGraphicFramePr>
        <p:xfrm>
          <a:off x="863600" y="1047754"/>
          <a:ext cx="5486400" cy="3380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7200" y="267623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0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Bookman Old Style" pitchFamily="18" charset="0"/>
              </a:rPr>
              <a:t> Methods </a:t>
            </a:r>
            <a:r>
              <a:rPr lang="en-US" sz="30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Bookman Old Style" pitchFamily="18" charset="0"/>
              </a:rPr>
              <a:t>to solve </a:t>
            </a:r>
          </a:p>
          <a:p>
            <a:pPr algn="ctr">
              <a:lnSpc>
                <a:spcPct val="80000"/>
              </a:lnSpc>
            </a:pPr>
            <a:r>
              <a:rPr lang="en-US" sz="3000" b="1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Bookman Old Style" pitchFamily="18" charset="0"/>
              </a:rPr>
              <a:t>Linear Equations In 2 Variables</a:t>
            </a:r>
          </a:p>
        </p:txBody>
      </p:sp>
    </p:spTree>
    <p:extLst>
      <p:ext uri="{BB962C8B-B14F-4D97-AF65-F5344CB8AC3E}">
        <p14:creationId xmlns:p14="http://schemas.microsoft.com/office/powerpoint/2010/main" val="29053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15D90F-3ACA-42AD-9A48-1FCA7206B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graphicEl>
                                              <a:dgm id="{7915D90F-3ACA-42AD-9A48-1FCA7206B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graphicEl>
                                              <a:dgm id="{7915D90F-3ACA-42AD-9A48-1FCA7206B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graphicEl>
                                              <a:dgm id="{7915D90F-3ACA-42AD-9A48-1FCA7206B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graphicEl>
                                              <a:dgm id="{7915D90F-3ACA-42AD-9A48-1FCA7206B1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8B201D-D278-4A1A-BBC5-D1E7E7E8E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graphicEl>
                                              <a:dgm id="{9F8B201D-D278-4A1A-BBC5-D1E7E7E8E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graphicEl>
                                              <a:dgm id="{9F8B201D-D278-4A1A-BBC5-D1E7E7E8E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9F8B201D-D278-4A1A-BBC5-D1E7E7E8E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graphicEl>
                                              <a:dgm id="{9F8B201D-D278-4A1A-BBC5-D1E7E7E8E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BE3BF7-0378-4CD8-84C6-7F2FF59D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graphicEl>
                                              <a:dgm id="{F9BE3BF7-0378-4CD8-84C6-7F2FF59D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F9BE3BF7-0378-4CD8-84C6-7F2FF59D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F9BE3BF7-0378-4CD8-84C6-7F2FF59D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graphicEl>
                                              <a:dgm id="{F9BE3BF7-0378-4CD8-84C6-7F2FF59D8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CEFA26-590E-4FB8-9A25-51961AB7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EFCEFA26-590E-4FB8-9A25-51961AB7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EFCEFA26-590E-4FB8-9A25-51961AB7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graphicEl>
                                              <a:dgm id="{EFCEFA26-590E-4FB8-9A25-51961AB7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graphicEl>
                                              <a:dgm id="{EFCEFA26-590E-4FB8-9A25-51961AB7E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2438406" y="1154435"/>
            <a:ext cx="4267199" cy="2560319"/>
            <a:chOff x="14733" y="1204"/>
            <a:chExt cx="2598539" cy="155912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3" name="Group 2"/>
            <p:cNvGrpSpPr/>
            <p:nvPr/>
          </p:nvGrpSpPr>
          <p:grpSpPr>
            <a:xfrm>
              <a:off x="14733" y="1204"/>
              <a:ext cx="2598539" cy="1559123"/>
              <a:chOff x="14733" y="1204"/>
              <a:chExt cx="2598539" cy="15591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733" y="1204"/>
                <a:ext cx="2598539" cy="1559123"/>
              </a:xfrm>
              <a:prstGeom prst="rect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Rectangle 4"/>
              <p:cNvSpPr/>
              <p:nvPr/>
            </p:nvSpPr>
            <p:spPr>
              <a:xfrm>
                <a:off x="14733" y="1204"/>
                <a:ext cx="2598539" cy="15591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  <a:sp3d extrusionH="28000" prstMaterial="matte"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b="1" dirty="0" smtClean="0">
                    <a:solidFill>
                      <a:prstClr val="white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 Substitution Method</a:t>
                </a:r>
                <a:endParaRPr lang="en-US" sz="45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1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857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Q.1(I)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8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group"/>
          <p:cNvGrpSpPr/>
          <p:nvPr/>
        </p:nvGrpSpPr>
        <p:grpSpPr>
          <a:xfrm>
            <a:off x="2438406" y="1154434"/>
            <a:ext cx="4267199" cy="2560319"/>
            <a:chOff x="14733" y="1204"/>
            <a:chExt cx="2598539" cy="155912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3" name="Group 2"/>
            <p:cNvGrpSpPr/>
            <p:nvPr/>
          </p:nvGrpSpPr>
          <p:grpSpPr>
            <a:xfrm>
              <a:off x="14733" y="1204"/>
              <a:ext cx="2598539" cy="1559123"/>
              <a:chOff x="14733" y="1204"/>
              <a:chExt cx="2598539" cy="15591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733" y="1204"/>
                <a:ext cx="2598539" cy="1559123"/>
              </a:xfrm>
              <a:prstGeom prst="rect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Rectangle 4"/>
              <p:cNvSpPr/>
              <p:nvPr/>
            </p:nvSpPr>
            <p:spPr>
              <a:xfrm>
                <a:off x="14733" y="1204"/>
                <a:ext cx="2598539" cy="155912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  <a:sp3d extrusionH="28000" prstMaterial="matte"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b="1" dirty="0" smtClean="0">
                    <a:solidFill>
                      <a:prstClr val="white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 Substitution Method</a:t>
                </a:r>
                <a:endParaRPr lang="en-US" sz="45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2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2041</Words>
  <Application>Microsoft Office PowerPoint</Application>
  <PresentationFormat>On-screen Show (16:9)</PresentationFormat>
  <Paragraphs>762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Book Antiqua</vt:lpstr>
      <vt:lpstr>Bookman Old Style</vt:lpstr>
      <vt:lpstr>Calibri</vt:lpstr>
      <vt:lpstr>Comic Sans MS</vt:lpstr>
      <vt:lpstr>Symbol</vt:lpstr>
      <vt:lpstr>Office Theme</vt:lpstr>
      <vt:lpstr>1_Office Theme</vt:lpstr>
      <vt:lpstr>3_Office Theme</vt:lpstr>
      <vt:lpstr>4_Office Theme</vt:lpstr>
      <vt:lpstr>5_Office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STB-FAC-DT-002</dc:creator>
  <cp:lastModifiedBy>T.S BORA</cp:lastModifiedBy>
  <cp:revision>29</cp:revision>
  <dcterms:created xsi:type="dcterms:W3CDTF">2014-06-18T09:38:22Z</dcterms:created>
  <dcterms:modified xsi:type="dcterms:W3CDTF">2022-04-23T04:40:11Z</dcterms:modified>
</cp:coreProperties>
</file>