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6" r:id="rId3"/>
    <p:sldMasterId id="2147483674" r:id="rId4"/>
    <p:sldMasterId id="2147483702" r:id="rId5"/>
  </p:sldMasterIdLst>
  <p:notesMasterIdLst>
    <p:notesMasterId r:id="rId29"/>
  </p:notesMasterIdLst>
  <p:sldIdLst>
    <p:sldId id="259" r:id="rId6"/>
    <p:sldId id="257" r:id="rId7"/>
    <p:sldId id="258" r:id="rId8"/>
    <p:sldId id="280" r:id="rId9"/>
    <p:sldId id="265" r:id="rId10"/>
    <p:sldId id="266" r:id="rId11"/>
    <p:sldId id="281" r:id="rId12"/>
    <p:sldId id="267" r:id="rId13"/>
    <p:sldId id="268" r:id="rId14"/>
    <p:sldId id="282" r:id="rId15"/>
    <p:sldId id="269" r:id="rId16"/>
    <p:sldId id="270" r:id="rId17"/>
    <p:sldId id="283" r:id="rId18"/>
    <p:sldId id="271" r:id="rId19"/>
    <p:sldId id="277" r:id="rId20"/>
    <p:sldId id="275" r:id="rId21"/>
    <p:sldId id="276" r:id="rId22"/>
    <p:sldId id="264" r:id="rId23"/>
    <p:sldId id="272" r:id="rId24"/>
    <p:sldId id="273" r:id="rId25"/>
    <p:sldId id="274" r:id="rId26"/>
    <p:sldId id="279" r:id="rId27"/>
    <p:sldId id="284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EFBE-5775-4C39-B6C3-8E35F8E1DBB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67BB6-4A0C-4A32-B117-A4BE7A6C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31A7-4E63-4DA0-9287-8D1ED8B4A91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9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4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3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9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77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8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31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5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27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0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99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26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41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5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62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6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51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83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06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6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450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1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67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91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1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422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7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90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34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64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18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3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CC3A-67F6-417F-B21D-60268894B0C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2269-19C3-40DF-9B6F-516A187E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7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3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CC3A-67F6-417F-B21D-60268894B0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2269-19C3-40DF-9B6F-516A187E81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199" y="-857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Q.1(IV)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36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850" y="1178884"/>
            <a:ext cx="8534400" cy="2800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To solve Equations with Binomial terms </a:t>
            </a:r>
          </a:p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in the denominator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/>
          <p:cNvSpPr/>
          <p:nvPr/>
        </p:nvSpPr>
        <p:spPr>
          <a:xfrm>
            <a:off x="1647706" y="4408013"/>
            <a:ext cx="1227891" cy="3735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753049" y="2341178"/>
            <a:ext cx="1676887" cy="35219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33306" y="1580055"/>
            <a:ext cx="1676887" cy="2751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0418" y="924054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3092" y="1274171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79118" y="1274171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79119" y="1593914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529" y="126250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15264" y="125893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+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33282" y="126250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3484" y="12625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46404" y="1578971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966" y="156730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9668" y="156373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6064" y="156730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4296" y="15673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1059875" y="854775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3733800" y="821125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7" name="Group 65"/>
          <p:cNvGrpSpPr/>
          <p:nvPr/>
        </p:nvGrpSpPr>
        <p:grpSpPr>
          <a:xfrm>
            <a:off x="4800600" y="742951"/>
            <a:ext cx="3055130" cy="1315808"/>
            <a:chOff x="-780757" y="3603795"/>
            <a:chExt cx="2350104" cy="950241"/>
          </a:xfrm>
        </p:grpSpPr>
        <p:sp>
          <p:nvSpPr>
            <p:cNvPr id="98" name="Cloud Callout 97"/>
            <p:cNvSpPr/>
            <p:nvPr/>
          </p:nvSpPr>
          <p:spPr>
            <a:xfrm>
              <a:off x="-780757" y="3603795"/>
              <a:ext cx="2331593" cy="950241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But what we </a:t>
              </a:r>
            </a:p>
            <a:p>
              <a:r>
                <a:rPr lang="en-US" dirty="0"/>
                <a:t>need to substitute….</a:t>
              </a:r>
            </a:p>
            <a:p>
              <a:r>
                <a:rPr lang="en-US" dirty="0"/>
                <a:t>Let us see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6" y="1352552"/>
            <a:ext cx="3625085" cy="1594245"/>
            <a:chOff x="440693" y="3311345"/>
            <a:chExt cx="2788527" cy="1465317"/>
          </a:xfrm>
        </p:grpSpPr>
        <p:sp>
          <p:nvSpPr>
            <p:cNvPr id="104" name="Cloud Callout 103"/>
            <p:cNvSpPr/>
            <p:nvPr/>
          </p:nvSpPr>
          <p:spPr>
            <a:xfrm>
              <a:off x="440693" y="3311345"/>
              <a:ext cx="2788527" cy="1465317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What is the difference between this sum and the sums done before this ?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28806" y="1049540"/>
            <a:ext cx="3625085" cy="1217413"/>
            <a:chOff x="426039" y="3578907"/>
            <a:chExt cx="2788527" cy="1118960"/>
          </a:xfrm>
        </p:grpSpPr>
        <p:sp>
          <p:nvSpPr>
            <p:cNvPr id="107" name="Cloud Callout 106"/>
            <p:cNvSpPr/>
            <p:nvPr/>
          </p:nvSpPr>
          <p:spPr>
            <a:xfrm>
              <a:off x="426039" y="3578907"/>
              <a:ext cx="2788527" cy="11189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Binomial terms in the denominator</a:t>
              </a:r>
              <a:endParaRPr lang="en-US" dirty="0"/>
            </a:p>
          </p:txBody>
        </p:sp>
      </p:grpSp>
      <p:grpSp>
        <p:nvGrpSpPr>
          <p:cNvPr id="121" name="Group 65"/>
          <p:cNvGrpSpPr/>
          <p:nvPr/>
        </p:nvGrpSpPr>
        <p:grpSpPr>
          <a:xfrm>
            <a:off x="3927165" y="391380"/>
            <a:ext cx="3083241" cy="1037370"/>
            <a:chOff x="-808102" y="3651433"/>
            <a:chExt cx="2371728" cy="749160"/>
          </a:xfrm>
        </p:grpSpPr>
        <p:sp>
          <p:nvSpPr>
            <p:cNvPr id="122" name="Cloud Callout 12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So how to solve ?</a:t>
              </a:r>
              <a:endParaRPr lang="en-US" dirty="0"/>
            </a:p>
          </p:txBody>
        </p:sp>
      </p:grpSp>
      <p:grpSp>
        <p:nvGrpSpPr>
          <p:cNvPr id="124" name="Group 65"/>
          <p:cNvGrpSpPr/>
          <p:nvPr/>
        </p:nvGrpSpPr>
        <p:grpSpPr>
          <a:xfrm>
            <a:off x="3850965" y="514351"/>
            <a:ext cx="3083241" cy="1037372"/>
            <a:chOff x="1099101" y="2770954"/>
            <a:chExt cx="2371728" cy="749160"/>
          </a:xfrm>
        </p:grpSpPr>
        <p:sp>
          <p:nvSpPr>
            <p:cNvPr id="125" name="Cloud Callout 124"/>
            <p:cNvSpPr/>
            <p:nvPr/>
          </p:nvSpPr>
          <p:spPr>
            <a:xfrm>
              <a:off x="1099101" y="2770954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90547" y="2918299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By substituting</a:t>
              </a:r>
              <a:endParaRPr lang="en-US" dirty="0"/>
            </a:p>
          </p:txBody>
        </p:sp>
      </p:grpSp>
      <p:grpSp>
        <p:nvGrpSpPr>
          <p:cNvPr id="68" name="Group 65"/>
          <p:cNvGrpSpPr/>
          <p:nvPr/>
        </p:nvGrpSpPr>
        <p:grpSpPr>
          <a:xfrm>
            <a:off x="4689165" y="1200150"/>
            <a:ext cx="3083241" cy="1037370"/>
            <a:chOff x="-808102" y="3651433"/>
            <a:chExt cx="2371728" cy="749160"/>
          </a:xfrm>
        </p:grpSpPr>
        <p:sp>
          <p:nvSpPr>
            <p:cNvPr id="69" name="Cloud Callout 68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First let us number the equations.</a:t>
              </a:r>
              <a:endParaRPr lang="en-US" dirty="0"/>
            </a:p>
          </p:txBody>
        </p:sp>
      </p:grpSp>
      <p:grpSp>
        <p:nvGrpSpPr>
          <p:cNvPr id="71" name="Group 65"/>
          <p:cNvGrpSpPr/>
          <p:nvPr/>
        </p:nvGrpSpPr>
        <p:grpSpPr>
          <a:xfrm>
            <a:off x="5105406" y="971550"/>
            <a:ext cx="3083241" cy="1037370"/>
            <a:chOff x="-808102" y="3651433"/>
            <a:chExt cx="2371728" cy="749160"/>
          </a:xfrm>
        </p:grpSpPr>
        <p:sp>
          <p:nvSpPr>
            <p:cNvPr id="72" name="Cloud Callout 7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Consider one of </a:t>
              </a:r>
            </a:p>
            <a:p>
              <a:r>
                <a:rPr lang="en-US" dirty="0" smtClean="0"/>
                <a:t>the two equations</a:t>
              </a:r>
              <a:endParaRPr lang="en-US" dirty="0"/>
            </a:p>
          </p:txBody>
        </p:sp>
      </p:grpSp>
      <p:grpSp>
        <p:nvGrpSpPr>
          <p:cNvPr id="74" name="Group 65"/>
          <p:cNvGrpSpPr/>
          <p:nvPr/>
        </p:nvGrpSpPr>
        <p:grpSpPr>
          <a:xfrm>
            <a:off x="4427220" y="1561754"/>
            <a:ext cx="3116580" cy="1037370"/>
            <a:chOff x="-808102" y="3651433"/>
            <a:chExt cx="2397374" cy="749160"/>
          </a:xfrm>
        </p:grpSpPr>
        <p:sp>
          <p:nvSpPr>
            <p:cNvPr id="75" name="Cloud Callout 74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You can consider either of the two equations</a:t>
              </a:r>
              <a:endParaRPr lang="en-US" dirty="0"/>
            </a:p>
          </p:txBody>
        </p:sp>
      </p:grpSp>
      <p:grpSp>
        <p:nvGrpSpPr>
          <p:cNvPr id="77" name="Group 65"/>
          <p:cNvGrpSpPr/>
          <p:nvPr/>
        </p:nvGrpSpPr>
        <p:grpSpPr>
          <a:xfrm>
            <a:off x="4765367" y="1425923"/>
            <a:ext cx="3083239" cy="1141107"/>
            <a:chOff x="-796378" y="3519709"/>
            <a:chExt cx="2371728" cy="824076"/>
          </a:xfrm>
        </p:grpSpPr>
        <p:sp>
          <p:nvSpPr>
            <p:cNvPr id="78" name="Cloud Callout 77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It is better to consider simpler of the two equations</a:t>
              </a:r>
              <a:endParaRPr lang="en-US" dirty="0"/>
            </a:p>
          </p:txBody>
        </p:sp>
      </p:grpSp>
      <p:grpSp>
        <p:nvGrpSpPr>
          <p:cNvPr id="92" name="Group 65"/>
          <p:cNvGrpSpPr/>
          <p:nvPr/>
        </p:nvGrpSpPr>
        <p:grpSpPr>
          <a:xfrm>
            <a:off x="5679767" y="895351"/>
            <a:ext cx="3083239" cy="1141107"/>
            <a:chOff x="-796378" y="3519709"/>
            <a:chExt cx="2371728" cy="824076"/>
          </a:xfrm>
        </p:grpSpPr>
        <p:sp>
          <p:nvSpPr>
            <p:cNvPr id="93" name="Cloud Callout 92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Let us consider equation (i)</a:t>
              </a:r>
              <a:endParaRPr lang="en-US" dirty="0"/>
            </a:p>
          </p:txBody>
        </p:sp>
      </p:grpSp>
      <p:grpSp>
        <p:nvGrpSpPr>
          <p:cNvPr id="95" name="Group 65"/>
          <p:cNvGrpSpPr/>
          <p:nvPr/>
        </p:nvGrpSpPr>
        <p:grpSpPr>
          <a:xfrm>
            <a:off x="5265420" y="1531571"/>
            <a:ext cx="3116580" cy="1037370"/>
            <a:chOff x="-808102" y="3651433"/>
            <a:chExt cx="2397374" cy="749160"/>
          </a:xfrm>
        </p:grpSpPr>
        <p:sp>
          <p:nvSpPr>
            <p:cNvPr id="96" name="Cloud Callout 95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Which equation is </a:t>
              </a:r>
            </a:p>
            <a:p>
              <a:r>
                <a:rPr lang="en-US" dirty="0" smtClean="0"/>
                <a:t>to be considered ?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77678" y="1845445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Consider (i) ,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12156" y="2091565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70218" y="207989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34328" y="2076325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+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397441" y="210364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742548" y="207989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8411" y="236541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501" y="2365415"/>
            <a:ext cx="31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</a:p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25497" y="236541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364456" y="2365418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28080" y="2365418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988125" y="234255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495800" y="1243364"/>
            <a:ext cx="3557028" cy="1404589"/>
            <a:chOff x="3939471" y="282755"/>
            <a:chExt cx="3233662" cy="2264198"/>
          </a:xfrm>
        </p:grpSpPr>
        <p:sp>
          <p:nvSpPr>
            <p:cNvPr id="138" name="Cloud 137"/>
            <p:cNvSpPr/>
            <p:nvPr/>
          </p:nvSpPr>
          <p:spPr>
            <a:xfrm>
              <a:off x="3939471" y="282755"/>
              <a:ext cx="3233662" cy="22641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47289" y="572897"/>
              <a:ext cx="2948132" cy="17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Shift one of the two variables to the L.H.S so that we get equation in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form of either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Cloud Callout 139"/>
          <p:cNvSpPr/>
          <p:nvPr/>
        </p:nvSpPr>
        <p:spPr>
          <a:xfrm>
            <a:off x="4947552" y="1428751"/>
            <a:ext cx="2672448" cy="1055288"/>
          </a:xfrm>
          <a:prstGeom prst="cloudCallout">
            <a:avLst>
              <a:gd name="adj1" fmla="val 44391"/>
              <a:gd name="adj2" fmla="val -5935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77705" y="1745806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 = something or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 = something…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514738" y="234117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88" name="Curved Down Arrow 187"/>
          <p:cNvSpPr/>
          <p:nvPr/>
        </p:nvSpPr>
        <p:spPr>
          <a:xfrm>
            <a:off x="976083" y="2012195"/>
            <a:ext cx="1433623" cy="121411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5203512" y="1039784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29331" y="1430641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name of the method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233104" y="1345201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SUBSTITUTION method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Cloud 194"/>
          <p:cNvSpPr/>
          <p:nvPr/>
        </p:nvSpPr>
        <p:spPr>
          <a:xfrm>
            <a:off x="5331402" y="108089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99744" y="1419943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 we need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something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Cloud 196"/>
          <p:cNvSpPr/>
          <p:nvPr/>
        </p:nvSpPr>
        <p:spPr>
          <a:xfrm>
            <a:off x="5293302" y="1166723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19119" y="1605204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what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Cloud 198"/>
          <p:cNvSpPr/>
          <p:nvPr/>
        </p:nvSpPr>
        <p:spPr>
          <a:xfrm>
            <a:off x="5442663" y="1302745"/>
            <a:ext cx="2429498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88333" y="1638458"/>
            <a:ext cx="243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Cloud 200"/>
          <p:cNvSpPr/>
          <p:nvPr/>
        </p:nvSpPr>
        <p:spPr>
          <a:xfrm>
            <a:off x="5242381" y="1435004"/>
            <a:ext cx="3233662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16857" y="1785564"/>
            <a:ext cx="283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the equation which  was not considered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17579" y="2722178"/>
            <a:ext cx="17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(iii) in (ii)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2400" y="925830"/>
            <a:ext cx="0" cy="3931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04417" y="399956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55165" y="400935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036840" y="401840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352059" y="390396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321636" y="4100237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21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1" name="Line 45"/>
          <p:cNvSpPr>
            <a:spLocks noChangeShapeType="1"/>
          </p:cNvSpPr>
          <p:nvPr/>
        </p:nvSpPr>
        <p:spPr bwMode="auto">
          <a:xfrm>
            <a:off x="2381000" y="4138248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672153" y="437482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2250" y="439857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035316" y="436987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2333500" y="4193911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380221" y="3975892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652135" y="391378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  <a:latin typeface="Calibri" pitchFamily="34" charset="0"/>
              </a:rPr>
              <a:t>1</a:t>
            </a:r>
            <a:endParaRPr lang="en-US" sz="1000" b="1" dirty="0">
              <a:solidFill>
                <a:srgbClr val="6600CC"/>
              </a:solidFill>
              <a:latin typeface="Calibri" pitchFamily="34" charset="0"/>
            </a:endParaRPr>
          </a:p>
        </p:txBody>
      </p:sp>
      <p:sp>
        <p:nvSpPr>
          <p:cNvPr id="263" name="Cloud Callout 262"/>
          <p:cNvSpPr/>
          <p:nvPr/>
        </p:nvSpPr>
        <p:spPr>
          <a:xfrm>
            <a:off x="5305673" y="819151"/>
            <a:ext cx="2672448" cy="1055288"/>
          </a:xfrm>
          <a:prstGeom prst="cloudCallout">
            <a:avLst>
              <a:gd name="adj1" fmla="val -67817"/>
              <a:gd name="adj2" fmla="val 6826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257806" y="974971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to get the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value of q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Cloud Callout 264"/>
          <p:cNvSpPr/>
          <p:nvPr/>
        </p:nvSpPr>
        <p:spPr>
          <a:xfrm>
            <a:off x="5943600" y="1047751"/>
            <a:ext cx="2672448" cy="1055288"/>
          </a:xfrm>
          <a:prstGeom prst="cloudCallout">
            <a:avLst>
              <a:gd name="adj1" fmla="val -72280"/>
              <a:gd name="adj2" fmla="val 541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943606" y="1203571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have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substitute p = 1/3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Cloud Callout 266"/>
          <p:cNvSpPr/>
          <p:nvPr/>
        </p:nvSpPr>
        <p:spPr>
          <a:xfrm>
            <a:off x="6248400" y="895351"/>
            <a:ext cx="2672448" cy="1055288"/>
          </a:xfrm>
          <a:prstGeom prst="cloudCallout">
            <a:avLst>
              <a:gd name="adj1" fmla="val -70545"/>
              <a:gd name="adj2" fmla="val 6567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248405" y="1148778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substitute in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equation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3" name="Cloud Callout 272"/>
          <p:cNvSpPr/>
          <p:nvPr/>
        </p:nvSpPr>
        <p:spPr>
          <a:xfrm>
            <a:off x="6018577" y="903718"/>
            <a:ext cx="2672448" cy="1055288"/>
          </a:xfrm>
          <a:prstGeom prst="cloudCallout">
            <a:avLst>
              <a:gd name="adj1" fmla="val -70545"/>
              <a:gd name="adj2" fmla="val 73213"/>
            </a:avLst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943606" y="1242596"/>
            <a:ext cx="274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latin typeface="Bookman Old Style" pitchFamily="18" charset="0"/>
                <a:sym typeface="Symbol"/>
              </a:rPr>
              <a:t>In either (i) , (ii) or (iii)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6425936" y="483870"/>
            <a:ext cx="0" cy="4297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771404" y="2800353"/>
            <a:ext cx="1289962" cy="4168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037927" y="3042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4945684" y="333126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4921822" y="333077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– 1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643250" y="31584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191006" y="354047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- 1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6764191" y="2835598"/>
            <a:ext cx="1407158" cy="338554"/>
            <a:chOff x="6133147" y="2982157"/>
            <a:chExt cx="1436882" cy="338554"/>
          </a:xfrm>
        </p:grpSpPr>
        <p:sp>
          <p:nvSpPr>
            <p:cNvPr id="315" name="TextBox 314"/>
            <p:cNvSpPr txBox="1"/>
            <p:nvPr/>
          </p:nvSpPr>
          <p:spPr>
            <a:xfrm>
              <a:off x="6133147" y="2982157"/>
              <a:ext cx="68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x  =  4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684158" y="2982157"/>
              <a:ext cx="885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,   y =  5 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3581406" y="2810250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p  = 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700173" y="1276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7620000" y="15529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596250" y="15049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– 2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130288" y="241935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445866" y="20858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963219" y="895350"/>
            <a:ext cx="272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q =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grpSp>
        <p:nvGrpSpPr>
          <p:cNvPr id="341" name="Group 65"/>
          <p:cNvGrpSpPr/>
          <p:nvPr/>
        </p:nvGrpSpPr>
        <p:grpSpPr>
          <a:xfrm>
            <a:off x="2435996" y="1657350"/>
            <a:ext cx="2440804" cy="1228668"/>
            <a:chOff x="-453861" y="3529446"/>
            <a:chExt cx="1749843" cy="828156"/>
          </a:xfrm>
        </p:grpSpPr>
        <p:sp>
          <p:nvSpPr>
            <p:cNvPr id="342" name="Cloud Callout 341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-406712" y="374813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Equation (iii)</a:t>
              </a:r>
              <a:endParaRPr lang="en-US" dirty="0"/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3881211" y="966601"/>
            <a:ext cx="268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p =       in (iii), we get 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65124" y="288335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903882" y="924054"/>
            <a:ext cx="1085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08803"/>
                </a:solidFill>
                <a:latin typeface="Calibri" pitchFamily="34" charset="0"/>
              </a:rPr>
              <a:t>Substituting</a:t>
            </a:r>
            <a:endParaRPr lang="en-US" sz="1400" b="1" dirty="0">
              <a:solidFill>
                <a:srgbClr val="108803"/>
              </a:solidFill>
              <a:latin typeface="Calibri" pitchFamily="34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730939" y="97352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Bookman Old Style" pitchFamily="18" charset="0"/>
              </a:rPr>
              <a:t>&amp;</a:t>
            </a:r>
            <a:endParaRPr lang="en-US" sz="1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2664010" y="418105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  <a:latin typeface="Calibri" pitchFamily="34" charset="0"/>
              </a:rPr>
              <a:t>3</a:t>
            </a:r>
            <a:endParaRPr lang="en-US" sz="1000" b="1" dirty="0">
              <a:solidFill>
                <a:srgbClr val="6600CC"/>
              </a:solidFill>
              <a:latin typeface="Calibri" pitchFamily="34" charset="0"/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2375163" y="4322375"/>
            <a:ext cx="293812" cy="514498"/>
            <a:chOff x="7940738" y="4464875"/>
            <a:chExt cx="293812" cy="514498"/>
          </a:xfrm>
        </p:grpSpPr>
        <p:sp>
          <p:nvSpPr>
            <p:cNvPr id="407" name="TextBox 406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09" name="Straight Connector 408"/>
            <p:cNvCxnSpPr/>
            <p:nvPr/>
          </p:nvCxnSpPr>
          <p:spPr>
            <a:xfrm>
              <a:off x="7960230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5141025" y="871600"/>
            <a:ext cx="277844" cy="514498"/>
            <a:chOff x="7940738" y="4464875"/>
            <a:chExt cx="277844" cy="514498"/>
          </a:xfrm>
        </p:grpSpPr>
        <p:sp>
          <p:nvSpPr>
            <p:cNvPr id="411" name="TextBox 410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  <a:latin typeface="Calibri" pitchFamily="34" charset="0"/>
                </a:rPr>
                <a:t>1</a:t>
              </a:r>
              <a:endParaRPr lang="en-US" sz="1400" b="1" dirty="0">
                <a:solidFill>
                  <a:srgbClr val="CC0066"/>
                </a:solidFill>
                <a:latin typeface="Calibri" pitchFamily="34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  <a:latin typeface="Calibri" pitchFamily="34" charset="0"/>
                </a:rPr>
                <a:t>3</a:t>
              </a:r>
              <a:endParaRPr lang="en-US" sz="1400" b="1" dirty="0">
                <a:solidFill>
                  <a:srgbClr val="CC0066"/>
                </a:solidFill>
                <a:latin typeface="Calibri" pitchFamily="34" charset="0"/>
              </a:endParaRPr>
            </a:p>
          </p:txBody>
        </p:sp>
        <p:cxnSp>
          <p:nvCxnSpPr>
            <p:cNvPr id="413" name="Straight Connector 412"/>
            <p:cNvCxnSpPr/>
            <p:nvPr/>
          </p:nvCxnSpPr>
          <p:spPr>
            <a:xfrm>
              <a:off x="7972105" y="4740975"/>
              <a:ext cx="182880" cy="0"/>
            </a:xfrm>
            <a:prstGeom prst="line">
              <a:avLst/>
            </a:prstGeom>
            <a:ln>
              <a:solidFill>
                <a:srgbClr val="CC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4" name="TextBox 413"/>
          <p:cNvSpPr txBox="1"/>
          <p:nvPr/>
        </p:nvSpPr>
        <p:spPr>
          <a:xfrm>
            <a:off x="4213599" y="1424102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4609141" y="14246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5009708" y="1397076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2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231035" y="139707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  5 (          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4223101" y="1876352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4618643" y="18768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042960" y="173655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6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264285" y="1736550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  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225163" y="199021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3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>
            <a:off x="5036131" y="2035737"/>
            <a:ext cx="839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3950792" y="18902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302470" y="2369753"/>
            <a:ext cx="1187201" cy="46375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4301710" y="240230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3955475" y="242006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4632372" y="24379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5065919" y="2319005"/>
            <a:ext cx="281937" cy="514498"/>
            <a:chOff x="7940738" y="4464875"/>
            <a:chExt cx="281937" cy="514498"/>
          </a:xfrm>
        </p:grpSpPr>
        <p:sp>
          <p:nvSpPr>
            <p:cNvPr id="435" name="TextBox 434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37" name="Straight Connector 436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4378144" y="3047852"/>
            <a:ext cx="281937" cy="514498"/>
            <a:chOff x="7940738" y="4464875"/>
            <a:chExt cx="281937" cy="514498"/>
          </a:xfrm>
        </p:grpSpPr>
        <p:sp>
          <p:nvSpPr>
            <p:cNvPr id="443" name="TextBox 442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45" name="Straight Connector 444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" name="TextBox 449"/>
          <p:cNvSpPr txBox="1"/>
          <p:nvPr/>
        </p:nvSpPr>
        <p:spPr>
          <a:xfrm>
            <a:off x="3909950" y="351672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5026334" y="3540474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4501940" y="41917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5081650" y="4200653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7051873" y="1288950"/>
            <a:ext cx="281937" cy="514498"/>
            <a:chOff x="7940738" y="4464875"/>
            <a:chExt cx="281937" cy="514498"/>
          </a:xfrm>
        </p:grpSpPr>
        <p:sp>
          <p:nvSpPr>
            <p:cNvPr id="468" name="TextBox 467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70" name="Straight Connector 469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1" name="TextBox 470"/>
          <p:cNvSpPr txBox="1"/>
          <p:nvPr/>
        </p:nvSpPr>
        <p:spPr>
          <a:xfrm>
            <a:off x="7339533" y="13700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7124033" y="208585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7667614" y="2097728"/>
            <a:ext cx="754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 + 2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7738859" y="2437067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4" name="Cloud 483"/>
          <p:cNvSpPr/>
          <p:nvPr/>
        </p:nvSpPr>
        <p:spPr>
          <a:xfrm>
            <a:off x="4939888" y="1657604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Common Term / Common Denominator in both equations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16790" y="355378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11480" y="417691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(iv)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34886" y="56382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68829" y="5638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258173" y="5638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97266" y="631124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1635466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2238371" y="36054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2016466" y="636287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2778466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025538" y="4495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686171" y="353614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501886" y="562062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735829" y="56206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925173" y="56206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3464266" y="629360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829171" y="358777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>
            <a:off x="4607266" y="634523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302466" y="4384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420490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667562" y="4495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043875" y="56185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277818" y="5737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2467162" y="58560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4670300" y="563826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4904243" y="5638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93587" y="5638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1954306" y="824092"/>
            <a:ext cx="625492" cy="545275"/>
            <a:chOff x="7942544" y="4464875"/>
            <a:chExt cx="625492" cy="545275"/>
          </a:xfrm>
        </p:grpSpPr>
        <p:sp>
          <p:nvSpPr>
            <p:cNvPr id="327" name="TextBox 326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942544" y="4671596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– 1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29" name="Straight Connector 328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433450" y="94482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= p 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3095500" y="812218"/>
            <a:ext cx="628698" cy="545275"/>
            <a:chOff x="7942544" y="4464875"/>
            <a:chExt cx="628698" cy="545275"/>
          </a:xfrm>
        </p:grpSpPr>
        <p:sp>
          <p:nvSpPr>
            <p:cNvPr id="332" name="TextBox 331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942544" y="467159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y – 2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7" name="TextBox 336"/>
          <p:cNvSpPr txBox="1"/>
          <p:nvPr/>
        </p:nvSpPr>
        <p:spPr>
          <a:xfrm>
            <a:off x="3589438" y="95967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= q 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111" y="298640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972286" y="297452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179188" y="299135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331031" y="299827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(2 – 5p)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39086" y="29864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2409700" y="29982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684311" y="325591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023441" y="326691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989645" y="3255912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 6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381281" y="3255912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1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428500" y="326942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1342900" y="3255912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   15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2023441" y="351729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66" name="Rectangle 465"/>
          <p:cNvSpPr/>
          <p:nvPr/>
        </p:nvSpPr>
        <p:spPr>
          <a:xfrm>
            <a:off x="2381281" y="3506287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1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428500" y="351980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1526643" y="350628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21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638300" y="3506287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  6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2023441" y="37673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2381281" y="3752351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7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428500" y="376984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1526643" y="3756328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21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5725988" y="1307127"/>
            <a:ext cx="293812" cy="514498"/>
            <a:chOff x="7940738" y="4464875"/>
            <a:chExt cx="293812" cy="514498"/>
          </a:xfrm>
        </p:grpSpPr>
        <p:sp>
          <p:nvSpPr>
            <p:cNvPr id="493" name="TextBox 492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95" name="Straight Connector 494"/>
            <p:cNvCxnSpPr/>
            <p:nvPr/>
          </p:nvCxnSpPr>
          <p:spPr>
            <a:xfrm>
              <a:off x="7960230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5703622" y="2724142"/>
            <a:ext cx="625492" cy="545275"/>
            <a:chOff x="7942544" y="4464875"/>
            <a:chExt cx="625492" cy="545275"/>
          </a:xfrm>
        </p:grpSpPr>
        <p:sp>
          <p:nvSpPr>
            <p:cNvPr id="497" name="TextBox 496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7942544" y="4671596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– 1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0" name="TextBox 499"/>
          <p:cNvSpPr txBox="1"/>
          <p:nvPr/>
        </p:nvSpPr>
        <p:spPr>
          <a:xfrm>
            <a:off x="3926775" y="38333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4478190" y="38641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5029200" y="3873074"/>
            <a:ext cx="631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 + 1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3926775" y="414017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8194472" y="807268"/>
            <a:ext cx="628698" cy="545275"/>
            <a:chOff x="7942544" y="4464875"/>
            <a:chExt cx="628698" cy="545275"/>
          </a:xfrm>
        </p:grpSpPr>
        <p:sp>
          <p:nvSpPr>
            <p:cNvPr id="505" name="TextBox 504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7942544" y="467159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y – 2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8" name="TextBox 507"/>
          <p:cNvSpPr txBox="1"/>
          <p:nvPr/>
        </p:nvSpPr>
        <p:spPr>
          <a:xfrm>
            <a:off x="6883731" y="179787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- 2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6424550" y="17741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7719059" y="1797878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6465125" y="23855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2" name="Straight Connector 511"/>
          <p:cNvCxnSpPr/>
          <p:nvPr/>
        </p:nvCxnSpPr>
        <p:spPr>
          <a:xfrm flipH="1" flipV="1">
            <a:off x="5157850" y="1657352"/>
            <a:ext cx="602994" cy="8856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H="1" flipV="1">
            <a:off x="4561022" y="3229335"/>
            <a:ext cx="403859" cy="18556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V="1">
            <a:off x="4648200" y="3198178"/>
            <a:ext cx="341320" cy="27115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H="1" flipV="1">
            <a:off x="7255822" y="1448034"/>
            <a:ext cx="403859" cy="18556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V="1">
            <a:off x="7343005" y="1416878"/>
            <a:ext cx="341320" cy="27115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50"/>
                            </p:stCondLst>
                            <p:childTnLst>
                              <p:par>
                                <p:cTn id="6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500"/>
                            </p:stCondLst>
                            <p:childTnLst>
                              <p:par>
                                <p:cTn id="6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00"/>
                            </p:stCondLst>
                            <p:childTnLst>
                              <p:par>
                                <p:cTn id="6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500"/>
                            </p:stCondLst>
                            <p:childTnLst>
                              <p:par>
                                <p:cTn id="6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250"/>
                            </p:stCondLst>
                            <p:childTnLst>
                              <p:par>
                                <p:cTn id="6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500"/>
                            </p:stCondLst>
                            <p:childTnLst>
                              <p:par>
                                <p:cTn id="7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00"/>
                            </p:stCondLst>
                            <p:childTnLst>
                              <p:par>
                                <p:cTn id="7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500"/>
                            </p:stCondLst>
                            <p:childTnLst>
                              <p:par>
                                <p:cTn id="7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00"/>
                            </p:stCondLst>
                            <p:childTnLst>
                              <p:par>
                                <p:cTn id="7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2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250"/>
                            </p:stCondLst>
                            <p:childTnLst>
                              <p:par>
                                <p:cTn id="8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500"/>
                            </p:stCondLst>
                            <p:childTnLst>
                              <p:par>
                                <p:cTn id="8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00"/>
                            </p:stCondLst>
                            <p:childTnLst>
                              <p:par>
                                <p:cTn id="8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250"/>
                            </p:stCondLst>
                            <p:childTnLst>
                              <p:par>
                                <p:cTn id="8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500"/>
                            </p:stCondLst>
                            <p:childTnLst>
                              <p:par>
                                <p:cTn id="8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500"/>
                            </p:stCondLst>
                            <p:childTnLst>
                              <p:par>
                                <p:cTn id="9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0" fill="hold">
                            <p:stCondLst>
                              <p:cond delay="500"/>
                            </p:stCondLst>
                            <p:childTnLst>
                              <p:par>
                                <p:cTn id="9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0"/>
                            </p:stCondLst>
                            <p:childTnLst>
                              <p:par>
                                <p:cTn id="10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8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500"/>
                            </p:stCondLst>
                            <p:childTnLst>
                              <p:par>
                                <p:cTn id="10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500"/>
                            </p:stCondLst>
                            <p:childTnLst>
                              <p:par>
                                <p:cTn id="10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11" grpId="0" animBg="1"/>
      <p:bldP spid="211" grpId="1" animBg="1"/>
      <p:bldP spid="203" grpId="0" animBg="1"/>
      <p:bldP spid="203" grpId="1" animBg="1"/>
      <p:bldP spid="10" grpId="0"/>
      <p:bldP spid="13" grpId="0"/>
      <p:bldP spid="14" grpId="0"/>
      <p:bldP spid="1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101" grpId="0"/>
      <p:bldP spid="102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0" grpId="0" animBg="1"/>
      <p:bldP spid="140" grpId="1" animBg="1"/>
      <p:bldP spid="141" grpId="0"/>
      <p:bldP spid="141" grpId="1"/>
      <p:bldP spid="183" grpId="0"/>
      <p:bldP spid="188" grpId="0" animBg="1"/>
      <p:bldP spid="188" grpId="1" animBg="1"/>
      <p:bldP spid="192" grpId="0" animBg="1"/>
      <p:bldP spid="192" grpId="1" animBg="1"/>
      <p:bldP spid="193" grpId="0"/>
      <p:bldP spid="193" grpId="1"/>
      <p:bldP spid="194" grpId="0"/>
      <p:bldP spid="194" grpId="1"/>
      <p:bldP spid="195" grpId="0" animBg="1"/>
      <p:bldP spid="195" grpId="1" animBg="1"/>
      <p:bldP spid="196" grpId="0"/>
      <p:bldP spid="196" grpId="1"/>
      <p:bldP spid="197" grpId="0" animBg="1"/>
      <p:bldP spid="197" grpId="1" animBg="1"/>
      <p:bldP spid="198" grpId="0"/>
      <p:bldP spid="198" grpId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/>
      <p:bldP spid="202" grpId="1"/>
      <p:bldP spid="204" grpId="0"/>
      <p:bldP spid="246" grpId="0"/>
      <p:bldP spid="247" grpId="0"/>
      <p:bldP spid="248" grpId="0"/>
      <p:bldP spid="249" grpId="0"/>
      <p:bldP spid="250" grpId="0"/>
      <p:bldP spid="251" grpId="0" animBg="1"/>
      <p:bldP spid="256" grpId="0"/>
      <p:bldP spid="257" grpId="0"/>
      <p:bldP spid="258" grpId="0"/>
      <p:bldP spid="262" grpId="0"/>
      <p:bldP spid="263" grpId="0" animBg="1"/>
      <p:bldP spid="263" grpId="1" animBg="1"/>
      <p:bldP spid="264" grpId="0"/>
      <p:bldP spid="264" grpId="1"/>
      <p:bldP spid="265" grpId="0" animBg="1"/>
      <p:bldP spid="265" grpId="1" animBg="1"/>
      <p:bldP spid="266" grpId="0"/>
      <p:bldP spid="266" grpId="1"/>
      <p:bldP spid="267" grpId="0" animBg="1"/>
      <p:bldP spid="267" grpId="1" animBg="1"/>
      <p:bldP spid="268" grpId="0"/>
      <p:bldP spid="268" grpId="1"/>
      <p:bldP spid="273" grpId="0" animBg="1"/>
      <p:bldP spid="273" grpId="1" animBg="1"/>
      <p:bldP spid="274" grpId="0"/>
      <p:bldP spid="274" grpId="1"/>
      <p:bldP spid="298" grpId="0" animBg="1"/>
      <p:bldP spid="303" grpId="0"/>
      <p:bldP spid="305" grpId="0"/>
      <p:bldP spid="306" grpId="0"/>
      <p:bldP spid="309" grpId="0"/>
      <p:bldP spid="320" grpId="0"/>
      <p:bldP spid="321" grpId="0"/>
      <p:bldP spid="323" grpId="0"/>
      <p:bldP spid="331" grpId="0"/>
      <p:bldP spid="333" grpId="0"/>
      <p:bldP spid="335" grpId="0"/>
      <p:bldP spid="352" grpId="0"/>
      <p:bldP spid="353" grpId="0"/>
      <p:bldP spid="363" grpId="0"/>
      <p:bldP spid="364" grpId="0"/>
      <p:bldP spid="405" grpId="0"/>
      <p:bldP spid="414" grpId="0"/>
      <p:bldP spid="415" grpId="0"/>
      <p:bldP spid="416" grpId="0"/>
      <p:bldP spid="417" grpId="0"/>
      <p:bldP spid="422" grpId="0"/>
      <p:bldP spid="423" grpId="0"/>
      <p:bldP spid="424" grpId="0"/>
      <p:bldP spid="425" grpId="0"/>
      <p:bldP spid="426" grpId="0"/>
      <p:bldP spid="428" grpId="0"/>
      <p:bldP spid="429" grpId="0" animBg="1"/>
      <p:bldP spid="431" grpId="0"/>
      <p:bldP spid="432" grpId="0"/>
      <p:bldP spid="433" grpId="0"/>
      <p:bldP spid="450" grpId="0"/>
      <p:bldP spid="455" grpId="0"/>
      <p:bldP spid="457" grpId="0"/>
      <p:bldP spid="458" grpId="0"/>
      <p:bldP spid="471" grpId="0"/>
      <p:bldP spid="476" grpId="0"/>
      <p:bldP spid="481" grpId="0"/>
      <p:bldP spid="483" grpId="0"/>
      <p:bldP spid="484" grpId="0" animBg="1"/>
      <p:bldP spid="484" grpId="1" animBg="1"/>
      <p:bldP spid="281" grpId="0"/>
      <p:bldP spid="5" grpId="0"/>
      <p:bldP spid="337" grpId="0"/>
      <p:bldP spid="6" grpId="0"/>
      <p:bldP spid="338" grpId="0"/>
      <p:bldP spid="339" grpId="0"/>
      <p:bldP spid="340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30" grpId="0"/>
      <p:bldP spid="464" grpId="0"/>
      <p:bldP spid="466" grpId="0"/>
      <p:bldP spid="485" grpId="0"/>
      <p:bldP spid="486" grpId="0"/>
      <p:bldP spid="487" grpId="0"/>
      <p:bldP spid="488" grpId="0"/>
      <p:bldP spid="489" grpId="0"/>
      <p:bldP spid="490" grpId="0"/>
      <p:bldP spid="491" grpId="0"/>
      <p:bldP spid="500" grpId="0"/>
      <p:bldP spid="501" grpId="0"/>
      <p:bldP spid="502" grpId="0"/>
      <p:bldP spid="503" grpId="0"/>
      <p:bldP spid="508" grpId="0"/>
      <p:bldP spid="509" grpId="0"/>
      <p:bldP spid="510" grpId="0"/>
      <p:bldP spid="5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Q.1(VII)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36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/>
          <p:cNvSpPr/>
          <p:nvPr/>
        </p:nvSpPr>
        <p:spPr>
          <a:xfrm>
            <a:off x="1647706" y="4669364"/>
            <a:ext cx="1227891" cy="2983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753049" y="2566905"/>
            <a:ext cx="1676887" cy="35219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33306" y="1805783"/>
            <a:ext cx="1676887" cy="2751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0418" y="924054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3092" y="1250421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79119" y="1819641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535" y="1238753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10p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15264" y="123518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+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71600" y="123875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2q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3484" y="12387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46404" y="1804698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966" y="179303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9668" y="178945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6064" y="179303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4296" y="179303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973376" y="854775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3733800" y="821125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7" name="Group 65"/>
          <p:cNvGrpSpPr/>
          <p:nvPr/>
        </p:nvGrpSpPr>
        <p:grpSpPr>
          <a:xfrm>
            <a:off x="4800600" y="742951"/>
            <a:ext cx="3055130" cy="1315808"/>
            <a:chOff x="-780757" y="3603795"/>
            <a:chExt cx="2350104" cy="950241"/>
          </a:xfrm>
        </p:grpSpPr>
        <p:sp>
          <p:nvSpPr>
            <p:cNvPr id="98" name="Cloud Callout 97"/>
            <p:cNvSpPr/>
            <p:nvPr/>
          </p:nvSpPr>
          <p:spPr>
            <a:xfrm>
              <a:off x="-780757" y="3603795"/>
              <a:ext cx="2331593" cy="950241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But what we </a:t>
              </a:r>
            </a:p>
            <a:p>
              <a:r>
                <a:rPr lang="en-US" dirty="0"/>
                <a:t>need to substitute….</a:t>
              </a:r>
            </a:p>
            <a:p>
              <a:r>
                <a:rPr lang="en-US" dirty="0"/>
                <a:t>Let us see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6" y="1352552"/>
            <a:ext cx="3625085" cy="1594245"/>
            <a:chOff x="440693" y="3311345"/>
            <a:chExt cx="2788527" cy="1465317"/>
          </a:xfrm>
        </p:grpSpPr>
        <p:sp>
          <p:nvSpPr>
            <p:cNvPr id="104" name="Cloud Callout 103"/>
            <p:cNvSpPr/>
            <p:nvPr/>
          </p:nvSpPr>
          <p:spPr>
            <a:xfrm>
              <a:off x="440693" y="3311345"/>
              <a:ext cx="2788527" cy="1465317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What is the difference between this sum and the sums done before this ?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28806" y="1049540"/>
            <a:ext cx="3625085" cy="1217413"/>
            <a:chOff x="426039" y="3578907"/>
            <a:chExt cx="2788527" cy="1118960"/>
          </a:xfrm>
        </p:grpSpPr>
        <p:sp>
          <p:nvSpPr>
            <p:cNvPr id="107" name="Cloud Callout 106"/>
            <p:cNvSpPr/>
            <p:nvPr/>
          </p:nvSpPr>
          <p:spPr>
            <a:xfrm>
              <a:off x="426039" y="3578907"/>
              <a:ext cx="2788527" cy="11189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Binomial terms in the denominator</a:t>
              </a:r>
              <a:endParaRPr lang="en-US" dirty="0"/>
            </a:p>
          </p:txBody>
        </p:sp>
      </p:grpSp>
      <p:grpSp>
        <p:nvGrpSpPr>
          <p:cNvPr id="121" name="Group 65"/>
          <p:cNvGrpSpPr/>
          <p:nvPr/>
        </p:nvGrpSpPr>
        <p:grpSpPr>
          <a:xfrm>
            <a:off x="3927165" y="391380"/>
            <a:ext cx="3083241" cy="1037370"/>
            <a:chOff x="-808102" y="3651433"/>
            <a:chExt cx="2371728" cy="749160"/>
          </a:xfrm>
        </p:grpSpPr>
        <p:sp>
          <p:nvSpPr>
            <p:cNvPr id="122" name="Cloud Callout 12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So how to solve ?</a:t>
              </a:r>
              <a:endParaRPr lang="en-US" dirty="0"/>
            </a:p>
          </p:txBody>
        </p:sp>
      </p:grpSp>
      <p:grpSp>
        <p:nvGrpSpPr>
          <p:cNvPr id="124" name="Group 65"/>
          <p:cNvGrpSpPr/>
          <p:nvPr/>
        </p:nvGrpSpPr>
        <p:grpSpPr>
          <a:xfrm>
            <a:off x="3850965" y="514351"/>
            <a:ext cx="3083241" cy="1037372"/>
            <a:chOff x="1099101" y="2770954"/>
            <a:chExt cx="2371728" cy="749160"/>
          </a:xfrm>
        </p:grpSpPr>
        <p:sp>
          <p:nvSpPr>
            <p:cNvPr id="125" name="Cloud Callout 124"/>
            <p:cNvSpPr/>
            <p:nvPr/>
          </p:nvSpPr>
          <p:spPr>
            <a:xfrm>
              <a:off x="1099101" y="2770954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90547" y="2918299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By substituting</a:t>
              </a:r>
              <a:endParaRPr lang="en-US" dirty="0"/>
            </a:p>
          </p:txBody>
        </p:sp>
      </p:grpSp>
      <p:grpSp>
        <p:nvGrpSpPr>
          <p:cNvPr id="68" name="Group 65"/>
          <p:cNvGrpSpPr/>
          <p:nvPr/>
        </p:nvGrpSpPr>
        <p:grpSpPr>
          <a:xfrm>
            <a:off x="4689165" y="1200150"/>
            <a:ext cx="3083241" cy="1037370"/>
            <a:chOff x="-808102" y="3651433"/>
            <a:chExt cx="2371728" cy="749160"/>
          </a:xfrm>
        </p:grpSpPr>
        <p:sp>
          <p:nvSpPr>
            <p:cNvPr id="69" name="Cloud Callout 68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First let us number the equations.</a:t>
              </a:r>
              <a:endParaRPr lang="en-US" dirty="0"/>
            </a:p>
          </p:txBody>
        </p:sp>
      </p:grpSp>
      <p:grpSp>
        <p:nvGrpSpPr>
          <p:cNvPr id="71" name="Group 65"/>
          <p:cNvGrpSpPr/>
          <p:nvPr/>
        </p:nvGrpSpPr>
        <p:grpSpPr>
          <a:xfrm>
            <a:off x="5105406" y="971550"/>
            <a:ext cx="3083241" cy="1037370"/>
            <a:chOff x="-808102" y="3651433"/>
            <a:chExt cx="2371728" cy="749160"/>
          </a:xfrm>
        </p:grpSpPr>
        <p:sp>
          <p:nvSpPr>
            <p:cNvPr id="72" name="Cloud Callout 7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Consider one of </a:t>
              </a:r>
            </a:p>
            <a:p>
              <a:r>
                <a:rPr lang="en-US" dirty="0" smtClean="0"/>
                <a:t>the two equations</a:t>
              </a:r>
              <a:endParaRPr lang="en-US" dirty="0"/>
            </a:p>
          </p:txBody>
        </p:sp>
      </p:grpSp>
      <p:grpSp>
        <p:nvGrpSpPr>
          <p:cNvPr id="74" name="Group 65"/>
          <p:cNvGrpSpPr/>
          <p:nvPr/>
        </p:nvGrpSpPr>
        <p:grpSpPr>
          <a:xfrm>
            <a:off x="4427220" y="1561754"/>
            <a:ext cx="3116580" cy="1037370"/>
            <a:chOff x="-808102" y="3651433"/>
            <a:chExt cx="2397374" cy="749160"/>
          </a:xfrm>
        </p:grpSpPr>
        <p:sp>
          <p:nvSpPr>
            <p:cNvPr id="75" name="Cloud Callout 74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You can consider either of the two equations</a:t>
              </a:r>
              <a:endParaRPr lang="en-US" dirty="0"/>
            </a:p>
          </p:txBody>
        </p:sp>
      </p:grpSp>
      <p:grpSp>
        <p:nvGrpSpPr>
          <p:cNvPr id="77" name="Group 65"/>
          <p:cNvGrpSpPr/>
          <p:nvPr/>
        </p:nvGrpSpPr>
        <p:grpSpPr>
          <a:xfrm>
            <a:off x="4765367" y="1425923"/>
            <a:ext cx="3083239" cy="1141107"/>
            <a:chOff x="-796378" y="3519709"/>
            <a:chExt cx="2371728" cy="824076"/>
          </a:xfrm>
        </p:grpSpPr>
        <p:sp>
          <p:nvSpPr>
            <p:cNvPr id="78" name="Cloud Callout 77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It is better to consider simpler of the two equations</a:t>
              </a:r>
              <a:endParaRPr lang="en-US" dirty="0"/>
            </a:p>
          </p:txBody>
        </p:sp>
      </p:grpSp>
      <p:grpSp>
        <p:nvGrpSpPr>
          <p:cNvPr id="92" name="Group 65"/>
          <p:cNvGrpSpPr/>
          <p:nvPr/>
        </p:nvGrpSpPr>
        <p:grpSpPr>
          <a:xfrm>
            <a:off x="5679767" y="895351"/>
            <a:ext cx="3083239" cy="1141107"/>
            <a:chOff x="-796378" y="3519709"/>
            <a:chExt cx="2371728" cy="824076"/>
          </a:xfrm>
        </p:grpSpPr>
        <p:sp>
          <p:nvSpPr>
            <p:cNvPr id="93" name="Cloud Callout 92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Let us consider equation (i)</a:t>
              </a:r>
              <a:endParaRPr lang="en-US" dirty="0"/>
            </a:p>
          </p:txBody>
        </p:sp>
      </p:grpSp>
      <p:grpSp>
        <p:nvGrpSpPr>
          <p:cNvPr id="95" name="Group 65"/>
          <p:cNvGrpSpPr/>
          <p:nvPr/>
        </p:nvGrpSpPr>
        <p:grpSpPr>
          <a:xfrm>
            <a:off x="5265420" y="1531571"/>
            <a:ext cx="3116580" cy="1037370"/>
            <a:chOff x="-808102" y="3651433"/>
            <a:chExt cx="2397374" cy="749160"/>
          </a:xfrm>
        </p:grpSpPr>
        <p:sp>
          <p:nvSpPr>
            <p:cNvPr id="96" name="Cloud Callout 95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Which equation is </a:t>
              </a:r>
            </a:p>
            <a:p>
              <a:r>
                <a:rPr lang="en-US" dirty="0" smtClean="0"/>
                <a:t>to be considered ?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77678" y="2071172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Consider (i) ,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12156" y="2317292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70218" y="230562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34328" y="230205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+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397441" y="232937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742548" y="230562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8411" y="259114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501" y="2591142"/>
            <a:ext cx="31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</a:p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25497" y="259114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364456" y="2591145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28080" y="259114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988125" y="2568285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495800" y="1243364"/>
            <a:ext cx="3557028" cy="1404589"/>
            <a:chOff x="3939471" y="282755"/>
            <a:chExt cx="3233662" cy="2264198"/>
          </a:xfrm>
        </p:grpSpPr>
        <p:sp>
          <p:nvSpPr>
            <p:cNvPr id="138" name="Cloud 137"/>
            <p:cNvSpPr/>
            <p:nvPr/>
          </p:nvSpPr>
          <p:spPr>
            <a:xfrm>
              <a:off x="3939471" y="282755"/>
              <a:ext cx="3233662" cy="22641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47289" y="572897"/>
              <a:ext cx="2948132" cy="17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Shift one of the two variables to the L.H.S so that we get equation in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form of either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Cloud Callout 139"/>
          <p:cNvSpPr/>
          <p:nvPr/>
        </p:nvSpPr>
        <p:spPr>
          <a:xfrm>
            <a:off x="4947552" y="1428751"/>
            <a:ext cx="2672448" cy="1055288"/>
          </a:xfrm>
          <a:prstGeom prst="cloudCallout">
            <a:avLst>
              <a:gd name="adj1" fmla="val 44391"/>
              <a:gd name="adj2" fmla="val -5935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77705" y="1745806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 = something or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 = something…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514738" y="2566905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88" name="Curved Down Arrow 187"/>
          <p:cNvSpPr/>
          <p:nvPr/>
        </p:nvSpPr>
        <p:spPr>
          <a:xfrm>
            <a:off x="976083" y="2237922"/>
            <a:ext cx="1433623" cy="121411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5203512" y="1039784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29331" y="1430641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name of the method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233104" y="1345201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SUBSTITUTION method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Cloud 194"/>
          <p:cNvSpPr/>
          <p:nvPr/>
        </p:nvSpPr>
        <p:spPr>
          <a:xfrm>
            <a:off x="5331402" y="108089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99744" y="1419943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 we need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something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Cloud 196"/>
          <p:cNvSpPr/>
          <p:nvPr/>
        </p:nvSpPr>
        <p:spPr>
          <a:xfrm>
            <a:off x="5293302" y="1166723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19119" y="1605204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what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Cloud 198"/>
          <p:cNvSpPr/>
          <p:nvPr/>
        </p:nvSpPr>
        <p:spPr>
          <a:xfrm>
            <a:off x="5442663" y="1302745"/>
            <a:ext cx="2429498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88333" y="1638458"/>
            <a:ext cx="243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Cloud 200"/>
          <p:cNvSpPr/>
          <p:nvPr/>
        </p:nvSpPr>
        <p:spPr>
          <a:xfrm>
            <a:off x="5242381" y="1435004"/>
            <a:ext cx="3233662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16857" y="1785564"/>
            <a:ext cx="283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the equation which  was not considered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17579" y="2947905"/>
            <a:ext cx="17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(iii) in (ii)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2400" y="925830"/>
            <a:ext cx="0" cy="3931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04417" y="422528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55165" y="423507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036840" y="424413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352059" y="412969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8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321636" y="4325964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40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1" name="Line 45"/>
          <p:cNvSpPr>
            <a:spLocks noChangeShapeType="1"/>
          </p:cNvSpPr>
          <p:nvPr/>
        </p:nvSpPr>
        <p:spPr bwMode="auto">
          <a:xfrm>
            <a:off x="2381000" y="4363975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672153" y="4600555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2250" y="460055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035316" y="459560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2336865" y="4419638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380221" y="4201619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652135" y="413950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  <a:latin typeface="Calibri" pitchFamily="34" charset="0"/>
              </a:rPr>
              <a:t>1</a:t>
            </a:r>
            <a:endParaRPr lang="en-US" sz="1000" b="1" dirty="0">
              <a:solidFill>
                <a:srgbClr val="6600CC"/>
              </a:solidFill>
              <a:latin typeface="Calibri" pitchFamily="34" charset="0"/>
            </a:endParaRPr>
          </a:p>
        </p:txBody>
      </p:sp>
      <p:sp>
        <p:nvSpPr>
          <p:cNvPr id="263" name="Cloud Callout 262"/>
          <p:cNvSpPr/>
          <p:nvPr/>
        </p:nvSpPr>
        <p:spPr>
          <a:xfrm>
            <a:off x="5305673" y="819151"/>
            <a:ext cx="2672448" cy="1055288"/>
          </a:xfrm>
          <a:prstGeom prst="cloudCallout">
            <a:avLst>
              <a:gd name="adj1" fmla="val -67817"/>
              <a:gd name="adj2" fmla="val 6826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257806" y="974971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to get the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value of q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Cloud Callout 264"/>
          <p:cNvSpPr/>
          <p:nvPr/>
        </p:nvSpPr>
        <p:spPr>
          <a:xfrm>
            <a:off x="5792423" y="1657351"/>
            <a:ext cx="2672448" cy="1055288"/>
          </a:xfrm>
          <a:prstGeom prst="cloudCallout">
            <a:avLst>
              <a:gd name="adj1" fmla="val -72280"/>
              <a:gd name="adj2" fmla="val 541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792429" y="1813171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have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substitute p = 1/5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Cloud Callout 266"/>
          <p:cNvSpPr/>
          <p:nvPr/>
        </p:nvSpPr>
        <p:spPr>
          <a:xfrm>
            <a:off x="6248400" y="895351"/>
            <a:ext cx="2672448" cy="1055288"/>
          </a:xfrm>
          <a:prstGeom prst="cloudCallout">
            <a:avLst>
              <a:gd name="adj1" fmla="val -70545"/>
              <a:gd name="adj2" fmla="val 6567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172202" y="1148778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substitute in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equation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3" name="Cloud Callout 272"/>
          <p:cNvSpPr/>
          <p:nvPr/>
        </p:nvSpPr>
        <p:spPr>
          <a:xfrm>
            <a:off x="6018577" y="903718"/>
            <a:ext cx="2672448" cy="1055288"/>
          </a:xfrm>
          <a:prstGeom prst="cloudCallout">
            <a:avLst>
              <a:gd name="adj1" fmla="val -70545"/>
              <a:gd name="adj2" fmla="val 73213"/>
            </a:avLst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943606" y="1242596"/>
            <a:ext cx="274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latin typeface="Bookman Old Style" pitchFamily="18" charset="0"/>
                <a:sym typeface="Symbol"/>
              </a:rPr>
              <a:t>In either (i) , (ii) or (iii)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6450734" y="425105"/>
            <a:ext cx="0" cy="4297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730830" y="3499409"/>
            <a:ext cx="1289962" cy="3036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037927" y="28834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4945684" y="3171935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4921822" y="317145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+ y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643250" y="29991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191006" y="3381149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+ 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6723617" y="3457072"/>
            <a:ext cx="1360672" cy="338554"/>
            <a:chOff x="6133147" y="2982157"/>
            <a:chExt cx="1389414" cy="338554"/>
          </a:xfrm>
        </p:grpSpPr>
        <p:sp>
          <p:nvSpPr>
            <p:cNvPr id="315" name="TextBox 314"/>
            <p:cNvSpPr txBox="1"/>
            <p:nvPr/>
          </p:nvSpPr>
          <p:spPr>
            <a:xfrm>
              <a:off x="6133147" y="2982157"/>
              <a:ext cx="68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x  =  4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684158" y="2982157"/>
              <a:ext cx="838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,   y =  2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3581406" y="2650925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p  = 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144106" y="37810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5063933" y="4057637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5040183" y="400965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– y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629406" y="173355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2x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429006" y="3584125"/>
            <a:ext cx="272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q =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grpSp>
        <p:nvGrpSpPr>
          <p:cNvPr id="341" name="Group 65"/>
          <p:cNvGrpSpPr/>
          <p:nvPr/>
        </p:nvGrpSpPr>
        <p:grpSpPr>
          <a:xfrm>
            <a:off x="2435996" y="1657350"/>
            <a:ext cx="2440804" cy="1228668"/>
            <a:chOff x="-453861" y="3529446"/>
            <a:chExt cx="1749843" cy="828156"/>
          </a:xfrm>
        </p:grpSpPr>
        <p:sp>
          <p:nvSpPr>
            <p:cNvPr id="342" name="Cloud Callout 341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-406712" y="374813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Equation (iii)</a:t>
              </a:r>
              <a:endParaRPr lang="en-US" dirty="0"/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3881211" y="966601"/>
            <a:ext cx="268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p =       in (iii), we get 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00800" y="350483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903882" y="924054"/>
            <a:ext cx="1085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08803"/>
                </a:solidFill>
                <a:latin typeface="Calibri" pitchFamily="34" charset="0"/>
              </a:rPr>
              <a:t>Substituting</a:t>
            </a:r>
            <a:endParaRPr lang="en-US" sz="1400" b="1" dirty="0">
              <a:solidFill>
                <a:srgbClr val="108803"/>
              </a:solidFill>
              <a:latin typeface="Calibri" pitchFamily="34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730939" y="97352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Bookman Old Style" pitchFamily="18" charset="0"/>
              </a:rPr>
              <a:t>&amp;</a:t>
            </a:r>
            <a:endParaRPr lang="en-US" sz="14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2664010" y="440678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  <a:latin typeface="Calibri" pitchFamily="34" charset="0"/>
              </a:rPr>
              <a:t>5</a:t>
            </a:r>
            <a:endParaRPr lang="en-US" sz="1000" b="1" dirty="0">
              <a:solidFill>
                <a:srgbClr val="6600CC"/>
              </a:solidFill>
              <a:latin typeface="Calibri" pitchFamily="34" charset="0"/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2375163" y="4548102"/>
            <a:ext cx="293812" cy="514498"/>
            <a:chOff x="7940738" y="4464875"/>
            <a:chExt cx="293812" cy="514498"/>
          </a:xfrm>
        </p:grpSpPr>
        <p:sp>
          <p:nvSpPr>
            <p:cNvPr id="407" name="TextBox 406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5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09" name="Straight Connector 408"/>
            <p:cNvCxnSpPr/>
            <p:nvPr/>
          </p:nvCxnSpPr>
          <p:spPr>
            <a:xfrm>
              <a:off x="7960230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5150093" y="824100"/>
            <a:ext cx="277844" cy="514498"/>
            <a:chOff x="7940738" y="4464875"/>
            <a:chExt cx="277844" cy="514498"/>
          </a:xfrm>
        </p:grpSpPr>
        <p:sp>
          <p:nvSpPr>
            <p:cNvPr id="411" name="TextBox 410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  <a:latin typeface="Calibri" pitchFamily="34" charset="0"/>
                </a:rPr>
                <a:t>1</a:t>
              </a:r>
              <a:endParaRPr lang="en-US" sz="1400" b="1" dirty="0">
                <a:solidFill>
                  <a:srgbClr val="CC0066"/>
                </a:solidFill>
                <a:latin typeface="Calibri" pitchFamily="34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  <a:latin typeface="Calibri" pitchFamily="34" charset="0"/>
                </a:rPr>
                <a:t>5</a:t>
              </a:r>
              <a:endParaRPr lang="en-US" sz="1400" b="1" dirty="0">
                <a:solidFill>
                  <a:srgbClr val="CC0066"/>
                </a:solidFill>
                <a:latin typeface="Calibri" pitchFamily="34" charset="0"/>
              </a:endParaRPr>
            </a:p>
          </p:txBody>
        </p:sp>
        <p:cxnSp>
          <p:nvCxnSpPr>
            <p:cNvPr id="413" name="Straight Connector 412"/>
            <p:cNvCxnSpPr/>
            <p:nvPr/>
          </p:nvCxnSpPr>
          <p:spPr>
            <a:xfrm>
              <a:off x="7972105" y="4740975"/>
              <a:ext cx="182880" cy="0"/>
            </a:xfrm>
            <a:prstGeom prst="line">
              <a:avLst/>
            </a:prstGeom>
            <a:ln>
              <a:solidFill>
                <a:srgbClr val="CC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4" name="TextBox 413"/>
          <p:cNvSpPr txBox="1"/>
          <p:nvPr/>
        </p:nvSpPr>
        <p:spPr>
          <a:xfrm>
            <a:off x="4213599" y="1424102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4609141" y="14246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5009708" y="1397076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2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231035" y="139707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  5 (          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4223101" y="1876352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4618643" y="18768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042960" y="1854276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2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264285" y="185427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  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3950792" y="18902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191006" y="2369751"/>
            <a:ext cx="1187201" cy="351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4301710" y="240230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3955475" y="242006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4632372" y="24379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5065913" y="24163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442" name="Group 441"/>
          <p:cNvGrpSpPr/>
          <p:nvPr/>
        </p:nvGrpSpPr>
        <p:grpSpPr>
          <a:xfrm>
            <a:off x="4378144" y="2888527"/>
            <a:ext cx="281937" cy="514498"/>
            <a:chOff x="7940738" y="4464875"/>
            <a:chExt cx="281937" cy="514498"/>
          </a:xfrm>
        </p:grpSpPr>
        <p:sp>
          <p:nvSpPr>
            <p:cNvPr id="443" name="TextBox 442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5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45" name="Straight Connector 444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" name="TextBox 449"/>
          <p:cNvSpPr txBox="1"/>
          <p:nvPr/>
        </p:nvSpPr>
        <p:spPr>
          <a:xfrm>
            <a:off x="3909950" y="33573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5026334" y="3381149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495800" y="38810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4783466" y="38747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7467600" y="1733553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4" name="Cloud 483"/>
          <p:cNvSpPr/>
          <p:nvPr/>
        </p:nvSpPr>
        <p:spPr>
          <a:xfrm>
            <a:off x="4939888" y="1657604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Common Term / Common Denominator in both equations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16790" y="355378"/>
            <a:ext cx="478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74409" y="417691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(vii)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34886" y="56382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68829" y="5638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324162" y="563826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97266" y="631124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1635466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2238371" y="36054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2016466" y="636287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2802216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025538" y="4495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686176" y="353614"/>
            <a:ext cx="43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15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501886" y="562062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735829" y="56206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991162" y="56206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3464266" y="629360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829171" y="358777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>
            <a:off x="4607266" y="634523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302466" y="4384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420490" y="4495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667562" y="44952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- 2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043875" y="561853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277818" y="5737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2467162" y="58560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4670300" y="56382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4904243" y="5638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93587" y="563826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1954306" y="824092"/>
            <a:ext cx="619080" cy="545275"/>
            <a:chOff x="7942544" y="4464875"/>
            <a:chExt cx="619080" cy="545275"/>
          </a:xfrm>
        </p:grpSpPr>
        <p:sp>
          <p:nvSpPr>
            <p:cNvPr id="327" name="TextBox 326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942544" y="467159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+ y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29" name="Straight Connector 328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433450" y="94482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= p 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3095506" y="812218"/>
            <a:ext cx="572593" cy="545275"/>
            <a:chOff x="7942544" y="4464875"/>
            <a:chExt cx="572593" cy="545275"/>
          </a:xfrm>
        </p:grpSpPr>
        <p:sp>
          <p:nvSpPr>
            <p:cNvPr id="332" name="TextBox 331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942544" y="4671596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– y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7" name="TextBox 336"/>
          <p:cNvSpPr txBox="1"/>
          <p:nvPr/>
        </p:nvSpPr>
        <p:spPr>
          <a:xfrm>
            <a:off x="3589438" y="95967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= q 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014" y="321213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032482" y="320025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179188" y="321708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331031" y="322400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(2 – 5p)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39086" y="32121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2321625" y="322400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684311" y="348163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023441" y="349264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1049026" y="3481639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-  10   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345381" y="3481639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-2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428500" y="349515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1342902" y="348163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+  25 p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2023441" y="374301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66" name="Rectangle 465"/>
          <p:cNvSpPr/>
          <p:nvPr/>
        </p:nvSpPr>
        <p:spPr>
          <a:xfrm>
            <a:off x="2357531" y="3732014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-2 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428500" y="374552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1526639" y="3732014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40 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638306" y="3732014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  10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2023441" y="39930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2381281" y="3978078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8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428500" y="399556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1526643" y="3982055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40 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5725988" y="1307127"/>
            <a:ext cx="293812" cy="514498"/>
            <a:chOff x="7940738" y="4464875"/>
            <a:chExt cx="293812" cy="514498"/>
          </a:xfrm>
        </p:grpSpPr>
        <p:sp>
          <p:nvSpPr>
            <p:cNvPr id="493" name="TextBox 492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 pitchFamily="34" charset="0"/>
                </a:rPr>
                <a:t>5</a:t>
              </a: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95" name="Straight Connector 494"/>
            <p:cNvCxnSpPr/>
            <p:nvPr/>
          </p:nvCxnSpPr>
          <p:spPr>
            <a:xfrm>
              <a:off x="7960230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5703622" y="2564818"/>
            <a:ext cx="619080" cy="545275"/>
            <a:chOff x="7942544" y="4464875"/>
            <a:chExt cx="619080" cy="545275"/>
          </a:xfrm>
        </p:grpSpPr>
        <p:sp>
          <p:nvSpPr>
            <p:cNvPr id="497" name="TextBox 496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7942544" y="467159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+ y 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5660259" y="3496042"/>
            <a:ext cx="532518" cy="545275"/>
            <a:chOff x="7942544" y="4464875"/>
            <a:chExt cx="532518" cy="545275"/>
          </a:xfrm>
        </p:grpSpPr>
        <p:sp>
          <p:nvSpPr>
            <p:cNvPr id="505" name="TextBox 504"/>
            <p:cNvSpPr txBox="1"/>
            <p:nvPr/>
          </p:nvSpPr>
          <p:spPr>
            <a:xfrm>
              <a:off x="8080376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7942544" y="4671596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 - y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72105" y="4740975"/>
              <a:ext cx="485775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8" name="TextBox 507"/>
          <p:cNvSpPr txBox="1"/>
          <p:nvPr/>
        </p:nvSpPr>
        <p:spPr>
          <a:xfrm>
            <a:off x="4290950" y="42312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– 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3926775" y="420747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5046025" y="4243099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6400800" y="20807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4561022" y="3070011"/>
            <a:ext cx="403859" cy="18556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V="1">
            <a:off x="4648200" y="3038853"/>
            <a:ext cx="341320" cy="27115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H="1" flipV="1">
            <a:off x="4699760" y="4012110"/>
            <a:ext cx="403859" cy="18556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2096388" y="1485946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9" name="Text Box 8"/>
          <p:cNvSpPr txBox="1">
            <a:spLocks noChangeArrowheads="1"/>
          </p:cNvSpPr>
          <p:nvPr/>
        </p:nvSpPr>
        <p:spPr bwMode="auto">
          <a:xfrm>
            <a:off x="2482411" y="1485946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18825" y="1474278"/>
            <a:ext cx="490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5p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18560" y="147070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+ 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374896" y="147427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q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826780" y="147427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cxnSp>
        <p:nvCxnSpPr>
          <p:cNvPr id="276" name="Straight Connector 275"/>
          <p:cNvCxnSpPr/>
          <p:nvPr/>
        </p:nvCxnSpPr>
        <p:spPr>
          <a:xfrm flipH="1">
            <a:off x="5689665" y="1593028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374575" y="1488404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496161" y="337630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 (iv)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486405" y="42382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 (v)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437479" y="954728"/>
            <a:ext cx="17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Adding (iv) and (v)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658106" y="12001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+   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7481559" y="1200153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674040" y="148120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–   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7488484" y="1493078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617759" y="1778482"/>
            <a:ext cx="1155442" cy="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H="1">
            <a:off x="7012375" y="1564604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H="1">
            <a:off x="6949440" y="1312254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749449" y="207892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329159" y="2087826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437479" y="2416376"/>
            <a:ext cx="20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x = 3 in (iv)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705606" y="265982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3  + 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7540934" y="2659828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400800" y="29189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7011219" y="291712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7467600" y="2926026"/>
            <a:ext cx="638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 – 3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412675" y="317134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26312" y="316947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7557759" y="3178376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0" name="Cloud 359"/>
          <p:cNvSpPr/>
          <p:nvPr/>
        </p:nvSpPr>
        <p:spPr>
          <a:xfrm>
            <a:off x="5092287" y="1810004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This equation can be simplified further….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1" name="Cloud 360"/>
          <p:cNvSpPr/>
          <p:nvPr/>
        </p:nvSpPr>
        <p:spPr>
          <a:xfrm>
            <a:off x="5244688" y="1962404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By dividing throughout by 2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2" name="Cloud 361"/>
          <p:cNvSpPr/>
          <p:nvPr/>
        </p:nvSpPr>
        <p:spPr>
          <a:xfrm>
            <a:off x="5397088" y="2114804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Even after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Re substitution, we aren’t getting the answer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5" name="Cloud 364"/>
          <p:cNvSpPr/>
          <p:nvPr/>
        </p:nvSpPr>
        <p:spPr>
          <a:xfrm>
            <a:off x="5087785" y="2419604"/>
            <a:ext cx="3751421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We are getting 2 more equations….solve these equations to get the answer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5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00"/>
                            </p:stCondLst>
                            <p:childTnLst>
                              <p:par>
                                <p:cTn id="7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500"/>
                            </p:stCondLst>
                            <p:childTnLst>
                              <p:par>
                                <p:cTn id="7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250"/>
                            </p:stCondLst>
                            <p:childTnLst>
                              <p:par>
                                <p:cTn id="7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500"/>
                            </p:stCondLst>
                            <p:childTnLst>
                              <p:par>
                                <p:cTn id="7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500"/>
                            </p:stCondLst>
                            <p:childTnLst>
                              <p:par>
                                <p:cTn id="7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00"/>
                            </p:stCondLst>
                            <p:childTnLst>
                              <p:par>
                                <p:cTn id="8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500"/>
                            </p:stCondLst>
                            <p:childTnLst>
                              <p:par>
                                <p:cTn id="8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2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500"/>
                            </p:stCondLst>
                            <p:childTnLst>
                              <p:par>
                                <p:cTn id="8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2" fill="hold">
                            <p:stCondLst>
                              <p:cond delay="250"/>
                            </p:stCondLst>
                            <p:childTnLst>
                              <p:par>
                                <p:cTn id="8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5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500"/>
                            </p:stCondLst>
                            <p:childTnLst>
                              <p:par>
                                <p:cTn id="9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500"/>
                            </p:stCondLst>
                            <p:childTnLst>
                              <p:par>
                                <p:cTn id="9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500"/>
                            </p:stCondLst>
                            <p:childTnLst>
                              <p:par>
                                <p:cTn id="9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0"/>
                            </p:stCondLst>
                            <p:childTnLst>
                              <p:par>
                                <p:cTn id="10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6" fill="hold">
                      <p:stCondLst>
                        <p:cond delay="indefinite"/>
                      </p:stCondLst>
                      <p:childTnLst>
                        <p:par>
                          <p:cTn id="1077" fill="hold">
                            <p:stCondLst>
                              <p:cond delay="0"/>
                            </p:stCondLst>
                            <p:childTnLst>
                              <p:par>
                                <p:cTn id="10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fill="hold">
                      <p:stCondLst>
                        <p:cond delay="indefinite"/>
                      </p:stCondLst>
                      <p:childTnLst>
                        <p:par>
                          <p:cTn id="1087" fill="hold">
                            <p:stCondLst>
                              <p:cond delay="0"/>
                            </p:stCondLst>
                            <p:childTnLst>
                              <p:par>
                                <p:cTn id="10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>
                      <p:stCondLst>
                        <p:cond delay="indefinite"/>
                      </p:stCondLst>
                      <p:childTnLst>
                        <p:par>
                          <p:cTn id="1097" fill="hold">
                            <p:stCondLst>
                              <p:cond delay="0"/>
                            </p:stCondLst>
                            <p:childTnLst>
                              <p:par>
                                <p:cTn id="10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hold">
                      <p:stCondLst>
                        <p:cond delay="indefinite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hold">
                      <p:stCondLst>
                        <p:cond delay="indefinite"/>
                      </p:stCondLst>
                      <p:childTnLst>
                        <p:par>
                          <p:cTn id="1107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" fill="hold">
                      <p:stCondLst>
                        <p:cond delay="indefinite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hold">
                      <p:stCondLst>
                        <p:cond delay="indefinite"/>
                      </p:stCondLst>
                      <p:childTnLst>
                        <p:par>
                          <p:cTn id="1122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11" grpId="0" animBg="1"/>
      <p:bldP spid="211" grpId="1" animBg="1"/>
      <p:bldP spid="203" grpId="0" animBg="1"/>
      <p:bldP spid="203" grpId="1" animBg="1"/>
      <p:bldP spid="10" grpId="0"/>
      <p:bldP spid="13" grpId="0"/>
      <p:bldP spid="1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101" grpId="0"/>
      <p:bldP spid="102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0" grpId="0" animBg="1"/>
      <p:bldP spid="140" grpId="1" animBg="1"/>
      <p:bldP spid="141" grpId="0"/>
      <p:bldP spid="141" grpId="1"/>
      <p:bldP spid="183" grpId="0"/>
      <p:bldP spid="188" grpId="0" animBg="1"/>
      <p:bldP spid="188" grpId="1" animBg="1"/>
      <p:bldP spid="192" grpId="0" animBg="1"/>
      <p:bldP spid="192" grpId="1" animBg="1"/>
      <p:bldP spid="193" grpId="0"/>
      <p:bldP spid="193" grpId="1"/>
      <p:bldP spid="194" grpId="0"/>
      <p:bldP spid="194" grpId="1"/>
      <p:bldP spid="195" grpId="0" animBg="1"/>
      <p:bldP spid="195" grpId="1" animBg="1"/>
      <p:bldP spid="196" grpId="0"/>
      <p:bldP spid="196" grpId="1"/>
      <p:bldP spid="197" grpId="0" animBg="1"/>
      <p:bldP spid="197" grpId="1" animBg="1"/>
      <p:bldP spid="198" grpId="0"/>
      <p:bldP spid="198" grpId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/>
      <p:bldP spid="202" grpId="1"/>
      <p:bldP spid="204" grpId="0"/>
      <p:bldP spid="246" grpId="0"/>
      <p:bldP spid="247" grpId="0"/>
      <p:bldP spid="248" grpId="0"/>
      <p:bldP spid="249" grpId="0"/>
      <p:bldP spid="250" grpId="0"/>
      <p:bldP spid="251" grpId="0" animBg="1"/>
      <p:bldP spid="256" grpId="0"/>
      <p:bldP spid="257" grpId="0"/>
      <p:bldP spid="258" grpId="0"/>
      <p:bldP spid="262" grpId="0"/>
      <p:bldP spid="263" grpId="0" animBg="1"/>
      <p:bldP spid="263" grpId="1" animBg="1"/>
      <p:bldP spid="264" grpId="0"/>
      <p:bldP spid="264" grpId="1"/>
      <p:bldP spid="265" grpId="0" animBg="1"/>
      <p:bldP spid="265" grpId="1" animBg="1"/>
      <p:bldP spid="266" grpId="0"/>
      <p:bldP spid="266" grpId="1"/>
      <p:bldP spid="267" grpId="0" animBg="1"/>
      <p:bldP spid="267" grpId="1" animBg="1"/>
      <p:bldP spid="268" grpId="0"/>
      <p:bldP spid="268" grpId="1"/>
      <p:bldP spid="273" grpId="0" animBg="1"/>
      <p:bldP spid="273" grpId="1" animBg="1"/>
      <p:bldP spid="274" grpId="0"/>
      <p:bldP spid="274" grpId="1"/>
      <p:bldP spid="298" grpId="0" animBg="1"/>
      <p:bldP spid="303" grpId="0"/>
      <p:bldP spid="305" grpId="0"/>
      <p:bldP spid="306" grpId="0"/>
      <p:bldP spid="309" grpId="0"/>
      <p:bldP spid="320" grpId="0"/>
      <p:bldP spid="321" grpId="0"/>
      <p:bldP spid="323" grpId="0"/>
      <p:bldP spid="331" grpId="0"/>
      <p:bldP spid="335" grpId="0"/>
      <p:bldP spid="352" grpId="0"/>
      <p:bldP spid="353" grpId="0"/>
      <p:bldP spid="363" grpId="0"/>
      <p:bldP spid="364" grpId="0"/>
      <p:bldP spid="405" grpId="0"/>
      <p:bldP spid="414" grpId="0"/>
      <p:bldP spid="415" grpId="0"/>
      <p:bldP spid="416" grpId="0"/>
      <p:bldP spid="417" grpId="0"/>
      <p:bldP spid="422" grpId="0"/>
      <p:bldP spid="423" grpId="0"/>
      <p:bldP spid="424" grpId="0"/>
      <p:bldP spid="425" grpId="0"/>
      <p:bldP spid="428" grpId="0"/>
      <p:bldP spid="429" grpId="0" animBg="1"/>
      <p:bldP spid="431" grpId="0"/>
      <p:bldP spid="432" grpId="0"/>
      <p:bldP spid="433" grpId="0"/>
      <p:bldP spid="435" grpId="0"/>
      <p:bldP spid="450" grpId="0"/>
      <p:bldP spid="455" grpId="0"/>
      <p:bldP spid="468" grpId="0"/>
      <p:bldP spid="471" grpId="0"/>
      <p:bldP spid="483" grpId="0"/>
      <p:bldP spid="484" grpId="0" animBg="1"/>
      <p:bldP spid="484" grpId="1" animBg="1"/>
      <p:bldP spid="281" grpId="0"/>
      <p:bldP spid="5" grpId="0"/>
      <p:bldP spid="337" grpId="0"/>
      <p:bldP spid="6" grpId="0"/>
      <p:bldP spid="338" grpId="0"/>
      <p:bldP spid="339" grpId="0"/>
      <p:bldP spid="340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30" grpId="0"/>
      <p:bldP spid="464" grpId="0"/>
      <p:bldP spid="466" grpId="0"/>
      <p:bldP spid="485" grpId="0"/>
      <p:bldP spid="486" grpId="0"/>
      <p:bldP spid="487" grpId="0"/>
      <p:bldP spid="488" grpId="0"/>
      <p:bldP spid="489" grpId="0"/>
      <p:bldP spid="490" grpId="0"/>
      <p:bldP spid="491" grpId="0"/>
      <p:bldP spid="508" grpId="0"/>
      <p:bldP spid="509" grpId="0"/>
      <p:bldP spid="510" grpId="0"/>
      <p:bldP spid="511" grpId="0"/>
      <p:bldP spid="259" grpId="0"/>
      <p:bldP spid="269" grpId="0"/>
      <p:bldP spid="270" grpId="0"/>
      <p:bldP spid="271" grpId="0"/>
      <p:bldP spid="272" grpId="0"/>
      <p:bldP spid="275" grpId="0"/>
      <p:bldP spid="279" grpId="0"/>
      <p:bldP spid="280" grpId="0"/>
      <p:bldP spid="294" grpId="0"/>
      <p:bldP spid="295" grpId="0"/>
      <p:bldP spid="312" grpId="0"/>
      <p:bldP spid="313" grpId="0"/>
      <p:bldP spid="344" grpId="0"/>
      <p:bldP spid="347" grpId="0"/>
      <p:bldP spid="348" grpId="0"/>
      <p:bldP spid="349" grpId="0"/>
      <p:bldP spid="350" grpId="0"/>
      <p:bldP spid="351" grpId="0"/>
      <p:bldP spid="354" grpId="0"/>
      <p:bldP spid="355" grpId="0"/>
      <p:bldP spid="356" grpId="0"/>
      <p:bldP spid="357" grpId="0"/>
      <p:bldP spid="358" grpId="0"/>
      <p:bldP spid="359" grpId="0"/>
      <p:bldP spid="360" grpId="0" animBg="1"/>
      <p:bldP spid="360" grpId="1" animBg="1"/>
      <p:bldP spid="361" grpId="0" animBg="1"/>
      <p:bldP spid="361" grpId="1" animBg="1"/>
      <p:bldP spid="362" grpId="0" animBg="1"/>
      <p:bldP spid="362" grpId="1" animBg="1"/>
      <p:bldP spid="365" grpId="0" animBg="1"/>
      <p:bldP spid="3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Q.1(VIII)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83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082478" y="2360892"/>
            <a:ext cx="534751" cy="2537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71198" y="3177025"/>
            <a:ext cx="545500" cy="2537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439219" y="889235"/>
            <a:ext cx="3009206" cy="484765"/>
          </a:xfrm>
          <a:prstGeom prst="roundRect">
            <a:avLst>
              <a:gd name="adj" fmla="val 2145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4524" y="879549"/>
            <a:ext cx="2449225" cy="46347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6564" y="1090165"/>
            <a:ext cx="836786" cy="2537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34222" y="1124215"/>
            <a:ext cx="831585" cy="2537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1097795"/>
            <a:ext cx="867748" cy="256241"/>
          </a:xfrm>
          <a:prstGeom prst="roundRect">
            <a:avLst>
              <a:gd name="adj" fmla="val 2145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36659" y="1122035"/>
            <a:ext cx="795477" cy="258803"/>
          </a:xfrm>
          <a:prstGeom prst="roundRect">
            <a:avLst>
              <a:gd name="adj" fmla="val 2145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53" y="358479"/>
            <a:ext cx="82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Q.] Solve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following pair of equations by reducing them to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pair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linear equations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8722" y="810286"/>
            <a:ext cx="6251447" cy="588039"/>
            <a:chOff x="818722" y="1188813"/>
            <a:chExt cx="6251447" cy="588039"/>
          </a:xfrm>
        </p:grpSpPr>
        <p:sp>
          <p:nvSpPr>
            <p:cNvPr id="4" name="TextBox 3"/>
            <p:cNvSpPr txBox="1"/>
            <p:nvPr/>
          </p:nvSpPr>
          <p:spPr>
            <a:xfrm>
              <a:off x="818722" y="1318796"/>
              <a:ext cx="625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           +             =      ;                –                = –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85260" y="1188813"/>
              <a:ext cx="835528" cy="568987"/>
              <a:chOff x="1246153" y="1428750"/>
              <a:chExt cx="835528" cy="56898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507836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6153" y="1659161"/>
                <a:ext cx="835528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3x + y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00128" y="1720113"/>
                <a:ext cx="754097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905000" y="1188813"/>
              <a:ext cx="814689" cy="568987"/>
              <a:chOff x="1246153" y="1428750"/>
              <a:chExt cx="814689" cy="56898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516303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6153" y="1659161"/>
                <a:ext cx="814689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3x – y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1300128" y="1720113"/>
                <a:ext cx="754097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985592" y="1197280"/>
              <a:ext cx="330815" cy="565812"/>
              <a:chOff x="1506452" y="1428750"/>
              <a:chExt cx="330815" cy="5658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16303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517271" y="1720113"/>
                <a:ext cx="319811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506452" y="1655986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4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29000" y="1207865"/>
              <a:ext cx="1103230" cy="568987"/>
              <a:chOff x="1246153" y="1428750"/>
              <a:chExt cx="1103230" cy="56898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627428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46153" y="1659161"/>
                <a:ext cx="1103230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2(3x + y)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00128" y="1720113"/>
                <a:ext cx="946150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611770" y="1207865"/>
              <a:ext cx="1103230" cy="568987"/>
              <a:chOff x="1246153" y="1428750"/>
              <a:chExt cx="1103230" cy="56898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27428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46153" y="1659161"/>
                <a:ext cx="1103230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2(3x </a:t>
                </a:r>
                <a:r>
                  <a:rPr lang="es-E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–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y)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300128" y="1720113"/>
                <a:ext cx="946150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069809" y="1200568"/>
              <a:ext cx="321746" cy="565812"/>
              <a:chOff x="1516303" y="1428750"/>
              <a:chExt cx="321746" cy="56581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516303" y="1428750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517271" y="1720113"/>
                <a:ext cx="319811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517085" y="1655986"/>
                <a:ext cx="32096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8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30054" y="1422194"/>
            <a:ext cx="65919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76220" y="1521291"/>
            <a:ext cx="3407454" cy="743535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Calibri" pitchFamily="34" charset="0"/>
              </a:rPr>
              <a:t>Lets do the substitution for common value in denominator</a:t>
            </a:r>
            <a:endParaRPr lang="en-US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5475" y="1425348"/>
            <a:ext cx="151359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Substituting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29175" y="1285875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395349" y="1594636"/>
            <a:ext cx="665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73585" y="1560768"/>
            <a:ext cx="5101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8448" y="156076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3641" y="1560768"/>
            <a:ext cx="37706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237" y="142534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3557" y="1425348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4556" y="1425348"/>
            <a:ext cx="34821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4897" y="130337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921071" y="1594636"/>
            <a:ext cx="665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9307" y="1560768"/>
            <a:ext cx="5101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3220" y="1560768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28413" y="1560768"/>
            <a:ext cx="37706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86422" y="142534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0742" y="1425348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784" y="1914046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141" y="191404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9434" y="191404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9937" y="191404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7184" y="180657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881264" y="2107033"/>
            <a:ext cx="224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7184" y="205468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338199" y="1904521"/>
            <a:ext cx="3407454" cy="409278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Calibri" pitchFamily="34" charset="0"/>
              </a:rPr>
              <a:t>Multiplying both sides by 4</a:t>
            </a:r>
            <a:endParaRPr lang="en-US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5600" y="2304598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7834" y="2304598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41" y="230459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12850" y="2304598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6287" y="2304598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0834" y="230459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8316" y="2274025"/>
            <a:ext cx="8836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2475" y="258215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806555" y="2911195"/>
            <a:ext cx="224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2475" y="285884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5267" y="271970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5100" y="258215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339180" y="2911195"/>
            <a:ext cx="224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85100" y="285884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23907" y="2734947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89583" y="271970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2260" y="2601211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956340" y="2911195"/>
            <a:ext cx="224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2260" y="285884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338199" y="2624430"/>
            <a:ext cx="3407454" cy="409278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Calibri" pitchFamily="34" charset="0"/>
              </a:rPr>
              <a:t>Multiplying both sides by 8</a:t>
            </a:r>
            <a:endParaRPr lang="en-US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363" y="3117964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2597" y="3117964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10504" y="3117964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17613" y="3117964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1050" y="3117964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11285" y="3117964"/>
            <a:ext cx="4940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73079" y="3087391"/>
            <a:ext cx="95735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(ii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2415" y="3415407"/>
            <a:ext cx="201213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Adding (</a:t>
            </a:r>
            <a:r>
              <a:rPr lang="en-US" sz="1600" b="1" dirty="0" err="1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and (ii)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834" y="3692363"/>
            <a:ext cx="1521613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4p + 4q  =  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6884" y="3992839"/>
            <a:ext cx="153283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4p – 4q  = –1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75486" y="4343400"/>
            <a:ext cx="1549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319107" y="3790346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299434" y="4071490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96884" y="4331415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09225" y="4352920"/>
            <a:ext cx="58545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07025" y="1950453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01805" y="1913833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50627" y="1913833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06554" y="179349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69036" y="2093535"/>
            <a:ext cx="227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306554" y="204247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3171678" y="2047645"/>
            <a:ext cx="0" cy="2733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138444" y="2270091"/>
            <a:ext cx="3271877" cy="592615"/>
            <a:chOff x="3333749" y="3283008"/>
            <a:chExt cx="3271877" cy="592615"/>
          </a:xfrm>
        </p:grpSpPr>
        <p:sp>
          <p:nvSpPr>
            <p:cNvPr id="112" name="TextBox 111"/>
            <p:cNvSpPr txBox="1"/>
            <p:nvPr/>
          </p:nvSpPr>
          <p:spPr>
            <a:xfrm>
              <a:off x="3333749" y="3377781"/>
              <a:ext cx="1980072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Substituting </a:t>
              </a:r>
              <a:r>
                <a:rPr lang="en-US" sz="1600" b="1" dirty="0" smtClean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p = </a:t>
              </a:r>
              <a:endParaRPr lang="en-US" sz="1600" b="1" dirty="0">
                <a:solidFill>
                  <a:srgbClr val="00B050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8378" y="3283008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B050"/>
                </a:solidFill>
                <a:latin typeface="Bookman Old Style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276724" y="3583277"/>
              <a:ext cx="23627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228378" y="3537047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B050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23236" y="3377781"/>
              <a:ext cx="1082390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in </a:t>
              </a:r>
              <a:r>
                <a:rPr lang="en-US" sz="1600" b="1" dirty="0" err="1" smtClean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eq</a:t>
              </a:r>
              <a:r>
                <a:rPr lang="en-US" sz="1600" b="1" baseline="30000" dirty="0" err="1" smtClean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n</a:t>
              </a:r>
              <a:r>
                <a:rPr lang="en-US" sz="1600" b="1" dirty="0" smtClean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 (</a:t>
              </a:r>
              <a:r>
                <a:rPr lang="en-US" sz="1600" b="1" dirty="0" err="1" smtClean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600" b="1" dirty="0">
                  <a:solidFill>
                    <a:srgbClr val="00B050"/>
                  </a:solidFill>
                  <a:latin typeface="Bookman Old Style" pitchFamily="18" charset="0"/>
                  <a:sym typeface="Symbol"/>
                </a:rPr>
                <a:t>)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124200" y="2864645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46434" y="2876550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12210" y="2876550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19319" y="2876550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22756" y="2876550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827303" y="2876550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12487" y="2762387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774969" y="3062424"/>
            <a:ext cx="227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12487" y="3011367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75141" y="2775233"/>
            <a:ext cx="630343" cy="523242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Bookman Old Style" pitchFamily="18" charset="0"/>
              </a:rPr>
              <a:t>(  )</a:t>
            </a:r>
            <a:endParaRPr lang="en-US" sz="2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24200" y="3211608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793836" y="322589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012210" y="322589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19319" y="3225894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522756" y="3225894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27303" y="322589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24200" y="3499263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219319" y="3513549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22756" y="3513549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70147" y="351354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8746" y="3506879"/>
            <a:ext cx="4940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24200" y="3788760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19319" y="3803046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22756" y="380304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70147" y="380304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24200" y="4201947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22546" y="4210883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23738" y="4210883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779665" y="409054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842147" y="4390585"/>
            <a:ext cx="227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79665" y="433952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69" grpId="0" animBg="1"/>
      <p:bldP spid="69" grpId="1" animBg="1"/>
      <p:bldP spid="51" grpId="0" animBg="1"/>
      <p:bldP spid="51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" grpId="0"/>
      <p:bldP spid="29" grpId="0"/>
      <p:bldP spid="31" grpId="0" animBg="1"/>
      <p:bldP spid="31" grpId="1" animBg="1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/>
      <p:bldP spid="56" grpId="0"/>
      <p:bldP spid="57" grpId="0"/>
      <p:bldP spid="59" grpId="0"/>
      <p:bldP spid="60" grpId="0" animBg="1"/>
      <p:bldP spid="60" grpId="1" animBg="1"/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1" grpId="0"/>
      <p:bldP spid="82" grpId="0" animBg="1"/>
      <p:bldP spid="82" grpId="1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3" grpId="0"/>
      <p:bldP spid="94" grpId="0"/>
      <p:bldP spid="95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14325"/>
            <a:ext cx="42082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Bookman Old Style" pitchFamily="18" charset="0"/>
              </a:rPr>
              <a:t>Resubstituting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 the values of </a:t>
            </a:r>
            <a:r>
              <a:rPr lang="en-US" sz="1600" b="1" dirty="0">
                <a:solidFill>
                  <a:srgbClr val="00B050"/>
                </a:solidFill>
                <a:latin typeface="Bookman Old Style" pitchFamily="18" charset="0"/>
              </a:rPr>
              <a:t>p and 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q 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650646"/>
            <a:ext cx="3048000" cy="1159104"/>
            <a:chOff x="5257800" y="650646"/>
            <a:chExt cx="3048000" cy="1159104"/>
          </a:xfrm>
        </p:grpSpPr>
        <p:sp>
          <p:nvSpPr>
            <p:cNvPr id="3" name="Rounded Rectangle 2"/>
            <p:cNvSpPr/>
            <p:nvPr/>
          </p:nvSpPr>
          <p:spPr>
            <a:xfrm>
              <a:off x="5257800" y="660302"/>
              <a:ext cx="3048000" cy="1149448"/>
            </a:xfrm>
            <a:prstGeom prst="roundRect">
              <a:avLst/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cs typeface="Calibr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34076" y="650646"/>
              <a:ext cx="303331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400250" y="959407"/>
              <a:ext cx="6653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278486" y="925539"/>
              <a:ext cx="46844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(3x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3349" y="925539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8542" y="925539"/>
              <a:ext cx="35302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y)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38" y="790119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08458" y="790119"/>
              <a:ext cx="300125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0418" y="650646"/>
              <a:ext cx="303331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016592" y="959407"/>
              <a:ext cx="6653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894828" y="925539"/>
              <a:ext cx="46844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(3x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9691" y="925539"/>
              <a:ext cx="274477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4884" y="925539"/>
              <a:ext cx="35302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y)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0480" y="790119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4800" y="790119"/>
              <a:ext cx="300125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176" y="1282389"/>
              <a:ext cx="316155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1998" y="1282389"/>
              <a:ext cx="308140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7925" y="1162054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080407" y="1462091"/>
              <a:ext cx="2270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17925" y="1411034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9102" y="1265517"/>
              <a:ext cx="316155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0294" y="1265517"/>
              <a:ext cx="308140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56221" y="1145182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718703" y="1445219"/>
              <a:ext cx="2270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656221" y="1394162"/>
              <a:ext cx="32096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339" y="566735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30513" y="875496"/>
            <a:ext cx="665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8749" y="841628"/>
            <a:ext cx="5101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3612" y="84162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8805" y="841628"/>
            <a:ext cx="37706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4401" y="70620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3548" y="58862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66030" y="888663"/>
            <a:ext cx="227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3548" y="83760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3512" y="1139111"/>
            <a:ext cx="83552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3x + 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4401" y="1139111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03548" y="1139111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25445" y="1136228"/>
            <a:ext cx="103109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iii)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4339" y="1414181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830513" y="1722942"/>
            <a:ext cx="665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749" y="1689074"/>
            <a:ext cx="5101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7901" y="1689074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8805" y="1689074"/>
            <a:ext cx="37706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4401" y="155365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03548" y="143607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866030" y="1736109"/>
            <a:ext cx="227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03548" y="168505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3512" y="1986557"/>
            <a:ext cx="83552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3x – 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14401" y="1986557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03548" y="1986557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25445" y="1983674"/>
            <a:ext cx="103109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iv)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568" y="2324100"/>
            <a:ext cx="220930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Adding (iii) and (iv)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987" y="2601056"/>
            <a:ext cx="144787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3x +  y  =  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2037" y="2901532"/>
            <a:ext cx="142703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3x –  y  = 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20639" y="3252093"/>
            <a:ext cx="1549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464260" y="2699039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444587" y="2980183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42037" y="3240108"/>
            <a:ext cx="44439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6400" y="3261613"/>
            <a:ext cx="58545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1963" y="1124502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1963" y="1976439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1963" y="3486150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16050" y="3524250"/>
            <a:ext cx="8499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 =  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080" y="3822562"/>
            <a:ext cx="288576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Substituting 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x = 1 in (iii)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3512" y="4161138"/>
            <a:ext cx="97979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3(1) + 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74660" y="416113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3807" y="416113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72888" y="706208"/>
            <a:ext cx="85316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  +  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9766" y="70620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28913" y="70620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7315" y="696599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17524" y="1025734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39766" y="102573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28913" y="1025734"/>
            <a:ext cx="70087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– 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7315" y="1016125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17524" y="1361472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39766" y="1361472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28913" y="136147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97315" y="1351863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6756" y="1744504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2976" y="1744504"/>
            <a:ext cx="141100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Solution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2606" y="174450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04269" y="174450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80925" y="1744504"/>
            <a:ext cx="39149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10615" y="1744504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37161" y="174450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80771" y="174450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86382" y="1789011"/>
            <a:ext cx="2710526" cy="2578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Q.1(V,VI)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4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850" y="1178884"/>
            <a:ext cx="8534400" cy="2800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To solve Equations with “</a:t>
            </a:r>
            <a:r>
              <a:rPr lang="en-US" sz="6000" b="1" dirty="0" err="1" smtClean="0">
                <a:solidFill>
                  <a:prstClr val="black"/>
                </a:solidFill>
                <a:latin typeface="Garamond"/>
              </a:rPr>
              <a:t>xy</a:t>
            </a:r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” terms </a:t>
            </a:r>
          </a:p>
        </p:txBody>
      </p:sp>
    </p:spTree>
    <p:extLst>
      <p:ext uri="{BB962C8B-B14F-4D97-AF65-F5344CB8AC3E}">
        <p14:creationId xmlns:p14="http://schemas.microsoft.com/office/powerpoint/2010/main" val="3280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6" y="1178884"/>
            <a:ext cx="6923567" cy="2800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To solve Equations with Variables in the denominator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330"/>
          <p:cNvSpPr/>
          <p:nvPr/>
        </p:nvSpPr>
        <p:spPr>
          <a:xfrm>
            <a:off x="2470106" y="3507190"/>
            <a:ext cx="2158250" cy="25770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3191531" y="1736147"/>
            <a:ext cx="365157" cy="536639"/>
            <a:chOff x="3295341" y="2219756"/>
            <a:chExt cx="365157" cy="536639"/>
          </a:xfrm>
        </p:grpSpPr>
        <p:sp>
          <p:nvSpPr>
            <p:cNvPr id="344" name="Rectangle 343"/>
            <p:cNvSpPr/>
            <p:nvPr/>
          </p:nvSpPr>
          <p:spPr>
            <a:xfrm>
              <a:off x="3295341" y="2252593"/>
              <a:ext cx="298024" cy="50380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324875" y="2219756"/>
              <a:ext cx="3356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703996" y="1736147"/>
            <a:ext cx="374380" cy="536639"/>
            <a:chOff x="3286118" y="2219756"/>
            <a:chExt cx="374380" cy="536639"/>
          </a:xfrm>
        </p:grpSpPr>
        <p:sp>
          <p:nvSpPr>
            <p:cNvPr id="350" name="Rectangle 349"/>
            <p:cNvSpPr/>
            <p:nvPr/>
          </p:nvSpPr>
          <p:spPr>
            <a:xfrm>
              <a:off x="3286118" y="2252593"/>
              <a:ext cx="288786" cy="50380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324875" y="2219756"/>
              <a:ext cx="3356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314" name="Rounded Rectangle 313"/>
          <p:cNvSpPr/>
          <p:nvPr/>
        </p:nvSpPr>
        <p:spPr>
          <a:xfrm>
            <a:off x="2897845" y="706731"/>
            <a:ext cx="295278" cy="238003"/>
          </a:xfrm>
          <a:prstGeom prst="roundRect">
            <a:avLst>
              <a:gd name="adj" fmla="val 3191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123" y="709906"/>
            <a:ext cx="295278" cy="238003"/>
          </a:xfrm>
          <a:prstGeom prst="roundRect">
            <a:avLst>
              <a:gd name="adj" fmla="val 3191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354" name="Group 353"/>
          <p:cNvGrpSpPr/>
          <p:nvPr/>
        </p:nvGrpSpPr>
        <p:grpSpPr>
          <a:xfrm>
            <a:off x="6695374" y="1755589"/>
            <a:ext cx="259075" cy="503802"/>
            <a:chOff x="3347164" y="2252593"/>
            <a:chExt cx="259075" cy="503802"/>
          </a:xfrm>
        </p:grpSpPr>
        <p:sp>
          <p:nvSpPr>
            <p:cNvPr id="355" name="Rectangle 354"/>
            <p:cNvSpPr/>
            <p:nvPr/>
          </p:nvSpPr>
          <p:spPr>
            <a:xfrm>
              <a:off x="3364765" y="2252593"/>
              <a:ext cx="228600" cy="50380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>
              <a:off x="3347164" y="2488703"/>
              <a:ext cx="259075" cy="11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660197" y="1765571"/>
            <a:ext cx="259075" cy="503802"/>
            <a:chOff x="3347164" y="2252593"/>
            <a:chExt cx="259075" cy="503802"/>
          </a:xfrm>
        </p:grpSpPr>
        <p:sp>
          <p:nvSpPr>
            <p:cNvPr id="360" name="Rectangle 359"/>
            <p:cNvSpPr/>
            <p:nvPr/>
          </p:nvSpPr>
          <p:spPr>
            <a:xfrm>
              <a:off x="3364765" y="2252593"/>
              <a:ext cx="228600" cy="50380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cxnSp>
          <p:nvCxnSpPr>
            <p:cNvPr id="361" name="Straight Connector 360"/>
            <p:cNvCxnSpPr/>
            <p:nvPr/>
          </p:nvCxnSpPr>
          <p:spPr>
            <a:xfrm>
              <a:off x="3347164" y="2488703"/>
              <a:ext cx="259075" cy="11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7" name="Rectangle 286"/>
          <p:cNvSpPr/>
          <p:nvPr/>
        </p:nvSpPr>
        <p:spPr>
          <a:xfrm>
            <a:off x="3196068" y="1736994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685477" y="1736994"/>
            <a:ext cx="40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6995" y="774502"/>
            <a:ext cx="4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(vi)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632" y="678672"/>
            <a:ext cx="1089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7x – 2y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7161" y="892062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5733" y="949384"/>
            <a:ext cx="7664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92823" y="79681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895" y="79681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5 ,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7309" y="899823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15864" y="949384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64448" y="78728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11520" y="787287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15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5714" y="1305827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9540" y="2322716"/>
            <a:ext cx="121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</a:rPr>
              <a:t>Substituting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9210" y="2222961"/>
            <a:ext cx="3209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45248" y="2457797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y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654411" y="2510496"/>
            <a:ext cx="338925" cy="119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26248" y="233377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54848" y="2345231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p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83448" y="2372939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</a:rPr>
              <a:t>&amp;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82591" y="2227087"/>
            <a:ext cx="3209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64448" y="2461924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x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896283" y="2514623"/>
            <a:ext cx="367007" cy="119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47720" y="233789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76320" y="2349358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8000"/>
                </a:solidFill>
                <a:latin typeface="Calibri" pitchFamily="34" charset="0"/>
              </a:rPr>
              <a:t>q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41498" y="27172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89938" y="2717207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7p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16979" y="27172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29419" y="2717207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2q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20621" y="27172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27471" y="2717207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71790" y="3013001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8p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15883" y="3013001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7q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20621" y="301300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88539" y="3013001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90927" y="301300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81161" y="2999147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Line 45"/>
          <p:cNvSpPr>
            <a:spLocks noChangeShapeType="1"/>
          </p:cNvSpPr>
          <p:nvPr/>
        </p:nvSpPr>
        <p:spPr bwMode="auto">
          <a:xfrm flipV="1">
            <a:off x="2540893" y="2283340"/>
            <a:ext cx="1468925" cy="776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4" name="Line 45"/>
          <p:cNvSpPr>
            <a:spLocks noChangeShapeType="1"/>
          </p:cNvSpPr>
          <p:nvPr/>
        </p:nvSpPr>
        <p:spPr bwMode="auto">
          <a:xfrm>
            <a:off x="4138558" y="2287220"/>
            <a:ext cx="154718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141498" y="299152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181161" y="272185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... (i)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022425" y="666750"/>
            <a:ext cx="1089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8x + 7y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21412" y="1272653"/>
            <a:ext cx="421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7x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321572" y="1244078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2y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643105" y="1474198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2653907" y="1523759"/>
            <a:ext cx="40540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3290367" y="1477560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3301169" y="1527121"/>
            <a:ext cx="40540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3007872" y="13236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3739171" y="13543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986243" y="1354385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5 ,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4287017" y="1281765"/>
            <a:ext cx="421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8x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308710" y="1511885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319512" y="1532871"/>
            <a:ext cx="40540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4955972" y="1486672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4966774" y="1536233"/>
            <a:ext cx="40540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4673477" y="133272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404776" y="13634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651848" y="1363497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958282" y="1264061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2816265" y="1341005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720628" y="1588829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3511494" y="1332720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3471378" y="1579359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4468721" y="1358709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4390852" y="1615996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5142353" y="1358709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5152406" y="1594330"/>
            <a:ext cx="155739" cy="153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2691529" y="1942089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2703996" y="1991650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3205974" y="1953535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3218441" y="2003096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2969188" y="179444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276025" y="1747301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276025" y="1958119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>
            <a:off x="4288492" y="2007680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4790470" y="1758747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4790470" y="1969565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>
            <a:off x="4802937" y="2019126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4553684" y="181047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583233" y="183760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3830305" y="1837605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5 ,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212612" y="184092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459684" y="184092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15 ,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6259393" y="1835403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651646" y="1942089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35" name="Straight Connector 334"/>
          <p:cNvCxnSpPr/>
          <p:nvPr/>
        </p:nvCxnSpPr>
        <p:spPr>
          <a:xfrm>
            <a:off x="6664113" y="1991650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7196431" y="1835403"/>
            <a:ext cx="319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7641952" y="1951889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38" name="Straight Connector 337"/>
          <p:cNvCxnSpPr/>
          <p:nvPr/>
        </p:nvCxnSpPr>
        <p:spPr>
          <a:xfrm>
            <a:off x="7654419" y="2001450"/>
            <a:ext cx="306824" cy="11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28163" y="1797226"/>
            <a:ext cx="26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</a:rPr>
              <a:t>×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649713" y="1732503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7665530" y="1732503"/>
            <a:ext cx="33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399496" y="1797226"/>
            <a:ext cx="26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</a:rPr>
              <a:t>×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6964725" y="17951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3" name="Double Bracket 342"/>
          <p:cNvSpPr/>
          <p:nvPr/>
        </p:nvSpPr>
        <p:spPr>
          <a:xfrm>
            <a:off x="6268918" y="1730627"/>
            <a:ext cx="1763788" cy="50990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2481496" y="3482520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prstClr val="black"/>
                </a:solidFill>
                <a:latin typeface="Calibri" pitchFamily="34" charset="0"/>
              </a:rPr>
              <a:t>Solution</a:t>
            </a:r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s-ES" sz="1600" b="1" dirty="0" err="1" smtClean="0">
                <a:solidFill>
                  <a:prstClr val="black"/>
                </a:solidFill>
                <a:latin typeface="Calibri" pitchFamily="34" charset="0"/>
              </a:rPr>
              <a:t>is</a:t>
            </a:r>
            <a:r>
              <a:rPr lang="es-ES" sz="1600" b="1" dirty="0" smtClean="0">
                <a:solidFill>
                  <a:prstClr val="black"/>
                </a:solidFill>
                <a:latin typeface="Calibri" pitchFamily="34" charset="0"/>
              </a:rPr>
              <a:t> x = 1,y = 1</a:t>
            </a:r>
            <a:endParaRPr lang="en-US" sz="16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1828800" y="2581862"/>
            <a:ext cx="3718823" cy="13305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What is the difference in this sum and other sum ?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52" name="Cloud 351"/>
          <p:cNvSpPr/>
          <p:nvPr/>
        </p:nvSpPr>
        <p:spPr>
          <a:xfrm>
            <a:off x="914400" y="2048462"/>
            <a:ext cx="4429710" cy="194808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There is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xy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term in the denominator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57" name="Cloud 356"/>
          <p:cNvSpPr/>
          <p:nvPr/>
        </p:nvSpPr>
        <p:spPr>
          <a:xfrm>
            <a:off x="1295400" y="2200862"/>
            <a:ext cx="4169657" cy="19710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To remove the ‘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xy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’ term from the denominator we split the numerator and give ‘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xy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’ term to both the parts of numerator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58" name="Cloud 357"/>
          <p:cNvSpPr/>
          <p:nvPr/>
        </p:nvSpPr>
        <p:spPr>
          <a:xfrm>
            <a:off x="1143000" y="2200862"/>
            <a:ext cx="4169657" cy="19710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Now let us number the equations as (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) and (ii)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7" name="Cloud 366"/>
          <p:cNvSpPr/>
          <p:nvPr/>
        </p:nvSpPr>
        <p:spPr>
          <a:xfrm>
            <a:off x="990600" y="2353262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Now this sum has become like previous sums and we solve it in the same way 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8" name="Cloud 367"/>
          <p:cNvSpPr/>
          <p:nvPr/>
        </p:nvSpPr>
        <p:spPr>
          <a:xfrm>
            <a:off x="1219200" y="2505662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After solving it we get the final answer as 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5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0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0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500"/>
                            </p:stCondLst>
                            <p:childTnLst>
                              <p:par>
                                <p:cTn id="3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0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3000"/>
                            </p:stCondLst>
                            <p:childTnLst>
                              <p:par>
                                <p:cTn id="45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14" grpId="0" animBg="1"/>
      <p:bldP spid="314" grpId="1" animBg="1"/>
      <p:bldP spid="5" grpId="0" animBg="1"/>
      <p:bldP spid="5" grpId="1" animBg="1"/>
      <p:bldP spid="287" grpId="0"/>
      <p:bldP spid="282" grpId="0"/>
      <p:bldP spid="2" grpId="0"/>
      <p:bldP spid="3" grpId="0"/>
      <p:bldP spid="4" grpId="0"/>
      <p:bldP spid="14" grpId="0"/>
      <p:bldP spid="15" grpId="0"/>
      <p:bldP spid="17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1" grpId="0"/>
      <p:bldP spid="62" grpId="0"/>
      <p:bldP spid="63" grpId="0"/>
      <p:bldP spid="64" grpId="0"/>
      <p:bldP spid="65" grpId="0"/>
      <p:bldP spid="66" grpId="0"/>
      <p:bldP spid="146" grpId="0" animBg="1"/>
      <p:bldP spid="146" grpId="1" animBg="1"/>
      <p:bldP spid="154" grpId="0" animBg="1"/>
      <p:bldP spid="154" grpId="1" animBg="1"/>
      <p:bldP spid="199" grpId="0"/>
      <p:bldP spid="202" grpId="0"/>
      <p:bldP spid="242" grpId="0"/>
      <p:bldP spid="253" grpId="0"/>
      <p:bldP spid="229" grpId="0"/>
      <p:bldP spid="254" grpId="0"/>
      <p:bldP spid="256" grpId="0"/>
      <p:bldP spid="258" grpId="0"/>
      <p:bldP spid="259" grpId="0"/>
      <p:bldP spid="260" grpId="0"/>
      <p:bldP spid="261" grpId="0"/>
      <p:bldP spid="262" grpId="0"/>
      <p:bldP spid="264" grpId="0"/>
      <p:bldP spid="266" grpId="0"/>
      <p:bldP spid="267" grpId="0"/>
      <p:bldP spid="268" grpId="0"/>
      <p:bldP spid="269" grpId="0"/>
      <p:bldP spid="283" grpId="0"/>
      <p:bldP spid="288" grpId="0"/>
      <p:bldP spid="296" grpId="0"/>
      <p:bldP spid="297" grpId="0"/>
      <p:bldP spid="298" grpId="0"/>
      <p:bldP spid="300" grpId="0"/>
      <p:bldP spid="301" grpId="0"/>
      <p:bldP spid="303" grpId="0"/>
      <p:bldP spid="304" grpId="0"/>
      <p:bldP spid="305" grpId="0"/>
      <p:bldP spid="306" grpId="0"/>
      <p:bldP spid="307" grpId="0"/>
      <p:bldP spid="333" grpId="0"/>
      <p:bldP spid="334" grpId="0"/>
      <p:bldP spid="336" grpId="0"/>
      <p:bldP spid="337" grpId="0"/>
      <p:bldP spid="108" grpId="0"/>
      <p:bldP spid="339" grpId="0"/>
      <p:bldP spid="340" grpId="0"/>
      <p:bldP spid="341" grpId="0"/>
      <p:bldP spid="342" grpId="0"/>
      <p:bldP spid="343" grpId="0" animBg="1"/>
      <p:bldP spid="527" grpId="0"/>
      <p:bldP spid="6" grpId="0" animBg="1"/>
      <p:bldP spid="6" grpId="1" animBg="1"/>
      <p:bldP spid="352" grpId="0" animBg="1"/>
      <p:bldP spid="352" grpId="1" animBg="1"/>
      <p:bldP spid="357" grpId="0" animBg="1"/>
      <p:bldP spid="357" grpId="1" animBg="1"/>
      <p:bldP spid="358" grpId="0" animBg="1"/>
      <p:bldP spid="358" grpId="1" animBg="1"/>
      <p:bldP spid="367" grpId="0" animBg="1"/>
      <p:bldP spid="367" grpId="1" animBg="1"/>
      <p:bldP spid="368" grpId="0" animBg="1"/>
      <p:bldP spid="36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500" y="152400"/>
            <a:ext cx="449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(vi)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300" y="152400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3y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152400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6x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650" y="152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1388" y="15240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6xy ;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2044" y="152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9100" y="153063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4y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9500" y="153063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2x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6450" y="15306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0189" y="153063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5xy 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0844" y="15306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500" y="47683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865949" y="186475"/>
            <a:ext cx="274320" cy="274320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3698240" y="187353"/>
            <a:ext cx="274320" cy="274320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40" name="Cloud 339"/>
          <p:cNvSpPr/>
          <p:nvPr/>
        </p:nvSpPr>
        <p:spPr>
          <a:xfrm>
            <a:off x="1492466" y="1809750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What is the difference in this sum and previous sum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41" name="Cloud 340"/>
          <p:cNvSpPr/>
          <p:nvPr/>
        </p:nvSpPr>
        <p:spPr>
          <a:xfrm>
            <a:off x="1644866" y="1962150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xy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is in the numerator 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42" name="Cloud 341"/>
          <p:cNvSpPr/>
          <p:nvPr/>
        </p:nvSpPr>
        <p:spPr>
          <a:xfrm>
            <a:off x="1797266" y="2028238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Bring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xy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to denominator by cross multiplication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cxnSp>
        <p:nvCxnSpPr>
          <p:cNvPr id="227" name="Straight Connector 226"/>
          <p:cNvCxnSpPr>
            <a:stCxn id="7" idx="2"/>
          </p:cNvCxnSpPr>
          <p:nvPr/>
        </p:nvCxnSpPr>
        <p:spPr>
          <a:xfrm flipH="1">
            <a:off x="1021279" y="490954"/>
            <a:ext cx="924803" cy="54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09265" y="647510"/>
            <a:ext cx="1089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6x +  3y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838766" y="892062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48" name="Straight Connector 347"/>
          <p:cNvCxnSpPr/>
          <p:nvPr/>
        </p:nvCxnSpPr>
        <p:spPr>
          <a:xfrm>
            <a:off x="777338" y="949384"/>
            <a:ext cx="7664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1534428" y="79681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781500" y="79681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6 ,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2418914" y="899823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xy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>
            <a:off x="2257469" y="949384"/>
            <a:ext cx="83820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106053" y="78728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353125" y="787287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2264030" y="666750"/>
            <a:ext cx="1089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Calibri" pitchFamily="34" charset="0"/>
              </a:rPr>
              <a:t>2x + 4y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6" name="Cloud 355"/>
          <p:cNvSpPr/>
          <p:nvPr/>
        </p:nvSpPr>
        <p:spPr>
          <a:xfrm>
            <a:off x="1949666" y="2180638"/>
            <a:ext cx="3917734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Now the sum is similar to the previous sum</a:t>
            </a:r>
            <a:endParaRPr lang="en-US" sz="16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11" grpId="0" animBg="1"/>
      <p:bldP spid="111" grpId="1" animBg="1"/>
      <p:bldP spid="221" grpId="0" animBg="1"/>
      <p:bldP spid="221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6" grpId="0"/>
      <p:bldP spid="347" grpId="0"/>
      <p:bldP spid="349" grpId="0"/>
      <p:bldP spid="350" grpId="0"/>
      <p:bldP spid="351" grpId="0"/>
      <p:bldP spid="353" grpId="0"/>
      <p:bldP spid="354" grpId="0"/>
      <p:bldP spid="355" grpId="0"/>
      <p:bldP spid="356" grpId="0" animBg="1"/>
      <p:bldP spid="35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3401789" y="1698000"/>
            <a:ext cx="828381" cy="52559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988284" y="903143"/>
            <a:ext cx="870637" cy="383739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262654" y="1698000"/>
            <a:ext cx="812058" cy="52559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525620" y="2666783"/>
            <a:ext cx="862017" cy="52559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98886" y="2182375"/>
            <a:ext cx="381403" cy="628881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526413" y="1192092"/>
            <a:ext cx="1428620" cy="52559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49430" y="1186850"/>
            <a:ext cx="1428620" cy="525596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53" y="358479"/>
            <a:ext cx="82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Q.] Solve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following pair of equations by reducing them to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pair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linear equations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0065" y="612320"/>
            <a:ext cx="358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6x </a:t>
            </a:r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+ 3y = 6xy ; </a:t>
            </a:r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   2x </a:t>
            </a:r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+ 4y = 5xy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53" y="882650"/>
            <a:ext cx="65919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7100" y="882650"/>
            <a:ext cx="251707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Divide both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eq</a:t>
            </a:r>
            <a:r>
              <a:rPr lang="en-US" sz="1600" b="1" baseline="30000" dirty="0" err="1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by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xy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563" y="114854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438" y="1385775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916" y="1440554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7700" y="127126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7906" y="113664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2715" y="1373870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382322" y="1428649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106" y="127126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5475" y="127126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0239" y="1271266"/>
            <a:ext cx="2552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5548" y="114854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3423" y="1385775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03901" y="1440554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7685" y="127126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7891" y="113664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2700" y="1373870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162307" y="1428649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6091" y="127126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9536" y="127126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36720" y="938264"/>
            <a:ext cx="3407454" cy="743535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Calibri" pitchFamily="34" charset="0"/>
              </a:rPr>
              <a:t>Lets do the substitution to reduce it to linear equation</a:t>
            </a:r>
            <a:endParaRPr lang="en-US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" y="1748520"/>
            <a:ext cx="151359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Substituting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83121" y="1750125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5026" y="1767570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2350" y="1644337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7159" y="1881563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06766" y="1936342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25535" y="1741654"/>
            <a:ext cx="34821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37000" y="176962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4564" y="177975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9950" y="1650687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14759" y="1887913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424366" y="1942692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8038" y="2145030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8555" y="2145030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36675" y="2145030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94815" y="2145030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31035" y="2145030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89782" y="2123954"/>
            <a:ext cx="88361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038" y="2470906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8555" y="247090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6675" y="2470906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94815" y="247090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31035" y="247090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89782" y="2449830"/>
            <a:ext cx="95735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(ii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000" y="2769346"/>
            <a:ext cx="311499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Multiplying (ii) by 3, we get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8038" y="3063996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455" y="306399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60475" y="3063996"/>
            <a:ext cx="58385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94815" y="306399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92935" y="3063996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15182" y="3042920"/>
            <a:ext cx="103109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......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(iii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" y="3363948"/>
            <a:ext cx="353338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Subtracting (</a:t>
            </a:r>
            <a:r>
              <a:rPr lang="en-US" sz="1600" b="1" dirty="0" err="1" smtClean="0">
                <a:solidFill>
                  <a:srgbClr val="00B05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) from (iii), we get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8038" y="3683474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3005" y="368347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06525" y="3683474"/>
            <a:ext cx="58385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04365" y="368347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34235" y="3683474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8038" y="3962738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6655" y="396273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33525" y="3962738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04365" y="396273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29485" y="396273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837901" y="4408170"/>
            <a:ext cx="1763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0911" y="4154886"/>
            <a:ext cx="38989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(–)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74058" y="4154886"/>
            <a:ext cx="38989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(–)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44172" y="4154886"/>
            <a:ext cx="38989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(–)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80733" y="3767486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61060" y="4048630"/>
            <a:ext cx="250430" cy="1812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33525" y="4419424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04365" y="441942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29485" y="441942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4297680" y="1018394"/>
            <a:ext cx="0" cy="3721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59154" y="914593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50180" y="914593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75300" y="914593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08286" y="914593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70159" y="1192648"/>
            <a:ext cx="274470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Substituting 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  <a:sym typeface="Symbol"/>
              </a:rPr>
              <a:t>q = 1 in (ii)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48596" y="1480692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09113" y="1480692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07233" y="1480692"/>
            <a:ext cx="58866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4(1)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84448" y="1480692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20668" y="148069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14636" y="1755654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54946" y="1758708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15463" y="175870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57536" y="175870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90798" y="1758708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7018" y="1758708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14636" y="2063037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76890" y="2066091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90798" y="2066091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27018" y="2066091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34934" y="2058274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34117" y="205827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636" y="2349622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76890" y="2352676"/>
            <a:ext cx="45241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90798" y="235267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27018" y="235267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14636" y="2722366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10254" y="2725420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90798" y="2725420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27018" y="2619380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35957" y="287998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045564" y="2922061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329994" y="3113183"/>
            <a:ext cx="2932255" cy="584798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Bookman Old Style" pitchFamily="18" charset="0"/>
              </a:rPr>
              <a:t>Resubstituting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 the values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B050"/>
                </a:solidFill>
                <a:latin typeface="Bookman Old Style" pitchFamily="18" charset="0"/>
              </a:rPr>
              <a:t>p and </a:t>
            </a:r>
            <a:r>
              <a:rPr lang="en-US" sz="1600" b="1" dirty="0" smtClean="0">
                <a:solidFill>
                  <a:srgbClr val="00B050"/>
                </a:solidFill>
                <a:latin typeface="Bookman Old Style" pitchFamily="18" charset="0"/>
              </a:rPr>
              <a:t>q </a:t>
            </a:r>
            <a:endParaRPr lang="en-US" sz="16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610446" y="363426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15255" y="3871490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624862" y="3926269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897300" y="372645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81150" y="362041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190089" y="3890542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199696" y="3923095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286035" y="4126122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629620" y="4129176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10164" y="412917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79725" y="412315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65159" y="3634264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69968" y="3871490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379575" y="3926269"/>
            <a:ext cx="293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652013" y="372645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904113" y="3714741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748" y="4126122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384333" y="4129176"/>
            <a:ext cx="31615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664877" y="412917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15388" y="4123159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42736" y="4422926"/>
            <a:ext cx="134047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Solution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75549" y="442292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99916" y="442292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52316" y="4422926"/>
            <a:ext cx="39149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19016" y="4422926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523682" y="442292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723237" y="4422926"/>
            <a:ext cx="32096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467356" y="4480076"/>
            <a:ext cx="2560320" cy="279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27" grpId="0" animBg="1"/>
      <p:bldP spid="127" grpId="1" animBg="1"/>
      <p:bldP spid="128" grpId="0" animBg="1"/>
      <p:bldP spid="128" grpId="1" animBg="1"/>
      <p:bldP spid="65" grpId="0" animBg="1"/>
      <p:bldP spid="65" grpId="1" animBg="1"/>
      <p:bldP spid="56" grpId="0" animBg="1"/>
      <p:bldP spid="56" grpId="1" animBg="1"/>
      <p:bldP spid="55" grpId="0" animBg="1"/>
      <p:bldP spid="55" grpId="1" animBg="1"/>
      <p:bldP spid="2" grpId="0"/>
      <p:bldP spid="3" grpId="0"/>
      <p:bldP spid="4" grpId="0"/>
      <p:bldP spid="5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 animBg="1"/>
      <p:bldP spid="26" grpId="1" animBg="1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9" grpId="0"/>
      <p:bldP spid="130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2" grpId="0"/>
      <p:bldP spid="143" grpId="0"/>
      <p:bldP spid="145" grpId="0"/>
      <p:bldP spid="146" grpId="0"/>
      <p:bldP spid="149" grpId="0"/>
      <p:bldP spid="150" grpId="0"/>
      <p:bldP spid="151" grpId="0"/>
      <p:bldP spid="152" grpId="0"/>
      <p:bldP spid="147" grpId="0"/>
      <p:bldP spid="148" grpId="0"/>
      <p:bldP spid="153" grpId="0"/>
      <p:bldP spid="154" grpId="0"/>
      <p:bldP spid="155" grpId="0"/>
      <p:bldP spid="156" grpId="0"/>
      <p:bldP spid="157" grpId="0"/>
      <p:bldP spid="1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8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>
            <a:off x="4711028" y="4415747"/>
            <a:ext cx="1116265" cy="3444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698628" y="3183497"/>
            <a:ext cx="1227891" cy="378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4815797" y="3217675"/>
            <a:ext cx="1041215" cy="3026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69926" y="3204210"/>
            <a:ext cx="1676887" cy="2751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85808" y="2066583"/>
            <a:ext cx="1676887" cy="2751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6477" y="453628"/>
            <a:ext cx="228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246" y="453628"/>
            <a:ext cx="228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0631" y="430182"/>
            <a:ext cx="228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8815" y="430182"/>
            <a:ext cx="228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43102"/>
              </p:ext>
            </p:extLst>
          </p:nvPr>
        </p:nvGraphicFramePr>
        <p:xfrm>
          <a:off x="797169" y="465351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787400" imgH="419100" progId="Equation.DSMT4">
                  <p:embed/>
                </p:oleObj>
              </mc:Choice>
              <mc:Fallback>
                <p:oleObj name="Equation" r:id="rId3" imgW="78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169" y="465351"/>
                        <a:ext cx="167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545596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1. 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05737"/>
              </p:ext>
            </p:extLst>
          </p:nvPr>
        </p:nvGraphicFramePr>
        <p:xfrm>
          <a:off x="2438400" y="470847"/>
          <a:ext cx="139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698500" imgH="419100" progId="Equation.DSMT4">
                  <p:embed/>
                </p:oleObj>
              </mc:Choice>
              <mc:Fallback>
                <p:oleObj name="Equation" r:id="rId5" imgW="698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0847"/>
                        <a:ext cx="1397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7962" y="1291833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Soln.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1" y="1291833"/>
            <a:ext cx="1085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08803"/>
                </a:solidFill>
                <a:latin typeface="Calibri" pitchFamily="34" charset="0"/>
              </a:rPr>
              <a:t>Substituting</a:t>
            </a:r>
            <a:endParaRPr lang="en-US" sz="1400" b="1" dirty="0">
              <a:solidFill>
                <a:srgbClr val="108803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99406" y="1293221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Calibri" pitchFamily="34" charset="0"/>
              </a:rPr>
              <a:t>and</a:t>
            </a:r>
            <a:endParaRPr lang="en-US" sz="14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5587" y="176070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8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31620" y="1760700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31621" y="2080443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graphicFrame>
        <p:nvGraphicFramePr>
          <p:cNvPr id="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70630"/>
              </p:ext>
            </p:extLst>
          </p:nvPr>
        </p:nvGraphicFramePr>
        <p:xfrm>
          <a:off x="1676400" y="1215631"/>
          <a:ext cx="763202" cy="52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7" imgW="419040" imgH="393480" progId="Equation.DSMT4">
                  <p:embed/>
                </p:oleObj>
              </mc:Choice>
              <mc:Fallback>
                <p:oleObj name="Equation" r:id="rId7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5631"/>
                        <a:ext cx="763202" cy="521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61882"/>
              </p:ext>
            </p:extLst>
          </p:nvPr>
        </p:nvGraphicFramePr>
        <p:xfrm>
          <a:off x="2897406" y="1207782"/>
          <a:ext cx="812644" cy="54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9" imgW="419040" imgH="419040" progId="Equation.DSMT4">
                  <p:embed/>
                </p:oleObj>
              </mc:Choice>
              <mc:Fallback>
                <p:oleObj name="Equation" r:id="rId9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406" y="1207782"/>
                        <a:ext cx="812644" cy="5482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703654" y="1749032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7764" y="174546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+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47752" y="1749032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75984" y="17490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46406" y="206550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466" y="205383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82168" y="205026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8564" y="205383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76796" y="20538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723006" y="1102985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4114800" y="971550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1400" dirty="0">
              <a:latin typeface="Calibri" pitchFamily="34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9887"/>
              </p:ext>
            </p:extLst>
          </p:nvPr>
        </p:nvGraphicFramePr>
        <p:xfrm>
          <a:off x="3797300" y="423468"/>
          <a:ext cx="25781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1" imgW="1459866" imgH="469696" progId="Equation.DSMT4">
                  <p:embed/>
                </p:oleObj>
              </mc:Choice>
              <mc:Fallback>
                <p:oleObj name="Equation" r:id="rId11" imgW="1459866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23468"/>
                        <a:ext cx="25781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65"/>
          <p:cNvGrpSpPr/>
          <p:nvPr/>
        </p:nvGrpSpPr>
        <p:grpSpPr>
          <a:xfrm>
            <a:off x="2286000" y="2647950"/>
            <a:ext cx="2440804" cy="1228668"/>
            <a:chOff x="-453861" y="3529446"/>
            <a:chExt cx="1749843" cy="828156"/>
          </a:xfrm>
        </p:grpSpPr>
        <p:sp>
          <p:nvSpPr>
            <p:cNvPr id="80" name="Cloud Callout 79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406712" y="375700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Moreover, are </a:t>
              </a:r>
              <a:r>
                <a:rPr lang="en-US" dirty="0" smtClean="0"/>
                <a:t>the equations linear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91001" y="453629"/>
            <a:ext cx="990600" cy="540987"/>
            <a:chOff x="472234" y="3753234"/>
            <a:chExt cx="4724400" cy="540987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472234" y="3753234"/>
              <a:ext cx="4724400" cy="540987"/>
            </a:xfrm>
            <a:prstGeom prst="wedgeRoundRectCallout">
              <a:avLst>
                <a:gd name="adj1" fmla="val -56392"/>
                <a:gd name="adj2" fmla="val -11103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75791" y="3829434"/>
              <a:ext cx="2210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anose="02050604050505020204" pitchFamily="18" charset="0"/>
                </a:rPr>
                <a:t>No</a:t>
              </a:r>
              <a:endParaRPr lang="en-IN" sz="1600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5" name="Group 65"/>
          <p:cNvGrpSpPr/>
          <p:nvPr/>
        </p:nvGrpSpPr>
        <p:grpSpPr>
          <a:xfrm>
            <a:off x="4051202" y="453628"/>
            <a:ext cx="2058386" cy="762000"/>
            <a:chOff x="-566654" y="3638551"/>
            <a:chExt cx="1871262" cy="770414"/>
          </a:xfrm>
        </p:grpSpPr>
        <p:sp>
          <p:nvSpPr>
            <p:cNvPr id="86" name="Cloud Callout 85"/>
            <p:cNvSpPr/>
            <p:nvPr/>
          </p:nvSpPr>
          <p:spPr>
            <a:xfrm>
              <a:off x="-435295" y="3638551"/>
              <a:ext cx="1739903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566654" y="3928058"/>
              <a:ext cx="1789637" cy="31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why ?</a:t>
              </a:r>
            </a:p>
          </p:txBody>
        </p:sp>
      </p:grpSp>
      <p:sp>
        <p:nvSpPr>
          <p:cNvPr id="88" name="Rounded Rectangular Callout 87"/>
          <p:cNvSpPr/>
          <p:nvPr/>
        </p:nvSpPr>
        <p:spPr>
          <a:xfrm>
            <a:off x="4114800" y="438150"/>
            <a:ext cx="4343400" cy="533400"/>
          </a:xfrm>
          <a:prstGeom prst="wedgeRoundRectCallout">
            <a:avLst>
              <a:gd name="adj1" fmla="val -56392"/>
              <a:gd name="adj2" fmla="val -11103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9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6418"/>
              </p:ext>
            </p:extLst>
          </p:nvPr>
        </p:nvGraphicFramePr>
        <p:xfrm>
          <a:off x="4292600" y="562433"/>
          <a:ext cx="2000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3" imgW="939800" imgH="228600" progId="Equation.DSMT4">
                  <p:embed/>
                </p:oleObj>
              </mc:Choice>
              <mc:Fallback>
                <p:oleObj name="Equation" r:id="rId13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62433"/>
                        <a:ext cx="20002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44599"/>
              </p:ext>
            </p:extLst>
          </p:nvPr>
        </p:nvGraphicFramePr>
        <p:xfrm>
          <a:off x="6375400" y="577454"/>
          <a:ext cx="2082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5" imgW="1040948" imgH="228501" progId="Equation.DSMT4">
                  <p:embed/>
                </p:oleObj>
              </mc:Choice>
              <mc:Fallback>
                <p:oleObj name="Equation" r:id="rId15" imgW="104094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77454"/>
                        <a:ext cx="2082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65"/>
          <p:cNvGrpSpPr/>
          <p:nvPr/>
        </p:nvGrpSpPr>
        <p:grpSpPr>
          <a:xfrm>
            <a:off x="5181601" y="1091125"/>
            <a:ext cx="3055130" cy="1315808"/>
            <a:chOff x="-780757" y="3603795"/>
            <a:chExt cx="2350104" cy="950241"/>
          </a:xfrm>
        </p:grpSpPr>
        <p:sp>
          <p:nvSpPr>
            <p:cNvPr id="98" name="Cloud Callout 97"/>
            <p:cNvSpPr/>
            <p:nvPr/>
          </p:nvSpPr>
          <p:spPr>
            <a:xfrm>
              <a:off x="-780757" y="3603795"/>
              <a:ext cx="2331593" cy="950241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But what we </a:t>
              </a:r>
            </a:p>
            <a:p>
              <a:r>
                <a:rPr lang="en-US" dirty="0"/>
                <a:t>need to substitute….</a:t>
              </a:r>
            </a:p>
            <a:p>
              <a:r>
                <a:rPr lang="en-US" dirty="0"/>
                <a:t>Let us see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7" y="1581152"/>
            <a:ext cx="3625085" cy="1594245"/>
            <a:chOff x="440693" y="3311345"/>
            <a:chExt cx="2788527" cy="1465317"/>
          </a:xfrm>
        </p:grpSpPr>
        <p:sp>
          <p:nvSpPr>
            <p:cNvPr id="104" name="Cloud Callout 103"/>
            <p:cNvSpPr/>
            <p:nvPr/>
          </p:nvSpPr>
          <p:spPr>
            <a:xfrm>
              <a:off x="440693" y="3311345"/>
              <a:ext cx="2788527" cy="1465317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What is the difference between this sum and the sums done before this ?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9605" y="1659141"/>
            <a:ext cx="3625085" cy="1217413"/>
            <a:chOff x="426039" y="3578907"/>
            <a:chExt cx="2788527" cy="1118960"/>
          </a:xfrm>
        </p:grpSpPr>
        <p:sp>
          <p:nvSpPr>
            <p:cNvPr id="107" name="Cloud Callout 106"/>
            <p:cNvSpPr/>
            <p:nvPr/>
          </p:nvSpPr>
          <p:spPr>
            <a:xfrm>
              <a:off x="426039" y="3578907"/>
              <a:ext cx="2788527" cy="11189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In this sum variables are in the denominator </a:t>
              </a:r>
              <a:endParaRPr lang="en-US" dirty="0"/>
            </a:p>
          </p:txBody>
        </p:sp>
      </p:grpSp>
      <p:grpSp>
        <p:nvGrpSpPr>
          <p:cNvPr id="109" name="Group 65"/>
          <p:cNvGrpSpPr/>
          <p:nvPr/>
        </p:nvGrpSpPr>
        <p:grpSpPr>
          <a:xfrm>
            <a:off x="1066808" y="1550069"/>
            <a:ext cx="3522685" cy="1402685"/>
            <a:chOff x="-909908" y="3544015"/>
            <a:chExt cx="2709762" cy="1012981"/>
          </a:xfrm>
        </p:grpSpPr>
        <p:sp>
          <p:nvSpPr>
            <p:cNvPr id="110" name="Cloud Callout 109"/>
            <p:cNvSpPr/>
            <p:nvPr/>
          </p:nvSpPr>
          <p:spPr>
            <a:xfrm>
              <a:off x="-909908" y="3544015"/>
              <a:ext cx="2709762" cy="1012981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Whenever there is a denominator, we multiply throughout by LCM</a:t>
              </a:r>
            </a:p>
          </p:txBody>
        </p:sp>
      </p:grpSp>
      <p:grpSp>
        <p:nvGrpSpPr>
          <p:cNvPr id="112" name="Group 65"/>
          <p:cNvGrpSpPr/>
          <p:nvPr/>
        </p:nvGrpSpPr>
        <p:grpSpPr>
          <a:xfrm>
            <a:off x="1143008" y="1885950"/>
            <a:ext cx="3522685" cy="1037370"/>
            <a:chOff x="-882143" y="3660122"/>
            <a:chExt cx="2709762" cy="749160"/>
          </a:xfrm>
        </p:grpSpPr>
        <p:sp>
          <p:nvSpPr>
            <p:cNvPr id="113" name="Cloud Callout 112"/>
            <p:cNvSpPr/>
            <p:nvPr/>
          </p:nvSpPr>
          <p:spPr>
            <a:xfrm>
              <a:off x="-882143" y="3660122"/>
              <a:ext cx="2709762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LCM of x and y = </a:t>
              </a:r>
              <a:r>
                <a:rPr lang="en-US" dirty="0" err="1" smtClean="0"/>
                <a:t>xy</a:t>
              </a:r>
              <a:endParaRPr lang="en-US" dirty="0"/>
            </a:p>
          </p:txBody>
        </p:sp>
      </p:grpSp>
      <p:grpSp>
        <p:nvGrpSpPr>
          <p:cNvPr id="115" name="Group 65"/>
          <p:cNvGrpSpPr/>
          <p:nvPr/>
        </p:nvGrpSpPr>
        <p:grpSpPr>
          <a:xfrm>
            <a:off x="1524008" y="1809750"/>
            <a:ext cx="3083241" cy="1037370"/>
            <a:chOff x="-808102" y="3651433"/>
            <a:chExt cx="2371728" cy="749160"/>
          </a:xfrm>
        </p:grpSpPr>
        <p:sp>
          <p:nvSpPr>
            <p:cNvPr id="116" name="Cloud Callout 115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But, ‘</a:t>
              </a:r>
              <a:r>
                <a:rPr lang="en-US" dirty="0" err="1" smtClean="0"/>
                <a:t>xy</a:t>
              </a:r>
              <a:r>
                <a:rPr lang="en-US" dirty="0" smtClean="0"/>
                <a:t>’ is not a linear term</a:t>
              </a:r>
              <a:endParaRPr lang="en-US" dirty="0"/>
            </a:p>
          </p:txBody>
        </p:sp>
      </p:grpSp>
      <p:grpSp>
        <p:nvGrpSpPr>
          <p:cNvPr id="118" name="Group 65"/>
          <p:cNvGrpSpPr/>
          <p:nvPr/>
        </p:nvGrpSpPr>
        <p:grpSpPr>
          <a:xfrm>
            <a:off x="1066806" y="1885950"/>
            <a:ext cx="3083241" cy="1037370"/>
            <a:chOff x="-957418" y="3651433"/>
            <a:chExt cx="2371728" cy="749160"/>
          </a:xfrm>
        </p:grpSpPr>
        <p:sp>
          <p:nvSpPr>
            <p:cNvPr id="119" name="Cloud Callout 118"/>
            <p:cNvSpPr/>
            <p:nvPr/>
          </p:nvSpPr>
          <p:spPr>
            <a:xfrm>
              <a:off x="-957418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-716656" y="3764993"/>
              <a:ext cx="189515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Hence, we cannot multiply throughout by ‘</a:t>
              </a:r>
              <a:r>
                <a:rPr lang="en-US" dirty="0" err="1" smtClean="0"/>
                <a:t>xy</a:t>
              </a:r>
              <a:r>
                <a:rPr lang="en-US" dirty="0" smtClean="0"/>
                <a:t>’</a:t>
              </a:r>
              <a:endParaRPr lang="en-US" dirty="0"/>
            </a:p>
          </p:txBody>
        </p:sp>
      </p:grpSp>
      <p:grpSp>
        <p:nvGrpSpPr>
          <p:cNvPr id="121" name="Group 65"/>
          <p:cNvGrpSpPr/>
          <p:nvPr/>
        </p:nvGrpSpPr>
        <p:grpSpPr>
          <a:xfrm>
            <a:off x="1295403" y="1809750"/>
            <a:ext cx="3083241" cy="1037370"/>
            <a:chOff x="-808102" y="3651433"/>
            <a:chExt cx="2371728" cy="749160"/>
          </a:xfrm>
        </p:grpSpPr>
        <p:sp>
          <p:nvSpPr>
            <p:cNvPr id="122" name="Cloud Callout 12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So how to solve ?</a:t>
              </a:r>
              <a:endParaRPr lang="en-US" dirty="0"/>
            </a:p>
          </p:txBody>
        </p:sp>
      </p:grpSp>
      <p:grpSp>
        <p:nvGrpSpPr>
          <p:cNvPr id="124" name="Group 65"/>
          <p:cNvGrpSpPr/>
          <p:nvPr/>
        </p:nvGrpSpPr>
        <p:grpSpPr>
          <a:xfrm>
            <a:off x="1371606" y="1733550"/>
            <a:ext cx="3083241" cy="1037370"/>
            <a:chOff x="-808102" y="3651433"/>
            <a:chExt cx="2371728" cy="749160"/>
          </a:xfrm>
        </p:grpSpPr>
        <p:sp>
          <p:nvSpPr>
            <p:cNvPr id="125" name="Cloud Callout 124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By substituting</a:t>
              </a:r>
              <a:endParaRPr lang="en-US" dirty="0"/>
            </a:p>
          </p:txBody>
        </p:sp>
      </p:grpSp>
      <p:grpSp>
        <p:nvGrpSpPr>
          <p:cNvPr id="68" name="Group 65"/>
          <p:cNvGrpSpPr/>
          <p:nvPr/>
        </p:nvGrpSpPr>
        <p:grpSpPr>
          <a:xfrm>
            <a:off x="4689167" y="1885950"/>
            <a:ext cx="3083241" cy="1037370"/>
            <a:chOff x="-808102" y="3651433"/>
            <a:chExt cx="2371728" cy="749160"/>
          </a:xfrm>
        </p:grpSpPr>
        <p:sp>
          <p:nvSpPr>
            <p:cNvPr id="69" name="Cloud Callout 68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First let us number the equations.</a:t>
              </a:r>
              <a:endParaRPr lang="en-US" dirty="0"/>
            </a:p>
          </p:txBody>
        </p:sp>
      </p:grpSp>
      <p:grpSp>
        <p:nvGrpSpPr>
          <p:cNvPr id="71" name="Group 65"/>
          <p:cNvGrpSpPr/>
          <p:nvPr/>
        </p:nvGrpSpPr>
        <p:grpSpPr>
          <a:xfrm>
            <a:off x="5486404" y="1581150"/>
            <a:ext cx="3083241" cy="1037370"/>
            <a:chOff x="-808102" y="3651433"/>
            <a:chExt cx="2371728" cy="749160"/>
          </a:xfrm>
        </p:grpSpPr>
        <p:sp>
          <p:nvSpPr>
            <p:cNvPr id="72" name="Cloud Callout 7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Consider one of </a:t>
              </a:r>
            </a:p>
            <a:p>
              <a:r>
                <a:rPr lang="en-US" dirty="0" smtClean="0"/>
                <a:t>the two equations</a:t>
              </a:r>
              <a:endParaRPr lang="en-US" dirty="0"/>
            </a:p>
          </p:txBody>
        </p:sp>
      </p:grpSp>
      <p:grpSp>
        <p:nvGrpSpPr>
          <p:cNvPr id="74" name="Group 65"/>
          <p:cNvGrpSpPr/>
          <p:nvPr/>
        </p:nvGrpSpPr>
        <p:grpSpPr>
          <a:xfrm>
            <a:off x="4427220" y="1561754"/>
            <a:ext cx="3116580" cy="1037370"/>
            <a:chOff x="-808102" y="3651433"/>
            <a:chExt cx="2397374" cy="749160"/>
          </a:xfrm>
        </p:grpSpPr>
        <p:sp>
          <p:nvSpPr>
            <p:cNvPr id="75" name="Cloud Callout 74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You can consider either of the two equations</a:t>
              </a:r>
              <a:endParaRPr lang="en-US" dirty="0"/>
            </a:p>
          </p:txBody>
        </p:sp>
      </p:grpSp>
      <p:grpSp>
        <p:nvGrpSpPr>
          <p:cNvPr id="77" name="Group 65"/>
          <p:cNvGrpSpPr/>
          <p:nvPr/>
        </p:nvGrpSpPr>
        <p:grpSpPr>
          <a:xfrm>
            <a:off x="4765369" y="1425923"/>
            <a:ext cx="3083239" cy="1141107"/>
            <a:chOff x="-796378" y="3519709"/>
            <a:chExt cx="2371728" cy="824076"/>
          </a:xfrm>
        </p:grpSpPr>
        <p:sp>
          <p:nvSpPr>
            <p:cNvPr id="78" name="Cloud Callout 77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It is better to consider simpler of the two equations</a:t>
              </a:r>
              <a:endParaRPr lang="en-US" dirty="0"/>
            </a:p>
          </p:txBody>
        </p:sp>
      </p:grpSp>
      <p:grpSp>
        <p:nvGrpSpPr>
          <p:cNvPr id="92" name="Group 65"/>
          <p:cNvGrpSpPr/>
          <p:nvPr/>
        </p:nvGrpSpPr>
        <p:grpSpPr>
          <a:xfrm>
            <a:off x="5679769" y="895351"/>
            <a:ext cx="3083239" cy="1141107"/>
            <a:chOff x="-796378" y="3519709"/>
            <a:chExt cx="2371728" cy="824076"/>
          </a:xfrm>
        </p:grpSpPr>
        <p:sp>
          <p:nvSpPr>
            <p:cNvPr id="93" name="Cloud Callout 92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Let us consider equation (i)</a:t>
              </a:r>
              <a:endParaRPr lang="en-US" dirty="0"/>
            </a:p>
          </p:txBody>
        </p:sp>
      </p:grpSp>
      <p:grpSp>
        <p:nvGrpSpPr>
          <p:cNvPr id="95" name="Group 65"/>
          <p:cNvGrpSpPr/>
          <p:nvPr/>
        </p:nvGrpSpPr>
        <p:grpSpPr>
          <a:xfrm>
            <a:off x="5265420" y="1531571"/>
            <a:ext cx="3116580" cy="1037370"/>
            <a:chOff x="-808102" y="3651433"/>
            <a:chExt cx="2397374" cy="749160"/>
          </a:xfrm>
        </p:grpSpPr>
        <p:sp>
          <p:nvSpPr>
            <p:cNvPr id="96" name="Cloud Callout 95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Which equation is </a:t>
              </a:r>
            </a:p>
            <a:p>
              <a:r>
                <a:rPr lang="en-US" dirty="0" smtClean="0"/>
                <a:t>to be considered ?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30183" y="242697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Consider (i) ,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29031" y="2815594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8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87093" y="280392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51203" y="280035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+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31191" y="280392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59423" y="28039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5286" y="318444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5376" y="318444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42372" y="318444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81328" y="3184447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8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644955" y="318444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905000" y="316158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q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205972" y="1319565"/>
            <a:ext cx="3557028" cy="1404589"/>
            <a:chOff x="3939471" y="282755"/>
            <a:chExt cx="3233662" cy="2264198"/>
          </a:xfrm>
        </p:grpSpPr>
        <p:sp>
          <p:nvSpPr>
            <p:cNvPr id="138" name="Cloud 137"/>
            <p:cNvSpPr/>
            <p:nvPr/>
          </p:nvSpPr>
          <p:spPr>
            <a:xfrm>
              <a:off x="3939471" y="282755"/>
              <a:ext cx="3233662" cy="22641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47289" y="572897"/>
              <a:ext cx="2948132" cy="17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Shift one of the two variables to the L.H.S so that we get equation in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form of either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Cloud Callout 139"/>
          <p:cNvSpPr/>
          <p:nvPr/>
        </p:nvSpPr>
        <p:spPr>
          <a:xfrm>
            <a:off x="4947552" y="1809751"/>
            <a:ext cx="2672448" cy="1055288"/>
          </a:xfrm>
          <a:prstGeom prst="cloudCallout">
            <a:avLst>
              <a:gd name="adj1" fmla="val 44391"/>
              <a:gd name="adj2" fmla="val -5935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77705" y="2126807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 = something or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q = something…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431613" y="314191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88" name="Curved Down Arrow 187"/>
          <p:cNvSpPr/>
          <p:nvPr/>
        </p:nvSpPr>
        <p:spPr>
          <a:xfrm>
            <a:off x="1463047" y="2641220"/>
            <a:ext cx="899155" cy="234336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5203512" y="1039784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29331" y="1430642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name of the method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233106" y="1345201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SUBSTITUTION method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Cloud 194"/>
          <p:cNvSpPr/>
          <p:nvPr/>
        </p:nvSpPr>
        <p:spPr>
          <a:xfrm>
            <a:off x="5331402" y="108089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99746" y="1419944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 we need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something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Cloud 196"/>
          <p:cNvSpPr/>
          <p:nvPr/>
        </p:nvSpPr>
        <p:spPr>
          <a:xfrm>
            <a:off x="5293302" y="1166723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19119" y="1605204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what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Cloud 198"/>
          <p:cNvSpPr/>
          <p:nvPr/>
        </p:nvSpPr>
        <p:spPr>
          <a:xfrm>
            <a:off x="5442663" y="1302745"/>
            <a:ext cx="2429498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88335" y="1638458"/>
            <a:ext cx="243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Cloud 200"/>
          <p:cNvSpPr/>
          <p:nvPr/>
        </p:nvSpPr>
        <p:spPr>
          <a:xfrm>
            <a:off x="5242381" y="1435004"/>
            <a:ext cx="3233662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16859" y="1785565"/>
            <a:ext cx="283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the equation which  was not considered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97198" y="3535306"/>
            <a:ext cx="17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(iii) in (ii)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04466" y="390578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40474" y="390578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006870" y="390578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435102" y="39057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920452" y="390578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( 8 – q 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714934" y="3909534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13" name="Curved Down Arrow 212"/>
          <p:cNvSpPr/>
          <p:nvPr/>
        </p:nvSpPr>
        <p:spPr>
          <a:xfrm>
            <a:off x="793904" y="3724399"/>
            <a:ext cx="466068" cy="234336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5" name="Curved Down Arrow 214"/>
          <p:cNvSpPr/>
          <p:nvPr/>
        </p:nvSpPr>
        <p:spPr>
          <a:xfrm>
            <a:off x="793904" y="3714751"/>
            <a:ext cx="677342" cy="230126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01608" y="424433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737616" y="4244338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004012" y="42443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432244" y="424433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049983" y="4244338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   4q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12076" y="4248088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63496" y="390500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55085" y="42634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16344" y="1210481"/>
            <a:ext cx="0" cy="3717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ine 45"/>
          <p:cNvSpPr>
            <a:spLocks noChangeShapeType="1"/>
          </p:cNvSpPr>
          <p:nvPr/>
        </p:nvSpPr>
        <p:spPr bwMode="auto">
          <a:xfrm flipV="1">
            <a:off x="1231191" y="4571248"/>
            <a:ext cx="115604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356469" y="167307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263736" y="16730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700519" y="1673077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- 6q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543568" y="1673077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010855" y="168659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762546" y="2040225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- 32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010855" y="205011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720190" y="2034729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539652" y="2019341"/>
            <a:ext cx="273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250935" y="203472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4799963" y="2011631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6q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477006" y="2399932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- 30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010855" y="241532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260731" y="23999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4667133" y="2385677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- 6q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792854" y="276065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010855" y="284664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252105" y="277949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555449" y="274996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30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525026" y="2946236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6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51" name="Line 45"/>
          <p:cNvSpPr>
            <a:spLocks noChangeShapeType="1"/>
          </p:cNvSpPr>
          <p:nvPr/>
        </p:nvSpPr>
        <p:spPr bwMode="auto">
          <a:xfrm>
            <a:off x="5585424" y="2984246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795483" y="321604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 q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010855" y="323380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254734" y="32160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=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558078" y="321604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5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5522025" y="3016160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5583611" y="2821891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855525" y="275977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</a:rPr>
              <a:t>5</a:t>
            </a:r>
            <a:endParaRPr lang="en-US" sz="10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3" name="Cloud Callout 262"/>
          <p:cNvSpPr/>
          <p:nvPr/>
        </p:nvSpPr>
        <p:spPr>
          <a:xfrm>
            <a:off x="6172200" y="917656"/>
            <a:ext cx="2672448" cy="1055288"/>
          </a:xfrm>
          <a:prstGeom prst="cloudCallout">
            <a:avLst>
              <a:gd name="adj1" fmla="val -67817"/>
              <a:gd name="adj2" fmla="val 6826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326210" y="1073476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How to get the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value of p ?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5" name="Cloud Callout 264"/>
          <p:cNvSpPr/>
          <p:nvPr/>
        </p:nvSpPr>
        <p:spPr>
          <a:xfrm>
            <a:off x="6172200" y="1054663"/>
            <a:ext cx="2672448" cy="1055288"/>
          </a:xfrm>
          <a:prstGeom prst="cloudCallout">
            <a:avLst>
              <a:gd name="adj1" fmla="val -72280"/>
              <a:gd name="adj2" fmla="val 541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478231" y="1210485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have to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substitute q =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5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7" name="Cloud Callout 266"/>
          <p:cNvSpPr/>
          <p:nvPr/>
        </p:nvSpPr>
        <p:spPr>
          <a:xfrm>
            <a:off x="6248400" y="895351"/>
            <a:ext cx="2672448" cy="1055288"/>
          </a:xfrm>
          <a:prstGeom prst="cloudCallout">
            <a:avLst>
              <a:gd name="adj1" fmla="val -70545"/>
              <a:gd name="adj2" fmla="val 6567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6917" y="1146369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Let us substitute in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equation (iii)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3" name="Cloud Callout 272"/>
          <p:cNvSpPr/>
          <p:nvPr/>
        </p:nvSpPr>
        <p:spPr>
          <a:xfrm>
            <a:off x="6323377" y="903718"/>
            <a:ext cx="2672448" cy="1055288"/>
          </a:xfrm>
          <a:prstGeom prst="cloudCallout">
            <a:avLst>
              <a:gd name="adj1" fmla="val -70545"/>
              <a:gd name="adj2" fmla="val 73213"/>
            </a:avLst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248405" y="1242596"/>
            <a:ext cx="274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In either (i) , (ii) or (iii)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4849064" y="378973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132349" y="378973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397196" y="378973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8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5627874" y="378973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5819900" y="3766275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q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914750" y="409688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4836084" y="408149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143119" y="408149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=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5407966" y="4081497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8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5627832" y="408149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-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829414" y="4080902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 5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3912796" y="443958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822501" y="441232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</a:rPr>
              <a:t>p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157622" y="44242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=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420375" y="442420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3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>
            <a:off x="6402186" y="198406"/>
            <a:ext cx="0" cy="4663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771412" y="4086431"/>
            <a:ext cx="1760713" cy="5546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772844" y="5073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7799351" y="80767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779256" y="735942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039600" y="62301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p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773893" y="10879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7800400" y="138827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780305" y="13165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040649" y="12036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3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788752" y="17076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8" name="Straight Connector 307"/>
          <p:cNvCxnSpPr/>
          <p:nvPr/>
        </p:nvCxnSpPr>
        <p:spPr>
          <a:xfrm>
            <a:off x="7815259" y="20079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7149317" y="180839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712036" y="2004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3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6764190" y="4042107"/>
            <a:ext cx="1794570" cy="645551"/>
            <a:chOff x="6133147" y="2857615"/>
            <a:chExt cx="1794570" cy="645551"/>
          </a:xfrm>
        </p:grpSpPr>
        <p:sp>
          <p:nvSpPr>
            <p:cNvPr id="313" name="TextBox 312"/>
            <p:cNvSpPr txBox="1"/>
            <p:nvPr/>
          </p:nvSpPr>
          <p:spPr>
            <a:xfrm>
              <a:off x="6577062" y="2857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6591694" y="3186527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6133147" y="298215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x  =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32819" y="3164612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 3 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60307" y="2994032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,    y =  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7575097" y="28667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7545881" y="3163696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libri" pitchFamily="34" charset="0"/>
                </a:rPr>
                <a:t> 5 </a:t>
              </a:r>
              <a:endParaRPr lang="en-US" sz="16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6372146" y="120432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6402290" y="177982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096008" y="261735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p  = 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811106" y="25543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7837613" y="28546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817518" y="278290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7077870" y="266997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q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7812155" y="3028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>
            <a:off x="7838662" y="3328368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818567" y="325663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078917" y="31437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5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7827014" y="35289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30" name="Straight Connector 329"/>
          <p:cNvCxnSpPr/>
          <p:nvPr/>
        </p:nvCxnSpPr>
        <p:spPr>
          <a:xfrm>
            <a:off x="7853521" y="384115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7140079" y="362973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  =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809087" y="3837814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5 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410408" y="314441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440552" y="363678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019808" y="2268124"/>
            <a:ext cx="272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 pitchFamily="34" charset="0"/>
                <a:sym typeface="Symbol"/>
              </a:rPr>
              <a:t>Re substituting  q = </a:t>
            </a:r>
            <a:endParaRPr lang="en-US" sz="16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grpSp>
        <p:nvGrpSpPr>
          <p:cNvPr id="270" name="Group 65"/>
          <p:cNvGrpSpPr/>
          <p:nvPr/>
        </p:nvGrpSpPr>
        <p:grpSpPr>
          <a:xfrm>
            <a:off x="1752600" y="2114550"/>
            <a:ext cx="2440804" cy="1228668"/>
            <a:chOff x="-453861" y="3529446"/>
            <a:chExt cx="1749843" cy="828156"/>
          </a:xfrm>
        </p:grpSpPr>
        <p:sp>
          <p:nvSpPr>
            <p:cNvPr id="271" name="Cloud Callout 270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-406712" y="375700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How to make these equations Linear?</a:t>
              </a:r>
              <a:endParaRPr lang="en-US" dirty="0"/>
            </a:p>
          </p:txBody>
        </p:sp>
      </p:grpSp>
      <p:cxnSp>
        <p:nvCxnSpPr>
          <p:cNvPr id="275" name="Straight Connector 274"/>
          <p:cNvCxnSpPr/>
          <p:nvPr/>
        </p:nvCxnSpPr>
        <p:spPr>
          <a:xfrm>
            <a:off x="8205850" y="4372850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65"/>
          <p:cNvGrpSpPr/>
          <p:nvPr/>
        </p:nvGrpSpPr>
        <p:grpSpPr>
          <a:xfrm>
            <a:off x="1219200" y="2266950"/>
            <a:ext cx="2440804" cy="1228668"/>
            <a:chOff x="-453861" y="3529446"/>
            <a:chExt cx="1749843" cy="828156"/>
          </a:xfrm>
        </p:grpSpPr>
        <p:sp>
          <p:nvSpPr>
            <p:cNvPr id="339" name="Cloud Callout 338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-406712" y="375700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Degree is – 1 </a:t>
              </a:r>
              <a:endParaRPr lang="en-US" dirty="0"/>
            </a:p>
          </p:txBody>
        </p:sp>
      </p:grpSp>
      <p:grpSp>
        <p:nvGrpSpPr>
          <p:cNvPr id="341" name="Group 65"/>
          <p:cNvGrpSpPr/>
          <p:nvPr/>
        </p:nvGrpSpPr>
        <p:grpSpPr>
          <a:xfrm>
            <a:off x="2209800" y="2495550"/>
            <a:ext cx="2440804" cy="1228668"/>
            <a:chOff x="-453861" y="3529446"/>
            <a:chExt cx="1749843" cy="828156"/>
          </a:xfrm>
        </p:grpSpPr>
        <p:sp>
          <p:nvSpPr>
            <p:cNvPr id="342" name="Cloud Callout 341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-406712" y="374813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Equation (iii)</a:t>
              </a:r>
              <a:endParaRPr lang="en-US" dirty="0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8172050" y="197665"/>
            <a:ext cx="305687" cy="545275"/>
            <a:chOff x="7940738" y="4464875"/>
            <a:chExt cx="305687" cy="545275"/>
          </a:xfrm>
        </p:grpSpPr>
        <p:sp>
          <p:nvSpPr>
            <p:cNvPr id="345" name="TextBox 344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7942544" y="46715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x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47" name="Straight Connector 346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8209995" y="2190739"/>
            <a:ext cx="305687" cy="545275"/>
            <a:chOff x="7940738" y="4464875"/>
            <a:chExt cx="305687" cy="545275"/>
          </a:xfrm>
        </p:grpSpPr>
        <p:sp>
          <p:nvSpPr>
            <p:cNvPr id="349" name="TextBox 348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1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942544" y="4671596"/>
              <a:ext cx="282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  <a:latin typeface="Calibri" pitchFamily="34" charset="0"/>
                </a:rPr>
                <a:t>y</a:t>
              </a:r>
              <a:endParaRPr lang="en-US" sz="1600" b="1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51" name="Straight Connector 350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2" name="TextBox 351"/>
          <p:cNvSpPr txBox="1"/>
          <p:nvPr/>
        </p:nvSpPr>
        <p:spPr>
          <a:xfrm>
            <a:off x="3916836" y="3545425"/>
            <a:ext cx="2573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  <a:latin typeface="Calibri" pitchFamily="34" charset="0"/>
              </a:rPr>
              <a:t>Substituting q = 5 in (iii), we get </a:t>
            </a:r>
            <a:endParaRPr lang="en-US" sz="1400" b="1" dirty="0">
              <a:solidFill>
                <a:srgbClr val="CC0066"/>
              </a:solidFill>
              <a:latin typeface="Calibri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77000" y="42143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500"/>
                            </p:stCondLst>
                            <p:childTnLst>
                              <p:par>
                                <p:cTn id="5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00"/>
                            </p:stCondLst>
                            <p:childTnLst>
                              <p:par>
                                <p:cTn id="6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500"/>
                            </p:stCondLst>
                            <p:childTnLst>
                              <p:par>
                                <p:cTn id="6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50"/>
                            </p:stCondLst>
                            <p:childTnLst>
                              <p:par>
                                <p:cTn id="6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50"/>
                            </p:stCondLst>
                            <p:childTnLst>
                              <p:par>
                                <p:cTn id="7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500"/>
                            </p:stCondLst>
                            <p:childTnLst>
                              <p:par>
                                <p:cTn id="7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0"/>
                            </p:stCondLst>
                            <p:childTnLst>
                              <p:par>
                                <p:cTn id="7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1000"/>
                            </p:stCondLst>
                            <p:childTnLst>
                              <p:par>
                                <p:cTn id="7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50"/>
                            </p:stCondLst>
                            <p:childTnLst>
                              <p:par>
                                <p:cTn id="7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500"/>
                            </p:stCondLst>
                            <p:childTnLst>
                              <p:par>
                                <p:cTn id="7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000"/>
                            </p:stCondLst>
                            <p:childTnLst>
                              <p:par>
                                <p:cTn id="7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500"/>
                            </p:stCondLst>
                            <p:childTnLst>
                              <p:par>
                                <p:cTn id="8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00"/>
                            </p:stCondLst>
                            <p:childTnLst>
                              <p:par>
                                <p:cTn id="8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500"/>
                            </p:stCondLst>
                            <p:childTnLst>
                              <p:par>
                                <p:cTn id="8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1000"/>
                            </p:stCondLst>
                            <p:childTnLst>
                              <p:par>
                                <p:cTn id="8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500"/>
                            </p:stCondLst>
                            <p:childTnLst>
                              <p:par>
                                <p:cTn id="8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1000"/>
                            </p:stCondLst>
                            <p:childTnLst>
                              <p:par>
                                <p:cTn id="8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500"/>
                            </p:stCondLst>
                            <p:childTnLst>
                              <p:par>
                                <p:cTn id="9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500"/>
                            </p:stCondLst>
                            <p:childTnLst>
                              <p:par>
                                <p:cTn id="9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1000"/>
                            </p:stCondLst>
                            <p:childTnLst>
                              <p:par>
                                <p:cTn id="9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1500"/>
                            </p:stCondLst>
                            <p:childTnLst>
                              <p:par>
                                <p:cTn id="9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500"/>
                            </p:stCondLst>
                            <p:childTnLst>
                              <p:par>
                                <p:cTn id="9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1000"/>
                            </p:stCondLst>
                            <p:childTnLst>
                              <p:par>
                                <p:cTn id="9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2000"/>
                            </p:stCondLst>
                            <p:childTnLst>
                              <p:par>
                                <p:cTn id="9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8" fill="hold">
                            <p:stCondLst>
                              <p:cond delay="500"/>
                            </p:stCondLst>
                            <p:childTnLst>
                              <p:par>
                                <p:cTn id="9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1000"/>
                            </p:stCondLst>
                            <p:childTnLst>
                              <p:par>
                                <p:cTn id="9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6" fill="hold">
                            <p:stCondLst>
                              <p:cond delay="1500"/>
                            </p:stCondLst>
                            <p:childTnLst>
                              <p:par>
                                <p:cTn id="9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500"/>
                            </p:stCondLst>
                            <p:childTnLst>
                              <p:par>
                                <p:cTn id="10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500"/>
                            </p:stCondLst>
                            <p:childTnLst>
                              <p:par>
                                <p:cTn id="10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00"/>
                            </p:stCondLst>
                            <p:childTnLst>
                              <p:par>
                                <p:cTn id="10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500"/>
                            </p:stCondLst>
                            <p:childTnLst>
                              <p:par>
                                <p:cTn id="10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6" grpId="0" animBg="1"/>
      <p:bldP spid="286" grpId="0" animBg="1"/>
      <p:bldP spid="286" grpId="1" animBg="1"/>
      <p:bldP spid="211" grpId="0" animBg="1"/>
      <p:bldP spid="211" grpId="1" animBg="1"/>
      <p:bldP spid="203" grpId="0" animBg="1"/>
      <p:bldP spid="203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utoUpdateAnimBg="0"/>
      <p:bldP spid="10" grpId="0"/>
      <p:bldP spid="11" grpId="0"/>
      <p:bldP spid="12" grpId="0"/>
      <p:bldP spid="13" grpId="0"/>
      <p:bldP spid="14" grpId="0"/>
      <p:bldP spid="1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88" grpId="0" animBg="1"/>
      <p:bldP spid="88" grpId="1" animBg="1"/>
      <p:bldP spid="101" grpId="0"/>
      <p:bldP spid="102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0" grpId="0" animBg="1"/>
      <p:bldP spid="140" grpId="1" animBg="1"/>
      <p:bldP spid="141" grpId="0"/>
      <p:bldP spid="141" grpId="1"/>
      <p:bldP spid="183" grpId="0"/>
      <p:bldP spid="188" grpId="0" animBg="1"/>
      <p:bldP spid="188" grpId="1" animBg="1"/>
      <p:bldP spid="192" grpId="0" animBg="1"/>
      <p:bldP spid="192" grpId="1" animBg="1"/>
      <p:bldP spid="193" grpId="0"/>
      <p:bldP spid="193" grpId="1"/>
      <p:bldP spid="194" grpId="0"/>
      <p:bldP spid="194" grpId="1"/>
      <p:bldP spid="195" grpId="0" animBg="1"/>
      <p:bldP spid="195" grpId="1" animBg="1"/>
      <p:bldP spid="196" grpId="0"/>
      <p:bldP spid="196" grpId="1"/>
      <p:bldP spid="197" grpId="0" animBg="1"/>
      <p:bldP spid="197" grpId="1" animBg="1"/>
      <p:bldP spid="198" grpId="0"/>
      <p:bldP spid="198" grpId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/>
      <p:bldP spid="202" grpId="1"/>
      <p:bldP spid="204" grpId="0"/>
      <p:bldP spid="206" grpId="0"/>
      <p:bldP spid="207" grpId="0"/>
      <p:bldP spid="208" grpId="0"/>
      <p:bldP spid="209" grpId="0"/>
      <p:bldP spid="210" grpId="0"/>
      <p:bldP spid="212" grpId="0"/>
      <p:bldP spid="213" grpId="0" animBg="1"/>
      <p:bldP spid="213" grpId="1" animBg="1"/>
      <p:bldP spid="215" grpId="0" animBg="1"/>
      <p:bldP spid="215" grpId="1" animBg="1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8" grpId="0" animBg="1"/>
      <p:bldP spid="228" grpId="1" animBg="1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9" grpId="0"/>
      <p:bldP spid="240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 animBg="1"/>
      <p:bldP spid="256" grpId="0"/>
      <p:bldP spid="257" grpId="0"/>
      <p:bldP spid="258" grpId="0"/>
      <p:bldP spid="259" grpId="0"/>
      <p:bldP spid="262" grpId="0"/>
      <p:bldP spid="263" grpId="0" animBg="1"/>
      <p:bldP spid="263" grpId="1" animBg="1"/>
      <p:bldP spid="264" grpId="0"/>
      <p:bldP spid="264" grpId="1"/>
      <p:bldP spid="265" grpId="0" animBg="1"/>
      <p:bldP spid="265" grpId="1" animBg="1"/>
      <p:bldP spid="266" grpId="0"/>
      <p:bldP spid="266" grpId="1"/>
      <p:bldP spid="267" grpId="0" animBg="1"/>
      <p:bldP spid="267" grpId="1" animBg="1"/>
      <p:bldP spid="268" grpId="0"/>
      <p:bldP spid="268" grpId="1"/>
      <p:bldP spid="273" grpId="0" animBg="1"/>
      <p:bldP spid="273" grpId="1" animBg="1"/>
      <p:bldP spid="274" grpId="0"/>
      <p:bldP spid="274" grpId="1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7" grpId="0"/>
      <p:bldP spid="288" grpId="0"/>
      <p:bldP spid="289" grpId="0"/>
      <p:bldP spid="290" grpId="0"/>
      <p:bldP spid="291" grpId="0"/>
      <p:bldP spid="292" grpId="0"/>
      <p:bldP spid="298" grpId="0" animBg="1"/>
      <p:bldP spid="299" grpId="0"/>
      <p:bldP spid="301" grpId="0"/>
      <p:bldP spid="302" grpId="0"/>
      <p:bldP spid="303" grpId="0"/>
      <p:bldP spid="305" grpId="0"/>
      <p:bldP spid="306" grpId="0"/>
      <p:bldP spid="307" grpId="0"/>
      <p:bldP spid="309" grpId="0"/>
      <p:bldP spid="310" grpId="0"/>
      <p:bldP spid="318" grpId="0"/>
      <p:bldP spid="319" grpId="0"/>
      <p:bldP spid="320" grpId="0"/>
      <p:bldP spid="321" grpId="0"/>
      <p:bldP spid="323" grpId="0"/>
      <p:bldP spid="324" grpId="0"/>
      <p:bldP spid="325" grpId="0"/>
      <p:bldP spid="327" grpId="0"/>
      <p:bldP spid="328" grpId="0"/>
      <p:bldP spid="329" grpId="0"/>
      <p:bldP spid="331" grpId="0"/>
      <p:bldP spid="332" grpId="0"/>
      <p:bldP spid="333" grpId="0"/>
      <p:bldP spid="334" grpId="0"/>
      <p:bldP spid="335" grpId="0"/>
      <p:bldP spid="352" grpId="0"/>
      <p:bldP spid="3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36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4950" y="4490219"/>
            <a:ext cx="1350680" cy="37885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00554" y="2586726"/>
            <a:ext cx="1844576" cy="52449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63258" y="1492405"/>
            <a:ext cx="1844576" cy="4028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81650" y="285750"/>
            <a:ext cx="365090" cy="53613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017325" y="285750"/>
            <a:ext cx="365090" cy="53613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2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2307" y="466377"/>
            <a:ext cx="27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386" y="380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212" y="2721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4665" y="2793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0569" y="30067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=   14 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152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769707" y="466377"/>
            <a:ext cx="27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7536" y="3806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802" y="29346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5412" y="3006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30067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=   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815" y="75977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436" y="759775"/>
            <a:ext cx="125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Substituting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3600" y="6786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1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152505" y="952679"/>
            <a:ext cx="2743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42331" y="88534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x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9554" y="76801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= p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230" y="12001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668" y="120015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120015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+ </a:t>
            </a:r>
            <a:r>
              <a:rPr lang="en-US" sz="1600" dirty="0" smtClean="0">
                <a:solidFill>
                  <a:prstClr val="black"/>
                </a:solidFill>
              </a:rPr>
              <a:t>   3y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5107" y="12001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14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33" y="266380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7946" y="2689035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3488" y="268955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09055" y="2525483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14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2500" y="2525483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 3y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2917" y="2870101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7590" y="283852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138" y="121920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 (i)</a:t>
            </a:r>
            <a:endParaRPr lang="en-US" sz="1600" dirty="0">
              <a:solidFill>
                <a:srgbClr val="CC009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046" y="3105150"/>
            <a:ext cx="201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Substituting (iii) in (ii)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38" name="Cloud 37"/>
          <p:cNvSpPr/>
          <p:nvPr/>
        </p:nvSpPr>
        <p:spPr>
          <a:xfrm>
            <a:off x="4953000" y="1276351"/>
            <a:ext cx="3233662" cy="1160817"/>
          </a:xfrm>
          <a:prstGeom prst="cloudCallout">
            <a:avLst>
              <a:gd name="adj1" fmla="val -100818"/>
              <a:gd name="adj2" fmla="val -3765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6925" y="1441108"/>
            <a:ext cx="3429000" cy="890171"/>
          </a:xfrm>
          <a:prstGeom prst="cloudCallou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sym typeface="Symbol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re these equations linear?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92480" y="1523303"/>
            <a:ext cx="1201845" cy="609064"/>
          </a:xfrm>
          <a:prstGeom prst="cloudCallou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sym typeface="Symbol"/>
              </a:rPr>
              <a:t>NO !</a:t>
            </a:r>
          </a:p>
        </p:txBody>
      </p:sp>
      <p:sp>
        <p:nvSpPr>
          <p:cNvPr id="41" name="Cloud 37"/>
          <p:cNvSpPr/>
          <p:nvPr/>
        </p:nvSpPr>
        <p:spPr>
          <a:xfrm>
            <a:off x="5410207" y="1352551"/>
            <a:ext cx="2208635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71728" y="1604501"/>
            <a:ext cx="1454232" cy="515362"/>
          </a:xfrm>
          <a:prstGeom prst="cloudCallou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WHY ?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443977" y="1200152"/>
            <a:ext cx="3557027" cy="1160817"/>
            <a:chOff x="3939471" y="119241"/>
            <a:chExt cx="3233662" cy="1871238"/>
          </a:xfrm>
        </p:grpSpPr>
        <p:sp>
          <p:nvSpPr>
            <p:cNvPr id="51" name="Cloud 50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0069" y="431916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We need to  first make the equations linear and then solve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00119" y="953735"/>
            <a:ext cx="3557028" cy="1160817"/>
            <a:chOff x="3939471" y="119241"/>
            <a:chExt cx="3233662" cy="1871238"/>
          </a:xfrm>
        </p:grpSpPr>
        <p:sp>
          <p:nvSpPr>
            <p:cNvPr id="54" name="Cloud 53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83266" y="605714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How to make it a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Linear equation ?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32851" y="1029935"/>
            <a:ext cx="3571896" cy="1160817"/>
            <a:chOff x="3925954" y="119241"/>
            <a:chExt cx="3247179" cy="1871238"/>
          </a:xfrm>
        </p:grpSpPr>
        <p:sp>
          <p:nvSpPr>
            <p:cNvPr id="57" name="Cloud 56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954" y="827235"/>
              <a:ext cx="2948132" cy="54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By substituting ..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04347" y="1182335"/>
            <a:ext cx="3557028" cy="1160817"/>
            <a:chOff x="3939471" y="119241"/>
            <a:chExt cx="3233662" cy="1871238"/>
          </a:xfrm>
        </p:grpSpPr>
        <p:sp>
          <p:nvSpPr>
            <p:cNvPr id="60" name="Cloud 59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83266" y="827235"/>
              <a:ext cx="2948132" cy="54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What to substitute ?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7500" y="2095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(iii)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29400" y="375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091938" y="539143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65431" y="4534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69127" y="344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77195" y="35215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11016" y="3734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 14 ;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68139" y="375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7147008" y="539143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41511" y="4534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83347" y="3471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-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84787" y="35438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4y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73105" y="3543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 23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0622" y="209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4554" y="380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23285" y="211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64925" y="385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1" name="Cloud 80"/>
          <p:cNvSpPr/>
          <p:nvPr/>
        </p:nvSpPr>
        <p:spPr>
          <a:xfrm>
            <a:off x="4800600" y="1200152"/>
            <a:ext cx="3557028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28636" y="1310891"/>
            <a:ext cx="3242945" cy="897672"/>
            <a:chOff x="4528261" y="3860521"/>
            <a:chExt cx="3242945" cy="897672"/>
          </a:xfrm>
        </p:grpSpPr>
        <p:sp>
          <p:nvSpPr>
            <p:cNvPr id="82" name="TextBox 81"/>
            <p:cNvSpPr txBox="1"/>
            <p:nvPr/>
          </p:nvSpPr>
          <p:spPr>
            <a:xfrm>
              <a:off x="4528261" y="3927196"/>
              <a:ext cx="3242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Since           is a common term       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               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in both the equations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470147" y="3860521"/>
              <a:ext cx="301686" cy="612157"/>
              <a:chOff x="6389576" y="2604016"/>
              <a:chExt cx="301686" cy="61215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389576" y="26040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</a:rPr>
                  <a:t>1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416083" y="2904353"/>
                <a:ext cx="2743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395988" y="2846841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</a:rPr>
                  <a:t>x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360230" y="153616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3668" y="1536167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2433" y="1536167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  4y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75107" y="153616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23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5130" y="155521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 (ii)</a:t>
            </a:r>
            <a:endParaRPr lang="en-US" sz="1600" dirty="0">
              <a:solidFill>
                <a:srgbClr val="CC0099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300119" y="1431226"/>
            <a:ext cx="3557028" cy="1160817"/>
            <a:chOff x="3939471" y="119241"/>
            <a:chExt cx="3233662" cy="1871238"/>
          </a:xfrm>
        </p:grpSpPr>
        <p:sp>
          <p:nvSpPr>
            <p:cNvPr id="99" name="Cloud 98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83266" y="614791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Consider one of the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two equations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80547" y="1443550"/>
            <a:ext cx="3557028" cy="1160817"/>
            <a:chOff x="3939471" y="119241"/>
            <a:chExt cx="3233662" cy="1871238"/>
          </a:xfrm>
        </p:grpSpPr>
        <p:sp>
          <p:nvSpPr>
            <p:cNvPr id="102" name="Cloud 101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3266" y="572897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Which equation is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to be considered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376319" y="1428752"/>
            <a:ext cx="3557028" cy="1160817"/>
            <a:chOff x="3939471" y="119241"/>
            <a:chExt cx="3233662" cy="1871238"/>
          </a:xfrm>
        </p:grpSpPr>
        <p:sp>
          <p:nvSpPr>
            <p:cNvPr id="108" name="Cloud 107"/>
            <p:cNvSpPr/>
            <p:nvPr/>
          </p:nvSpPr>
          <p:spPr>
            <a:xfrm>
              <a:off x="3939471" y="119241"/>
              <a:ext cx="3233662" cy="187123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83266" y="572897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It is better to consider simpler of the two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51955" y="1496314"/>
            <a:ext cx="3242945" cy="1055288"/>
            <a:chOff x="4083266" y="204297"/>
            <a:chExt cx="2948132" cy="1701125"/>
          </a:xfrm>
        </p:grpSpPr>
        <p:sp>
          <p:nvSpPr>
            <p:cNvPr id="111" name="Cloud 110"/>
            <p:cNvSpPr/>
            <p:nvPr/>
          </p:nvSpPr>
          <p:spPr>
            <a:xfrm>
              <a:off x="4341553" y="204297"/>
              <a:ext cx="2429498" cy="170112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83266" y="572897"/>
              <a:ext cx="2948132" cy="9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Let us consider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equation (i)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291572" y="742954"/>
            <a:ext cx="3557028" cy="1404589"/>
            <a:chOff x="3939471" y="282755"/>
            <a:chExt cx="3233662" cy="2264198"/>
          </a:xfrm>
        </p:grpSpPr>
        <p:sp>
          <p:nvSpPr>
            <p:cNvPr id="133" name="Cloud 132"/>
            <p:cNvSpPr/>
            <p:nvPr/>
          </p:nvSpPr>
          <p:spPr>
            <a:xfrm>
              <a:off x="3939471" y="282755"/>
              <a:ext cx="3233662" cy="22641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169626" y="649467"/>
              <a:ext cx="2948132" cy="133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Shift one of the two variables to the L.H.S so that we get equation in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the form of either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35" name="Cloud Callout 134"/>
          <p:cNvSpPr/>
          <p:nvPr/>
        </p:nvSpPr>
        <p:spPr>
          <a:xfrm>
            <a:off x="3657600" y="2049862"/>
            <a:ext cx="2672448" cy="1055288"/>
          </a:xfrm>
          <a:prstGeom prst="cloudCallout">
            <a:avLst>
              <a:gd name="adj1" fmla="val 44391"/>
              <a:gd name="adj2" fmla="val -5935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87752" y="2379401"/>
            <a:ext cx="152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y = something…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1" name="Cloud Callout 140"/>
          <p:cNvSpPr/>
          <p:nvPr/>
        </p:nvSpPr>
        <p:spPr>
          <a:xfrm>
            <a:off x="5997527" y="1973662"/>
            <a:ext cx="2672448" cy="1055288"/>
          </a:xfrm>
          <a:prstGeom prst="cloudCallout">
            <a:avLst>
              <a:gd name="adj1" fmla="val -40792"/>
              <a:gd name="adj2" fmla="val -6115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97820" y="2310646"/>
            <a:ext cx="15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p = something…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799091" y="2419354"/>
            <a:ext cx="1222009" cy="6067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45137" y="2689551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 (iii)</a:t>
            </a:r>
            <a:endParaRPr lang="en-US" sz="1600" dirty="0">
              <a:solidFill>
                <a:srgbClr val="CC0099"/>
              </a:solidFill>
            </a:endParaRPr>
          </a:p>
        </p:txBody>
      </p:sp>
      <p:sp>
        <p:nvSpPr>
          <p:cNvPr id="157" name="Cloud 156"/>
          <p:cNvSpPr/>
          <p:nvPr/>
        </p:nvSpPr>
        <p:spPr>
          <a:xfrm>
            <a:off x="4580547" y="1106135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633005" y="1410933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is the name of the method ?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614210" y="1605779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SUBSTITUTION method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0" name="Cloud 159"/>
          <p:cNvSpPr/>
          <p:nvPr/>
        </p:nvSpPr>
        <p:spPr>
          <a:xfrm>
            <a:off x="4547285" y="112463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04349" y="1605779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Substitute what ?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2" name="Cloud 161"/>
          <p:cNvSpPr/>
          <p:nvPr/>
        </p:nvSpPr>
        <p:spPr>
          <a:xfrm>
            <a:off x="5331460" y="1276351"/>
            <a:ext cx="2429498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800608" y="1605263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Substitute (iii)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39676" y="1594246"/>
            <a:ext cx="243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Where ?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5" name="Cloud 164"/>
          <p:cNvSpPr/>
          <p:nvPr/>
        </p:nvSpPr>
        <p:spPr>
          <a:xfrm>
            <a:off x="4699685" y="1258535"/>
            <a:ext cx="3233662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868205" y="1609094"/>
            <a:ext cx="283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In the equation which  was not considered</a:t>
            </a:r>
            <a:r>
              <a:rPr lang="en-US" sz="16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49716" y="3554112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14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97749" y="355411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 3y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1054828" y="3898730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308251" y="38671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2" name="Left Bracket 171"/>
          <p:cNvSpPr/>
          <p:nvPr/>
        </p:nvSpPr>
        <p:spPr>
          <a:xfrm>
            <a:off x="1013414" y="3554113"/>
            <a:ext cx="99129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73" name="Left Bracket 172"/>
          <p:cNvSpPr/>
          <p:nvPr/>
        </p:nvSpPr>
        <p:spPr>
          <a:xfrm flipH="1">
            <a:off x="2015636" y="3547096"/>
            <a:ext cx="78042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85850" y="362688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3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56968" y="2279794"/>
            <a:ext cx="257232" cy="26798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58140" y="223628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43008" y="2236286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+ </a:t>
            </a:r>
            <a:r>
              <a:rPr lang="en-US" sz="1600" dirty="0" smtClean="0">
                <a:solidFill>
                  <a:prstClr val="black"/>
                </a:solidFill>
              </a:rPr>
              <a:t>  3y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885357" y="223628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14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0" name="Curved Down Arrow 179"/>
          <p:cNvSpPr/>
          <p:nvPr/>
        </p:nvSpPr>
        <p:spPr>
          <a:xfrm>
            <a:off x="1629810" y="2093737"/>
            <a:ext cx="899155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85" name="Cloud 184"/>
          <p:cNvSpPr/>
          <p:nvPr/>
        </p:nvSpPr>
        <p:spPr>
          <a:xfrm>
            <a:off x="4623485" y="104843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591829" y="1387482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So we need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substitute something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15880" y="192455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Consider (i) ,</a:t>
            </a:r>
            <a:endParaRPr lang="en-US" sz="1600" b="1" dirty="0">
              <a:solidFill>
                <a:srgbClr val="CC0066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650846" y="742950"/>
            <a:ext cx="18445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761670" y="749968"/>
            <a:ext cx="18445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523062" y="366994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23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081151" y="369355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4y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3312225" y="770543"/>
            <a:ext cx="0" cy="4180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rved Down Arrow 198"/>
          <p:cNvSpPr/>
          <p:nvPr/>
        </p:nvSpPr>
        <p:spPr>
          <a:xfrm>
            <a:off x="908268" y="3429610"/>
            <a:ext cx="459977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200" name="Curved Down Arrow 199"/>
          <p:cNvSpPr/>
          <p:nvPr/>
        </p:nvSpPr>
        <p:spPr>
          <a:xfrm>
            <a:off x="932793" y="3429926"/>
            <a:ext cx="899155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657600" y="765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989797" y="7542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9y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3618025" y="1098890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3839989" y="106731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4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65781" y="8937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23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728520" y="8827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- 4y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4188098" y="1184413"/>
            <a:ext cx="842828" cy="10318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88329" y="1426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926551" y="14262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- 9y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3664529" y="1770873"/>
            <a:ext cx="1280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022775" y="173929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4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88880" y="15657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23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327582" y="14262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- 16y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588329" y="21301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938426" y="21301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- 9y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41975" y="213015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92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363207" y="2130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- 16y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flipV="1">
            <a:off x="4356275" y="1884323"/>
            <a:ext cx="1080302" cy="106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029079" y="2487822"/>
            <a:ext cx="10058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3594954" y="27016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870375" y="270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 25y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556175" y="27016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 92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1" name="Curved Down Arrow 180"/>
          <p:cNvSpPr/>
          <p:nvPr/>
        </p:nvSpPr>
        <p:spPr>
          <a:xfrm>
            <a:off x="3946864" y="2539961"/>
            <a:ext cx="1240108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90103" y="31164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 25y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586331" y="31164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 92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042075" y="31164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- 42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80578" y="34654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 25y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576806" y="34654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 50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266568" y="394314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y   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590283" y="37922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50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4880137" y="414293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673916" y="412088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- 25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4823383" y="4258050"/>
            <a:ext cx="324095" cy="975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4844883" y="3928175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252714" y="3801213"/>
            <a:ext cx="2952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-2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343812" y="44902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98298" y="449149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 - 2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338468" y="156879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298815" y="9066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42957" y="215589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352352" y="271094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343128" y="309616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343128" y="346549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393140" y="39546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6" name="Group 65"/>
          <p:cNvGrpSpPr/>
          <p:nvPr/>
        </p:nvGrpSpPr>
        <p:grpSpPr>
          <a:xfrm>
            <a:off x="4959143" y="953733"/>
            <a:ext cx="2440804" cy="1228668"/>
            <a:chOff x="-453861" y="3529446"/>
            <a:chExt cx="1749843" cy="828156"/>
          </a:xfrm>
        </p:grpSpPr>
        <p:sp>
          <p:nvSpPr>
            <p:cNvPr id="237" name="Cloud Callout 236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-406712" y="375700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latin typeface="Calibri" pitchFamily="34" charset="0"/>
                </a:rPr>
                <a:t>Degree is – 1 </a:t>
              </a: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V="1">
            <a:off x="5719950" y="744818"/>
            <a:ext cx="0" cy="4180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loud Callout 242"/>
          <p:cNvSpPr/>
          <p:nvPr/>
        </p:nvSpPr>
        <p:spPr>
          <a:xfrm>
            <a:off x="3503977" y="2811862"/>
            <a:ext cx="2672448" cy="1055288"/>
          </a:xfrm>
          <a:prstGeom prst="cloudCallout">
            <a:avLst>
              <a:gd name="adj1" fmla="val -60751"/>
              <a:gd name="adj2" fmla="val -7018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429008" y="2981329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We have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substitute y = - 2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5" name="Cloud Callout 244"/>
          <p:cNvSpPr/>
          <p:nvPr/>
        </p:nvSpPr>
        <p:spPr>
          <a:xfrm>
            <a:off x="3445825" y="3257551"/>
            <a:ext cx="2672448" cy="1055288"/>
          </a:xfrm>
          <a:prstGeom prst="cloudCallout">
            <a:avLst>
              <a:gd name="adj1" fmla="val -57900"/>
              <a:gd name="adj2" fmla="val -14058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352800" y="3532118"/>
            <a:ext cx="274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In either (i) , (ii) or (iii)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7" name="Cloud Callout 246"/>
          <p:cNvSpPr/>
          <p:nvPr/>
        </p:nvSpPr>
        <p:spPr>
          <a:xfrm>
            <a:off x="3427777" y="3802462"/>
            <a:ext cx="2672448" cy="1055288"/>
          </a:xfrm>
          <a:prstGeom prst="cloudCallout">
            <a:avLst>
              <a:gd name="adj1" fmla="val -57900"/>
              <a:gd name="adj2" fmla="val -14058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352800" y="3958284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Let us substitute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y = -2</a:t>
            </a:r>
            <a:r>
              <a:rPr lang="en-US" sz="1600" b="1" dirty="0">
                <a:solidFill>
                  <a:prstClr val="white"/>
                </a:solidFill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in (iii)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858507" y="766700"/>
            <a:ext cx="300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Substituting y = - 2 in (iii), we get 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251404" y="121130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646946" y="1211818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952513" y="104775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14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340096" y="104775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 3(-2)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348466" y="1325163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4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7015350" y="1342092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791200" y="17194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9213" y="174470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644755" y="1745218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0322" y="158115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14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386488" y="158115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   6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>
            <a:off x="6996059" y="1925768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308857" y="189418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4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791200" y="225287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249213" y="227810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644755" y="2278618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989418" y="211455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20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>
            <a:off x="7115868" y="245916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59903" y="242758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4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H="1">
            <a:off x="7114113" y="2509011"/>
            <a:ext cx="341612" cy="1818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7057177" y="2248203"/>
            <a:ext cx="324293" cy="108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7429375" y="2136466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5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138550" y="2802495"/>
            <a:ext cx="1350680" cy="37885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715000" y="280249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251873" y="2802493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624204" y="2802493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993437" y="2802493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5313966" y="3215280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Re substituting p =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08960" y="35164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6935467" y="381679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915372" y="375719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175724" y="3644267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938173" y="40095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6964680" y="430988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6944585" y="423814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204937" y="4125217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5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934763" y="44320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>
            <a:off x="6961270" y="4732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295328" y="453279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98575" y="4728996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5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819900" y="412593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819900" y="459922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 flipV="1">
            <a:off x="7391400" y="3643500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/>
          <p:cNvSpPr/>
          <p:nvPr/>
        </p:nvSpPr>
        <p:spPr>
          <a:xfrm>
            <a:off x="7491586" y="3628655"/>
            <a:ext cx="804223" cy="130529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7467602" y="3735850"/>
            <a:ext cx="941283" cy="1069450"/>
            <a:chOff x="7731924" y="3140290"/>
            <a:chExt cx="941283" cy="1069450"/>
          </a:xfrm>
        </p:grpSpPr>
        <p:sp>
          <p:nvSpPr>
            <p:cNvPr id="295" name="TextBox 294"/>
            <p:cNvSpPr txBox="1"/>
            <p:nvPr/>
          </p:nvSpPr>
          <p:spPr>
            <a:xfrm>
              <a:off x="7731924" y="314029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Solution 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8193975" y="33309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8200705" y="3616965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7772400" y="3413986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  =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8158350" y="3547586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 5 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772400" y="3871186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y  =  -2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8851" y="3128890"/>
            <a:ext cx="305687" cy="545275"/>
            <a:chOff x="7940738" y="4464875"/>
            <a:chExt cx="305687" cy="545275"/>
          </a:xfrm>
        </p:grpSpPr>
        <p:sp>
          <p:nvSpPr>
            <p:cNvPr id="301" name="TextBox 300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1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7942544" y="46715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x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3402812" y="450524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7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"/>
                            </p:stCondLst>
                            <p:childTnLst>
                              <p:par>
                                <p:cTn id="2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0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1000"/>
                            </p:stCondLst>
                            <p:childTnLst>
                              <p:par>
                                <p:cTn id="6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500"/>
                            </p:stCondLst>
                            <p:childTnLst>
                              <p:par>
                                <p:cTn id="6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500"/>
                            </p:stCondLst>
                            <p:childTnLst>
                              <p:par>
                                <p:cTn id="7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00"/>
                            </p:stCondLst>
                            <p:childTnLst>
                              <p:par>
                                <p:cTn id="7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00"/>
                            </p:stCondLst>
                            <p:childTnLst>
                              <p:par>
                                <p:cTn id="7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500"/>
                            </p:stCondLst>
                            <p:childTnLst>
                              <p:par>
                                <p:cTn id="7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500"/>
                            </p:stCondLst>
                            <p:childTnLst>
                              <p:par>
                                <p:cTn id="8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00"/>
                            </p:stCondLst>
                            <p:childTnLst>
                              <p:par>
                                <p:cTn id="8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500"/>
                            </p:stCondLst>
                            <p:childTnLst>
                              <p:par>
                                <p:cTn id="8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500"/>
                            </p:stCondLst>
                            <p:childTnLst>
                              <p:par>
                                <p:cTn id="9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6" fill="hold">
                            <p:stCondLst>
                              <p:cond delay="1000"/>
                            </p:stCondLst>
                            <p:childTnLst>
                              <p:par>
                                <p:cTn id="9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500"/>
                            </p:stCondLst>
                            <p:childTnLst>
                              <p:par>
                                <p:cTn id="9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1000"/>
                            </p:stCondLst>
                            <p:childTnLst>
                              <p:par>
                                <p:cTn id="9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500"/>
                            </p:stCondLst>
                            <p:childTnLst>
                              <p:par>
                                <p:cTn id="9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500"/>
                            </p:stCondLst>
                            <p:childTnLst>
                              <p:par>
                                <p:cTn id="9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fill="hold">
                            <p:stCondLst>
                              <p:cond delay="500"/>
                            </p:stCondLst>
                            <p:childTnLst>
                              <p:par>
                                <p:cTn id="10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00"/>
                            </p:stCondLst>
                            <p:childTnLst>
                              <p:par>
                                <p:cTn id="10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500"/>
                            </p:stCondLst>
                            <p:childTnLst>
                              <p:par>
                                <p:cTn id="10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5" fill="hold">
                            <p:stCondLst>
                              <p:cond delay="500"/>
                            </p:stCondLst>
                            <p:childTnLst>
                              <p:par>
                                <p:cTn id="10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500"/>
                            </p:stCondLst>
                            <p:childTnLst>
                              <p:par>
                                <p:cTn id="10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7" fill="hold">
                            <p:stCondLst>
                              <p:cond delay="500"/>
                            </p:stCondLst>
                            <p:childTnLst>
                              <p:par>
                                <p:cTn id="10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0" fill="hold">
                      <p:stCondLst>
                        <p:cond delay="indefinite"/>
                      </p:stCondLst>
                      <p:childTnLst>
                        <p:par>
                          <p:cTn id="1091" fill="hold">
                            <p:stCondLst>
                              <p:cond delay="0"/>
                            </p:stCondLst>
                            <p:childTnLst>
                              <p:par>
                                <p:cTn id="10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5" fill="hold">
                            <p:stCondLst>
                              <p:cond delay="500"/>
                            </p:stCondLst>
                            <p:childTnLst>
                              <p:par>
                                <p:cTn id="10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0" fill="hold">
                      <p:stCondLst>
                        <p:cond delay="indefinite"/>
                      </p:stCondLst>
                      <p:childTnLst>
                        <p:par>
                          <p:cTn id="1131" fill="hold">
                            <p:stCondLst>
                              <p:cond delay="0"/>
                            </p:stCondLst>
                            <p:childTnLst>
                              <p:par>
                                <p:cTn id="1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2" fill="hold">
                      <p:stCondLst>
                        <p:cond delay="indefinite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3" fill="hold">
                            <p:stCondLst>
                              <p:cond delay="500"/>
                            </p:stCondLst>
                            <p:childTnLst>
                              <p:par>
                                <p:cTn id="12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5" grpId="0" animBg="1"/>
      <p:bldP spid="175" grpId="1" animBg="1"/>
      <p:bldP spid="167" grpId="0" animBg="1"/>
      <p:bldP spid="167" grpId="1" animBg="1"/>
      <p:bldP spid="89" grpId="0" animBg="1"/>
      <p:bldP spid="89" grpId="1" animBg="1"/>
      <p:bldP spid="88" grpId="0" animBg="1"/>
      <p:bldP spid="88" grpId="1" animBg="1"/>
      <p:bldP spid="4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8" grpId="0" animBg="1"/>
      <p:bldP spid="38" grpId="1" animBg="1"/>
      <p:bldP spid="39" grpId="0"/>
      <p:bldP spid="39" grpId="1"/>
      <p:bldP spid="40" grpId="0"/>
      <p:bldP spid="40" grpId="1"/>
      <p:bldP spid="41" grpId="0" animBg="1"/>
      <p:bldP spid="41" grpId="1" animBg="1"/>
      <p:bldP spid="42" grpId="0"/>
      <p:bldP spid="42" grpId="1"/>
      <p:bldP spid="62" grpId="0"/>
      <p:bldP spid="63" grpId="0"/>
      <p:bldP spid="63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1" grpId="0" animBg="1"/>
      <p:bldP spid="81" grpId="1" animBg="1"/>
      <p:bldP spid="92" grpId="0"/>
      <p:bldP spid="93" grpId="0"/>
      <p:bldP spid="94" grpId="0"/>
      <p:bldP spid="95" grpId="0"/>
      <p:bldP spid="96" grpId="0"/>
      <p:bldP spid="135" grpId="0" animBg="1"/>
      <p:bldP spid="135" grpId="1" animBg="1"/>
      <p:bldP spid="137" grpId="0"/>
      <p:bldP spid="137" grpId="1"/>
      <p:bldP spid="141" grpId="0" animBg="1"/>
      <p:bldP spid="141" grpId="1" animBg="1"/>
      <p:bldP spid="142" grpId="0"/>
      <p:bldP spid="142" grpId="1"/>
      <p:bldP spid="151" grpId="0"/>
      <p:bldP spid="157" grpId="0" animBg="1"/>
      <p:bldP spid="157" grpId="1" animBg="1"/>
      <p:bldP spid="158" grpId="0"/>
      <p:bldP spid="158" grpId="1"/>
      <p:bldP spid="159" grpId="0"/>
      <p:bldP spid="159" grpId="1"/>
      <p:bldP spid="160" grpId="0" animBg="1"/>
      <p:bldP spid="160" grpId="1" animBg="1"/>
      <p:bldP spid="161" grpId="0"/>
      <p:bldP spid="161" grpId="1"/>
      <p:bldP spid="162" grpId="0" animBg="1"/>
      <p:bldP spid="162" grpId="1" animBg="1"/>
      <p:bldP spid="163" grpId="0"/>
      <p:bldP spid="163" grpId="1"/>
      <p:bldP spid="164" grpId="0"/>
      <p:bldP spid="164" grpId="1"/>
      <p:bldP spid="165" grpId="0" animBg="1"/>
      <p:bldP spid="165" grpId="1" animBg="1"/>
      <p:bldP spid="166" grpId="0"/>
      <p:bldP spid="166" grpId="1"/>
      <p:bldP spid="168" grpId="0"/>
      <p:bldP spid="169" grpId="0"/>
      <p:bldP spid="171" grpId="0"/>
      <p:bldP spid="172" grpId="0" animBg="1"/>
      <p:bldP spid="173" grpId="0" animBg="1"/>
      <p:bldP spid="174" grpId="0"/>
      <p:bldP spid="176" grpId="0" animBg="1"/>
      <p:bldP spid="176" grpId="1" animBg="1"/>
      <p:bldP spid="177" grpId="0"/>
      <p:bldP spid="178" grpId="0"/>
      <p:bldP spid="179" grpId="0"/>
      <p:bldP spid="180" grpId="0" animBg="1"/>
      <p:bldP spid="180" grpId="1" animBg="1"/>
      <p:bldP spid="185" grpId="0" animBg="1"/>
      <p:bldP spid="185" grpId="1" animBg="1"/>
      <p:bldP spid="186" grpId="0"/>
      <p:bldP spid="186" grpId="1"/>
      <p:bldP spid="189" grpId="0"/>
      <p:bldP spid="194" grpId="0"/>
      <p:bldP spid="195" grpId="0"/>
      <p:bldP spid="199" grpId="0" animBg="1"/>
      <p:bldP spid="199" grpId="1" animBg="1"/>
      <p:bldP spid="200" grpId="0" animBg="1"/>
      <p:bldP spid="200" grpId="1" animBg="1"/>
      <p:bldP spid="201" grpId="0"/>
      <p:bldP spid="202" grpId="0"/>
      <p:bldP spid="204" grpId="0"/>
      <p:bldP spid="205" grpId="0"/>
      <p:bldP spid="20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2" grpId="0"/>
      <p:bldP spid="223" grpId="0"/>
      <p:bldP spid="227" grpId="0"/>
      <p:bldP spid="228" grpId="0"/>
      <p:bldP spid="230" grpId="0"/>
      <p:bldP spid="181" grpId="0" animBg="1"/>
      <p:bldP spid="181" grpId="1" animBg="1"/>
      <p:bldP spid="182" grpId="0"/>
      <p:bldP spid="183" grpId="0"/>
      <p:bldP spid="184" grpId="0"/>
      <p:bldP spid="190" grpId="0"/>
      <p:bldP spid="193" grpId="0"/>
      <p:bldP spid="196" grpId="0"/>
      <p:bldP spid="198" grpId="0"/>
      <p:bldP spid="208" grpId="0"/>
      <p:bldP spid="220" grpId="0"/>
      <p:bldP spid="225" grpId="0"/>
      <p:bldP spid="229" grpId="0"/>
      <p:bldP spid="232" grpId="0"/>
      <p:bldP spid="233" grpId="0"/>
      <p:bldP spid="234" grpId="0"/>
      <p:bldP spid="235" grpId="0"/>
      <p:bldP spid="240" grpId="0"/>
      <p:bldP spid="241" grpId="0"/>
      <p:bldP spid="242" grpId="0"/>
      <p:bldP spid="243" grpId="0" animBg="1"/>
      <p:bldP spid="243" grpId="1" animBg="1"/>
      <p:bldP spid="244" grpId="0"/>
      <p:bldP spid="244" grpId="1"/>
      <p:bldP spid="245" grpId="0" animBg="1"/>
      <p:bldP spid="245" grpId="1" animBg="1"/>
      <p:bldP spid="246" grpId="0"/>
      <p:bldP spid="246" grpId="1"/>
      <p:bldP spid="247" grpId="0" animBg="1"/>
      <p:bldP spid="247" grpId="1" animBg="1"/>
      <p:bldP spid="248" grpId="0"/>
      <p:bldP spid="248" grpId="1"/>
      <p:bldP spid="249" grpId="0"/>
      <p:bldP spid="250" grpId="0"/>
      <p:bldP spid="251" grpId="0"/>
      <p:bldP spid="252" grpId="0"/>
      <p:bldP spid="253" grpId="0"/>
      <p:bldP spid="254" grpId="0"/>
      <p:bldP spid="256" grpId="0"/>
      <p:bldP spid="257" grpId="0"/>
      <p:bldP spid="258" grpId="0"/>
      <p:bldP spid="259" grpId="0"/>
      <p:bldP spid="260" grpId="0"/>
      <p:bldP spid="262" grpId="0"/>
      <p:bldP spid="263" grpId="0"/>
      <p:bldP spid="264" grpId="0"/>
      <p:bldP spid="265" grpId="0"/>
      <p:bldP spid="266" grpId="0"/>
      <p:bldP spid="268" grpId="0"/>
      <p:bldP spid="271" grpId="0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80" grpId="0"/>
      <p:bldP spid="281" grpId="0"/>
      <p:bldP spid="282" grpId="0"/>
      <p:bldP spid="284" grpId="0"/>
      <p:bldP spid="285" grpId="0"/>
      <p:bldP spid="286" grpId="0"/>
      <p:bldP spid="288" grpId="0"/>
      <p:bldP spid="289" grpId="0"/>
      <p:bldP spid="290" grpId="0"/>
      <p:bldP spid="291" grpId="0"/>
      <p:bldP spid="293" grpId="0" animBg="1"/>
      <p:bldP spid="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/>
          <p:cNvSpPr/>
          <p:nvPr/>
        </p:nvSpPr>
        <p:spPr>
          <a:xfrm>
            <a:off x="4698628" y="1872374"/>
            <a:ext cx="1227891" cy="4903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705550" y="3189588"/>
            <a:ext cx="1676887" cy="35219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85808" y="2042835"/>
            <a:ext cx="1676887" cy="2751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545596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ii).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2918" y="1291833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Soln.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5587" y="173695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31620" y="1736950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….(i)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31621" y="2056693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….(ii)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8029" y="1725282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7764" y="172171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+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00252" y="1725282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3q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75984" y="17252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98906" y="2041750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466" y="203008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4p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82168" y="202651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8564" y="203008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9q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76796" y="20300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723006" y="1138610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2514600" y="1123950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97" name="Group 65"/>
          <p:cNvGrpSpPr/>
          <p:nvPr/>
        </p:nvGrpSpPr>
        <p:grpSpPr>
          <a:xfrm>
            <a:off x="4800600" y="742951"/>
            <a:ext cx="3055130" cy="1315808"/>
            <a:chOff x="-780757" y="3603795"/>
            <a:chExt cx="2350104" cy="950241"/>
          </a:xfrm>
        </p:grpSpPr>
        <p:sp>
          <p:nvSpPr>
            <p:cNvPr id="98" name="Cloud Callout 97"/>
            <p:cNvSpPr/>
            <p:nvPr/>
          </p:nvSpPr>
          <p:spPr>
            <a:xfrm>
              <a:off x="-780757" y="3603795"/>
              <a:ext cx="2331593" cy="950241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716656" y="3764993"/>
              <a:ext cx="2286003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But what we </a:t>
              </a:r>
            </a:p>
            <a:p>
              <a:r>
                <a:rPr lang="en-US" dirty="0"/>
                <a:t>need to substitute….</a:t>
              </a:r>
            </a:p>
            <a:p>
              <a:r>
                <a:rPr lang="en-US" dirty="0"/>
                <a:t>Let us see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7" y="1352552"/>
            <a:ext cx="3625085" cy="1594245"/>
            <a:chOff x="440693" y="3311345"/>
            <a:chExt cx="2788527" cy="1465317"/>
          </a:xfrm>
        </p:grpSpPr>
        <p:sp>
          <p:nvSpPr>
            <p:cNvPr id="104" name="Cloud Callout 103"/>
            <p:cNvSpPr/>
            <p:nvPr/>
          </p:nvSpPr>
          <p:spPr>
            <a:xfrm>
              <a:off x="440693" y="3311345"/>
              <a:ext cx="2788527" cy="1465317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What is the difference between this sum and the sums done before this ?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9605" y="1428754"/>
            <a:ext cx="3625085" cy="1217413"/>
            <a:chOff x="426039" y="3578907"/>
            <a:chExt cx="2788527" cy="1118960"/>
          </a:xfrm>
        </p:grpSpPr>
        <p:sp>
          <p:nvSpPr>
            <p:cNvPr id="107" name="Cloud Callout 106"/>
            <p:cNvSpPr/>
            <p:nvPr/>
          </p:nvSpPr>
          <p:spPr>
            <a:xfrm>
              <a:off x="426039" y="3578907"/>
              <a:ext cx="2788527" cy="11189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7469" y="3725166"/>
              <a:ext cx="2286000" cy="721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In this sum variables in the denominator are under square root </a:t>
              </a:r>
              <a:endParaRPr lang="en-US" dirty="0"/>
            </a:p>
          </p:txBody>
        </p:sp>
      </p:grpSp>
      <p:grpSp>
        <p:nvGrpSpPr>
          <p:cNvPr id="121" name="Group 65"/>
          <p:cNvGrpSpPr/>
          <p:nvPr/>
        </p:nvGrpSpPr>
        <p:grpSpPr>
          <a:xfrm>
            <a:off x="3927167" y="391380"/>
            <a:ext cx="3083241" cy="1037370"/>
            <a:chOff x="-808102" y="3651433"/>
            <a:chExt cx="2371728" cy="749160"/>
          </a:xfrm>
        </p:grpSpPr>
        <p:sp>
          <p:nvSpPr>
            <p:cNvPr id="122" name="Cloud Callout 12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So how to solve ?</a:t>
              </a:r>
              <a:endParaRPr lang="en-US" dirty="0"/>
            </a:p>
          </p:txBody>
        </p:sp>
      </p:grpSp>
      <p:grpSp>
        <p:nvGrpSpPr>
          <p:cNvPr id="124" name="Group 65"/>
          <p:cNvGrpSpPr/>
          <p:nvPr/>
        </p:nvGrpSpPr>
        <p:grpSpPr>
          <a:xfrm>
            <a:off x="3850965" y="514351"/>
            <a:ext cx="3083241" cy="1037372"/>
            <a:chOff x="1099101" y="2770954"/>
            <a:chExt cx="2371728" cy="749160"/>
          </a:xfrm>
        </p:grpSpPr>
        <p:sp>
          <p:nvSpPr>
            <p:cNvPr id="125" name="Cloud Callout 124"/>
            <p:cNvSpPr/>
            <p:nvPr/>
          </p:nvSpPr>
          <p:spPr>
            <a:xfrm>
              <a:off x="1099101" y="2770954"/>
              <a:ext cx="2371728" cy="749160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90547" y="2918299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By substituting</a:t>
              </a:r>
              <a:endParaRPr lang="en-US" dirty="0"/>
            </a:p>
          </p:txBody>
        </p:sp>
      </p:grpSp>
      <p:grpSp>
        <p:nvGrpSpPr>
          <p:cNvPr id="68" name="Group 65"/>
          <p:cNvGrpSpPr/>
          <p:nvPr/>
        </p:nvGrpSpPr>
        <p:grpSpPr>
          <a:xfrm>
            <a:off x="4689167" y="1200150"/>
            <a:ext cx="3083241" cy="1037370"/>
            <a:chOff x="-808102" y="3651433"/>
            <a:chExt cx="2371728" cy="749160"/>
          </a:xfrm>
        </p:grpSpPr>
        <p:sp>
          <p:nvSpPr>
            <p:cNvPr id="69" name="Cloud Callout 68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First let us number the equations.</a:t>
              </a:r>
              <a:endParaRPr lang="en-US" dirty="0"/>
            </a:p>
          </p:txBody>
        </p:sp>
      </p:grpSp>
      <p:grpSp>
        <p:nvGrpSpPr>
          <p:cNvPr id="71" name="Group 65"/>
          <p:cNvGrpSpPr/>
          <p:nvPr/>
        </p:nvGrpSpPr>
        <p:grpSpPr>
          <a:xfrm>
            <a:off x="5105408" y="971550"/>
            <a:ext cx="3083241" cy="1037370"/>
            <a:chOff x="-808102" y="3651433"/>
            <a:chExt cx="2371728" cy="749160"/>
          </a:xfrm>
        </p:grpSpPr>
        <p:sp>
          <p:nvSpPr>
            <p:cNvPr id="72" name="Cloud Callout 71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716656" y="3764993"/>
              <a:ext cx="208901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Consider one of </a:t>
              </a:r>
            </a:p>
            <a:p>
              <a:r>
                <a:rPr lang="en-US" dirty="0" smtClean="0"/>
                <a:t>the two equations</a:t>
              </a:r>
              <a:endParaRPr lang="en-US" dirty="0"/>
            </a:p>
          </p:txBody>
        </p:sp>
      </p:grpSp>
      <p:grpSp>
        <p:nvGrpSpPr>
          <p:cNvPr id="74" name="Group 65"/>
          <p:cNvGrpSpPr/>
          <p:nvPr/>
        </p:nvGrpSpPr>
        <p:grpSpPr>
          <a:xfrm>
            <a:off x="4427220" y="1561754"/>
            <a:ext cx="3116580" cy="1037370"/>
            <a:chOff x="-808102" y="3651433"/>
            <a:chExt cx="2397374" cy="749160"/>
          </a:xfrm>
        </p:grpSpPr>
        <p:sp>
          <p:nvSpPr>
            <p:cNvPr id="75" name="Cloud Callout 74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You can consider either of the two equations</a:t>
              </a:r>
              <a:endParaRPr lang="en-US" dirty="0"/>
            </a:p>
          </p:txBody>
        </p:sp>
      </p:grpSp>
      <p:grpSp>
        <p:nvGrpSpPr>
          <p:cNvPr id="77" name="Group 65"/>
          <p:cNvGrpSpPr/>
          <p:nvPr/>
        </p:nvGrpSpPr>
        <p:grpSpPr>
          <a:xfrm>
            <a:off x="4765369" y="1425923"/>
            <a:ext cx="3083239" cy="1141107"/>
            <a:chOff x="-796378" y="3519709"/>
            <a:chExt cx="2371728" cy="824076"/>
          </a:xfrm>
        </p:grpSpPr>
        <p:sp>
          <p:nvSpPr>
            <p:cNvPr id="78" name="Cloud Callout 77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It is better to consider simpler of the two equations</a:t>
              </a:r>
              <a:endParaRPr lang="en-US" dirty="0"/>
            </a:p>
          </p:txBody>
        </p:sp>
      </p:grpSp>
      <p:grpSp>
        <p:nvGrpSpPr>
          <p:cNvPr id="92" name="Group 65"/>
          <p:cNvGrpSpPr/>
          <p:nvPr/>
        </p:nvGrpSpPr>
        <p:grpSpPr>
          <a:xfrm>
            <a:off x="5679769" y="895351"/>
            <a:ext cx="3083239" cy="1141107"/>
            <a:chOff x="-796378" y="3519709"/>
            <a:chExt cx="2371728" cy="824076"/>
          </a:xfrm>
        </p:grpSpPr>
        <p:sp>
          <p:nvSpPr>
            <p:cNvPr id="93" name="Cloud Callout 92"/>
            <p:cNvSpPr/>
            <p:nvPr/>
          </p:nvSpPr>
          <p:spPr>
            <a:xfrm>
              <a:off x="-796378" y="3519709"/>
              <a:ext cx="2371728" cy="824076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55948" y="3662786"/>
              <a:ext cx="2048340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Let us consider equation (i)</a:t>
              </a:r>
              <a:endParaRPr lang="en-US" dirty="0"/>
            </a:p>
          </p:txBody>
        </p:sp>
      </p:grpSp>
      <p:grpSp>
        <p:nvGrpSpPr>
          <p:cNvPr id="95" name="Group 65"/>
          <p:cNvGrpSpPr/>
          <p:nvPr/>
        </p:nvGrpSpPr>
        <p:grpSpPr>
          <a:xfrm>
            <a:off x="5265420" y="1531571"/>
            <a:ext cx="3116580" cy="1037370"/>
            <a:chOff x="-808102" y="3651433"/>
            <a:chExt cx="2397374" cy="749160"/>
          </a:xfrm>
        </p:grpSpPr>
        <p:sp>
          <p:nvSpPr>
            <p:cNvPr id="96" name="Cloud Callout 95"/>
            <p:cNvSpPr/>
            <p:nvPr/>
          </p:nvSpPr>
          <p:spPr>
            <a:xfrm>
              <a:off x="-808102" y="3651433"/>
              <a:ext cx="2371728" cy="749160"/>
            </a:xfrm>
            <a:prstGeom prst="cloudCallout">
              <a:avLst>
                <a:gd name="adj1" fmla="val -88263"/>
                <a:gd name="adj2" fmla="val 6708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663902" y="3711966"/>
              <a:ext cx="2253174" cy="533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Which equation is </a:t>
              </a:r>
            </a:p>
            <a:p>
              <a:r>
                <a:rPr lang="en-US" dirty="0" smtClean="0"/>
                <a:t>to be considered ?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30183" y="230822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Consider (i) ,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64658" y="2554344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22718" y="2542676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86828" y="253910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+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54941" y="2542676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3q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95048" y="25426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10911" y="282819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1001" y="282819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77997" y="282819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316950" y="2828197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680580" y="282819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940625" y="280533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3q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800600" y="1352554"/>
            <a:ext cx="3557028" cy="1404589"/>
            <a:chOff x="3939471" y="282755"/>
            <a:chExt cx="3233662" cy="2264198"/>
          </a:xfrm>
        </p:grpSpPr>
        <p:sp>
          <p:nvSpPr>
            <p:cNvPr id="138" name="Cloud 137"/>
            <p:cNvSpPr/>
            <p:nvPr/>
          </p:nvSpPr>
          <p:spPr>
            <a:xfrm>
              <a:off x="3939471" y="282755"/>
              <a:ext cx="3233662" cy="22641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47289" y="572897"/>
              <a:ext cx="2948132" cy="17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Shift one of the two variables to the L.H.S so that we get equation in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form of either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Cloud Callout 139"/>
          <p:cNvSpPr/>
          <p:nvPr/>
        </p:nvSpPr>
        <p:spPr>
          <a:xfrm>
            <a:off x="4947552" y="1428751"/>
            <a:ext cx="2672448" cy="1055288"/>
          </a:xfrm>
          <a:prstGeom prst="cloudCallout">
            <a:avLst>
              <a:gd name="adj1" fmla="val 44391"/>
              <a:gd name="adj2" fmla="val -5935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77705" y="1745807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 = something or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 = something…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467238" y="331197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… (iii)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88" name="Curved Down Arrow 187"/>
          <p:cNvSpPr/>
          <p:nvPr/>
        </p:nvSpPr>
        <p:spPr>
          <a:xfrm>
            <a:off x="1463047" y="2474970"/>
            <a:ext cx="899155" cy="234336"/>
          </a:xfrm>
          <a:prstGeom prst="curvedDown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black"/>
              </a:solidFill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5203512" y="1039784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29331" y="1430642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name of the method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233106" y="1345201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SUBSTITUTION method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Cloud 194"/>
          <p:cNvSpPr/>
          <p:nvPr/>
        </p:nvSpPr>
        <p:spPr>
          <a:xfrm>
            <a:off x="5331402" y="1080896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99746" y="1419944"/>
            <a:ext cx="324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 we need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something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Cloud 196"/>
          <p:cNvSpPr/>
          <p:nvPr/>
        </p:nvSpPr>
        <p:spPr>
          <a:xfrm>
            <a:off x="5293302" y="1166723"/>
            <a:ext cx="3233662" cy="1276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19119" y="1605204"/>
            <a:ext cx="324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Substitute what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Cloud 198"/>
          <p:cNvSpPr/>
          <p:nvPr/>
        </p:nvSpPr>
        <p:spPr>
          <a:xfrm>
            <a:off x="5442663" y="1302745"/>
            <a:ext cx="2429498" cy="105528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88335" y="1638458"/>
            <a:ext cx="243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Cloud 200"/>
          <p:cNvSpPr/>
          <p:nvPr/>
        </p:nvSpPr>
        <p:spPr>
          <a:xfrm>
            <a:off x="5242381" y="1435004"/>
            <a:ext cx="3233662" cy="11608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16859" y="1785565"/>
            <a:ext cx="283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the equation which  was not considered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70080" y="3511310"/>
            <a:ext cx="17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Substituting (iii) in (ii)</a:t>
            </a:r>
            <a:endParaRPr lang="en-US" sz="1400" b="1" dirty="0">
              <a:solidFill>
                <a:srgbClr val="CC0066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2400" y="133350"/>
            <a:ext cx="0" cy="4754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4356469" y="3619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263736" y="3619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572000" y="361954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- 6q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543568" y="361954"/>
            <a:ext cx="58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- 1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010855" y="37546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010855" y="73899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720190" y="723606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539651" y="708218"/>
            <a:ext cx="767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- 1 -  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250935" y="72360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4799971" y="700508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15q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536381" y="1088809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010855" y="110419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260731" y="108880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4726500" y="1074554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- 15q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979057" y="144952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010855" y="153551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252105" y="14683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555449" y="143884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525026" y="1635113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15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1" name="Line 45"/>
          <p:cNvSpPr>
            <a:spLocks noChangeShapeType="1"/>
          </p:cNvSpPr>
          <p:nvPr/>
        </p:nvSpPr>
        <p:spPr bwMode="auto">
          <a:xfrm>
            <a:off x="5585424" y="1673123"/>
            <a:ext cx="274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961733" y="190492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010855" y="192268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219109" y="19405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=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5522025" y="1705037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5583611" y="1510768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855525" y="144865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</a:rPr>
              <a:t>1</a:t>
            </a:r>
            <a:endParaRPr lang="en-US" sz="1000" b="1" dirty="0">
              <a:solidFill>
                <a:srgbClr val="6600CC"/>
              </a:solidFill>
            </a:endParaRPr>
          </a:p>
        </p:txBody>
      </p:sp>
      <p:sp>
        <p:nvSpPr>
          <p:cNvPr id="263" name="Cloud Callout 262"/>
          <p:cNvSpPr/>
          <p:nvPr/>
        </p:nvSpPr>
        <p:spPr>
          <a:xfrm>
            <a:off x="6172200" y="917656"/>
            <a:ext cx="2672448" cy="1055288"/>
          </a:xfrm>
          <a:prstGeom prst="cloudCallout">
            <a:avLst>
              <a:gd name="adj1" fmla="val -67817"/>
              <a:gd name="adj2" fmla="val 6826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326210" y="1073476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to get the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value of p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Cloud Callout 264"/>
          <p:cNvSpPr/>
          <p:nvPr/>
        </p:nvSpPr>
        <p:spPr>
          <a:xfrm>
            <a:off x="5943600" y="1200151"/>
            <a:ext cx="2672448" cy="1055288"/>
          </a:xfrm>
          <a:prstGeom prst="cloudCallout">
            <a:avLst>
              <a:gd name="adj1" fmla="val -72280"/>
              <a:gd name="adj2" fmla="val 541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943608" y="1355972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have to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substitute q = 1/3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Cloud Callout 266"/>
          <p:cNvSpPr/>
          <p:nvPr/>
        </p:nvSpPr>
        <p:spPr>
          <a:xfrm>
            <a:off x="6248400" y="895351"/>
            <a:ext cx="2672448" cy="1055288"/>
          </a:xfrm>
          <a:prstGeom prst="cloudCallout">
            <a:avLst>
              <a:gd name="adj1" fmla="val -70545"/>
              <a:gd name="adj2" fmla="val 6567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6917" y="1146369"/>
            <a:ext cx="27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substitute in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equation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3" name="Cloud Callout 272"/>
          <p:cNvSpPr/>
          <p:nvPr/>
        </p:nvSpPr>
        <p:spPr>
          <a:xfrm>
            <a:off x="6323377" y="903718"/>
            <a:ext cx="2672448" cy="1055288"/>
          </a:xfrm>
          <a:prstGeom prst="cloudCallout">
            <a:avLst>
              <a:gd name="adj1" fmla="val -70545"/>
              <a:gd name="adj2" fmla="val 73213"/>
            </a:avLst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248405" y="1242596"/>
            <a:ext cx="274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latin typeface="Bookman Old Style" pitchFamily="18" charset="0"/>
                <a:sym typeface="Symbol"/>
              </a:rPr>
              <a:t>In either (i) , (ii) or (iii)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6425936" y="174656"/>
            <a:ext cx="0" cy="4754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619005" y="3819086"/>
            <a:ext cx="1289962" cy="4168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621493" y="5905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7624250" y="87901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627905" y="819154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98066" y="7062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957950" y="120015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     =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6611792" y="3854326"/>
            <a:ext cx="1407158" cy="338554"/>
            <a:chOff x="6133147" y="2982157"/>
            <a:chExt cx="1436882" cy="338554"/>
          </a:xfrm>
        </p:grpSpPr>
        <p:sp>
          <p:nvSpPr>
            <p:cNvPr id="315" name="TextBox 314"/>
            <p:cNvSpPr txBox="1"/>
            <p:nvPr/>
          </p:nvSpPr>
          <p:spPr>
            <a:xfrm>
              <a:off x="6133147" y="2982157"/>
              <a:ext cx="68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  =  4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684158" y="2982157"/>
              <a:ext cx="885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,   y =  9 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6035398" y="261735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sym typeface="Symbol"/>
              </a:rPr>
              <a:t>Re substituting  p  = 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658706" y="2428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7685213" y="2705216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665118" y="263348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987679" y="340411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      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339158" y="29527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887021" y="2118701"/>
            <a:ext cx="272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sym typeface="Symbol"/>
              </a:rPr>
              <a:t>Re substituting  q =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341" name="Group 65"/>
          <p:cNvGrpSpPr/>
          <p:nvPr/>
        </p:nvGrpSpPr>
        <p:grpSpPr>
          <a:xfrm>
            <a:off x="2435996" y="1657350"/>
            <a:ext cx="2440804" cy="1228668"/>
            <a:chOff x="-453861" y="3529446"/>
            <a:chExt cx="1749843" cy="828156"/>
          </a:xfrm>
        </p:grpSpPr>
        <p:sp>
          <p:nvSpPr>
            <p:cNvPr id="342" name="Cloud Callout 341"/>
            <p:cNvSpPr/>
            <p:nvPr/>
          </p:nvSpPr>
          <p:spPr>
            <a:xfrm>
              <a:off x="-453861" y="3529446"/>
              <a:ext cx="1749843" cy="82815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-406712" y="3748132"/>
              <a:ext cx="1639221" cy="352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Comic Sans MS" pitchFamily="66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Equation (iii)</a:t>
              </a:r>
              <a:endParaRPr lang="en-US" dirty="0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8111447" y="197665"/>
            <a:ext cx="305687" cy="545275"/>
            <a:chOff x="7940738" y="4464875"/>
            <a:chExt cx="305687" cy="545275"/>
          </a:xfrm>
        </p:grpSpPr>
        <p:sp>
          <p:nvSpPr>
            <p:cNvPr id="345" name="TextBox 344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7942544" y="46715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x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47" name="Straight Connector 346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8057591" y="2041315"/>
            <a:ext cx="305687" cy="545275"/>
            <a:chOff x="7940738" y="4464875"/>
            <a:chExt cx="305687" cy="545275"/>
          </a:xfrm>
        </p:grpSpPr>
        <p:sp>
          <p:nvSpPr>
            <p:cNvPr id="349" name="TextBox 348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942544" y="4671596"/>
              <a:ext cx="282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y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51" name="Straight Connector 350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2" name="TextBox 351"/>
          <p:cNvSpPr txBox="1"/>
          <p:nvPr/>
        </p:nvSpPr>
        <p:spPr>
          <a:xfrm>
            <a:off x="3881211" y="2438152"/>
            <a:ext cx="268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Substituting q =       in (iii), we get 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348350" y="390209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52" name="Object 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97284"/>
              </p:ext>
            </p:extLst>
          </p:nvPr>
        </p:nvGraphicFramePr>
        <p:xfrm>
          <a:off x="796925" y="465138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787320" imgH="419040" progId="Equation.DSMT4">
                  <p:embed/>
                </p:oleObj>
              </mc:Choice>
              <mc:Fallback>
                <p:oleObj name="Equation" r:id="rId3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65138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Object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19118"/>
              </p:ext>
            </p:extLst>
          </p:nvPr>
        </p:nvGraphicFramePr>
        <p:xfrm>
          <a:off x="2493650" y="471488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761760" imgH="419040" progId="Equation.DSMT4">
                  <p:embed/>
                </p:oleObj>
              </mc:Choice>
              <mc:Fallback>
                <p:oleObj name="Equation" r:id="rId5" imgW="761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50" y="471488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" name="Group 253"/>
          <p:cNvGrpSpPr/>
          <p:nvPr/>
        </p:nvGrpSpPr>
        <p:grpSpPr>
          <a:xfrm>
            <a:off x="754094" y="792989"/>
            <a:ext cx="266700" cy="228600"/>
            <a:chOff x="4876800" y="3638550"/>
            <a:chExt cx="533400" cy="457200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5105400" y="3638550"/>
              <a:ext cx="3048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366075" y="792989"/>
            <a:ext cx="285750" cy="228600"/>
            <a:chOff x="4876800" y="3638550"/>
            <a:chExt cx="571500" cy="457200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2435741" y="807275"/>
            <a:ext cx="266700" cy="228600"/>
            <a:chOff x="4876800" y="3638550"/>
            <a:chExt cx="533400" cy="457200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05400" y="3638550"/>
              <a:ext cx="3048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2954847" y="807275"/>
            <a:ext cx="285750" cy="228600"/>
            <a:chOff x="4876800" y="3638550"/>
            <a:chExt cx="571500" cy="457200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Rectangle 362"/>
          <p:cNvSpPr/>
          <p:nvPr/>
        </p:nvSpPr>
        <p:spPr>
          <a:xfrm>
            <a:off x="856387" y="1291833"/>
            <a:ext cx="1085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08803"/>
                </a:solidFill>
              </a:rPr>
              <a:t>Substituting</a:t>
            </a:r>
            <a:endParaRPr lang="en-US" sz="1400" b="1" dirty="0">
              <a:solidFill>
                <a:srgbClr val="108803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564456" y="1281346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Bookman Old Style" pitchFamily="18" charset="0"/>
              </a:rPr>
              <a:t>and</a:t>
            </a:r>
            <a:endParaRPr lang="en-US" sz="1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graphicFrame>
        <p:nvGraphicFramePr>
          <p:cNvPr id="36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85145"/>
              </p:ext>
            </p:extLst>
          </p:nvPr>
        </p:nvGraphicFramePr>
        <p:xfrm>
          <a:off x="1877075" y="1203755"/>
          <a:ext cx="812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419040" imgH="393480" progId="Equation.DSMT4">
                  <p:embed/>
                </p:oleObj>
              </mc:Choice>
              <mc:Fallback>
                <p:oleObj name="Equation" r:id="rId7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075" y="1203755"/>
                        <a:ext cx="812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10750"/>
              </p:ext>
            </p:extLst>
          </p:nvPr>
        </p:nvGraphicFramePr>
        <p:xfrm>
          <a:off x="3019433" y="1219655"/>
          <a:ext cx="79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419040" imgH="419040" progId="Equation.DSMT4">
                  <p:embed/>
                </p:oleObj>
              </mc:Choice>
              <mc:Fallback>
                <p:oleObj name="Equation" r:id="rId9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33" y="1219655"/>
                        <a:ext cx="790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" name="Group 366"/>
          <p:cNvGrpSpPr/>
          <p:nvPr/>
        </p:nvGrpSpPr>
        <p:grpSpPr>
          <a:xfrm>
            <a:off x="1810304" y="1531171"/>
            <a:ext cx="285750" cy="228600"/>
            <a:chOff x="4876800" y="3638550"/>
            <a:chExt cx="571500" cy="457200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Group 370"/>
          <p:cNvGrpSpPr/>
          <p:nvPr/>
        </p:nvGrpSpPr>
        <p:grpSpPr>
          <a:xfrm>
            <a:off x="2940506" y="1516825"/>
            <a:ext cx="285750" cy="228600"/>
            <a:chOff x="4876800" y="3638550"/>
            <a:chExt cx="571500" cy="457200"/>
          </a:xfrm>
        </p:grpSpPr>
        <p:cxnSp>
          <p:nvCxnSpPr>
            <p:cNvPr id="372" name="Straight Connector 371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/>
          <p:nvPr/>
        </p:nvCxnSpPr>
        <p:spPr>
          <a:xfrm>
            <a:off x="1333664" y="3362450"/>
            <a:ext cx="847436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08987" y="318958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50596" y="322123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590550" y="3322329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294986" y="310020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1574272" y="310020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–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763616" y="310020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3q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934192" y="32212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32891" y="3855372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2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1242883" y="385537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  3q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>
            <a:off x="1026128" y="4199986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1291426" y="4168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7" name="Left Bracket 386"/>
          <p:cNvSpPr/>
          <p:nvPr/>
        </p:nvSpPr>
        <p:spPr>
          <a:xfrm>
            <a:off x="996588" y="3855370"/>
            <a:ext cx="99129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88" name="Left Bracket 387"/>
          <p:cNvSpPr/>
          <p:nvPr/>
        </p:nvSpPr>
        <p:spPr>
          <a:xfrm flipH="1">
            <a:off x="1712025" y="3848350"/>
            <a:ext cx="78042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69025" y="3928142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506237" y="39712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  -1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864425" y="399481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  9q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2" name="Curved Down Arrow 391"/>
          <p:cNvSpPr/>
          <p:nvPr/>
        </p:nvSpPr>
        <p:spPr>
          <a:xfrm>
            <a:off x="797633" y="3690214"/>
            <a:ext cx="459977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393" name="Curved Down Arrow 392"/>
          <p:cNvSpPr/>
          <p:nvPr/>
        </p:nvSpPr>
        <p:spPr>
          <a:xfrm>
            <a:off x="797633" y="3690214"/>
            <a:ext cx="899155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 flipH="1">
            <a:off x="1239960" y="4257135"/>
            <a:ext cx="365760" cy="1451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>
            <a:off x="603871" y="3998541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610098" y="384835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6600CC"/>
                </a:solidFill>
              </a:rPr>
              <a:t>2</a:t>
            </a:r>
            <a:endParaRPr lang="en-US" sz="1100" b="1" dirty="0">
              <a:solidFill>
                <a:srgbClr val="6600CC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945008" y="361954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- 9q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867400" y="1715933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6600CC"/>
                </a:solidFill>
              </a:rPr>
              <a:t>3</a:t>
            </a:r>
            <a:endParaRPr lang="en-US" sz="1000" b="1" dirty="0">
              <a:solidFill>
                <a:srgbClr val="6600CC"/>
              </a:solidFill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5486400" y="1821625"/>
            <a:ext cx="293812" cy="514498"/>
            <a:chOff x="7940738" y="4464875"/>
            <a:chExt cx="293812" cy="514498"/>
          </a:xfrm>
        </p:grpSpPr>
        <p:sp>
          <p:nvSpPr>
            <p:cNvPr id="407" name="TextBox 406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409" name="Straight Connector 408"/>
            <p:cNvCxnSpPr/>
            <p:nvPr/>
          </p:nvCxnSpPr>
          <p:spPr>
            <a:xfrm>
              <a:off x="7960230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5141025" y="2362052"/>
            <a:ext cx="277844" cy="514498"/>
            <a:chOff x="7940738" y="4464875"/>
            <a:chExt cx="277844" cy="514498"/>
          </a:xfrm>
        </p:grpSpPr>
        <p:sp>
          <p:nvSpPr>
            <p:cNvPr id="411" name="TextBox 410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</a:rPr>
                <a:t>1</a:t>
              </a:r>
              <a:endParaRPr lang="en-US" sz="1400" b="1" dirty="0">
                <a:solidFill>
                  <a:srgbClr val="CC0066"/>
                </a:solidFill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C0066"/>
                  </a:solidFill>
                </a:rPr>
                <a:t>3</a:t>
              </a:r>
              <a:endParaRPr lang="en-US" sz="1400" b="1" dirty="0">
                <a:solidFill>
                  <a:srgbClr val="CC0066"/>
                </a:solidFill>
              </a:endParaRPr>
            </a:p>
          </p:txBody>
        </p:sp>
        <p:cxnSp>
          <p:nvCxnSpPr>
            <p:cNvPr id="413" name="Straight Connector 412"/>
            <p:cNvCxnSpPr/>
            <p:nvPr/>
          </p:nvCxnSpPr>
          <p:spPr>
            <a:xfrm>
              <a:off x="7972105" y="4740975"/>
              <a:ext cx="182880" cy="0"/>
            </a:xfrm>
            <a:prstGeom prst="line">
              <a:avLst/>
            </a:prstGeom>
            <a:ln>
              <a:solidFill>
                <a:srgbClr val="CC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4" name="TextBox 413"/>
          <p:cNvSpPr txBox="1"/>
          <p:nvPr/>
        </p:nvSpPr>
        <p:spPr>
          <a:xfrm>
            <a:off x="4213599" y="283394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4609141" y="28344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5009708" y="2694139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2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231036" y="269413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-  3 (1 / 3)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5310661" y="2947802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2 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19" name="Straight Connector 418"/>
          <p:cNvCxnSpPr/>
          <p:nvPr/>
        </p:nvCxnSpPr>
        <p:spPr>
          <a:xfrm>
            <a:off x="5095313" y="2993326"/>
            <a:ext cx="983935" cy="2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H="1">
            <a:off x="5819900" y="2769708"/>
            <a:ext cx="259340" cy="1538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H="1">
            <a:off x="5398951" y="2769679"/>
            <a:ext cx="324706" cy="1290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4223101" y="328619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4618643" y="32867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042960" y="3146389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2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264285" y="3146389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- 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225163" y="3400052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2 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>
            <a:off x="5036133" y="3445575"/>
            <a:ext cx="839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3950792" y="330010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323385" y="3815214"/>
            <a:ext cx="1260292" cy="3480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4301710" y="381214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3955475" y="382989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4630336" y="384776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=</a:t>
            </a:r>
          </a:p>
        </p:txBody>
      </p:sp>
      <p:grpSp>
        <p:nvGrpSpPr>
          <p:cNvPr id="434" name="Group 433"/>
          <p:cNvGrpSpPr/>
          <p:nvPr/>
        </p:nvGrpSpPr>
        <p:grpSpPr>
          <a:xfrm>
            <a:off x="4975871" y="3728843"/>
            <a:ext cx="281937" cy="514498"/>
            <a:chOff x="7940738" y="4464875"/>
            <a:chExt cx="281937" cy="514498"/>
          </a:xfrm>
        </p:grpSpPr>
        <p:sp>
          <p:nvSpPr>
            <p:cNvPr id="435" name="TextBox 434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437" name="Straight Connector 436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8026541" y="514352"/>
            <a:ext cx="335181" cy="168891"/>
            <a:chOff x="4876800" y="3638550"/>
            <a:chExt cx="571500" cy="457200"/>
          </a:xfrm>
        </p:grpSpPr>
        <p:cxnSp>
          <p:nvCxnSpPr>
            <p:cNvPr id="439" name="Straight Connector 438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6934208" y="609452"/>
            <a:ext cx="281937" cy="514498"/>
            <a:chOff x="7940738" y="4464875"/>
            <a:chExt cx="281937" cy="514498"/>
          </a:xfrm>
        </p:grpSpPr>
        <p:sp>
          <p:nvSpPr>
            <p:cNvPr id="443" name="TextBox 442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445" name="Straight Connector 444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oup 445"/>
          <p:cNvGrpSpPr/>
          <p:nvPr/>
        </p:nvGrpSpPr>
        <p:grpSpPr>
          <a:xfrm>
            <a:off x="7543808" y="907226"/>
            <a:ext cx="335181" cy="168891"/>
            <a:chOff x="4876800" y="3638550"/>
            <a:chExt cx="571500" cy="457200"/>
          </a:xfrm>
        </p:grpSpPr>
        <p:cxnSp>
          <p:nvCxnSpPr>
            <p:cNvPr id="447" name="Straight Connector 446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" name="TextBox 449"/>
          <p:cNvSpPr txBox="1"/>
          <p:nvPr/>
        </p:nvSpPr>
        <p:spPr>
          <a:xfrm>
            <a:off x="6341425" y="12001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6858008" y="1259861"/>
            <a:ext cx="335181" cy="168891"/>
            <a:chOff x="4876800" y="3638550"/>
            <a:chExt cx="571500" cy="457200"/>
          </a:xfrm>
        </p:grpSpPr>
        <p:cxnSp>
          <p:nvCxnSpPr>
            <p:cNvPr id="452" name="Straight Connector 451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Rectangle 454"/>
          <p:cNvSpPr/>
          <p:nvPr/>
        </p:nvSpPr>
        <p:spPr>
          <a:xfrm>
            <a:off x="7644026" y="1200154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6497585" y="1501977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Squaring both sides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916598" y="173653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      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7669584" y="1733554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7970627" y="2346128"/>
            <a:ext cx="335181" cy="168891"/>
            <a:chOff x="4876800" y="3638550"/>
            <a:chExt cx="571500" cy="457200"/>
          </a:xfrm>
        </p:grpSpPr>
        <p:cxnSp>
          <p:nvCxnSpPr>
            <p:cNvPr id="460" name="Straight Connector 459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Group 466"/>
          <p:cNvGrpSpPr/>
          <p:nvPr/>
        </p:nvGrpSpPr>
        <p:grpSpPr>
          <a:xfrm>
            <a:off x="7010408" y="2441228"/>
            <a:ext cx="281937" cy="514498"/>
            <a:chOff x="7940738" y="4464875"/>
            <a:chExt cx="281937" cy="514498"/>
          </a:xfrm>
        </p:grpSpPr>
        <p:sp>
          <p:nvSpPr>
            <p:cNvPr id="468" name="TextBox 467"/>
            <p:cNvSpPr txBox="1"/>
            <p:nvPr/>
          </p:nvSpPr>
          <p:spPr>
            <a:xfrm>
              <a:off x="7940738" y="44648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7942544" y="46715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470" name="Straight Connector 469"/>
            <p:cNvCxnSpPr/>
            <p:nvPr/>
          </p:nvCxnSpPr>
          <p:spPr>
            <a:xfrm>
              <a:off x="7948355" y="4729100"/>
              <a:ext cx="2743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1" name="TextBox 470"/>
          <p:cNvSpPr txBox="1"/>
          <p:nvPr/>
        </p:nvSpPr>
        <p:spPr>
          <a:xfrm>
            <a:off x="7298066" y="25222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7543808" y="2727461"/>
            <a:ext cx="335181" cy="168891"/>
            <a:chOff x="4876800" y="3638550"/>
            <a:chExt cx="571500" cy="457200"/>
          </a:xfrm>
        </p:grpSpPr>
        <p:cxnSp>
          <p:nvCxnSpPr>
            <p:cNvPr id="473" name="Straight Connector 472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TextBox 475"/>
          <p:cNvSpPr txBox="1"/>
          <p:nvPr/>
        </p:nvSpPr>
        <p:spPr>
          <a:xfrm>
            <a:off x="7005450" y="295275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y      =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477" name="Group 476"/>
          <p:cNvGrpSpPr/>
          <p:nvPr/>
        </p:nvGrpSpPr>
        <p:grpSpPr>
          <a:xfrm>
            <a:off x="6905505" y="3012461"/>
            <a:ext cx="335181" cy="168891"/>
            <a:chOff x="4876800" y="3638550"/>
            <a:chExt cx="571500" cy="457200"/>
          </a:xfrm>
        </p:grpSpPr>
        <p:cxnSp>
          <p:nvCxnSpPr>
            <p:cNvPr id="478" name="Straight Connector 477"/>
            <p:cNvCxnSpPr/>
            <p:nvPr/>
          </p:nvCxnSpPr>
          <p:spPr>
            <a:xfrm>
              <a:off x="4876800" y="3943350"/>
              <a:ext cx="1524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5029200" y="3638550"/>
              <a:ext cx="7620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5113020" y="3638550"/>
              <a:ext cx="335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Rectangle 480"/>
          <p:cNvSpPr/>
          <p:nvPr/>
        </p:nvSpPr>
        <p:spPr>
          <a:xfrm>
            <a:off x="7644026" y="2952754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6488883" y="3205104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Squaring both sides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7679375" y="3409954"/>
            <a:ext cx="331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4" name="Cloud 483"/>
          <p:cNvSpPr/>
          <p:nvPr/>
        </p:nvSpPr>
        <p:spPr>
          <a:xfrm>
            <a:off x="4939890" y="16576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Common Term / Common Denominator in both equations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000"/>
                            </p:stCondLst>
                            <p:childTnLst>
                              <p:par>
                                <p:cTn id="5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000"/>
                            </p:stCondLst>
                            <p:childTnLst>
                              <p:par>
                                <p:cTn id="5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50"/>
                            </p:stCondLst>
                            <p:childTnLst>
                              <p:par>
                                <p:cTn id="6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5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"/>
                            </p:stCondLst>
                            <p:childTnLst>
                              <p:par>
                                <p:cTn id="6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250"/>
                            </p:stCondLst>
                            <p:childTnLst>
                              <p:par>
                                <p:cTn id="6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500"/>
                            </p:stCondLst>
                            <p:childTnLst>
                              <p:par>
                                <p:cTn id="7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00"/>
                            </p:stCondLst>
                            <p:childTnLst>
                              <p:par>
                                <p:cTn id="7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500"/>
                            </p:stCondLst>
                            <p:childTnLst>
                              <p:par>
                                <p:cTn id="7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500"/>
                            </p:stCondLst>
                            <p:childTnLst>
                              <p:par>
                                <p:cTn id="8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2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500"/>
                            </p:stCondLst>
                            <p:childTnLst>
                              <p:par>
                                <p:cTn id="8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50"/>
                            </p:stCondLst>
                            <p:childTnLst>
                              <p:par>
                                <p:cTn id="8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500"/>
                            </p:stCondLst>
                            <p:childTnLst>
                              <p:par>
                                <p:cTn id="8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1000"/>
                            </p:stCondLst>
                            <p:childTnLst>
                              <p:par>
                                <p:cTn id="8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500"/>
                            </p:stCondLst>
                            <p:childTnLst>
                              <p:par>
                                <p:cTn id="9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1000"/>
                            </p:stCondLst>
                            <p:childTnLst>
                              <p:par>
                                <p:cTn id="9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500"/>
                            </p:stCondLst>
                            <p:childTnLst>
                              <p:par>
                                <p:cTn id="9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fill="hold">
                            <p:stCondLst>
                              <p:cond delay="500"/>
                            </p:stCondLst>
                            <p:childTnLst>
                              <p:par>
                                <p:cTn id="10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11" grpId="0" animBg="1"/>
      <p:bldP spid="211" grpId="1" animBg="1"/>
      <p:bldP spid="203" grpId="0" animBg="1"/>
      <p:bldP spid="203" grpId="1" animBg="1"/>
      <p:bldP spid="7" grpId="0" autoUpdateAnimBg="0"/>
      <p:bldP spid="10" grpId="0"/>
      <p:bldP spid="13" grpId="0"/>
      <p:bldP spid="14" grpId="0"/>
      <p:bldP spid="1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101" grpId="0"/>
      <p:bldP spid="102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0" grpId="0" animBg="1"/>
      <p:bldP spid="140" grpId="1" animBg="1"/>
      <p:bldP spid="141" grpId="0"/>
      <p:bldP spid="141" grpId="1"/>
      <p:bldP spid="183" grpId="0"/>
      <p:bldP spid="188" grpId="0" animBg="1"/>
      <p:bldP spid="188" grpId="1" animBg="1"/>
      <p:bldP spid="192" grpId="0" animBg="1"/>
      <p:bldP spid="192" grpId="1" animBg="1"/>
      <p:bldP spid="193" grpId="0"/>
      <p:bldP spid="193" grpId="1"/>
      <p:bldP spid="194" grpId="0"/>
      <p:bldP spid="194" grpId="1"/>
      <p:bldP spid="195" grpId="0" animBg="1"/>
      <p:bldP spid="195" grpId="1" animBg="1"/>
      <p:bldP spid="196" grpId="0"/>
      <p:bldP spid="196" grpId="1"/>
      <p:bldP spid="197" grpId="0" animBg="1"/>
      <p:bldP spid="197" grpId="1" animBg="1"/>
      <p:bldP spid="198" grpId="0"/>
      <p:bldP spid="198" grpId="1"/>
      <p:bldP spid="199" grpId="0" animBg="1"/>
      <p:bldP spid="199" grpId="1" animBg="1"/>
      <p:bldP spid="200" grpId="0"/>
      <p:bldP spid="200" grpId="1"/>
      <p:bldP spid="201" grpId="0" animBg="1"/>
      <p:bldP spid="201" grpId="1" animBg="1"/>
      <p:bldP spid="202" grpId="0"/>
      <p:bldP spid="202" grpId="1"/>
      <p:bldP spid="204" grpId="0"/>
      <p:bldP spid="229" grpId="0"/>
      <p:bldP spid="230" grpId="0"/>
      <p:bldP spid="231" grpId="0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 animBg="1"/>
      <p:bldP spid="256" grpId="0"/>
      <p:bldP spid="257" grpId="0"/>
      <p:bldP spid="258" grpId="0"/>
      <p:bldP spid="262" grpId="0"/>
      <p:bldP spid="263" grpId="0" animBg="1"/>
      <p:bldP spid="263" grpId="1" animBg="1"/>
      <p:bldP spid="264" grpId="0"/>
      <p:bldP spid="264" grpId="1"/>
      <p:bldP spid="265" grpId="0" animBg="1"/>
      <p:bldP spid="265" grpId="1" animBg="1"/>
      <p:bldP spid="266" grpId="0"/>
      <p:bldP spid="266" grpId="1"/>
      <p:bldP spid="267" grpId="0" animBg="1"/>
      <p:bldP spid="267" grpId="1" animBg="1"/>
      <p:bldP spid="268" grpId="0"/>
      <p:bldP spid="268" grpId="1"/>
      <p:bldP spid="273" grpId="0" animBg="1"/>
      <p:bldP spid="273" grpId="1" animBg="1"/>
      <p:bldP spid="274" grpId="0"/>
      <p:bldP spid="274" grpId="1"/>
      <p:bldP spid="298" grpId="0" animBg="1"/>
      <p:bldP spid="303" grpId="0"/>
      <p:bldP spid="305" grpId="0"/>
      <p:bldP spid="306" grpId="0"/>
      <p:bldP spid="309" grpId="0"/>
      <p:bldP spid="320" grpId="0"/>
      <p:bldP spid="321" grpId="0"/>
      <p:bldP spid="323" grpId="0"/>
      <p:bldP spid="331" grpId="0"/>
      <p:bldP spid="333" grpId="0"/>
      <p:bldP spid="335" grpId="0"/>
      <p:bldP spid="352" grpId="0"/>
      <p:bldP spid="353" grpId="0"/>
      <p:bldP spid="363" grpId="0"/>
      <p:bldP spid="364" grpId="0"/>
      <p:bldP spid="376" grpId="0"/>
      <p:bldP spid="377" grpId="0"/>
      <p:bldP spid="378" grpId="0"/>
      <p:bldP spid="379" grpId="0"/>
      <p:bldP spid="380" grpId="0"/>
      <p:bldP spid="381" grpId="0"/>
      <p:bldP spid="382" grpId="0"/>
      <p:bldP spid="383" grpId="0"/>
      <p:bldP spid="384" grpId="0"/>
      <p:bldP spid="386" grpId="0"/>
      <p:bldP spid="387" grpId="0" animBg="1"/>
      <p:bldP spid="388" grpId="0" animBg="1"/>
      <p:bldP spid="389" grpId="0"/>
      <p:bldP spid="390" grpId="0"/>
      <p:bldP spid="391" grpId="0"/>
      <p:bldP spid="392" grpId="0" animBg="1"/>
      <p:bldP spid="392" grpId="1" animBg="1"/>
      <p:bldP spid="393" grpId="0" animBg="1"/>
      <p:bldP spid="393" grpId="1" animBg="1"/>
      <p:bldP spid="403" grpId="0"/>
      <p:bldP spid="404" grpId="0"/>
      <p:bldP spid="405" grpId="0"/>
      <p:bldP spid="414" grpId="0"/>
      <p:bldP spid="415" grpId="0"/>
      <p:bldP spid="416" grpId="0"/>
      <p:bldP spid="417" grpId="0"/>
      <p:bldP spid="418" grpId="0"/>
      <p:bldP spid="422" grpId="0"/>
      <p:bldP spid="423" grpId="0"/>
      <p:bldP spid="424" grpId="0"/>
      <p:bldP spid="425" grpId="0"/>
      <p:bldP spid="426" grpId="0"/>
      <p:bldP spid="428" grpId="0"/>
      <p:bldP spid="429" grpId="0" animBg="1"/>
      <p:bldP spid="431" grpId="0"/>
      <p:bldP spid="432" grpId="0"/>
      <p:bldP spid="433" grpId="0"/>
      <p:bldP spid="450" grpId="0"/>
      <p:bldP spid="455" grpId="0"/>
      <p:bldP spid="456" grpId="0"/>
      <p:bldP spid="457" grpId="0"/>
      <p:bldP spid="458" grpId="0"/>
      <p:bldP spid="471" grpId="0"/>
      <p:bldP spid="476" grpId="0"/>
      <p:bldP spid="481" grpId="0"/>
      <p:bldP spid="482" grpId="0"/>
      <p:bldP spid="483" grpId="0"/>
      <p:bldP spid="484" grpId="0" animBg="1"/>
      <p:bldP spid="48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Q.1(I)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36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850" y="1178884"/>
            <a:ext cx="8534400" cy="2800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To solve Equations with Variables and Numbers </a:t>
            </a:r>
          </a:p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in the denominator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ounded Rectangle 292"/>
          <p:cNvSpPr/>
          <p:nvPr/>
        </p:nvSpPr>
        <p:spPr>
          <a:xfrm>
            <a:off x="3444693" y="2107175"/>
            <a:ext cx="2191055" cy="263397"/>
          </a:xfrm>
          <a:prstGeom prst="roundRect">
            <a:avLst>
              <a:gd name="adj" fmla="val 3000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4201277" y="3303275"/>
            <a:ext cx="847436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26215" y="2805301"/>
            <a:ext cx="831948" cy="634711"/>
            <a:chOff x="926510" y="2879392"/>
            <a:chExt cx="831948" cy="634710"/>
          </a:xfrm>
        </p:grpSpPr>
        <p:cxnSp>
          <p:nvCxnSpPr>
            <p:cNvPr id="78" name="Straight Arrow Connector 77"/>
            <p:cNvCxnSpPr>
              <a:endCxn id="60" idx="1"/>
            </p:cNvCxnSpPr>
            <p:nvPr/>
          </p:nvCxnSpPr>
          <p:spPr>
            <a:xfrm>
              <a:off x="972435" y="3010994"/>
              <a:ext cx="786023" cy="5031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926510" y="2879392"/>
              <a:ext cx="177777" cy="2591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9958" y="285750"/>
            <a:ext cx="4034642" cy="607278"/>
            <a:chOff x="0" y="838644"/>
            <a:chExt cx="4034642" cy="607278"/>
          </a:xfrm>
        </p:grpSpPr>
        <p:sp>
          <p:nvSpPr>
            <p:cNvPr id="4" name="Rectangle 3"/>
            <p:cNvSpPr/>
            <p:nvPr/>
          </p:nvSpPr>
          <p:spPr>
            <a:xfrm>
              <a:off x="470872" y="83864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266" y="1093514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2x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04750" y="1148295"/>
              <a:ext cx="457200" cy="119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891560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(i) 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2015" y="935627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+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8959" y="84025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6353" y="1095121"/>
              <a:ext cx="386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3y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120962" y="1148295"/>
              <a:ext cx="457200" cy="119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96307" y="935627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=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48417" y="935627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2;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086" y="85249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42480" y="110044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3x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107089" y="1148295"/>
              <a:ext cx="457200" cy="119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562512" y="935627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+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17058" y="85410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74452" y="1102048"/>
              <a:ext cx="386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2y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850936" y="1148295"/>
              <a:ext cx="457200" cy="119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01277" y="935627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FF0000"/>
                  </a:solidFill>
                </a:rPr>
                <a:t>=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400" y="859425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13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47138" y="110736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6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577442" y="1148295"/>
              <a:ext cx="457200" cy="119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61094" y="8794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4201" y="819150"/>
            <a:ext cx="121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Substituting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76600" y="311833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18209" y="3149980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58163" y="3270735"/>
            <a:ext cx="28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2599" y="302895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41885" y="302895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–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31229" y="3028950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2q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01805" y="31499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68" name="Group 65"/>
          <p:cNvGrpSpPr/>
          <p:nvPr/>
        </p:nvGrpSpPr>
        <p:grpSpPr>
          <a:xfrm>
            <a:off x="3896542" y="514601"/>
            <a:ext cx="3188678" cy="1143000"/>
            <a:chOff x="-716656" y="3638551"/>
            <a:chExt cx="2286003" cy="770414"/>
          </a:xfrm>
        </p:grpSpPr>
        <p:sp>
          <p:nvSpPr>
            <p:cNvPr id="169" name="Cloud Callout 168"/>
            <p:cNvSpPr/>
            <p:nvPr/>
          </p:nvSpPr>
          <p:spPr>
            <a:xfrm>
              <a:off x="-435295" y="3638551"/>
              <a:ext cx="1739903" cy="770414"/>
            </a:xfrm>
            <a:prstGeom prst="cloudCallout">
              <a:avLst>
                <a:gd name="adj1" fmla="val 61643"/>
                <a:gd name="adj2" fmla="val 23939"/>
              </a:avLst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716656" y="3757002"/>
              <a:ext cx="2286003" cy="56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How is this sum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different from the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</a:rPr>
                <a:t>p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revious sums?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80052" y="2724150"/>
            <a:ext cx="996017" cy="320524"/>
            <a:chOff x="6955631" y="2243674"/>
            <a:chExt cx="902043" cy="320524"/>
          </a:xfrm>
        </p:grpSpPr>
        <p:sp>
          <p:nvSpPr>
            <p:cNvPr id="190" name="U-Turn Arrow 189"/>
            <p:cNvSpPr/>
            <p:nvPr/>
          </p:nvSpPr>
          <p:spPr>
            <a:xfrm>
              <a:off x="7031730" y="2243674"/>
              <a:ext cx="82594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6955631" y="2305046"/>
              <a:ext cx="247898" cy="2591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581400" y="2742739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3p + 2q = 12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36" name="Group 65"/>
          <p:cNvGrpSpPr/>
          <p:nvPr/>
        </p:nvGrpSpPr>
        <p:grpSpPr>
          <a:xfrm>
            <a:off x="3972742" y="590801"/>
            <a:ext cx="3188678" cy="1143000"/>
            <a:chOff x="-716656" y="3638551"/>
            <a:chExt cx="2286003" cy="770414"/>
          </a:xfrm>
        </p:grpSpPr>
        <p:sp>
          <p:nvSpPr>
            <p:cNvPr id="137" name="Cloud Callout 136"/>
            <p:cNvSpPr/>
            <p:nvPr/>
          </p:nvSpPr>
          <p:spPr>
            <a:xfrm>
              <a:off x="-435295" y="3638551"/>
              <a:ext cx="1739903" cy="770414"/>
            </a:xfrm>
            <a:prstGeom prst="cloudCallout">
              <a:avLst>
                <a:gd name="adj1" fmla="val 1831"/>
                <a:gd name="adj2" fmla="val 56106"/>
              </a:avLst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-716656" y="3757002"/>
              <a:ext cx="2286003" cy="56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It has variables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as well as numbers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in the denominator </a:t>
              </a:r>
            </a:p>
          </p:txBody>
        </p:sp>
      </p:grpSp>
      <p:grpSp>
        <p:nvGrpSpPr>
          <p:cNvPr id="142" name="Group 65"/>
          <p:cNvGrpSpPr/>
          <p:nvPr/>
        </p:nvGrpSpPr>
        <p:grpSpPr>
          <a:xfrm>
            <a:off x="3896542" y="514602"/>
            <a:ext cx="3188678" cy="1215116"/>
            <a:chOff x="-695298" y="3577505"/>
            <a:chExt cx="2286003" cy="819023"/>
          </a:xfrm>
        </p:grpSpPr>
        <p:sp>
          <p:nvSpPr>
            <p:cNvPr id="143" name="Cloud Callout 142"/>
            <p:cNvSpPr/>
            <p:nvPr/>
          </p:nvSpPr>
          <p:spPr>
            <a:xfrm>
              <a:off x="-435295" y="3577505"/>
              <a:ext cx="1739903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-695298" y="3670452"/>
              <a:ext cx="2286003" cy="72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To get rid of the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variables from denominator,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we substitute…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 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05594" y="819150"/>
            <a:ext cx="1609013" cy="557778"/>
            <a:chOff x="684574" y="1368425"/>
            <a:chExt cx="1609013" cy="557778"/>
          </a:xfrm>
        </p:grpSpPr>
        <p:sp>
          <p:nvSpPr>
            <p:cNvPr id="130" name="Rectangle 129"/>
            <p:cNvSpPr/>
            <p:nvPr/>
          </p:nvSpPr>
          <p:spPr>
            <a:xfrm>
              <a:off x="727180" y="136842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574" y="1587649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2x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721849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1118323" y="1465408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455267" y="137003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12661" y="1587649"/>
              <a:ext cx="381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3y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449936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852615" y="14654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04725" y="146540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8" name="Cloud 147"/>
          <p:cNvSpPr/>
          <p:nvPr/>
        </p:nvSpPr>
        <p:spPr>
          <a:xfrm>
            <a:off x="4482684" y="286001"/>
            <a:ext cx="3798262" cy="141404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To remove ‘2’ &amp; ‘3’ from denominator multiply by LCM of 2 &amp; 3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4037225" y="4384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LCM of 2 &amp; 3 is 6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20445" y="1328800"/>
            <a:ext cx="38396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108803"/>
                </a:solidFill>
              </a:rPr>
              <a:t>Multiplying throughout by 6</a:t>
            </a: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040"/>
              </p:ext>
            </p:extLst>
          </p:nvPr>
        </p:nvGraphicFramePr>
        <p:xfrm>
          <a:off x="902929" y="1633121"/>
          <a:ext cx="2032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29" y="1633121"/>
                        <a:ext cx="2032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Line 57"/>
          <p:cNvSpPr>
            <a:spLocks noChangeShapeType="1"/>
          </p:cNvSpPr>
          <p:nvPr/>
        </p:nvSpPr>
        <p:spPr bwMode="auto">
          <a:xfrm flipH="1">
            <a:off x="1179171" y="2000250"/>
            <a:ext cx="126989" cy="19838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5" name="Line 58"/>
          <p:cNvSpPr>
            <a:spLocks noChangeShapeType="1"/>
          </p:cNvSpPr>
          <p:nvPr/>
        </p:nvSpPr>
        <p:spPr bwMode="auto">
          <a:xfrm flipH="1">
            <a:off x="937854" y="1846061"/>
            <a:ext cx="128728" cy="1627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6" name="Line 57"/>
          <p:cNvSpPr>
            <a:spLocks noChangeShapeType="1"/>
          </p:cNvSpPr>
          <p:nvPr/>
        </p:nvSpPr>
        <p:spPr bwMode="auto">
          <a:xfrm flipH="1">
            <a:off x="1966747" y="2005013"/>
            <a:ext cx="110937" cy="1673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7" name="Line 58"/>
          <p:cNvSpPr>
            <a:spLocks noChangeShapeType="1"/>
          </p:cNvSpPr>
          <p:nvPr/>
        </p:nvSpPr>
        <p:spPr bwMode="auto">
          <a:xfrm flipH="1">
            <a:off x="1694985" y="1858758"/>
            <a:ext cx="154290" cy="1698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62000" y="16402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61FFC"/>
                </a:solidFill>
              </a:rPr>
              <a:t>3</a:t>
            </a:r>
            <a:endParaRPr lang="en-US" sz="1600" dirty="0">
              <a:solidFill>
                <a:srgbClr val="161FFC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99965" y="15811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61FFC"/>
                </a:solidFill>
              </a:rPr>
              <a:t>2</a:t>
            </a:r>
            <a:endParaRPr lang="en-US" sz="1600" dirty="0">
              <a:solidFill>
                <a:srgbClr val="161FFC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1052922" y="2190760"/>
            <a:ext cx="1614078" cy="553396"/>
            <a:chOff x="783703" y="1363662"/>
            <a:chExt cx="1614078" cy="553396"/>
          </a:xfrm>
        </p:grpSpPr>
        <p:sp>
          <p:nvSpPr>
            <p:cNvPr id="166" name="Rectangle 165"/>
            <p:cNvSpPr/>
            <p:nvPr/>
          </p:nvSpPr>
          <p:spPr>
            <a:xfrm>
              <a:off x="813519" y="136366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3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28104" y="1578504"/>
              <a:ext cx="2728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x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783703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142073" y="1465408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10811" y="137003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16551" y="1563899"/>
              <a:ext cx="2776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y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459487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1852615" y="14654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004725" y="1465408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12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3429007" y="1623596"/>
            <a:ext cx="2124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3p    +    2q   = 12   </a:t>
            </a:r>
            <a:r>
              <a:rPr lang="es-ES" sz="1600" dirty="0" smtClean="0">
                <a:solidFill>
                  <a:srgbClr val="FF33CC"/>
                </a:solidFill>
              </a:rPr>
              <a:t>…(iii)</a:t>
            </a:r>
            <a:endParaRPr lang="en-US" sz="1600" dirty="0">
              <a:solidFill>
                <a:srgbClr val="FF33CC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14408" y="2759775"/>
            <a:ext cx="1793175" cy="569653"/>
            <a:chOff x="684574" y="1368425"/>
            <a:chExt cx="1793175" cy="569653"/>
          </a:xfrm>
        </p:grpSpPr>
        <p:sp>
          <p:nvSpPr>
            <p:cNvPr id="183" name="Rectangle 182"/>
            <p:cNvSpPr/>
            <p:nvPr/>
          </p:nvSpPr>
          <p:spPr>
            <a:xfrm>
              <a:off x="739055" y="136842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84574" y="1587649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3x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698099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1118323" y="1465408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455267" y="137003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412661" y="1599524"/>
              <a:ext cx="381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2y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410805" y="1642451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1852615" y="14654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084693" y="1368425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13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132374" y="159952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6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2113430" y="1641359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9" name="Rectangle 208"/>
          <p:cNvSpPr/>
          <p:nvPr/>
        </p:nvSpPr>
        <p:spPr>
          <a:xfrm>
            <a:off x="822572" y="3223796"/>
            <a:ext cx="2606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108803"/>
                </a:solidFill>
              </a:rPr>
              <a:t>Multiplying throughout by 6</a:t>
            </a:r>
          </a:p>
        </p:txBody>
      </p:sp>
      <p:graphicFrame>
        <p:nvGraphicFramePr>
          <p:cNvPr id="210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00457"/>
              </p:ext>
            </p:extLst>
          </p:nvPr>
        </p:nvGraphicFramePr>
        <p:xfrm>
          <a:off x="788212" y="3541904"/>
          <a:ext cx="21097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384200" imgH="419040" progId="Equation.DSMT4">
                  <p:embed/>
                </p:oleObj>
              </mc:Choice>
              <mc:Fallback>
                <p:oleObj name="Equation" r:id="rId5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12" y="3541904"/>
                        <a:ext cx="21097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Line 57"/>
          <p:cNvSpPr>
            <a:spLocks noChangeShapeType="1"/>
          </p:cNvSpPr>
          <p:nvPr/>
        </p:nvSpPr>
        <p:spPr bwMode="auto">
          <a:xfrm flipH="1">
            <a:off x="1049975" y="3902779"/>
            <a:ext cx="154780" cy="165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2" name="Line 58"/>
          <p:cNvSpPr>
            <a:spLocks noChangeShapeType="1"/>
          </p:cNvSpPr>
          <p:nvPr/>
        </p:nvSpPr>
        <p:spPr bwMode="auto">
          <a:xfrm flipH="1">
            <a:off x="826247" y="3754424"/>
            <a:ext cx="128728" cy="1627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3" name="Line 57"/>
          <p:cNvSpPr>
            <a:spLocks noChangeShapeType="1"/>
          </p:cNvSpPr>
          <p:nvPr/>
        </p:nvSpPr>
        <p:spPr bwMode="auto">
          <a:xfrm flipH="1">
            <a:off x="1809520" y="3915728"/>
            <a:ext cx="185130" cy="14629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4" name="Line 58"/>
          <p:cNvSpPr>
            <a:spLocks noChangeShapeType="1"/>
          </p:cNvSpPr>
          <p:nvPr/>
        </p:nvSpPr>
        <p:spPr bwMode="auto">
          <a:xfrm flipH="1">
            <a:off x="1587859" y="3754424"/>
            <a:ext cx="154290" cy="1698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1738" y="35285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61FFC"/>
                </a:solidFill>
              </a:rPr>
              <a:t>2</a:t>
            </a:r>
            <a:endParaRPr lang="en-US" sz="1600" dirty="0">
              <a:solidFill>
                <a:srgbClr val="161FFC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523765" y="34895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61FFC"/>
                </a:solidFill>
              </a:rPr>
              <a:t>3</a:t>
            </a:r>
            <a:endParaRPr lang="en-US" sz="1600" dirty="0">
              <a:solidFill>
                <a:srgbClr val="161FFC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929914" y="4147572"/>
            <a:ext cx="1675932" cy="557778"/>
            <a:chOff x="721849" y="1368425"/>
            <a:chExt cx="1675932" cy="557778"/>
          </a:xfrm>
        </p:grpSpPr>
        <p:sp>
          <p:nvSpPr>
            <p:cNvPr id="218" name="Rectangle 217"/>
            <p:cNvSpPr/>
            <p:nvPr/>
          </p:nvSpPr>
          <p:spPr>
            <a:xfrm>
              <a:off x="753139" y="136842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53139" y="1587649"/>
              <a:ext cx="2728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x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721849" y="1654326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1118323" y="1465408"/>
              <a:ext cx="30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463311" y="137003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3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468921" y="1587649"/>
              <a:ext cx="2776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y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1449936" y="1654326"/>
              <a:ext cx="364319" cy="11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1852615" y="14654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004725" y="1465408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 smtClean="0">
                  <a:solidFill>
                    <a:prstClr val="black"/>
                  </a:solidFill>
                </a:rPr>
                <a:t>13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3429007" y="2073176"/>
            <a:ext cx="2124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2p    +    3q   = 13   </a:t>
            </a:r>
            <a:r>
              <a:rPr lang="es-ES" sz="1600" dirty="0" smtClean="0">
                <a:solidFill>
                  <a:srgbClr val="FF33CC"/>
                </a:solidFill>
              </a:rPr>
              <a:t>…(iv)</a:t>
            </a:r>
            <a:endParaRPr lang="en-US" sz="1600" dirty="0">
              <a:solidFill>
                <a:srgbClr val="FF33CC"/>
              </a:solidFill>
            </a:endParaRPr>
          </a:p>
        </p:txBody>
      </p:sp>
      <p:sp>
        <p:nvSpPr>
          <p:cNvPr id="230" name="Line 57"/>
          <p:cNvSpPr>
            <a:spLocks noChangeShapeType="1"/>
          </p:cNvSpPr>
          <p:nvPr/>
        </p:nvSpPr>
        <p:spPr bwMode="auto">
          <a:xfrm flipH="1">
            <a:off x="2376564" y="3929661"/>
            <a:ext cx="218889" cy="13915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1" name="Line 58"/>
          <p:cNvSpPr>
            <a:spLocks noChangeShapeType="1"/>
          </p:cNvSpPr>
          <p:nvPr/>
        </p:nvSpPr>
        <p:spPr bwMode="auto">
          <a:xfrm flipH="1">
            <a:off x="2721380" y="3764365"/>
            <a:ext cx="150892" cy="14034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8" name="Line 45"/>
          <p:cNvSpPr>
            <a:spLocks noChangeShapeType="1"/>
          </p:cNvSpPr>
          <p:nvPr/>
        </p:nvSpPr>
        <p:spPr bwMode="auto">
          <a:xfrm>
            <a:off x="994099" y="2724150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9" name="Line 45"/>
          <p:cNvSpPr>
            <a:spLocks noChangeShapeType="1"/>
          </p:cNvSpPr>
          <p:nvPr/>
        </p:nvSpPr>
        <p:spPr bwMode="auto">
          <a:xfrm>
            <a:off x="990600" y="4705350"/>
            <a:ext cx="164592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60" name="Group 65"/>
          <p:cNvGrpSpPr/>
          <p:nvPr/>
        </p:nvGrpSpPr>
        <p:grpSpPr>
          <a:xfrm>
            <a:off x="4101691" y="1200402"/>
            <a:ext cx="2971799" cy="840002"/>
            <a:chOff x="-684155" y="3557659"/>
            <a:chExt cx="2286003" cy="932202"/>
          </a:xfrm>
        </p:grpSpPr>
        <p:sp>
          <p:nvSpPr>
            <p:cNvPr id="261" name="Cloud 260"/>
            <p:cNvSpPr/>
            <p:nvPr/>
          </p:nvSpPr>
          <p:spPr>
            <a:xfrm>
              <a:off x="-617986" y="3557659"/>
              <a:ext cx="2105286" cy="932202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-684155" y="3707789"/>
              <a:ext cx="2286003" cy="6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Consider one of the two equations</a:t>
              </a:r>
            </a:p>
          </p:txBody>
        </p:sp>
      </p:grpSp>
      <p:grpSp>
        <p:nvGrpSpPr>
          <p:cNvPr id="263" name="Group 65"/>
          <p:cNvGrpSpPr/>
          <p:nvPr/>
        </p:nvGrpSpPr>
        <p:grpSpPr>
          <a:xfrm>
            <a:off x="4254091" y="1352803"/>
            <a:ext cx="2971799" cy="840002"/>
            <a:chOff x="-684155" y="3557659"/>
            <a:chExt cx="2286003" cy="932202"/>
          </a:xfrm>
        </p:grpSpPr>
        <p:sp>
          <p:nvSpPr>
            <p:cNvPr id="264" name="Cloud 263"/>
            <p:cNvSpPr/>
            <p:nvPr/>
          </p:nvSpPr>
          <p:spPr>
            <a:xfrm>
              <a:off x="-617986" y="3557659"/>
              <a:ext cx="2105286" cy="932202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-684155" y="3707789"/>
              <a:ext cx="2286003" cy="6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Which equation is to be considered </a:t>
              </a:r>
            </a:p>
          </p:txBody>
        </p:sp>
      </p:grpSp>
      <p:grpSp>
        <p:nvGrpSpPr>
          <p:cNvPr id="266" name="Group 65"/>
          <p:cNvGrpSpPr/>
          <p:nvPr/>
        </p:nvGrpSpPr>
        <p:grpSpPr>
          <a:xfrm>
            <a:off x="4254091" y="1276603"/>
            <a:ext cx="2971799" cy="840002"/>
            <a:chOff x="-735541" y="3557659"/>
            <a:chExt cx="2286003" cy="932202"/>
          </a:xfrm>
        </p:grpSpPr>
        <p:sp>
          <p:nvSpPr>
            <p:cNvPr id="267" name="Cloud 266"/>
            <p:cNvSpPr/>
            <p:nvPr/>
          </p:nvSpPr>
          <p:spPr>
            <a:xfrm>
              <a:off x="-617986" y="3557659"/>
              <a:ext cx="2105286" cy="932202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-735541" y="3749364"/>
              <a:ext cx="2286003" cy="6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You can consider either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of the two equation</a:t>
              </a:r>
            </a:p>
          </p:txBody>
        </p:sp>
      </p:grpSp>
      <p:grpSp>
        <p:nvGrpSpPr>
          <p:cNvPr id="232" name="Group 65"/>
          <p:cNvGrpSpPr/>
          <p:nvPr/>
        </p:nvGrpSpPr>
        <p:grpSpPr>
          <a:xfrm>
            <a:off x="4291528" y="971803"/>
            <a:ext cx="3010554" cy="924002"/>
            <a:chOff x="-707185" y="3511049"/>
            <a:chExt cx="2315815" cy="1025422"/>
          </a:xfrm>
        </p:grpSpPr>
        <p:sp>
          <p:nvSpPr>
            <p:cNvPr id="233" name="Cloud 232"/>
            <p:cNvSpPr/>
            <p:nvPr/>
          </p:nvSpPr>
          <p:spPr>
            <a:xfrm>
              <a:off x="-707185" y="3511049"/>
              <a:ext cx="2315815" cy="1025422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-692279" y="3664720"/>
              <a:ext cx="2286003" cy="6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It is better to consider simpler of the two equations</a:t>
              </a:r>
            </a:p>
          </p:txBody>
        </p:sp>
      </p:grpSp>
      <p:grpSp>
        <p:nvGrpSpPr>
          <p:cNvPr id="238" name="Group 65"/>
          <p:cNvGrpSpPr/>
          <p:nvPr/>
        </p:nvGrpSpPr>
        <p:grpSpPr>
          <a:xfrm>
            <a:off x="4343400" y="971551"/>
            <a:ext cx="2971798" cy="840002"/>
            <a:chOff x="-692279" y="3557659"/>
            <a:chExt cx="2286003" cy="932202"/>
          </a:xfrm>
        </p:grpSpPr>
        <p:sp>
          <p:nvSpPr>
            <p:cNvPr id="252" name="Cloud 251"/>
            <p:cNvSpPr/>
            <p:nvPr/>
          </p:nvSpPr>
          <p:spPr>
            <a:xfrm>
              <a:off x="-506226" y="3557659"/>
              <a:ext cx="1913896" cy="932202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-692279" y="3664720"/>
              <a:ext cx="2286003" cy="6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Lets us consider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equation no (iii)</a:t>
              </a:r>
            </a:p>
          </p:txBody>
        </p:sp>
      </p:grpSp>
      <p:sp>
        <p:nvSpPr>
          <p:cNvPr id="269" name="Rectangle 268"/>
          <p:cNvSpPr/>
          <p:nvPr/>
        </p:nvSpPr>
        <p:spPr>
          <a:xfrm>
            <a:off x="3429001" y="2419350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srgbClr val="CC0099"/>
                </a:solidFill>
              </a:rPr>
              <a:t>Consider</a:t>
            </a:r>
            <a:r>
              <a:rPr lang="es-ES" sz="1600" b="1" dirty="0" smtClean="0">
                <a:solidFill>
                  <a:srgbClr val="CC0099"/>
                </a:solidFill>
              </a:rPr>
              <a:t> (iii)</a:t>
            </a:r>
            <a:endParaRPr lang="en-US" sz="1600" b="1" dirty="0">
              <a:solidFill>
                <a:srgbClr val="CC0099"/>
              </a:solidFill>
            </a:endParaRPr>
          </a:p>
        </p:txBody>
      </p:sp>
      <p:grpSp>
        <p:nvGrpSpPr>
          <p:cNvPr id="270" name="Group 65"/>
          <p:cNvGrpSpPr/>
          <p:nvPr/>
        </p:nvGrpSpPr>
        <p:grpSpPr>
          <a:xfrm>
            <a:off x="4190457" y="895602"/>
            <a:ext cx="3111633" cy="1237946"/>
            <a:chOff x="-747877" y="3341346"/>
            <a:chExt cx="2393568" cy="1373825"/>
          </a:xfrm>
        </p:grpSpPr>
        <p:sp>
          <p:nvSpPr>
            <p:cNvPr id="271" name="Cloud 270"/>
            <p:cNvSpPr/>
            <p:nvPr/>
          </p:nvSpPr>
          <p:spPr>
            <a:xfrm>
              <a:off x="-747877" y="3341346"/>
              <a:ext cx="2315814" cy="1364836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-640312" y="3519716"/>
              <a:ext cx="2286003" cy="119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Write their equation either </a:t>
              </a:r>
            </a:p>
            <a:p>
              <a:pPr algn="ctr"/>
              <a:r>
                <a:rPr lang="en-US" sz="1600" b="1" i="1" dirty="0" smtClean="0">
                  <a:solidFill>
                    <a:prstClr val="white"/>
                  </a:solidFill>
                </a:rPr>
                <a:t>p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 = something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or</a:t>
              </a:r>
            </a:p>
            <a:p>
              <a:pPr algn="ctr"/>
              <a:r>
                <a:rPr lang="en-US" sz="1600" b="1" i="1" dirty="0" smtClean="0">
                  <a:solidFill>
                    <a:prstClr val="white"/>
                  </a:solidFill>
                </a:rPr>
                <a:t>q = </a:t>
              </a:r>
              <a:r>
                <a:rPr lang="en-US" sz="1600" b="1" dirty="0" smtClean="0">
                  <a:solidFill>
                    <a:prstClr val="white"/>
                  </a:solidFill>
                </a:rPr>
                <a:t>something</a:t>
              </a:r>
            </a:p>
          </p:txBody>
        </p:sp>
      </p:grpSp>
      <p:grpSp>
        <p:nvGrpSpPr>
          <p:cNvPr id="275" name="Group 65"/>
          <p:cNvGrpSpPr/>
          <p:nvPr/>
        </p:nvGrpSpPr>
        <p:grpSpPr>
          <a:xfrm>
            <a:off x="4419605" y="879093"/>
            <a:ext cx="3096823" cy="854461"/>
            <a:chOff x="-747877" y="3554939"/>
            <a:chExt cx="2382176" cy="948247"/>
          </a:xfrm>
        </p:grpSpPr>
        <p:sp>
          <p:nvSpPr>
            <p:cNvPr id="276" name="Cloud 275"/>
            <p:cNvSpPr/>
            <p:nvPr/>
          </p:nvSpPr>
          <p:spPr>
            <a:xfrm>
              <a:off x="-747877" y="3554939"/>
              <a:ext cx="2315814" cy="948247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-651704" y="3810438"/>
              <a:ext cx="2286003" cy="37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Number the equation as (v)</a:t>
              </a:r>
            </a:p>
          </p:txBody>
        </p:sp>
      </p:grpSp>
      <p:grpSp>
        <p:nvGrpSpPr>
          <p:cNvPr id="278" name="Group 65"/>
          <p:cNvGrpSpPr/>
          <p:nvPr/>
        </p:nvGrpSpPr>
        <p:grpSpPr>
          <a:xfrm>
            <a:off x="4205263" y="1276605"/>
            <a:ext cx="3096823" cy="854461"/>
            <a:chOff x="-747877" y="3554939"/>
            <a:chExt cx="2382176" cy="948247"/>
          </a:xfrm>
        </p:grpSpPr>
        <p:sp>
          <p:nvSpPr>
            <p:cNvPr id="279" name="Cloud 278"/>
            <p:cNvSpPr/>
            <p:nvPr/>
          </p:nvSpPr>
          <p:spPr>
            <a:xfrm>
              <a:off x="-747877" y="3554939"/>
              <a:ext cx="2315814" cy="948247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-651704" y="3752522"/>
              <a:ext cx="2286003" cy="64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 We need to substitute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something</a:t>
              </a:r>
            </a:p>
          </p:txBody>
        </p:sp>
      </p:grpSp>
      <p:grpSp>
        <p:nvGrpSpPr>
          <p:cNvPr id="281" name="Group 65"/>
          <p:cNvGrpSpPr/>
          <p:nvPr/>
        </p:nvGrpSpPr>
        <p:grpSpPr>
          <a:xfrm>
            <a:off x="4231126" y="1657605"/>
            <a:ext cx="2232756" cy="641969"/>
            <a:chOff x="-651704" y="3637225"/>
            <a:chExt cx="2286003" cy="783674"/>
          </a:xfrm>
        </p:grpSpPr>
        <p:sp>
          <p:nvSpPr>
            <p:cNvPr id="282" name="Cloud 281"/>
            <p:cNvSpPr/>
            <p:nvPr/>
          </p:nvSpPr>
          <p:spPr>
            <a:xfrm>
              <a:off x="-642613" y="3637225"/>
              <a:ext cx="2105286" cy="783674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-651704" y="3797044"/>
              <a:ext cx="2286003" cy="41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Substitute what ?</a:t>
              </a:r>
            </a:p>
          </p:txBody>
        </p:sp>
      </p:grpSp>
      <p:grpSp>
        <p:nvGrpSpPr>
          <p:cNvPr id="284" name="Group 65"/>
          <p:cNvGrpSpPr/>
          <p:nvPr/>
        </p:nvGrpSpPr>
        <p:grpSpPr>
          <a:xfrm>
            <a:off x="4231126" y="1200405"/>
            <a:ext cx="2232756" cy="641969"/>
            <a:chOff x="-651704" y="3637225"/>
            <a:chExt cx="2286003" cy="783674"/>
          </a:xfrm>
        </p:grpSpPr>
        <p:sp>
          <p:nvSpPr>
            <p:cNvPr id="285" name="Cloud 284"/>
            <p:cNvSpPr/>
            <p:nvPr/>
          </p:nvSpPr>
          <p:spPr>
            <a:xfrm>
              <a:off x="-642613" y="3637225"/>
              <a:ext cx="2105286" cy="783674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-651704" y="3825320"/>
              <a:ext cx="2286003" cy="41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Substitute (v)</a:t>
              </a:r>
            </a:p>
          </p:txBody>
        </p:sp>
      </p:grpSp>
      <p:grpSp>
        <p:nvGrpSpPr>
          <p:cNvPr id="287" name="Group 65"/>
          <p:cNvGrpSpPr/>
          <p:nvPr/>
        </p:nvGrpSpPr>
        <p:grpSpPr>
          <a:xfrm>
            <a:off x="3810000" y="1429001"/>
            <a:ext cx="1282282" cy="583608"/>
            <a:chOff x="-651703" y="3637225"/>
            <a:chExt cx="2114376" cy="783674"/>
          </a:xfrm>
        </p:grpSpPr>
        <p:sp>
          <p:nvSpPr>
            <p:cNvPr id="288" name="Cloud 287"/>
            <p:cNvSpPr/>
            <p:nvPr/>
          </p:nvSpPr>
          <p:spPr>
            <a:xfrm>
              <a:off x="-642613" y="3637225"/>
              <a:ext cx="2105286" cy="783674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-651703" y="3825320"/>
              <a:ext cx="1991151" cy="45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Where ?</a:t>
              </a:r>
            </a:p>
          </p:txBody>
        </p:sp>
      </p:grpSp>
      <p:grpSp>
        <p:nvGrpSpPr>
          <p:cNvPr id="290" name="Group 65"/>
          <p:cNvGrpSpPr/>
          <p:nvPr/>
        </p:nvGrpSpPr>
        <p:grpSpPr>
          <a:xfrm>
            <a:off x="3955621" y="1200405"/>
            <a:ext cx="2736869" cy="939907"/>
            <a:chOff x="-627323" y="3637225"/>
            <a:chExt cx="2105286" cy="783674"/>
          </a:xfrm>
        </p:grpSpPr>
        <p:sp>
          <p:nvSpPr>
            <p:cNvPr id="291" name="Cloud 290"/>
            <p:cNvSpPr/>
            <p:nvPr/>
          </p:nvSpPr>
          <p:spPr>
            <a:xfrm>
              <a:off x="-627323" y="3637225"/>
              <a:ext cx="2105286" cy="783674"/>
            </a:xfrm>
            <a:prstGeom prst="cloud">
              <a:avLst/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-540341" y="3825320"/>
              <a:ext cx="1991150" cy="487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In the equation which was not considered </a:t>
              </a:r>
            </a:p>
          </p:txBody>
        </p:sp>
      </p:grpSp>
      <p:grpSp>
        <p:nvGrpSpPr>
          <p:cNvPr id="205" name="Group 65"/>
          <p:cNvGrpSpPr/>
          <p:nvPr/>
        </p:nvGrpSpPr>
        <p:grpSpPr>
          <a:xfrm>
            <a:off x="4494420" y="438407"/>
            <a:ext cx="3188678" cy="1323439"/>
            <a:chOff x="-695298" y="3526142"/>
            <a:chExt cx="2286003" cy="892035"/>
          </a:xfrm>
        </p:grpSpPr>
        <p:sp>
          <p:nvSpPr>
            <p:cNvPr id="206" name="Cloud Callout 205"/>
            <p:cNvSpPr/>
            <p:nvPr/>
          </p:nvSpPr>
          <p:spPr>
            <a:xfrm>
              <a:off x="-435295" y="3577505"/>
              <a:ext cx="1739903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695298" y="3526142"/>
              <a:ext cx="2286003" cy="89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How to get rid of the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numbers from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Denominator?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 </a:t>
              </a:r>
            </a:p>
          </p:txBody>
        </p:sp>
      </p:grpSp>
      <p:grpSp>
        <p:nvGrpSpPr>
          <p:cNvPr id="208" name="Group 65"/>
          <p:cNvGrpSpPr/>
          <p:nvPr/>
        </p:nvGrpSpPr>
        <p:grpSpPr>
          <a:xfrm>
            <a:off x="4981623" y="362205"/>
            <a:ext cx="3188678" cy="1142999"/>
            <a:chOff x="-686895" y="3577505"/>
            <a:chExt cx="2286003" cy="770414"/>
          </a:xfrm>
        </p:grpSpPr>
        <p:sp>
          <p:nvSpPr>
            <p:cNvPr id="237" name="Cloud Callout 236"/>
            <p:cNvSpPr/>
            <p:nvPr/>
          </p:nvSpPr>
          <p:spPr>
            <a:xfrm>
              <a:off x="-435295" y="3577505"/>
              <a:ext cx="1739903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86895" y="3621843"/>
              <a:ext cx="2286003" cy="72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By Multiplying throughout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By LCM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 </a:t>
              </a:r>
            </a:p>
          </p:txBody>
        </p:sp>
      </p:grpSp>
      <p:sp>
        <p:nvSpPr>
          <p:cNvPr id="274" name="Oval 273"/>
          <p:cNvSpPr/>
          <p:nvPr/>
        </p:nvSpPr>
        <p:spPr>
          <a:xfrm>
            <a:off x="943206" y="1107951"/>
            <a:ext cx="187472" cy="19155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1645557" y="1100202"/>
            <a:ext cx="211129" cy="20485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745137" y="230939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….. (i)</a:t>
            </a:r>
            <a:endParaRPr lang="en-US" sz="1600" dirty="0">
              <a:solidFill>
                <a:srgbClr val="CC0099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954975" y="3060451"/>
            <a:ext cx="187472" cy="19155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1657326" y="3052701"/>
            <a:ext cx="211129" cy="20485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403429" y="3064575"/>
            <a:ext cx="211129" cy="20485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9" name="Cloud 298"/>
          <p:cNvSpPr/>
          <p:nvPr/>
        </p:nvSpPr>
        <p:spPr>
          <a:xfrm>
            <a:off x="4189628" y="5908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LCM of 2 , 3  &amp;  6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is 6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3322125" y="901300"/>
            <a:ext cx="0" cy="3956450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706469" y="440055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….. (ii)</a:t>
            </a:r>
            <a:endParaRPr lang="en-US" sz="1600" dirty="0">
              <a:solidFill>
                <a:srgbClr val="CC0099"/>
              </a:solidFill>
            </a:endParaRPr>
          </a:p>
        </p:txBody>
      </p:sp>
      <p:sp>
        <p:nvSpPr>
          <p:cNvPr id="302" name="Cloud 301"/>
          <p:cNvSpPr/>
          <p:nvPr/>
        </p:nvSpPr>
        <p:spPr>
          <a:xfrm>
            <a:off x="4254090" y="7432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Look at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3" name="Cloud 302"/>
          <p:cNvSpPr/>
          <p:nvPr/>
        </p:nvSpPr>
        <p:spPr>
          <a:xfrm>
            <a:off x="4406490" y="8956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Are equations linear?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4" name="Cloud 303"/>
          <p:cNvSpPr/>
          <p:nvPr/>
        </p:nvSpPr>
        <p:spPr>
          <a:xfrm>
            <a:off x="4558885" y="10480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How to make the equations Linear?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5" name="Cloud 304"/>
          <p:cNvSpPr/>
          <p:nvPr/>
        </p:nvSpPr>
        <p:spPr>
          <a:xfrm>
            <a:off x="4635088" y="12004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By Substituting…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6" name="Cloud 305"/>
          <p:cNvSpPr/>
          <p:nvPr/>
        </p:nvSpPr>
        <p:spPr>
          <a:xfrm>
            <a:off x="4787490" y="15052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to Substitute…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7" name="Cloud 306"/>
          <p:cNvSpPr/>
          <p:nvPr/>
        </p:nvSpPr>
        <p:spPr>
          <a:xfrm>
            <a:off x="4939890" y="1733805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Common Term / Common Denominator in both equations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771900" y="827388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=  p  &amp;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4494921" y="731065"/>
            <a:ext cx="305687" cy="545275"/>
            <a:chOff x="7940738" y="4464875"/>
            <a:chExt cx="305687" cy="545275"/>
          </a:xfrm>
        </p:grpSpPr>
        <p:sp>
          <p:nvSpPr>
            <p:cNvPr id="310" name="TextBox 309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942544" y="46715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x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12" name="Straight Connector 311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>
            <a:off x="3997748" y="1208388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=  q in (</a:t>
            </a:r>
            <a:r>
              <a:rPr lang="en-US" sz="1600" b="1" dirty="0" err="1" smtClean="0">
                <a:solidFill>
                  <a:srgbClr val="008000"/>
                </a:solidFill>
              </a:rPr>
              <a:t>i</a:t>
            </a:r>
            <a:r>
              <a:rPr lang="en-US" sz="1600" b="1" dirty="0" smtClean="0">
                <a:solidFill>
                  <a:srgbClr val="008000"/>
                </a:solidFill>
              </a:rPr>
              <a:t>) and (ii)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3720769" y="1112065"/>
            <a:ext cx="305687" cy="545275"/>
            <a:chOff x="7940738" y="4464875"/>
            <a:chExt cx="305687" cy="545275"/>
          </a:xfrm>
        </p:grpSpPr>
        <p:sp>
          <p:nvSpPr>
            <p:cNvPr id="315" name="TextBox 314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942544" y="4671596"/>
              <a:ext cx="282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8000"/>
                  </a:solidFill>
                </a:rPr>
                <a:t>y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17" name="Straight Connector 316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4992469" y="325755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99"/>
                </a:solidFill>
              </a:rPr>
              <a:t>….. (v)</a:t>
            </a:r>
            <a:endParaRPr lang="en-US" sz="1600" dirty="0">
              <a:solidFill>
                <a:srgbClr val="CC0099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340933" y="3464271"/>
            <a:ext cx="20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Substituting (v) in (iv)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3705439" y="374885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12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4153480" y="374885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  2q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3810551" y="4093473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4063974" y="4061893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4" name="Left Bracket 323"/>
          <p:cNvSpPr/>
          <p:nvPr/>
        </p:nvSpPr>
        <p:spPr>
          <a:xfrm>
            <a:off x="3769137" y="3748855"/>
            <a:ext cx="99129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25" name="Left Bracket 324"/>
          <p:cNvSpPr/>
          <p:nvPr/>
        </p:nvSpPr>
        <p:spPr>
          <a:xfrm flipH="1">
            <a:off x="4771359" y="3741837"/>
            <a:ext cx="78042" cy="682370"/>
          </a:xfrm>
          <a:prstGeom prst="leftBracket">
            <a:avLst>
              <a:gd name="adj" fmla="val 85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341573" y="3821625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302527" y="386468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13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4836873" y="388830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  3q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9" name="Curved Down Arrow 328"/>
          <p:cNvSpPr/>
          <p:nvPr/>
        </p:nvSpPr>
        <p:spPr>
          <a:xfrm>
            <a:off x="3663986" y="3624353"/>
            <a:ext cx="459977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330" name="Curved Down Arrow 329"/>
          <p:cNvSpPr/>
          <p:nvPr/>
        </p:nvSpPr>
        <p:spPr>
          <a:xfrm>
            <a:off x="3688513" y="3624669"/>
            <a:ext cx="899155" cy="23433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5759881" y="218450"/>
            <a:ext cx="0" cy="4663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6081506" y="168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413695" y="15730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4q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>
            <a:off x="6041931" y="501926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6263895" y="4703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7625309" y="297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13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7054925" y="30236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  3q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722721" y="3097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 flipV="1">
            <a:off x="6588825" y="639763"/>
            <a:ext cx="842828" cy="10318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5977123" y="742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315353" y="74295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- 4q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>
            <a:off x="6053323" y="1087569"/>
            <a:ext cx="1280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411569" y="105598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716377" y="742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+  9q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727262" y="89535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7625309" y="8917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13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48" name="Straight Connector 347"/>
          <p:cNvCxnSpPr/>
          <p:nvPr/>
        </p:nvCxnSpPr>
        <p:spPr>
          <a:xfrm flipV="1">
            <a:off x="6717477" y="1200153"/>
            <a:ext cx="1356441" cy="7599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5960372" y="1374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310477" y="137432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- 4q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7614018" y="137432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39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735247" y="137432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  9q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715000" y="137906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322521" y="170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7614018" y="17048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39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735247" y="170485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  5q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715000" y="170959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7614018" y="196412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962936" y="1964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715000" y="196886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184075" y="2402453"/>
            <a:ext cx="1350680" cy="2484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6297398" y="2343151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669729" y="234315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7038962" y="2343151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738750" y="23548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715008" y="2600451"/>
            <a:ext cx="224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Substituting q = 3 in (v), </a:t>
            </a:r>
            <a:endParaRPr lang="en-US" sz="1600" b="1" dirty="0">
              <a:solidFill>
                <a:srgbClr val="CC0066"/>
              </a:solidFill>
            </a:endParaRPr>
          </a:p>
        </p:txBody>
      </p:sp>
      <p:cxnSp>
        <p:nvCxnSpPr>
          <p:cNvPr id="368" name="Straight Connector 367"/>
          <p:cNvCxnSpPr/>
          <p:nvPr/>
        </p:nvCxnSpPr>
        <p:spPr>
          <a:xfrm>
            <a:off x="6808189" y="3096449"/>
            <a:ext cx="847436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6125121" y="2943156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7065075" y="3063911"/>
            <a:ext cx="28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769511" y="282212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7238149" y="2822126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2(3)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6408717" y="29431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7093279" y="2822126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prstClr val="black"/>
                </a:solidFill>
              </a:rPr>
              <a:t>–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6210800" y="3352758"/>
            <a:ext cx="1350680" cy="2311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324123" y="329338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6696454" y="329338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065687" y="3293382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5750625" y="32931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38958" y="3550370"/>
            <a:ext cx="245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Re substituting p =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845148" y="37997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>
            <a:off x="6871655" y="410008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6851560" y="4028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6111912" y="3915418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2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6841738" y="42222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86" name="Straight Connector 385"/>
          <p:cNvCxnSpPr/>
          <p:nvPr/>
        </p:nvCxnSpPr>
        <p:spPr>
          <a:xfrm>
            <a:off x="6868245" y="4522541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6202303" y="4322996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6805550" y="445982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2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5726875" y="43243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7383596" y="3514840"/>
            <a:ext cx="305687" cy="545275"/>
            <a:chOff x="7940738" y="4464875"/>
            <a:chExt cx="305687" cy="545275"/>
          </a:xfrm>
        </p:grpSpPr>
        <p:sp>
          <p:nvSpPr>
            <p:cNvPr id="392" name="TextBox 391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1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7942544" y="46715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x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94" name="Straight Connector 393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655633" y="356709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&amp; q </a:t>
            </a:r>
            <a:r>
              <a:rPr lang="en-US" sz="1600" b="1" dirty="0">
                <a:solidFill>
                  <a:srgbClr val="00B050"/>
                </a:solidFill>
                <a:sym typeface="Symbol"/>
              </a:rPr>
              <a:t>=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8229604" y="3514984"/>
            <a:ext cx="305687" cy="545275"/>
            <a:chOff x="7940738" y="4464875"/>
            <a:chExt cx="305687" cy="545275"/>
          </a:xfrm>
        </p:grpSpPr>
        <p:sp>
          <p:nvSpPr>
            <p:cNvPr id="396" name="TextBox 395"/>
            <p:cNvSpPr txBox="1"/>
            <p:nvPr/>
          </p:nvSpPr>
          <p:spPr>
            <a:xfrm>
              <a:off x="7940738" y="4464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1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954419" y="4671596"/>
              <a:ext cx="282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y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98" name="Straight Connector 397"/>
            <p:cNvCxnSpPr/>
            <p:nvPr/>
          </p:nvCxnSpPr>
          <p:spPr>
            <a:xfrm>
              <a:off x="7972105" y="4740975"/>
              <a:ext cx="27432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9" name="TextBox 398"/>
          <p:cNvSpPr txBox="1"/>
          <p:nvPr/>
        </p:nvSpPr>
        <p:spPr>
          <a:xfrm>
            <a:off x="7887362" y="37997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>
            <a:off x="7913869" y="410008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7893774" y="402834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7144006" y="391541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&amp;  3  =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7883952" y="4222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7910459" y="4522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7214094" y="4322995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&amp;  y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7847764" y="445982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3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88351" y="4285916"/>
            <a:ext cx="2384399" cy="4257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4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1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8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500"/>
                            </p:stCondLst>
                            <p:childTnLst>
                              <p:par>
                                <p:cTn id="6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500"/>
                            </p:stCondLst>
                            <p:childTnLst>
                              <p:par>
                                <p:cTn id="6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1000"/>
                            </p:stCondLst>
                            <p:childTnLst>
                              <p:par>
                                <p:cTn id="7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1000"/>
                            </p:stCondLst>
                            <p:childTnLst>
                              <p:par>
                                <p:cTn id="7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1000"/>
                            </p:stCondLst>
                            <p:childTnLst>
                              <p:par>
                                <p:cTn id="7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500"/>
                            </p:stCondLst>
                            <p:childTnLst>
                              <p:par>
                                <p:cTn id="8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1000"/>
                            </p:stCondLst>
                            <p:childTnLst>
                              <p:par>
                                <p:cTn id="8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1000"/>
                            </p:stCondLst>
                            <p:childTnLst>
                              <p:par>
                                <p:cTn id="8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1500"/>
                            </p:stCondLst>
                            <p:childTnLst>
                              <p:par>
                                <p:cTn id="8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500"/>
                            </p:stCondLst>
                            <p:childTnLst>
                              <p:par>
                                <p:cTn id="8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1000"/>
                            </p:stCondLst>
                            <p:childTnLst>
                              <p:par>
                                <p:cTn id="8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1500"/>
                            </p:stCondLst>
                            <p:childTnLst>
                              <p:par>
                                <p:cTn id="8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200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500"/>
                            </p:stCondLst>
                            <p:childTnLst>
                              <p:par>
                                <p:cTn id="8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500"/>
                            </p:stCondLst>
                            <p:childTnLst>
                              <p:par>
                                <p:cTn id="8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1000"/>
                            </p:stCondLst>
                            <p:childTnLst>
                              <p:par>
                                <p:cTn id="9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1500"/>
                            </p:stCondLst>
                            <p:childTnLst>
                              <p:par>
                                <p:cTn id="9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3" grpId="1" animBg="1"/>
      <p:bldP spid="26" grpId="0"/>
      <p:bldP spid="2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195" grpId="0"/>
      <p:bldP spid="148" grpId="0" animBg="1"/>
      <p:bldP spid="148" grpId="1" animBg="1"/>
      <p:bldP spid="149" grpId="0" animBg="1"/>
      <p:bldP spid="149" grpId="1" animBg="1"/>
      <p:bldP spid="153" grpId="0"/>
      <p:bldP spid="154" grpId="0" animBg="1"/>
      <p:bldP spid="155" grpId="0" animBg="1"/>
      <p:bldP spid="156" grpId="0" animBg="1"/>
      <p:bldP spid="157" grpId="0" animBg="1"/>
      <p:bldP spid="158" grpId="0"/>
      <p:bldP spid="159" grpId="0"/>
      <p:bldP spid="181" grpId="0"/>
      <p:bldP spid="209" grpId="0"/>
      <p:bldP spid="211" grpId="0" animBg="1"/>
      <p:bldP spid="212" grpId="0" animBg="1"/>
      <p:bldP spid="213" grpId="0" animBg="1"/>
      <p:bldP spid="214" grpId="0" animBg="1"/>
      <p:bldP spid="215" grpId="0"/>
      <p:bldP spid="216" grpId="0"/>
      <p:bldP spid="227" grpId="0"/>
      <p:bldP spid="230" grpId="0" animBg="1"/>
      <p:bldP spid="231" grpId="0" animBg="1"/>
      <p:bldP spid="258" grpId="0" animBg="1"/>
      <p:bldP spid="258" grpId="1" animBg="1"/>
      <p:bldP spid="259" grpId="0" animBg="1"/>
      <p:bldP spid="259" grpId="1" animBg="1"/>
      <p:bldP spid="269" grpId="0"/>
      <p:bldP spid="274" grpId="0" animBg="1"/>
      <p:bldP spid="274" grpId="1" animBg="1"/>
      <p:bldP spid="274" grpId="2" animBg="1"/>
      <p:bldP spid="294" grpId="0" animBg="1"/>
      <p:bldP spid="294" grpId="1" animBg="1"/>
      <p:bldP spid="294" grpId="2" animBg="1"/>
      <p:bldP spid="295" grpId="0"/>
      <p:bldP spid="296" grpId="0" animBg="1"/>
      <p:bldP spid="296" grpId="1" animBg="1"/>
      <p:bldP spid="296" grpId="2" animBg="1"/>
      <p:bldP spid="297" grpId="0" animBg="1"/>
      <p:bldP spid="297" grpId="1" animBg="1"/>
      <p:bldP spid="297" grpId="2" animBg="1"/>
      <p:bldP spid="298" grpId="0" animBg="1"/>
      <p:bldP spid="298" grpId="1" animBg="1"/>
      <p:bldP spid="298" grpId="2" animBg="1"/>
      <p:bldP spid="299" grpId="0" animBg="1"/>
      <p:bldP spid="299" grpId="1" animBg="1"/>
      <p:bldP spid="301" grpId="0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8" grpId="0"/>
      <p:bldP spid="313" grpId="0"/>
      <p:bldP spid="318" grpId="0"/>
      <p:bldP spid="319" grpId="0"/>
      <p:bldP spid="320" grpId="0"/>
      <p:bldP spid="321" grpId="0"/>
      <p:bldP spid="323" grpId="0"/>
      <p:bldP spid="324" grpId="0" animBg="1"/>
      <p:bldP spid="325" grpId="0" animBg="1"/>
      <p:bldP spid="326" grpId="0"/>
      <p:bldP spid="327" grpId="0"/>
      <p:bldP spid="328" grpId="0"/>
      <p:bldP spid="329" grpId="0" animBg="1"/>
      <p:bldP spid="329" grpId="1" animBg="1"/>
      <p:bldP spid="330" grpId="0" animBg="1"/>
      <p:bldP spid="330" grpId="1" animBg="1"/>
      <p:bldP spid="332" grpId="0"/>
      <p:bldP spid="333" grpId="0"/>
      <p:bldP spid="335" grpId="0"/>
      <p:bldP spid="336" grpId="0"/>
      <p:bldP spid="337" grpId="0"/>
      <p:bldP spid="338" grpId="0"/>
      <p:bldP spid="341" grpId="0"/>
      <p:bldP spid="342" grpId="0"/>
      <p:bldP spid="344" grpId="0"/>
      <p:bldP spid="345" grpId="0"/>
      <p:bldP spid="346" grpId="0"/>
      <p:bldP spid="347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9" grpId="0"/>
      <p:bldP spid="360" grpId="0"/>
      <p:bldP spid="361" grpId="0"/>
      <p:bldP spid="362" grpId="0" animBg="1"/>
      <p:bldP spid="363" grpId="0"/>
      <p:bldP spid="364" grpId="0"/>
      <p:bldP spid="365" grpId="0"/>
      <p:bldP spid="366" grpId="0"/>
      <p:bldP spid="367" grpId="0"/>
      <p:bldP spid="369" grpId="0"/>
      <p:bldP spid="370" grpId="0"/>
      <p:bldP spid="371" grpId="0"/>
      <p:bldP spid="372" grpId="0"/>
      <p:bldP spid="373" grpId="0"/>
      <p:bldP spid="374" grpId="0"/>
      <p:bldP spid="375" grpId="0" animBg="1"/>
      <p:bldP spid="376" grpId="0"/>
      <p:bldP spid="377" grpId="0"/>
      <p:bldP spid="378" grpId="0"/>
      <p:bldP spid="379" grpId="0"/>
      <p:bldP spid="380" grpId="0"/>
      <p:bldP spid="381" grpId="0"/>
      <p:bldP spid="383" grpId="0"/>
      <p:bldP spid="384" grpId="0"/>
      <p:bldP spid="385" grpId="0"/>
      <p:bldP spid="387" grpId="0"/>
      <p:bldP spid="388" grpId="0"/>
      <p:bldP spid="390" grpId="0"/>
      <p:bldP spid="42" grpId="0"/>
      <p:bldP spid="399" grpId="0"/>
      <p:bldP spid="401" grpId="0"/>
      <p:bldP spid="402" grpId="0"/>
      <p:bldP spid="403" grpId="0"/>
      <p:bldP spid="405" grpId="0"/>
      <p:bldP spid="406" grpId="0"/>
      <p:bldP spid="43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3498</Words>
  <Application>Microsoft Office PowerPoint</Application>
  <PresentationFormat>On-screen Show (16:9)</PresentationFormat>
  <Paragraphs>1489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Bookman Old Style</vt:lpstr>
      <vt:lpstr>Calibri</vt:lpstr>
      <vt:lpstr>Century Schoolbook</vt:lpstr>
      <vt:lpstr>Comic Sans MS</vt:lpstr>
      <vt:lpstr>Garamond</vt:lpstr>
      <vt:lpstr>Symbol</vt:lpstr>
      <vt:lpstr>Wingdings</vt:lpstr>
      <vt:lpstr>Wingdings 2</vt:lpstr>
      <vt:lpstr>Office Theme</vt:lpstr>
      <vt:lpstr>Oriel</vt:lpstr>
      <vt:lpstr>1_Office Theme</vt:lpstr>
      <vt:lpstr>2_Office Theme</vt:lpstr>
      <vt:lpstr>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STB-FAC-DT-002</dc:creator>
  <cp:lastModifiedBy>T.S BORA</cp:lastModifiedBy>
  <cp:revision>13</cp:revision>
  <dcterms:created xsi:type="dcterms:W3CDTF">2014-06-18T09:44:55Z</dcterms:created>
  <dcterms:modified xsi:type="dcterms:W3CDTF">2022-04-23T04:40:46Z</dcterms:modified>
</cp:coreProperties>
</file>