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1"/>
  </p:notesMasterIdLst>
  <p:sldIdLst>
    <p:sldId id="259" r:id="rId2"/>
    <p:sldId id="257" r:id="rId3"/>
    <p:sldId id="258" r:id="rId4"/>
    <p:sldId id="285" r:id="rId5"/>
    <p:sldId id="265" r:id="rId6"/>
    <p:sldId id="266" r:id="rId7"/>
    <p:sldId id="286" r:id="rId8"/>
    <p:sldId id="267" r:id="rId9"/>
    <p:sldId id="287" r:id="rId10"/>
    <p:sldId id="268" r:id="rId11"/>
    <p:sldId id="269" r:id="rId12"/>
    <p:sldId id="270" r:id="rId13"/>
    <p:sldId id="288" r:id="rId14"/>
    <p:sldId id="271" r:id="rId15"/>
    <p:sldId id="272" r:id="rId16"/>
    <p:sldId id="273" r:id="rId17"/>
    <p:sldId id="289" r:id="rId18"/>
    <p:sldId id="274" r:id="rId19"/>
    <p:sldId id="275" r:id="rId20"/>
    <p:sldId id="276" r:id="rId21"/>
    <p:sldId id="290" r:id="rId22"/>
    <p:sldId id="278" r:id="rId23"/>
    <p:sldId id="279" r:id="rId24"/>
    <p:sldId id="291" r:id="rId25"/>
    <p:sldId id="281" r:id="rId26"/>
    <p:sldId id="282" r:id="rId27"/>
    <p:sldId id="292" r:id="rId28"/>
    <p:sldId id="284" r:id="rId29"/>
    <p:sldId id="293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F045A-D9A3-4214-808C-D70D1366C4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30ED-C9AF-4A0E-9051-30805F7D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72F3C-C1B0-4A18-A210-E81DEAFD080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5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ACB1D-929D-4A3C-9FB3-BA9F9202BD6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8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6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46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0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0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43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3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12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069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4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01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46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42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0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69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2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9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57" r:id="rId8"/>
    <p:sldLayoutId id="2147483758" r:id="rId9"/>
    <p:sldLayoutId id="2147483759" r:id="rId10"/>
    <p:sldLayoutId id="2147483760" r:id="rId11"/>
    <p:sldLayoutId id="2147483660" r:id="rId12"/>
    <p:sldLayoutId id="2147483689" r:id="rId13"/>
    <p:sldLayoutId id="2147483700" r:id="rId14"/>
    <p:sldLayoutId id="2147483702" r:id="rId15"/>
    <p:sldLayoutId id="2147483738" r:id="rId16"/>
    <p:sldLayoutId id="2147483739" r:id="rId17"/>
    <p:sldLayoutId id="2147483752" r:id="rId18"/>
    <p:sldLayoutId id="2147483753" r:id="rId19"/>
    <p:sldLayoutId id="2147483724" r:id="rId20"/>
    <p:sldLayoutId id="2147483725" r:id="rId21"/>
    <p:sldLayoutId id="2147483687" r:id="rId22"/>
    <p:sldLayoutId id="2147483674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34633" y="1178884"/>
            <a:ext cx="6096000" cy="28003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Consistency Inconsistency 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94692" y="838200"/>
            <a:ext cx="1157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+  y  +  3 =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39129" y="1123950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x  -  </a:t>
            </a:r>
            <a:r>
              <a:rPr lang="en-US" sz="1400" dirty="0">
                <a:solidFill>
                  <a:prstClr val="black"/>
                </a:solidFill>
              </a:rPr>
              <a:t>y  </a:t>
            </a:r>
            <a:r>
              <a:rPr lang="en-US" sz="1400" dirty="0" smtClean="0">
                <a:solidFill>
                  <a:prstClr val="black"/>
                </a:solidFill>
              </a:rPr>
              <a:t>+  1 =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858329" y="850106"/>
            <a:ext cx="588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</a:t>
            </a:r>
            <a:r>
              <a:rPr lang="en-US" sz="1400" dirty="0" err="1" smtClean="0">
                <a:solidFill>
                  <a:srgbClr val="FF33CC"/>
                </a:solidFill>
              </a:rPr>
              <a:t>i</a:t>
            </a:r>
            <a:r>
              <a:rPr lang="en-US" sz="1400" dirty="0" smtClean="0">
                <a:solidFill>
                  <a:srgbClr val="FF33CC"/>
                </a:solidFill>
              </a:rPr>
              <a:t>)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827849" y="1123950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(ii)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147" name="Text Box 5"/>
          <p:cNvSpPr txBox="1">
            <a:spLocks noChangeArrowheads="1"/>
          </p:cNvSpPr>
          <p:nvPr/>
        </p:nvSpPr>
        <p:spPr bwMode="auto">
          <a:xfrm>
            <a:off x="471488" y="347499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UNIQUE  SOLUTION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488" y="2266950"/>
            <a:ext cx="17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From (i) , we get: 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12736" y="2571750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</a:rPr>
              <a:t>1 </a:t>
            </a:r>
            <a:r>
              <a:rPr lang="en-US" sz="1400" dirty="0" smtClean="0">
                <a:solidFill>
                  <a:prstClr val="black"/>
                </a:solidFill>
              </a:rPr>
              <a:t>= 1,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71488" y="2790415"/>
            <a:ext cx="200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From (ii) , we get: 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6163" y="2574429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1</a:t>
            </a:r>
            <a:r>
              <a:rPr lang="en-US" sz="1400" dirty="0" smtClean="0">
                <a:solidFill>
                  <a:prstClr val="black"/>
                </a:solidFill>
              </a:rPr>
              <a:t>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2058" y="2571750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03020" y="2969827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>
                <a:solidFill>
                  <a:prstClr val="black"/>
                </a:solidFill>
              </a:rPr>
              <a:t>2</a:t>
            </a:r>
            <a:r>
              <a:rPr lang="en-US" sz="1400" baseline="-250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= 1,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16447" y="2972506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-1,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981300" y="296982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8122" y="3287582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2" y="3287582"/>
                <a:ext cx="388248" cy="461280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73882" y="33675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1163989" y="3287583"/>
                <a:ext cx="33374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89" y="3287583"/>
                <a:ext cx="333746" cy="4956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1598723" y="3287583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23" y="3287583"/>
                <a:ext cx="397866" cy="501419"/>
              </a:xfrm>
              <a:prstGeom prst="rect">
                <a:avLst/>
              </a:prstGeom>
              <a:blipFill rotWithShape="1"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/>
          <p:cNvSpPr txBox="1"/>
          <p:nvPr/>
        </p:nvSpPr>
        <p:spPr>
          <a:xfrm>
            <a:off x="1964482" y="33675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2154588" y="3287583"/>
                <a:ext cx="46839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88" y="3287583"/>
                <a:ext cx="468398" cy="4956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959528" y="3884089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28" y="3884089"/>
                <a:ext cx="388248" cy="461280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64574" y="3954780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74" y="3954780"/>
                <a:ext cx="36901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1707102" y="3856807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02" y="3856807"/>
                <a:ext cx="397866" cy="501419"/>
              </a:xfrm>
              <a:prstGeom prst="rect">
                <a:avLst/>
              </a:prstGeom>
              <a:blipFill rotWithShape="1">
                <a:blip r:embed="rId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36722" y="3861229"/>
            <a:ext cx="1378266" cy="5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13" name="Text Box 15"/>
          <p:cNvSpPr txBox="1">
            <a:spLocks noChangeArrowheads="1"/>
          </p:cNvSpPr>
          <p:nvPr/>
        </p:nvSpPr>
        <p:spPr bwMode="auto">
          <a:xfrm>
            <a:off x="1446213" y="2152650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51" name="Text Box 28"/>
          <p:cNvSpPr txBox="1">
            <a:spLocks noChangeArrowheads="1"/>
          </p:cNvSpPr>
          <p:nvPr/>
        </p:nvSpPr>
        <p:spPr bwMode="auto">
          <a:xfrm>
            <a:off x="949739" y="1409700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x  =   </a:t>
            </a:r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5" name="Text Box 28"/>
          <p:cNvSpPr txBox="1">
            <a:spLocks noChangeArrowheads="1"/>
          </p:cNvSpPr>
          <p:nvPr/>
        </p:nvSpPr>
        <p:spPr bwMode="auto">
          <a:xfrm>
            <a:off x="947738" y="1623967"/>
            <a:ext cx="6479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y</a:t>
            </a:r>
            <a:r>
              <a:rPr lang="en-US" sz="1400" dirty="0" smtClean="0">
                <a:solidFill>
                  <a:prstClr val="black"/>
                </a:solidFill>
              </a:rPr>
              <a:t>  </a:t>
            </a:r>
            <a:r>
              <a:rPr lang="en-US" sz="1400" dirty="0">
                <a:solidFill>
                  <a:prstClr val="black"/>
                </a:solidFill>
              </a:rPr>
              <a:t>=   1</a:t>
            </a:r>
          </a:p>
        </p:txBody>
      </p:sp>
      <p:sp>
        <p:nvSpPr>
          <p:cNvPr id="256" name="Text Box 5"/>
          <p:cNvSpPr txBox="1">
            <a:spLocks noChangeArrowheads="1"/>
          </p:cNvSpPr>
          <p:nvPr/>
        </p:nvSpPr>
        <p:spPr bwMode="auto">
          <a:xfrm>
            <a:off x="439956" y="561201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INTERSECTING LINES</a:t>
            </a:r>
          </a:p>
        </p:txBody>
      </p:sp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3138488" y="326149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NO SOLUTION </a:t>
            </a:r>
          </a:p>
        </p:txBody>
      </p:sp>
      <p:sp>
        <p:nvSpPr>
          <p:cNvPr id="258" name="Text Box 5"/>
          <p:cNvSpPr txBox="1">
            <a:spLocks noChangeArrowheads="1"/>
          </p:cNvSpPr>
          <p:nvPr/>
        </p:nvSpPr>
        <p:spPr bwMode="auto">
          <a:xfrm>
            <a:off x="3106956" y="539852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PARALLEL LINES</a:t>
            </a:r>
          </a:p>
        </p:txBody>
      </p:sp>
      <p:sp>
        <p:nvSpPr>
          <p:cNvPr id="259" name="Text Box 11"/>
          <p:cNvSpPr txBox="1">
            <a:spLocks noChangeArrowheads="1"/>
          </p:cNvSpPr>
          <p:nvPr/>
        </p:nvSpPr>
        <p:spPr bwMode="auto">
          <a:xfrm>
            <a:off x="3347404" y="828675"/>
            <a:ext cx="1098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2x </a:t>
            </a:r>
            <a:r>
              <a:rPr lang="en-US" sz="1400" dirty="0">
                <a:solidFill>
                  <a:prstClr val="black"/>
                </a:solidFill>
              </a:rPr>
              <a:t>-</a:t>
            </a:r>
            <a:r>
              <a:rPr lang="en-US" sz="1400" dirty="0" smtClean="0">
                <a:solidFill>
                  <a:prstClr val="black"/>
                </a:solidFill>
              </a:rPr>
              <a:t> y  -1 = 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0" name="Text Box 12"/>
          <p:cNvSpPr txBox="1">
            <a:spLocks noChangeArrowheads="1"/>
          </p:cNvSpPr>
          <p:nvPr/>
        </p:nvSpPr>
        <p:spPr bwMode="auto">
          <a:xfrm>
            <a:off x="3260308" y="1080924"/>
            <a:ext cx="1178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2x  - </a:t>
            </a:r>
            <a:r>
              <a:rPr lang="en-US" sz="1400" dirty="0">
                <a:solidFill>
                  <a:prstClr val="black"/>
                </a:solidFill>
              </a:rPr>
              <a:t>y </a:t>
            </a:r>
            <a:r>
              <a:rPr lang="en-US" sz="1400" dirty="0" smtClean="0">
                <a:solidFill>
                  <a:prstClr val="black"/>
                </a:solidFill>
              </a:rPr>
              <a:t> -4  =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1" name="Text Box 13"/>
          <p:cNvSpPr txBox="1">
            <a:spLocks noChangeArrowheads="1"/>
          </p:cNvSpPr>
          <p:nvPr/>
        </p:nvSpPr>
        <p:spPr bwMode="auto">
          <a:xfrm>
            <a:off x="4511041" y="840581"/>
            <a:ext cx="588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</a:t>
            </a:r>
            <a:r>
              <a:rPr lang="en-US" sz="1400" dirty="0" err="1" smtClean="0">
                <a:solidFill>
                  <a:srgbClr val="FF33CC"/>
                </a:solidFill>
              </a:rPr>
              <a:t>i</a:t>
            </a:r>
            <a:r>
              <a:rPr lang="en-US" sz="1400" dirty="0" smtClean="0">
                <a:solidFill>
                  <a:srgbClr val="FF33CC"/>
                </a:solidFill>
              </a:rPr>
              <a:t>)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262" name="Text Box 14"/>
          <p:cNvSpPr txBox="1">
            <a:spLocks noChangeArrowheads="1"/>
          </p:cNvSpPr>
          <p:nvPr/>
        </p:nvSpPr>
        <p:spPr bwMode="auto">
          <a:xfrm>
            <a:off x="4495801" y="1080924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(ii)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263" name="Text Box 16"/>
          <p:cNvSpPr txBox="1">
            <a:spLocks noChangeArrowheads="1"/>
          </p:cNvSpPr>
          <p:nvPr/>
        </p:nvSpPr>
        <p:spPr bwMode="auto">
          <a:xfrm>
            <a:off x="2971801" y="1400175"/>
            <a:ext cx="1915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 S</a:t>
            </a:r>
            <a:r>
              <a:rPr lang="en-US" sz="1400" b="1" dirty="0" smtClean="0">
                <a:solidFill>
                  <a:srgbClr val="00B050"/>
                </a:solidFill>
              </a:rPr>
              <a:t>ubtracting (ii) from (</a:t>
            </a:r>
            <a:r>
              <a:rPr lang="en-US" sz="1400" b="1" dirty="0" err="1" smtClean="0">
                <a:solidFill>
                  <a:srgbClr val="00B050"/>
                </a:solidFill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3287496" y="1705093"/>
            <a:ext cx="9525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2x </a:t>
            </a:r>
            <a:r>
              <a:rPr lang="en-US" sz="1400" dirty="0">
                <a:solidFill>
                  <a:prstClr val="black"/>
                </a:solidFill>
              </a:rPr>
              <a:t>-</a:t>
            </a:r>
            <a:r>
              <a:rPr lang="en-US" sz="1400" dirty="0" smtClean="0">
                <a:solidFill>
                  <a:prstClr val="black"/>
                </a:solidFill>
              </a:rPr>
              <a:t> y  </a:t>
            </a:r>
            <a:r>
              <a:rPr lang="en-US" sz="1400" dirty="0">
                <a:solidFill>
                  <a:prstClr val="black"/>
                </a:solidFill>
              </a:rPr>
              <a:t>=  </a:t>
            </a:r>
            <a:r>
              <a:rPr lang="en-US" sz="1400" dirty="0" smtClean="0">
                <a:solidFill>
                  <a:prstClr val="black"/>
                </a:solidFill>
              </a:rPr>
              <a:t>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5" name="Text Box 12"/>
          <p:cNvSpPr txBox="1">
            <a:spLocks noChangeArrowheads="1"/>
          </p:cNvSpPr>
          <p:nvPr/>
        </p:nvSpPr>
        <p:spPr bwMode="auto">
          <a:xfrm>
            <a:off x="3200400" y="1957342"/>
            <a:ext cx="1032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2x  - </a:t>
            </a:r>
            <a:r>
              <a:rPr lang="en-US" sz="1400" dirty="0">
                <a:solidFill>
                  <a:prstClr val="black"/>
                </a:solidFill>
              </a:rPr>
              <a:t>y  =   </a:t>
            </a:r>
            <a:r>
              <a:rPr lang="en-US" sz="1400" dirty="0" smtClean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8" name="Text Box 44"/>
          <p:cNvSpPr txBox="1">
            <a:spLocks noChangeArrowheads="1"/>
          </p:cNvSpPr>
          <p:nvPr/>
        </p:nvSpPr>
        <p:spPr bwMode="auto">
          <a:xfrm>
            <a:off x="3231740" y="2223924"/>
            <a:ext cx="4283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( - )</a:t>
            </a:r>
          </a:p>
        </p:txBody>
      </p:sp>
      <p:sp>
        <p:nvSpPr>
          <p:cNvPr id="269" name="Text Box 45"/>
          <p:cNvSpPr txBox="1">
            <a:spLocks noChangeArrowheads="1"/>
          </p:cNvSpPr>
          <p:nvPr/>
        </p:nvSpPr>
        <p:spPr bwMode="auto">
          <a:xfrm>
            <a:off x="3610303" y="2235749"/>
            <a:ext cx="4635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( </a:t>
            </a:r>
            <a:r>
              <a:rPr lang="en-US" sz="1400" dirty="0" smtClean="0">
                <a:solidFill>
                  <a:srgbClr val="EEECE1">
                    <a:lumMod val="50000"/>
                  </a:srgbClr>
                </a:solidFill>
              </a:rPr>
              <a:t>+ </a:t>
            </a:r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)</a:t>
            </a:r>
          </a:p>
        </p:txBody>
      </p:sp>
      <p:sp>
        <p:nvSpPr>
          <p:cNvPr id="270" name="Text Box 46"/>
          <p:cNvSpPr txBox="1">
            <a:spLocks noChangeArrowheads="1"/>
          </p:cNvSpPr>
          <p:nvPr/>
        </p:nvSpPr>
        <p:spPr bwMode="auto">
          <a:xfrm>
            <a:off x="4085899" y="2247573"/>
            <a:ext cx="3882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( </a:t>
            </a:r>
            <a:r>
              <a:rPr lang="en-US" sz="1400" dirty="0" smtClean="0">
                <a:solidFill>
                  <a:srgbClr val="EEECE1">
                    <a:lumMod val="50000"/>
                  </a:srgbClr>
                </a:solidFill>
              </a:rPr>
              <a:t>-)</a:t>
            </a:r>
            <a:endParaRPr lang="en-US" sz="1400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271" name="Line 19"/>
          <p:cNvSpPr>
            <a:spLocks noChangeShapeType="1"/>
          </p:cNvSpPr>
          <p:nvPr/>
        </p:nvSpPr>
        <p:spPr bwMode="auto">
          <a:xfrm>
            <a:off x="3048000" y="2515790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2" name="Line 26"/>
          <p:cNvSpPr>
            <a:spLocks noChangeShapeType="1"/>
          </p:cNvSpPr>
          <p:nvPr/>
        </p:nvSpPr>
        <p:spPr bwMode="auto">
          <a:xfrm>
            <a:off x="3048000" y="2771775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3" name="Line 20"/>
          <p:cNvSpPr>
            <a:spLocks noChangeShapeType="1"/>
          </p:cNvSpPr>
          <p:nvPr/>
        </p:nvSpPr>
        <p:spPr bwMode="auto">
          <a:xfrm flipH="1">
            <a:off x="3352801" y="1800225"/>
            <a:ext cx="253189" cy="137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4" name="Line 43"/>
          <p:cNvSpPr>
            <a:spLocks noChangeShapeType="1"/>
          </p:cNvSpPr>
          <p:nvPr/>
        </p:nvSpPr>
        <p:spPr bwMode="auto">
          <a:xfrm flipH="1">
            <a:off x="3377391" y="2017395"/>
            <a:ext cx="228300" cy="137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5" name="Line 20"/>
          <p:cNvSpPr>
            <a:spLocks noChangeShapeType="1"/>
          </p:cNvSpPr>
          <p:nvPr/>
        </p:nvSpPr>
        <p:spPr bwMode="auto">
          <a:xfrm flipH="1">
            <a:off x="3616839" y="1800225"/>
            <a:ext cx="253189" cy="137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6" name="Line 43"/>
          <p:cNvSpPr>
            <a:spLocks noChangeShapeType="1"/>
          </p:cNvSpPr>
          <p:nvPr/>
        </p:nvSpPr>
        <p:spPr bwMode="auto">
          <a:xfrm flipH="1">
            <a:off x="3641429" y="2017395"/>
            <a:ext cx="228300" cy="137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017520" y="2790825"/>
            <a:ext cx="17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From (i) , we get: 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010410" y="3190875"/>
            <a:ext cx="200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From (ii) , we get: 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075451" y="3380222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>
                <a:solidFill>
                  <a:prstClr val="black"/>
                </a:solidFill>
              </a:rPr>
              <a:t>2</a:t>
            </a:r>
            <a:r>
              <a:rPr lang="en-US" sz="1400" baseline="-250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= 2,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788878" y="3382901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-1,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4553732" y="3380222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2971800" y="3688906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88906"/>
                <a:ext cx="388248" cy="461280"/>
              </a:xfrm>
              <a:prstGeom prst="rect">
                <a:avLst/>
              </a:prstGeom>
              <a:blipFill rotWithShape="1"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3810001" y="3688907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3688907"/>
                <a:ext cx="397866" cy="501419"/>
              </a:xfrm>
              <a:prstGeom prst="rect">
                <a:avLst/>
              </a:prstGeom>
              <a:blipFill rotWithShape="1"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/>
              <p:cNvSpPr txBox="1"/>
              <p:nvPr/>
            </p:nvSpPr>
            <p:spPr>
              <a:xfrm>
                <a:off x="3323206" y="4274614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1" name="TextBox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06" y="4274614"/>
                <a:ext cx="388248" cy="461280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/>
          <p:cNvSpPr txBox="1"/>
          <p:nvPr/>
        </p:nvSpPr>
        <p:spPr>
          <a:xfrm>
            <a:off x="3697771" y="43453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/>
              <p:cNvSpPr txBox="1"/>
              <p:nvPr/>
            </p:nvSpPr>
            <p:spPr>
              <a:xfrm>
                <a:off x="3910341" y="4247332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41" y="4247332"/>
                <a:ext cx="397866" cy="501419"/>
              </a:xfrm>
              <a:prstGeom prst="rect">
                <a:avLst/>
              </a:prstGeom>
              <a:blipFill rotWithShape="1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/>
          <p:cNvSpPr/>
          <p:nvPr/>
        </p:nvSpPr>
        <p:spPr>
          <a:xfrm>
            <a:off x="3200400" y="4251754"/>
            <a:ext cx="1885254" cy="5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52800" y="377498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191000" y="377498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 1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4648200" y="3717075"/>
                <a:ext cx="378630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7075"/>
                <a:ext cx="378630" cy="461280"/>
              </a:xfrm>
              <a:prstGeom prst="rect">
                <a:avLst/>
              </a:prstGeom>
              <a:blipFill rotWithShape="1"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4261652" y="4351377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52" y="4351377"/>
                <a:ext cx="369011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4553626" y="4282797"/>
                <a:ext cx="378630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626" y="4282797"/>
                <a:ext cx="378630" cy="461280"/>
              </a:xfrm>
              <a:prstGeom prst="rect">
                <a:avLst/>
              </a:prstGeom>
              <a:blipFill rotWithShape="1"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TextBox 302"/>
          <p:cNvSpPr txBox="1"/>
          <p:nvPr/>
        </p:nvSpPr>
        <p:spPr>
          <a:xfrm>
            <a:off x="3048000" y="2978199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</a:t>
            </a:r>
            <a:r>
              <a:rPr lang="en-US" sz="1400" baseline="-25000" dirty="0" smtClean="0">
                <a:solidFill>
                  <a:prstClr val="black"/>
                </a:solidFill>
              </a:rPr>
              <a:t>1 </a:t>
            </a:r>
            <a:r>
              <a:rPr lang="en-US" sz="1400" dirty="0" smtClean="0">
                <a:solidFill>
                  <a:prstClr val="black"/>
                </a:solidFill>
              </a:rPr>
              <a:t>= 2,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761427" y="298087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-1,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517322" y="2978199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7" name="Text Box 11"/>
          <p:cNvSpPr txBox="1">
            <a:spLocks noChangeArrowheads="1"/>
          </p:cNvSpPr>
          <p:nvPr/>
        </p:nvSpPr>
        <p:spPr bwMode="auto">
          <a:xfrm>
            <a:off x="6022956" y="809952"/>
            <a:ext cx="11624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 -   y – 2  =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8" name="Text Box 13"/>
          <p:cNvSpPr txBox="1">
            <a:spLocks noChangeArrowheads="1"/>
          </p:cNvSpPr>
          <p:nvPr/>
        </p:nvSpPr>
        <p:spPr bwMode="auto">
          <a:xfrm>
            <a:off x="7186594" y="821858"/>
            <a:ext cx="588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</a:t>
            </a:r>
            <a:r>
              <a:rPr lang="en-US" sz="1400" dirty="0" err="1" smtClean="0">
                <a:solidFill>
                  <a:srgbClr val="FF33CC"/>
                </a:solidFill>
              </a:rPr>
              <a:t>i</a:t>
            </a:r>
            <a:r>
              <a:rPr lang="en-US" sz="1400" dirty="0" smtClean="0">
                <a:solidFill>
                  <a:srgbClr val="FF33CC"/>
                </a:solidFill>
              </a:rPr>
              <a:t>)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309" name="Text Box 12"/>
          <p:cNvSpPr txBox="1">
            <a:spLocks noChangeArrowheads="1"/>
          </p:cNvSpPr>
          <p:nvPr/>
        </p:nvSpPr>
        <p:spPr bwMode="auto">
          <a:xfrm>
            <a:off x="5867400" y="1081369"/>
            <a:ext cx="1345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2x  - 2y – 4  = 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0" name="Text Box 14"/>
          <p:cNvSpPr txBox="1">
            <a:spLocks noChangeArrowheads="1"/>
          </p:cNvSpPr>
          <p:nvPr/>
        </p:nvSpPr>
        <p:spPr bwMode="auto">
          <a:xfrm>
            <a:off x="7289852" y="1081369"/>
            <a:ext cx="630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….. </a:t>
            </a:r>
            <a:r>
              <a:rPr lang="en-US" sz="1400" dirty="0" smtClean="0">
                <a:solidFill>
                  <a:srgbClr val="FF33CC"/>
                </a:solidFill>
              </a:rPr>
              <a:t>(ii)</a:t>
            </a:r>
            <a:endParaRPr lang="en-US" sz="1400" dirty="0">
              <a:solidFill>
                <a:srgbClr val="FF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/>
              <p:cNvSpPr txBox="1"/>
              <p:nvPr/>
            </p:nvSpPr>
            <p:spPr>
              <a:xfrm>
                <a:off x="4923312" y="3762375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1" name="TextBox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12" y="3762375"/>
                <a:ext cx="369011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/>
          <p:cNvSpPr txBox="1"/>
          <p:nvPr/>
        </p:nvSpPr>
        <p:spPr>
          <a:xfrm>
            <a:off x="5116050" y="3762375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3" name="Text Box 5"/>
          <p:cNvSpPr txBox="1">
            <a:spLocks noChangeArrowheads="1"/>
          </p:cNvSpPr>
          <p:nvPr/>
        </p:nvSpPr>
        <p:spPr bwMode="auto">
          <a:xfrm>
            <a:off x="5715000" y="282773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INFINITE SOLUTIONS </a:t>
            </a:r>
          </a:p>
        </p:txBody>
      </p:sp>
      <p:sp>
        <p:nvSpPr>
          <p:cNvPr id="314" name="Text Box 5"/>
          <p:cNvSpPr txBox="1">
            <a:spLocks noChangeArrowheads="1"/>
          </p:cNvSpPr>
          <p:nvPr/>
        </p:nvSpPr>
        <p:spPr bwMode="auto">
          <a:xfrm>
            <a:off x="5715000" y="566454"/>
            <a:ext cx="2424112" cy="30777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dirty="0" smtClean="0">
                <a:ln w="11430"/>
                <a:solidFill>
                  <a:srgbClr val="00B050"/>
                </a:solidFill>
              </a:rPr>
              <a:t>OVERLAPPING LINES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5859637" y="1733550"/>
            <a:ext cx="178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From (i) , we get:  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990515" y="1918320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 </a:t>
            </a:r>
            <a:r>
              <a:rPr lang="en-US" sz="1400" b="1" dirty="0" smtClean="0">
                <a:solidFill>
                  <a:prstClr val="black"/>
                </a:solidFill>
              </a:rPr>
              <a:t>= 1,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859637" y="2130996"/>
            <a:ext cx="200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From (ii) , we get:  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703941" y="1920999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-1,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7459838" y="1918320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smtClean="0">
                <a:solidFill>
                  <a:prstClr val="black"/>
                </a:solidFill>
              </a:rPr>
              <a:t>-2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019800" y="2308518"/>
            <a:ext cx="78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>
                <a:solidFill>
                  <a:prstClr val="black"/>
                </a:solidFill>
              </a:rPr>
              <a:t>2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= 2,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6733227" y="231119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= -2,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7498081" y="2308518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</a:t>
            </a:r>
            <a:r>
              <a:rPr lang="en-US" sz="1400" baseline="-25000" dirty="0" smtClean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5935837" y="2587194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837" y="2587194"/>
                <a:ext cx="388248" cy="461280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TextBox 323"/>
          <p:cNvSpPr txBox="1"/>
          <p:nvPr/>
        </p:nvSpPr>
        <p:spPr>
          <a:xfrm>
            <a:off x="6301597" y="26672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6491704" y="2587194"/>
                <a:ext cx="33374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04" y="2587194"/>
                <a:ext cx="333746" cy="4956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6934201" y="2581663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2581663"/>
                <a:ext cx="397866" cy="501419"/>
              </a:xfrm>
              <a:prstGeom prst="rect">
                <a:avLst/>
              </a:prstGeom>
              <a:blipFill rotWithShape="1"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/>
          <p:cNvSpPr txBox="1"/>
          <p:nvPr/>
        </p:nvSpPr>
        <p:spPr>
          <a:xfrm>
            <a:off x="7299960" y="26616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7490066" y="2581663"/>
                <a:ext cx="33374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66" y="2581663"/>
                <a:ext cx="333746" cy="495649"/>
              </a:xfrm>
              <a:prstGeom prst="rect">
                <a:avLst/>
              </a:prstGeom>
              <a:blipFill rotWithShape="1"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>
                <a:off x="6371206" y="3204883"/>
                <a:ext cx="388248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06" y="3204883"/>
                <a:ext cx="388248" cy="461280"/>
              </a:xfrm>
              <a:prstGeom prst="rect">
                <a:avLst/>
              </a:prstGeom>
              <a:blipFill rotWithShape="1">
                <a:blip r:embed="rId2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TextBox 329"/>
          <p:cNvSpPr txBox="1"/>
          <p:nvPr/>
        </p:nvSpPr>
        <p:spPr>
          <a:xfrm>
            <a:off x="6745771" y="32755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/>
              <p:cNvSpPr txBox="1"/>
              <p:nvPr/>
            </p:nvSpPr>
            <p:spPr>
              <a:xfrm>
                <a:off x="6958341" y="3177601"/>
                <a:ext cx="397866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41" y="3177601"/>
                <a:ext cx="397866" cy="501419"/>
              </a:xfrm>
              <a:prstGeom prst="rect">
                <a:avLst/>
              </a:prstGeom>
              <a:blipFill rotWithShape="1"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Rectangle 331"/>
          <p:cNvSpPr/>
          <p:nvPr/>
        </p:nvSpPr>
        <p:spPr>
          <a:xfrm>
            <a:off x="6248400" y="3182023"/>
            <a:ext cx="1885254" cy="5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7826811" y="2621722"/>
                <a:ext cx="378630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11" y="2621722"/>
                <a:ext cx="378630" cy="461280"/>
              </a:xfrm>
              <a:prstGeom prst="rect">
                <a:avLst/>
              </a:prstGeom>
              <a:blipFill rotWithShape="1"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TextBox 333"/>
          <p:cNvSpPr txBox="1"/>
          <p:nvPr/>
        </p:nvSpPr>
        <p:spPr>
          <a:xfrm>
            <a:off x="8139722" y="26682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8320996" y="2588196"/>
                <a:ext cx="333746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996" y="2588196"/>
                <a:ext cx="333746" cy="495649"/>
              </a:xfrm>
              <a:prstGeom prst="rect">
                <a:avLst/>
              </a:prstGeom>
              <a:blipFill rotWithShape="1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/>
          <p:cNvSpPr txBox="1"/>
          <p:nvPr/>
        </p:nvSpPr>
        <p:spPr>
          <a:xfrm>
            <a:off x="7359298" y="32816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7601626" y="3213066"/>
                <a:ext cx="378630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en-US" sz="1400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26" y="3213066"/>
                <a:ext cx="378630" cy="461280"/>
              </a:xfrm>
              <a:prstGeom prst="rect">
                <a:avLst/>
              </a:prstGeom>
              <a:blipFill rotWithShape="1"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2895600" y="209550"/>
            <a:ext cx="0" cy="473736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837346" y="181198"/>
            <a:ext cx="0" cy="475275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30916" y="1526359"/>
            <a:ext cx="533153" cy="775142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2331673" y="1276350"/>
            <a:ext cx="502016" cy="131193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H="1">
            <a:off x="5010804" y="1688165"/>
            <a:ext cx="502016" cy="131193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 flipH="1">
            <a:off x="5273418" y="1743075"/>
            <a:ext cx="502016" cy="131193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flipH="1">
            <a:off x="8337184" y="688315"/>
            <a:ext cx="502016" cy="131193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H="1">
            <a:off x="8276898" y="802615"/>
            <a:ext cx="502016" cy="1311935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0" y="1962150"/>
            <a:ext cx="95333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Consistent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19800" y="1457652"/>
            <a:ext cx="95333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Consistent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52800" y="2305050"/>
            <a:ext cx="107048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Inconsistent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Cloud 118"/>
          <p:cNvSpPr/>
          <p:nvPr/>
        </p:nvSpPr>
        <p:spPr>
          <a:xfrm>
            <a:off x="2787866" y="1352550"/>
            <a:ext cx="3049480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Solve these equations by any method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Cloud 119"/>
          <p:cNvSpPr/>
          <p:nvPr/>
        </p:nvSpPr>
        <p:spPr>
          <a:xfrm>
            <a:off x="2940266" y="1504950"/>
            <a:ext cx="3049480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x = 2 and y = 1 is the only solution possible for the given equations when solved together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Cloud 120"/>
          <p:cNvSpPr/>
          <p:nvPr/>
        </p:nvSpPr>
        <p:spPr>
          <a:xfrm>
            <a:off x="3092666" y="1657350"/>
            <a:ext cx="3049480" cy="156887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Individually, linear equations in 2 variables have infinite solutions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Cloud 121"/>
          <p:cNvSpPr/>
          <p:nvPr/>
        </p:nvSpPr>
        <p:spPr>
          <a:xfrm>
            <a:off x="3287496" y="1457652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Which means in one linear equation in 2 variables, we will get infinite values of x and y which will satisfy the equation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Cloud 122"/>
          <p:cNvSpPr/>
          <p:nvPr/>
        </p:nvSpPr>
        <p:spPr>
          <a:xfrm>
            <a:off x="3439896" y="1610052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But when solved together, we get only one solution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(unique solution)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Cloud 123"/>
          <p:cNvSpPr/>
          <p:nvPr/>
        </p:nvSpPr>
        <p:spPr>
          <a:xfrm>
            <a:off x="3592296" y="1762452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Both the variables get eliminated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3744696" y="1914852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We get 3 = 0, which is not true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Cloud 125"/>
          <p:cNvSpPr/>
          <p:nvPr/>
        </p:nvSpPr>
        <p:spPr>
          <a:xfrm>
            <a:off x="3897096" y="2067252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Observe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4049496" y="20383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Multiply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by 2, we get Equation (ii)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8" name="Cloud 127"/>
          <p:cNvSpPr/>
          <p:nvPr/>
        </p:nvSpPr>
        <p:spPr>
          <a:xfrm>
            <a:off x="4233055" y="2201848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Dividing (ii) by 2, we get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9" name="Cloud 128"/>
          <p:cNvSpPr/>
          <p:nvPr/>
        </p:nvSpPr>
        <p:spPr>
          <a:xfrm>
            <a:off x="4385455" y="2354248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Which means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 may look different but are same.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0" name="Cloud 129"/>
          <p:cNvSpPr/>
          <p:nvPr/>
        </p:nvSpPr>
        <p:spPr>
          <a:xfrm>
            <a:off x="4588380" y="24193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Hence 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and (ii) will have the same set of solutions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Cloud 130"/>
          <p:cNvSpPr/>
          <p:nvPr/>
        </p:nvSpPr>
        <p:spPr>
          <a:xfrm>
            <a:off x="3962400" y="21907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Since equations are same, they will have infinite solutions</a:t>
            </a:r>
          </a:p>
        </p:txBody>
      </p:sp>
      <p:sp>
        <p:nvSpPr>
          <p:cNvPr id="132" name="Cloud 131"/>
          <p:cNvSpPr/>
          <p:nvPr/>
        </p:nvSpPr>
        <p:spPr>
          <a:xfrm>
            <a:off x="4005846" y="21907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Comparing with standard form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ax + by + c = 0</a:t>
            </a:r>
          </a:p>
        </p:txBody>
      </p:sp>
      <p:sp>
        <p:nvSpPr>
          <p:cNvPr id="133" name="Cloud 132"/>
          <p:cNvSpPr/>
          <p:nvPr/>
        </p:nvSpPr>
        <p:spPr>
          <a:xfrm>
            <a:off x="4158246" y="23431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From (</a:t>
            </a:r>
            <a:r>
              <a:rPr lang="en-US" sz="1600" b="1" dirty="0" err="1" smtClean="0">
                <a:solidFill>
                  <a:prstClr val="white"/>
                </a:solidFill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</a:rPr>
              <a:t>) get the values of a</a:t>
            </a:r>
            <a:r>
              <a:rPr lang="en-US" sz="1000" b="1" baseline="-25000" dirty="0" smtClean="0">
                <a:solidFill>
                  <a:prstClr val="white"/>
                </a:solidFill>
              </a:rPr>
              <a:t>1,</a:t>
            </a:r>
            <a:r>
              <a:rPr lang="en-US" sz="1000" b="1" dirty="0" smtClean="0">
                <a:solidFill>
                  <a:prstClr val="white"/>
                </a:solidFill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</a:rPr>
              <a:t>b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1</a:t>
            </a:r>
            <a:r>
              <a:rPr lang="en-US" sz="1400" b="1" dirty="0" smtClean="0">
                <a:solidFill>
                  <a:prstClr val="white"/>
                </a:solidFill>
              </a:rPr>
              <a:t>, c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1</a:t>
            </a:r>
            <a:endParaRPr lang="en-US" sz="1400" b="1" baseline="-25000" dirty="0">
              <a:solidFill>
                <a:prstClr val="white"/>
              </a:solidFill>
            </a:endParaRPr>
          </a:p>
        </p:txBody>
      </p:sp>
      <p:sp>
        <p:nvSpPr>
          <p:cNvPr id="135" name="Cloud 134"/>
          <p:cNvSpPr/>
          <p:nvPr/>
        </p:nvSpPr>
        <p:spPr>
          <a:xfrm>
            <a:off x="4310646" y="2495550"/>
            <a:ext cx="3537954" cy="19209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From (ii) get the values of a</a:t>
            </a:r>
            <a:r>
              <a:rPr lang="en-US" sz="1000" b="1" baseline="-25000" dirty="0" smtClean="0">
                <a:solidFill>
                  <a:prstClr val="white"/>
                </a:solidFill>
              </a:rPr>
              <a:t>2,</a:t>
            </a:r>
            <a:r>
              <a:rPr lang="en-US" sz="1000" b="1" dirty="0" smtClean="0">
                <a:solidFill>
                  <a:prstClr val="white"/>
                </a:solidFill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</a:rPr>
              <a:t>b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</a:rPr>
              <a:t>, c</a:t>
            </a:r>
            <a:r>
              <a:rPr lang="en-US" sz="1400" b="1" baseline="-25000" dirty="0" smtClean="0">
                <a:solidFill>
                  <a:prstClr val="white"/>
                </a:solidFill>
              </a:rPr>
              <a:t>2</a:t>
            </a:r>
            <a:endParaRPr lang="en-US" sz="1400" b="1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147" grpId="0"/>
      <p:bldP spid="9" grpId="0"/>
      <p:bldP spid="232" grpId="0"/>
      <p:bldP spid="233" grpId="0"/>
      <p:bldP spid="10" grpId="0"/>
      <p:bldP spid="11" grpId="0"/>
      <p:bldP spid="235" grpId="0"/>
      <p:bldP spid="236" grpId="0"/>
      <p:bldP spid="237" grpId="0"/>
      <p:bldP spid="14" grpId="0" animBg="1"/>
      <p:bldP spid="15" grpId="0"/>
      <p:bldP spid="238" grpId="0" animBg="1"/>
      <p:bldP spid="239" grpId="0" animBg="1"/>
      <p:bldP spid="240" grpId="0"/>
      <p:bldP spid="241" grpId="0" animBg="1"/>
      <p:bldP spid="242" grpId="0" animBg="1"/>
      <p:bldP spid="16" grpId="0" animBg="1"/>
      <p:bldP spid="243" grpId="0" animBg="1"/>
      <p:bldP spid="17" grpId="0" animBg="1"/>
      <p:bldP spid="251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8" grpId="0"/>
      <p:bldP spid="269" grpId="0"/>
      <p:bldP spid="270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/>
      <p:bldP spid="279" grpId="0"/>
      <p:bldP spid="282" grpId="0"/>
      <p:bldP spid="283" grpId="0"/>
      <p:bldP spid="284" grpId="0"/>
      <p:bldP spid="285" grpId="0" animBg="1"/>
      <p:bldP spid="288" grpId="0" animBg="1"/>
      <p:bldP spid="291" grpId="0" animBg="1"/>
      <p:bldP spid="292" grpId="0"/>
      <p:bldP spid="293" grpId="0" animBg="1"/>
      <p:bldP spid="294" grpId="0" animBg="1"/>
      <p:bldP spid="295" grpId="0"/>
      <p:bldP spid="296" grpId="0"/>
      <p:bldP spid="297" grpId="0" animBg="1"/>
      <p:bldP spid="301" grpId="0" animBg="1"/>
      <p:bldP spid="302" grpId="0" animBg="1"/>
      <p:bldP spid="303" grpId="0"/>
      <p:bldP spid="304" grpId="0"/>
      <p:bldP spid="305" grpId="0"/>
      <p:bldP spid="307" grpId="0"/>
      <p:bldP spid="308" grpId="0"/>
      <p:bldP spid="309" grpId="0"/>
      <p:bldP spid="310" grpId="0"/>
      <p:bldP spid="311" grpId="0" animBg="1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/>
      <p:bldP spid="328" grpId="0" animBg="1"/>
      <p:bldP spid="329" grpId="0" animBg="1"/>
      <p:bldP spid="330" grpId="0"/>
      <p:bldP spid="331" grpId="0" animBg="1"/>
      <p:bldP spid="332" grpId="0" animBg="1"/>
      <p:bldP spid="333" grpId="0" animBg="1"/>
      <p:bldP spid="334" grpId="0"/>
      <p:bldP spid="335" grpId="0" animBg="1"/>
      <p:bldP spid="336" grpId="0"/>
      <p:bldP spid="337" grpId="0" animBg="1"/>
      <p:bldP spid="2" grpId="0" animBg="1"/>
      <p:bldP spid="117" grpId="0" animBg="1"/>
      <p:bldP spid="118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21878"/>
              </p:ext>
            </p:extLst>
          </p:nvPr>
        </p:nvGraphicFramePr>
        <p:xfrm>
          <a:off x="584202" y="361950"/>
          <a:ext cx="6730998" cy="42286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5645"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755"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645"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 smtClean="0"/>
                    </a:p>
                  </a:txBody>
                  <a:tcPr marL="74444" marR="74444" marT="37222" marB="3722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2996"/>
              </p:ext>
            </p:extLst>
          </p:nvPr>
        </p:nvGraphicFramePr>
        <p:xfrm>
          <a:off x="808262" y="1599294"/>
          <a:ext cx="1216480" cy="68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62" y="1599294"/>
                        <a:ext cx="1216480" cy="683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23808"/>
              </p:ext>
            </p:extLst>
          </p:nvPr>
        </p:nvGraphicFramePr>
        <p:xfrm>
          <a:off x="656778" y="3700237"/>
          <a:ext cx="1955265" cy="70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333500" imgH="622300" progId="Equation.DSMT4">
                  <p:embed/>
                </p:oleObj>
              </mc:Choice>
              <mc:Fallback>
                <p:oleObj name="Equation" r:id="rId5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78" y="3700237"/>
                        <a:ext cx="1955265" cy="700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179382"/>
              </p:ext>
            </p:extLst>
          </p:nvPr>
        </p:nvGraphicFramePr>
        <p:xfrm>
          <a:off x="638634" y="2680608"/>
          <a:ext cx="193069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1346200" imgH="622300" progId="Equation.DSMT4">
                  <p:embed/>
                </p:oleObj>
              </mc:Choice>
              <mc:Fallback>
                <p:oleObj name="Equation" r:id="rId7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34" y="2680608"/>
                        <a:ext cx="193069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875" y="71392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Condition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340" y="611748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Graphical Presentation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9484" y="61958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Algebraic Interpretation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6060" y="503463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Consistent  or Inconsistent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7340" y="169001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Intersecting Lines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167549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Unique Solution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5714" y="176257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Consistent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658" y="274229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Parallel Lines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372" y="272415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No Solution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8542" y="281123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Inconsistent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8230" y="379095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Overlapping Lines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9314" y="377280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Infinite</a:t>
            </a:r>
          </a:p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solutions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87078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Consistent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29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199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EXERCISE 3.2 Q.2(I)(II)(III)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37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36535" y="4667414"/>
            <a:ext cx="3369273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39784" y="526480"/>
            <a:ext cx="7688900" cy="4974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340520" y="142995"/>
            <a:ext cx="1657410" cy="38429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832936" y="1798726"/>
            <a:ext cx="46532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81133" y="1800052"/>
            <a:ext cx="34222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028708" y="1798723"/>
            <a:ext cx="18360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15414" y="1566992"/>
            <a:ext cx="272366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381133" y="1573257"/>
            <a:ext cx="34222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8254" y="1563731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818" y="38100"/>
            <a:ext cx="6984782" cy="567336"/>
            <a:chOff x="-50582" y="61912"/>
            <a:chExt cx="6984782" cy="567336"/>
          </a:xfrm>
        </p:grpSpPr>
        <p:sp>
          <p:nvSpPr>
            <p:cNvPr id="66" name="Rectangle 65"/>
            <p:cNvSpPr/>
            <p:nvPr/>
          </p:nvSpPr>
          <p:spPr>
            <a:xfrm>
              <a:off x="-50582" y="209979"/>
              <a:ext cx="27093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Q.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85643" y="61912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81796" y="313950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676721" y="349667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62796" y="192882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80968" y="61912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7121" y="321471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372046" y="350117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34321" y="228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85868" y="61912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82021" y="32147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476946" y="350117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029200" y="192882"/>
              <a:ext cx="1905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04800" y="526477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 intersect at a point, 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parallel or coincident :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" y="157012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8600" y="1023942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(i)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400" y="102394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5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46410" y="102394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19958" y="1023942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4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29762" y="10239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0944" y="102394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8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23346" y="102394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14525" y="102394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4350" y="125595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7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28947" y="12559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21716" y="125595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6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33107" y="125595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08242" y="12559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9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712231" y="125595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05000" y="12559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09650" y="1566711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5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22660" y="15667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96208" y="1566711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4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806012" y="15667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97194" y="156671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199596" y="15667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390775" y="156671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990600" y="179872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7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305197" y="17987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497966" y="179872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809357" y="17987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84492" y="179872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188481" y="17987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381250" y="179872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5203" y="1554210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499788" y="1766892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8600" y="2081217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61308" y="2081217"/>
            <a:ext cx="429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419935" y="208121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928038" y="2081217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342238" y="20812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505200" y="2081217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901502" y="20812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101480" y="208121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343400" y="2081217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537368" y="208121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26895" y="2332422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928038" y="2332422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342238" y="23324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505200" y="2332422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901502" y="23324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101480" y="233242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343400" y="2332422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537368" y="233242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91490" y="2593854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19784" y="259385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295400" y="25938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524000" y="2593854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028700" y="282199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04316" y="282199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2916" y="2821997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34234" y="2595567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609850" y="259556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838450" y="2595567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343150" y="282371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618766" y="28237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847366" y="282371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477234" y="25992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752850" y="259928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81450" y="2599284"/>
            <a:ext cx="285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486150" y="28274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761766" y="282742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990366" y="2827427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23850" y="314325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20003" y="340995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33400" y="343138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481800" y="314325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481800" y="341664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400475" y="343807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095675" y="329565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781953" y="3270339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33086" y="3757759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29239" y="400659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533400" y="402802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1449740" y="377204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481800" y="402043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400475" y="403471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095675" y="389229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781946" y="3867155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33086" y="426183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29239" y="452094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533400" y="454237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481800" y="42823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449740" y="454192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-9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400475" y="454906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095675" y="440664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781946" y="4381505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31877" y="235125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022605" y="1843088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031877" y="260742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022605" y="2052638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ular Callout 137"/>
          <p:cNvSpPr/>
          <p:nvPr/>
        </p:nvSpPr>
        <p:spPr>
          <a:xfrm>
            <a:off x="5228712" y="2438289"/>
            <a:ext cx="2924688" cy="2188577"/>
          </a:xfrm>
          <a:prstGeom prst="wedgeRoundRectCallout">
            <a:avLst>
              <a:gd name="adj1" fmla="val -33107"/>
              <a:gd name="adj2" fmla="val -47282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67408"/>
              </p:ext>
            </p:extLst>
          </p:nvPr>
        </p:nvGraphicFramePr>
        <p:xfrm>
          <a:off x="5301476" y="3200285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1346200" imgH="622300" progId="Equation.DSMT4">
                  <p:embed/>
                </p:oleObj>
              </mc:Choice>
              <mc:Fallback>
                <p:oleObj name="Equation" r:id="rId4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76" y="3200285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7330"/>
              </p:ext>
            </p:extLst>
          </p:nvPr>
        </p:nvGraphicFramePr>
        <p:xfrm>
          <a:off x="5326876" y="3809889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1333500" imgH="622300" progId="Equation.DSMT4">
                  <p:embed/>
                </p:oleObj>
              </mc:Choice>
              <mc:Fallback>
                <p:oleObj name="Equation" r:id="rId6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76" y="3809889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6480630" y="2604009"/>
            <a:ext cx="17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85690" y="3172844"/>
            <a:ext cx="17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72797" y="3758331"/>
            <a:ext cx="167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solutions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0" name="Oval Callout 129"/>
          <p:cNvSpPr/>
          <p:nvPr/>
        </p:nvSpPr>
        <p:spPr>
          <a:xfrm>
            <a:off x="5228712" y="942233"/>
            <a:ext cx="2812268" cy="1292868"/>
          </a:xfrm>
          <a:prstGeom prst="wedgeEllipseCallout">
            <a:avLst>
              <a:gd name="adj1" fmla="val -9817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4124326" y="885404"/>
            <a:ext cx="2809875" cy="992496"/>
          </a:xfrm>
          <a:prstGeom prst="cloudCallout">
            <a:avLst>
              <a:gd name="adj1" fmla="val -94900"/>
              <a:gd name="adj2" fmla="val -45455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we need to find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800600" y="1588667"/>
            <a:ext cx="0" cy="3261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921980" y="1512738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062294" y="191464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5058447" y="217375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4982247" y="220470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5900494" y="191464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896647" y="21737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>
            <a:off x="5820447" y="220470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515647" y="20261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4936535" y="4667414"/>
            <a:ext cx="3280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 The lines intersect each other.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6472240" y="3538488"/>
            <a:ext cx="134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472233" y="4320309"/>
            <a:ext cx="1847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489700" y="3014834"/>
            <a:ext cx="1517650" cy="18227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5368429" y="2556145"/>
            <a:ext cx="848229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17349"/>
              </p:ext>
            </p:extLst>
          </p:nvPr>
        </p:nvGraphicFramePr>
        <p:xfrm>
          <a:off x="5457313" y="2606786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850531" imgH="622030" progId="Equation.DSMT4">
                  <p:embed/>
                </p:oleObj>
              </mc:Choice>
              <mc:Fallback>
                <p:oleObj name="Equation" r:id="rId8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313" y="2606786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" name="TextBox 238"/>
          <p:cNvSpPr txBox="1"/>
          <p:nvPr/>
        </p:nvSpPr>
        <p:spPr>
          <a:xfrm>
            <a:off x="6472232" y="2962221"/>
            <a:ext cx="1600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5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5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5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5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5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7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5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25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75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25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5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25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75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00"/>
                            </p:stCondLst>
                            <p:childTnLst>
                              <p:par>
                                <p:cTn id="64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3" dur="250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6" dur="250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1" grpId="0" animBg="1"/>
      <p:bldP spid="131" grpId="1" animBg="1"/>
      <p:bldP spid="129" grpId="0" animBg="1"/>
      <p:bldP spid="129" grpId="1" animBg="1"/>
      <p:bldP spid="124" grpId="0" animBg="1"/>
      <p:bldP spid="124" grpId="1" animBg="1"/>
      <p:bldP spid="123" grpId="0" animBg="1"/>
      <p:bldP spid="123" grpId="1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9" grpId="0" animBg="1"/>
      <p:bldP spid="9" grpId="1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6" grpId="0"/>
      <p:bldP spid="217" grpId="0"/>
      <p:bldP spid="219" grpId="0"/>
      <p:bldP spid="220" grpId="0"/>
      <p:bldP spid="221" grpId="0"/>
      <p:bldP spid="222" grpId="0"/>
      <p:bldP spid="224" grpId="0"/>
      <p:bldP spid="225" grpId="0"/>
      <p:bldP spid="227" grpId="0"/>
      <p:bldP spid="228" grpId="0"/>
      <p:bldP spid="229" grpId="0"/>
      <p:bldP spid="230" grpId="0"/>
      <p:bldP spid="232" grpId="0"/>
      <p:bldP spid="233" grpId="0"/>
      <p:bldP spid="235" grpId="0"/>
      <p:bldP spid="236" grpId="0"/>
      <p:bldP spid="138" grpId="0" animBg="1"/>
      <p:bldP spid="142" grpId="0"/>
      <p:bldP spid="143" grpId="0"/>
      <p:bldP spid="144" grpId="0"/>
      <p:bldP spid="130" grpId="0" animBg="1"/>
      <p:bldP spid="130" grpId="1" animBg="1"/>
      <p:bldP spid="3" grpId="0" animBg="1"/>
      <p:bldP spid="3" grpId="1" animBg="1"/>
      <p:bldP spid="134" grpId="0"/>
      <p:bldP spid="276" grpId="0"/>
      <p:bldP spid="277" grpId="0"/>
      <p:bldP spid="279" grpId="0"/>
      <p:bldP spid="280" grpId="0"/>
      <p:bldP spid="282" grpId="0"/>
      <p:bldP spid="283" grpId="0"/>
      <p:bldP spid="240" grpId="0"/>
      <p:bldP spid="241" grpId="0"/>
      <p:bldP spid="268" grpId="0" animBg="1"/>
      <p:bldP spid="268" grpId="1" animBg="1"/>
      <p:bldP spid="268" grpId="2" animBg="1"/>
      <p:bldP spid="269" grpId="0" animBg="1"/>
      <p:bldP spid="269" grpId="1" animBg="1"/>
      <p:bldP spid="269" grpId="2" animBg="1"/>
      <p:bldP spid="2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>
          <a:xfrm>
            <a:off x="6116584" y="1741659"/>
            <a:ext cx="2364396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89" name="Rounded Rectangular Callout 188"/>
          <p:cNvSpPr/>
          <p:nvPr/>
        </p:nvSpPr>
        <p:spPr>
          <a:xfrm>
            <a:off x="5334000" y="2651882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6654722" y="4621493"/>
            <a:ext cx="1308185" cy="18227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5343965" y="3986914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90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442784"/>
              </p:ext>
            </p:extLst>
          </p:nvPr>
        </p:nvGraphicFramePr>
        <p:xfrm>
          <a:off x="5562608" y="2820379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8" y="2820379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75184"/>
              </p:ext>
            </p:extLst>
          </p:nvPr>
        </p:nvGraphicFramePr>
        <p:xfrm>
          <a:off x="5406764" y="3413879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764" y="3413879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99714"/>
              </p:ext>
            </p:extLst>
          </p:nvPr>
        </p:nvGraphicFramePr>
        <p:xfrm>
          <a:off x="5432164" y="4023482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164" y="4023482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6585918" y="2817602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85926" y="3386139"/>
            <a:ext cx="172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Bookman Old Style" pitchFamily="18" charset="0"/>
              </a:rPr>
              <a:t>Inconsisten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578085" y="4010028"/>
            <a:ext cx="167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solutions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855614" y="1119149"/>
            <a:ext cx="27798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376675" y="1114425"/>
            <a:ext cx="16977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778508" y="1113675"/>
            <a:ext cx="26924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840161" y="850986"/>
            <a:ext cx="29344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376683" y="845344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855063" y="850986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262068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s-ES" sz="1400" b="1" dirty="0" err="1" smtClean="0">
                <a:solidFill>
                  <a:srgbClr val="C00000"/>
                </a:solidFill>
                <a:latin typeface="Bookman Old Style"/>
              </a:rPr>
              <a:t>ii</a:t>
            </a:r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528" y="26206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9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328" y="2620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194" y="26206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9805" y="2620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5503" y="26206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12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9353" y="2620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9853" y="26206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528" y="52087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18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1153" y="5208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6019" y="52087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6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3630" y="5208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9328" y="52087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3178" y="5208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93678" y="52087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831939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4422" y="83582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5928" y="8358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0794" y="835823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8405" y="8358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4103" y="83582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7953" y="8358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98453" y="83582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109462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18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5928" y="10946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20794" y="109462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8405" y="10946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84103" y="109462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7953" y="10946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98453" y="109462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18789" y="842967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18786" y="1055650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1371604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33600" y="1371604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18951" y="1371604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5609" y="137160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12225" y="13716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4625" y="1371604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92641" y="13716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74225" y="137160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02825" y="137160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95800" y="137160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6895" y="1628779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19357" y="161683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52800" y="16168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5200" y="161683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33216" y="16168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14800" y="161683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43400" y="161683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0" y="161683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5293" y="1945819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3584" y="1945819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19200" y="194581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47800" y="1945819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2500" y="2173963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28116" y="217396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56716" y="2173963"/>
            <a:ext cx="753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58034" y="1945819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33650" y="194581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62250" y="1945819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66950" y="217396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42566" y="217396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71166" y="2173963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01034" y="19458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81108" y="194581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05250" y="1945819"/>
            <a:ext cx="666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09950" y="21739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81108" y="217396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14166" y="2173963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6122" y="253365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2275" y="278871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57200" y="281418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33197" y="25336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2675" y="278871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324275" y="282088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19475" y="267846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15080" y="2653145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61572" y="25336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7725" y="27887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152650" y="282133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847850" y="26789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6122" y="321945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2275" y="347856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57200" y="349998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23672" y="32194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19536" y="349239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324275" y="350668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19475" y="336426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05698" y="3339120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41944" y="32194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38964" y="349999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2133600" y="351427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828800" y="33718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6388" y="388845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2541" y="41399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27466" y="4161373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317738" y="391593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313591" y="416092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294541" y="416806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89741" y="402564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66612" y="4000504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50602" y="391244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6166" y="416436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33600" y="4171502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828800" y="402907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16588" y="800104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4730" y="101036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230883" y="12821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163908" y="130359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726183" y="116787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20555" y="101036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116708" y="128217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030683" y="130359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949530" y="101036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45683" y="12821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7869183" y="130359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019800" y="1714504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 The lines are coincident.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543800" y="11676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5400000">
            <a:off x="4496024" y="1599026"/>
            <a:ext cx="1828205" cy="17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Oval Callout 120"/>
          <p:cNvSpPr/>
          <p:nvPr/>
        </p:nvSpPr>
        <p:spPr>
          <a:xfrm>
            <a:off x="5228712" y="966045"/>
            <a:ext cx="2812268" cy="1292868"/>
          </a:xfrm>
          <a:prstGeom prst="wedgeEllipseCallout">
            <a:avLst>
              <a:gd name="adj1" fmla="val -9817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3031877" y="1647353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822966" y="110109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3031877" y="1903526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822966" y="134874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586538" y="3171055"/>
            <a:ext cx="200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96068" y="3761607"/>
            <a:ext cx="1518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86539" y="4562480"/>
            <a:ext cx="184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8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9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5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5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5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5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1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4" dur="2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000"/>
                            </p:stCondLst>
                            <p:childTnLst>
                              <p:par>
                                <p:cTn id="7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89" grpId="0" animBg="1"/>
      <p:bldP spid="198" grpId="0" animBg="1"/>
      <p:bldP spid="198" grpId="1" animBg="1"/>
      <p:bldP spid="198" grpId="2" animBg="1"/>
      <p:bldP spid="197" grpId="0" animBg="1"/>
      <p:bldP spid="197" grpId="1" animBg="1"/>
      <p:bldP spid="197" grpId="2" animBg="1"/>
      <p:bldP spid="193" grpId="0"/>
      <p:bldP spid="194" grpId="0"/>
      <p:bldP spid="195" grpId="0"/>
      <p:bldP spid="188" grpId="0" animBg="1"/>
      <p:bldP spid="188" grpId="1" animBg="1"/>
      <p:bldP spid="187" grpId="0" animBg="1"/>
      <p:bldP spid="187" grpId="1" animBg="1"/>
      <p:bldP spid="186" grpId="0" animBg="1"/>
      <p:bldP spid="186" grpId="1" animBg="1"/>
      <p:bldP spid="185" grpId="0" animBg="1"/>
      <p:bldP spid="185" grpId="1" animBg="1"/>
      <p:bldP spid="184" grpId="0" animBg="1"/>
      <p:bldP spid="184" grpId="1" animBg="1"/>
      <p:bldP spid="183" grpId="0" animBg="1"/>
      <p:bldP spid="183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6" grpId="0"/>
      <p:bldP spid="87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8" grpId="0"/>
      <p:bldP spid="99" grpId="0"/>
      <p:bldP spid="101" grpId="0"/>
      <p:bldP spid="102" grpId="0"/>
      <p:bldP spid="103" grpId="0"/>
      <p:bldP spid="104" grpId="0"/>
      <p:bldP spid="106" grpId="0"/>
      <p:bldP spid="107" grpId="0"/>
      <p:bldP spid="108" grpId="0"/>
      <p:bldP spid="109" grpId="0"/>
      <p:bldP spid="111" grpId="0"/>
      <p:bldP spid="112" grpId="0"/>
      <p:bldP spid="113" grpId="0"/>
      <p:bldP spid="116" grpId="0"/>
      <p:bldP spid="117" grpId="0"/>
      <p:bldP spid="120" grpId="0"/>
      <p:bldP spid="125" grpId="0"/>
      <p:bldP spid="121" grpId="0" animBg="1"/>
      <p:bldP spid="121" grpId="1" animBg="1"/>
      <p:bldP spid="142" grpId="0"/>
      <p:bldP spid="143" grpId="0"/>
      <p:bldP spid="1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298582" y="4625509"/>
            <a:ext cx="3383775" cy="307777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880524" y="108444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76352" y="1078304"/>
            <a:ext cx="27268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53488" y="1072819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948131" y="815966"/>
            <a:ext cx="22737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295401" y="823109"/>
            <a:ext cx="29704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51658" y="823109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6" y="265309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s-ES" sz="1400" b="1" dirty="0" err="1" smtClean="0">
                <a:solidFill>
                  <a:srgbClr val="C00000"/>
                </a:solidFill>
                <a:latin typeface="Bookman Old Style"/>
              </a:rPr>
              <a:t>iii</a:t>
            </a:r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)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3503" y="265309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6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8303" y="26530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228" y="265309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4553" y="2653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6003" y="26530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1278" y="2653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9878" y="26530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453" y="509983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8303" y="50998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8328" y="50998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7403" y="50998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8853" y="5099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9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9353" y="50998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7953" y="5099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370209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1063" y="1370209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06416" y="1370209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8184" y="1370209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2925" y="13702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1370209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95216" y="13702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6800" y="137020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5400" y="1370209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137020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2697" y="1627384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9" y="1615443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62350" y="16154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6625" y="1615443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54641" y="16154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36225" y="161544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64825" y="1615443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3425" y="161544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1490" y="1889319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9784" y="1889319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188931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0" y="1889319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8700" y="2117462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4316" y="211746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32916" y="2117462"/>
            <a:ext cx="44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4234" y="1891033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9850" y="189103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38450" y="1891033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43150" y="211917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18766" y="211917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47366" y="2119176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7234" y="18876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52850" y="188760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81450" y="1887605"/>
            <a:ext cx="666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86150" y="211574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61766" y="211574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0366" y="2115749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9548" y="238450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5701" y="262296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58334" y="264439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234331" y="238450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0484" y="262965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125409" y="265108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0609" y="250866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16213" y="2483346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72206" y="250196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48984" y="250911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7119" y="293708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2508" y="319446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58334" y="321589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95653" y="294378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83726" y="320829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125409" y="322258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20609" y="308016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16205" y="3055021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62681" y="30806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29934" y="308775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6375" y="34181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2528" y="367612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86328" y="3697550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13544" y="343179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76939" y="36971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153403" y="3704243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48603" y="356182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16205" y="3536682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42575" y="409314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38728" y="435028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352125" y="437863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14400" y="424290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7925" y="409314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34078" y="434961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47475" y="4371041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52600" y="4228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47850" y="409314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44003" y="435028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057400" y="437863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54000" y="4625509"/>
            <a:ext cx="3523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The lines are parallel to each other.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8606" y="3870406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8600" y="813588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03317" y="81358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208117" y="81358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70042" y="81358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84367" y="813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55817" y="8135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151092" y="813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379692" y="81358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02495" y="107381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82890" y="107381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26370" y="10738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45445" y="107381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16895" y="107381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07395" y="10738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235995" y="107381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18789" y="813588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18786" y="107381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808090" y="1634343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61010" y="108808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808090" y="1890516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961010" y="133573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ular Callout 136"/>
          <p:cNvSpPr/>
          <p:nvPr/>
        </p:nvSpPr>
        <p:spPr>
          <a:xfrm>
            <a:off x="5762112" y="2651882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112854" y="3806008"/>
            <a:ext cx="1135796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800652" y="3409951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91499"/>
              </p:ext>
            </p:extLst>
          </p:nvPr>
        </p:nvGraphicFramePr>
        <p:xfrm>
          <a:off x="5990720" y="2820379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20" y="2820379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00572"/>
              </p:ext>
            </p:extLst>
          </p:nvPr>
        </p:nvGraphicFramePr>
        <p:xfrm>
          <a:off x="5834876" y="3413879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76" y="3413879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11960"/>
              </p:ext>
            </p:extLst>
          </p:nvPr>
        </p:nvGraphicFramePr>
        <p:xfrm>
          <a:off x="5860269" y="4023482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269" y="4023482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014030" y="2719391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038971" y="3371850"/>
            <a:ext cx="180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49064" y="4028419"/>
            <a:ext cx="186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</a:t>
            </a:r>
            <a:r>
              <a:rPr lang="en-IN" sz="1200" dirty="0" smtClean="0">
                <a:solidFill>
                  <a:prstClr val="black"/>
                </a:solidFill>
              </a:rPr>
              <a:t>has infinite solutions 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6" name="Oval Callout 145"/>
          <p:cNvSpPr/>
          <p:nvPr/>
        </p:nvSpPr>
        <p:spPr>
          <a:xfrm>
            <a:off x="5656824" y="966045"/>
            <a:ext cx="2812268" cy="1292868"/>
          </a:xfrm>
          <a:prstGeom prst="wedgeEllipseCallout">
            <a:avLst>
              <a:gd name="adj1" fmla="val -10214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965" y="3072844"/>
            <a:ext cx="169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53257" y="3776665"/>
            <a:ext cx="139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42150" y="4400554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8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9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0"/>
                            </p:stCondLst>
                            <p:childTnLst>
                              <p:par>
                                <p:cTn id="3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00"/>
                            </p:stCondLst>
                            <p:childTnLst>
                              <p:par>
                                <p:cTn id="3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8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1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1000"/>
                            </p:stCondLst>
                            <p:childTnLst>
                              <p:par>
                                <p:cTn id="6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133" grpId="0" animBg="1"/>
      <p:bldP spid="133" grpId="1" animBg="1"/>
      <p:bldP spid="132" grpId="0" animBg="1"/>
      <p:bldP spid="132" grpId="1" animBg="1"/>
      <p:bldP spid="131" grpId="0" animBg="1"/>
      <p:bldP spid="131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60" grpId="0"/>
      <p:bldP spid="61" grpId="0"/>
      <p:bldP spid="62" grpId="0"/>
      <p:bldP spid="65" grpId="0"/>
      <p:bldP spid="66" grpId="0"/>
      <p:bldP spid="67" grpId="0"/>
      <p:bldP spid="69" grpId="0"/>
      <p:bldP spid="70" grpId="0"/>
      <p:bldP spid="72" grpId="0"/>
      <p:bldP spid="73" grpId="0"/>
      <p:bldP spid="74" grpId="0"/>
      <p:bldP spid="77" grpId="0"/>
      <p:bldP spid="78" grpId="0"/>
      <p:bldP spid="79" grpId="0"/>
      <p:bldP spid="81" grpId="0"/>
      <p:bldP spid="82" grpId="0"/>
      <p:bldP spid="84" grpId="0"/>
      <p:bldP spid="85" grpId="0"/>
      <p:bldP spid="93" grpId="0"/>
      <p:bldP spid="94" grpId="0"/>
      <p:bldP spid="96" grpId="0"/>
      <p:bldP spid="97" grpId="0"/>
      <p:bldP spid="98" grpId="0"/>
      <p:bldP spid="101" grpId="0"/>
      <p:bldP spid="102" grpId="0"/>
      <p:bldP spid="103" grpId="0"/>
      <p:bldP spid="105" grpId="0"/>
      <p:bldP spid="100" grpId="0"/>
      <p:bldP spid="106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7" grpId="0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3" grpId="0"/>
      <p:bldP spid="144" grpId="0"/>
      <p:bldP spid="145" grpId="0"/>
      <p:bldP spid="146" grpId="0" animBg="1"/>
      <p:bldP spid="146" grpId="1" animBg="1"/>
      <p:bldP spid="148" grpId="0"/>
      <p:bldP spid="149" grpId="0"/>
      <p:bldP spid="1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EXERCISE 3.2 Q.3(I)(II)(III)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37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/>
          <p:cNvSpPr/>
          <p:nvPr/>
        </p:nvSpPr>
        <p:spPr>
          <a:xfrm>
            <a:off x="5372387" y="2116482"/>
            <a:ext cx="3543021" cy="756802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132011" y="2025609"/>
            <a:ext cx="37293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661679" y="2029449"/>
            <a:ext cx="31801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303644" y="2022561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174238" y="1778648"/>
            <a:ext cx="326909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844515" y="178192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312893" y="177864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39784" y="572594"/>
            <a:ext cx="7688900" cy="4974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340523" y="155656"/>
            <a:ext cx="1729851" cy="38429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1908" y="68301"/>
            <a:ext cx="7913696" cy="567108"/>
            <a:chOff x="-50582" y="152194"/>
            <a:chExt cx="7913696" cy="567108"/>
          </a:xfrm>
        </p:grpSpPr>
        <p:sp>
          <p:nvSpPr>
            <p:cNvPr id="56" name="Rectangle 55"/>
            <p:cNvSpPr/>
            <p:nvPr/>
          </p:nvSpPr>
          <p:spPr>
            <a:xfrm>
              <a:off x="-50582" y="285747"/>
              <a:ext cx="27093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Q.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75922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2075" y="41107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67000" y="43250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53075" y="2686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71247" y="152194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67400" y="411525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3623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24600" y="30436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6147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300" y="41152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672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029200" y="268650"/>
              <a:ext cx="28339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1" y="590550"/>
            <a:ext cx="8066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 intersect at a point,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Consistent, or inconsistent: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77165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" y="1212812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(i)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600" y="121281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8016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44604" y="1212812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2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69814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76400" y="12128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5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0550" y="145748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8137" y="145748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26262" y="1457485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60643" y="14574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76400" y="145748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7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6" y="17628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991" y="20106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282745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0" y="2282745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68539" y="2282745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78277" y="228274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83018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9168" y="228274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68330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9914" y="22827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78514" y="2282745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07114" y="228274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9299" y="2539920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95563" y="2527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0304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6454" y="252797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85616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25279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5800" y="252797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24400" y="252797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7693" y="279538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5984" y="27953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71600" y="27953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00200" y="279538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104900" y="302352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80516" y="302352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09116" y="3023524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10434" y="279709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86050" y="27970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14650" y="279709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19350" y="30252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94966" y="302523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23566" y="3025238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53434" y="28008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9050" y="2800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57650" y="2800811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2350" y="30289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37966" y="30289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66566" y="3028954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66825" y="177149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84986" y="17714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81319" y="177149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482526" y="17714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74973" y="177149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7775" y="200351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70073" y="20035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52910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66531" y="20035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667000" y="200351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4881" y="33090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1034" y="35464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334534" y="3579745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310531" y="330907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296571" y="35464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201609" y="358643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96809" y="34440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14881" y="380830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11034" y="406850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334534" y="4089935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329287" y="382206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58667" y="40823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01609" y="409662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896809" y="395420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4476" y="433719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90629" y="458285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323654" y="4604285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261061" y="433719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256914" y="460383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-7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190729" y="461097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85929" y="446855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5079" y="3447276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5071" y="3940370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5071" y="4490439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27928" y="38185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174231" y="40787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057400" y="409306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752600" y="396478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089926" y="433719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088604" y="460383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000054" y="461812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695254" y="447570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710467" y="1371604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07718" y="158594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03871" y="185367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6896" y="187509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893543" y="159301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889696" y="185367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03671" y="1875098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429919" y="2199481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86512" y="17216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335588" y="211455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The two lines are intersecting and   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     has a common solution.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639978" y="2570136"/>
            <a:ext cx="2961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The equations are consistent.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096274" y="17716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78860" y="17716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254840" y="20002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072003" y="2000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5" name="Cloud Callout 184"/>
          <p:cNvSpPr/>
          <p:nvPr/>
        </p:nvSpPr>
        <p:spPr>
          <a:xfrm>
            <a:off x="4124326" y="909216"/>
            <a:ext cx="2809875" cy="992496"/>
          </a:xfrm>
          <a:prstGeom prst="cloudCallout">
            <a:avLst>
              <a:gd name="adj1" fmla="val -73470"/>
              <a:gd name="adj2" fmla="val -44331"/>
            </a:avLst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we need to find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214681" y="256556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303915" y="203835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14681" y="282173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303915" y="228600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ular Callout 208"/>
          <p:cNvSpPr/>
          <p:nvPr/>
        </p:nvSpPr>
        <p:spPr>
          <a:xfrm>
            <a:off x="5762112" y="2873287"/>
            <a:ext cx="2982938" cy="214321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051494" y="3435354"/>
            <a:ext cx="1508306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867400" y="3014662"/>
            <a:ext cx="944362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2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04232"/>
              </p:ext>
            </p:extLst>
          </p:nvPr>
        </p:nvGraphicFramePr>
        <p:xfrm>
          <a:off x="5990720" y="3041784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20" y="3041784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0105"/>
              </p:ext>
            </p:extLst>
          </p:nvPr>
        </p:nvGraphicFramePr>
        <p:xfrm>
          <a:off x="5834876" y="3635285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76" y="3635285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22262"/>
              </p:ext>
            </p:extLst>
          </p:nvPr>
        </p:nvGraphicFramePr>
        <p:xfrm>
          <a:off x="5860269" y="4244887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269" y="4244887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7014030" y="3655174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018904" y="4249827"/>
            <a:ext cx="18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</a:t>
            </a:r>
            <a:r>
              <a:rPr lang="en-IN" sz="1200" dirty="0" smtClean="0">
                <a:solidFill>
                  <a:prstClr val="black"/>
                </a:solidFill>
              </a:rPr>
              <a:t>solutions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8" name="Oval Callout 217"/>
          <p:cNvSpPr/>
          <p:nvPr/>
        </p:nvSpPr>
        <p:spPr>
          <a:xfrm>
            <a:off x="5656824" y="1187450"/>
            <a:ext cx="2812268" cy="1292868"/>
          </a:xfrm>
          <a:prstGeom prst="wedgeEllipseCallout">
            <a:avLst>
              <a:gd name="adj1" fmla="val -10214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026731" y="3411580"/>
            <a:ext cx="1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026732" y="4032254"/>
            <a:ext cx="1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026735" y="4648204"/>
            <a:ext cx="152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8124742" y="3091658"/>
            <a:ext cx="577941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7038982" y="3263108"/>
            <a:ext cx="1571625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14030" y="3039007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9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"/>
                            </p:stCondLst>
                            <p:childTnLst>
                              <p:par>
                                <p:cTn id="4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"/>
                            </p:stCondLst>
                            <p:childTnLst>
                              <p:par>
                                <p:cTn id="4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00"/>
                            </p:stCondLst>
                            <p:childTnLst>
                              <p:par>
                                <p:cTn id="66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1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4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4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2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250"/>
                            </p:stCondLst>
                            <p:childTnLst>
                              <p:par>
                                <p:cTn id="7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03" grpId="0" animBg="1"/>
      <p:bldP spid="203" grpId="1" animBg="1"/>
      <p:bldP spid="191" grpId="0" animBg="1"/>
      <p:bldP spid="191" grpId="1" animBg="1"/>
      <p:bldP spid="198" grpId="0" animBg="1"/>
      <p:bldP spid="198" grpId="1" animBg="1"/>
      <p:bldP spid="69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4" grpId="0"/>
      <p:bldP spid="8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/>
      <p:bldP spid="153" grpId="0"/>
      <p:bldP spid="155" grpId="0"/>
      <p:bldP spid="156" grpId="0"/>
      <p:bldP spid="157" grpId="0"/>
      <p:bldP spid="159" grpId="0"/>
      <p:bldP spid="160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177" grpId="0"/>
      <p:bldP spid="178" grpId="0"/>
      <p:bldP spid="180" grpId="0"/>
      <p:bldP spid="181" grpId="0"/>
      <p:bldP spid="182" grpId="0"/>
      <p:bldP spid="183" grpId="0"/>
      <p:bldP spid="186" grpId="0"/>
      <p:bldP spid="187" grpId="0"/>
      <p:bldP spid="190" grpId="0"/>
      <p:bldP spid="192" grpId="0"/>
      <p:bldP spid="193" grpId="0"/>
      <p:bldP spid="194" grpId="0"/>
      <p:bldP spid="195" grpId="0"/>
      <p:bldP spid="196" grpId="0"/>
      <p:bldP spid="197" grpId="0"/>
      <p:bldP spid="185" grpId="0" animBg="1"/>
      <p:bldP spid="185" grpId="1" animBg="1"/>
      <p:bldP spid="209" grpId="0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6" grpId="0"/>
      <p:bldP spid="217" grpId="0"/>
      <p:bldP spid="218" grpId="0" animBg="1"/>
      <p:bldP spid="218" grpId="1" animBg="1"/>
      <p:bldP spid="220" grpId="0"/>
      <p:bldP spid="221" grpId="0"/>
      <p:bldP spid="222" grpId="0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5295900" y="1644561"/>
            <a:ext cx="3638550" cy="91573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766887" y="1390056"/>
            <a:ext cx="37190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228733" y="1394641"/>
            <a:ext cx="376083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914400" y="1382897"/>
            <a:ext cx="17605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781183" y="1120397"/>
            <a:ext cx="362379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223965" y="1130198"/>
            <a:ext cx="38651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14400" y="1142623"/>
            <a:ext cx="176058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507" y="400054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(ii)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103" y="40005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2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011" y="4000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457" y="40005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2159" y="4000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8237" y="4000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8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053" y="64472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4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961" y="6447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2041" y="6447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6121" y="6447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64472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9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657354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6952" y="1657354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2298" y="1657354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5659" y="165735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81928" y="16573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2800" y="1657354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2344" y="16573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43928" y="165735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1000" y="165735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73420" y="1657354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0692" y="1914529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49429" y="190258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4170" y="1902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6570" y="190258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88406" y="1902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69990" y="190258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98590" y="190258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81010" y="190258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9094" y="216671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7384" y="216671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21667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216671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76300" y="239485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51916" y="23948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80516" y="2394854"/>
            <a:ext cx="44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81834" y="216842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7450" y="216842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86050" y="216842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0750" y="239656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6366" y="239656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94966" y="2396568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24834" y="21649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00450" y="216499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9050" y="2164997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-8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3750" y="23931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09366" y="239314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37966" y="2393140"/>
            <a:ext cx="505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-9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280" y="269240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1928" y="295977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20830" y="298064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296827" y="26924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92980" y="295977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187905" y="298733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83105" y="28449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78701" y="2819602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11480" y="284536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1280" y="326918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7433" y="3530717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20830" y="355214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67385" y="326918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46222" y="354455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-6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187905" y="355883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83105" y="34164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78701" y="3391276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2430" y="34240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8490" y="388808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4643" y="415936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28040" y="418079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55256" y="3888082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-8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72471" y="418034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-9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195115" y="418748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90315" y="404506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78701" y="4019926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52775" y="108300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67400" y="133931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762325" y="136771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24600" y="123198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48125" y="108300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762750" y="1339317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657675" y="136012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1217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58050" y="108300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72675" y="133931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467600" y="1367717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638805" y="742954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9703" y="1120401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76058" y="11204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93889" y="1120401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s-E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32033" y="11204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14869" y="11204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36085" y="11204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46078" y="11204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0653" y="1369337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4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76058" y="136933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386326" y="1369337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32033" y="136933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14869" y="136933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136085" y="13693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46078" y="136933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6200" y="1120401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095468" y="26924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91621" y="295977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986546" y="2975060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075840" y="326918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82096" y="354288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967496" y="355024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58386" y="38880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63186" y="417145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050620" y="417283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736584" y="404619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295900" y="1609725"/>
            <a:ext cx="350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Symbol"/>
              </a:rPr>
              <a:t>\</a:t>
            </a:r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 The lines are parallel to each other and does not have a common solution.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295900" y="2256998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The linear equations are inconsistent.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4232568" y="1771452"/>
            <a:ext cx="1943100" cy="1588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743205" y="112040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43202" y="136933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951867" y="1931006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44749" y="1391093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951867" y="2187179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44749" y="1638743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ular Callout 143"/>
          <p:cNvSpPr/>
          <p:nvPr/>
        </p:nvSpPr>
        <p:spPr>
          <a:xfrm>
            <a:off x="5762112" y="2651882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082671" y="3850103"/>
            <a:ext cx="1135337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5800652" y="3409951"/>
            <a:ext cx="1290885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50084"/>
              </p:ext>
            </p:extLst>
          </p:nvPr>
        </p:nvGraphicFramePr>
        <p:xfrm>
          <a:off x="5990720" y="2820379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20" y="2820379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426716"/>
              </p:ext>
            </p:extLst>
          </p:nvPr>
        </p:nvGraphicFramePr>
        <p:xfrm>
          <a:off x="5834876" y="3413879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76" y="3413879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56022"/>
              </p:ext>
            </p:extLst>
          </p:nvPr>
        </p:nvGraphicFramePr>
        <p:xfrm>
          <a:off x="5860269" y="4023482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269" y="4023482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7014030" y="2817602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018904" y="4041122"/>
            <a:ext cx="197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</a:t>
            </a:r>
            <a:r>
              <a:rPr lang="en-IN" sz="1200" dirty="0" smtClean="0">
                <a:solidFill>
                  <a:prstClr val="black"/>
                </a:solidFill>
              </a:rPr>
              <a:t>has infinite solutions 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3" name="Oval Callout 152"/>
          <p:cNvSpPr/>
          <p:nvPr/>
        </p:nvSpPr>
        <p:spPr>
          <a:xfrm>
            <a:off x="5656824" y="966045"/>
            <a:ext cx="2812268" cy="1292868"/>
          </a:xfrm>
          <a:prstGeom prst="wedgeEllipseCallout">
            <a:avLst>
              <a:gd name="adj1" fmla="val -10214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29450" y="3181354"/>
            <a:ext cx="17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045326" y="3810006"/>
            <a:ext cx="130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13576" y="4434705"/>
            <a:ext cx="157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082663" y="3459230"/>
            <a:ext cx="1270762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082663" y="3649730"/>
            <a:ext cx="597662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660517" y="3649730"/>
            <a:ext cx="1064387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14030" y="3408369"/>
            <a:ext cx="178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6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9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"/>
                            </p:stCondLst>
                            <p:childTnLst>
                              <p:par>
                                <p:cTn id="3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"/>
                            </p:stCondLst>
                            <p:childTnLst>
                              <p:par>
                                <p:cTn id="4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1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9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7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5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500"/>
                            </p:stCondLst>
                            <p:childTnLst>
                              <p:par>
                                <p:cTn id="7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0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00"/>
                            </p:stCondLst>
                            <p:childTnLst>
                              <p:par>
                                <p:cTn id="7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140" grpId="0" animBg="1"/>
      <p:bldP spid="140" grpId="1" animBg="1"/>
      <p:bldP spid="137" grpId="0" animBg="1"/>
      <p:bldP spid="137" grpId="1" animBg="1"/>
      <p:bldP spid="122" grpId="0" animBg="1"/>
      <p:bldP spid="122" grpId="1" animBg="1"/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60" grpId="0"/>
      <p:bldP spid="61" grpId="0"/>
      <p:bldP spid="63" grpId="0"/>
      <p:bldP spid="64" grpId="0"/>
      <p:bldP spid="65" grpId="0"/>
      <p:bldP spid="67" grpId="0"/>
      <p:bldP spid="68" grpId="0"/>
      <p:bldP spid="70" grpId="0"/>
      <p:bldP spid="71" grpId="0"/>
      <p:bldP spid="73" grpId="0"/>
      <p:bldP spid="74" grpId="0"/>
      <p:bldP spid="75" grpId="0"/>
      <p:bldP spid="77" grpId="0"/>
      <p:bldP spid="78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23" grpId="0"/>
      <p:bldP spid="124" grpId="0"/>
      <p:bldP spid="125" grpId="0"/>
      <p:bldP spid="127" grpId="0"/>
      <p:bldP spid="128" grpId="0"/>
      <p:bldP spid="130" grpId="0"/>
      <p:bldP spid="131" grpId="0"/>
      <p:bldP spid="133" grpId="0"/>
      <p:bldP spid="134" grpId="0"/>
      <p:bldP spid="135" grpId="0"/>
      <p:bldP spid="138" grpId="0"/>
      <p:bldP spid="139" grpId="0"/>
      <p:bldP spid="144" grpId="0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50" grpId="0"/>
      <p:bldP spid="152" grpId="0"/>
      <p:bldP spid="153" grpId="0" animBg="1"/>
      <p:bldP spid="153" grpId="1" animBg="1"/>
      <p:bldP spid="155" grpId="0"/>
      <p:bldP spid="156" grpId="0"/>
      <p:bldP spid="157" grpId="0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09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752600" cy="1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1143000" y="1200150"/>
            <a:ext cx="6096000" cy="280035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Graph Concept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91400" y="3886204"/>
            <a:ext cx="1752600" cy="125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0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738389" y="4478228"/>
            <a:ext cx="7100643" cy="587679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84761" y="638469"/>
            <a:ext cx="440975" cy="29446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184143" y="644149"/>
            <a:ext cx="440975" cy="29446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803999" y="638984"/>
            <a:ext cx="380136" cy="29446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331562" y="632633"/>
            <a:ext cx="380136" cy="29446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16562" y="533248"/>
            <a:ext cx="615001" cy="49889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989441" y="540283"/>
            <a:ext cx="615001" cy="49889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2456" y="47860"/>
            <a:ext cx="3966151" cy="584775"/>
            <a:chOff x="72449" y="169107"/>
            <a:chExt cx="3966151" cy="584775"/>
          </a:xfrm>
        </p:grpSpPr>
        <p:sp>
          <p:nvSpPr>
            <p:cNvPr id="2" name="Rectangle 1"/>
            <p:cNvSpPr/>
            <p:nvPr/>
          </p:nvSpPr>
          <p:spPr>
            <a:xfrm>
              <a:off x="72449" y="276829"/>
              <a:ext cx="6659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b="1" dirty="0" smtClean="0">
                  <a:solidFill>
                    <a:srgbClr val="C00000"/>
                  </a:solidFill>
                  <a:latin typeface="Bookman Old Style"/>
                </a:rPr>
                <a:t>(</a:t>
              </a:r>
              <a:r>
                <a:rPr lang="es-ES" sz="1600" b="1" dirty="0">
                  <a:solidFill>
                    <a:srgbClr val="C00000"/>
                  </a:solidFill>
                  <a:latin typeface="Bookman Old Style"/>
                </a:rPr>
                <a:t>iii) 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78204" y="276829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srgbClr val="C00000"/>
                  </a:solidFill>
                  <a:latin typeface="Bookman Old Style"/>
                </a:rPr>
                <a:t>x</a:t>
              </a:r>
              <a:endParaRPr lang="en-US" sz="16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6795" y="276829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C00000"/>
                  </a:solidFill>
                  <a:latin typeface="Bookman Old Style"/>
                </a:rPr>
                <a:t>+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6740" y="169107"/>
              <a:ext cx="320922" cy="584775"/>
              <a:chOff x="556260" y="169107"/>
              <a:chExt cx="320922" cy="58477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56260" y="169107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600" b="1" dirty="0" smtClean="0">
                    <a:solidFill>
                      <a:srgbClr val="C00000"/>
                    </a:solidFill>
                    <a:latin typeface="Bookman Old Style"/>
                  </a:rPr>
                  <a:t>3</a:t>
                </a:r>
              </a:p>
              <a:p>
                <a:r>
                  <a:rPr lang="es-ES" sz="1600" b="1" dirty="0">
                    <a:solidFill>
                      <a:srgbClr val="C00000"/>
                    </a:solidFill>
                    <a:latin typeface="Bookman Old Style"/>
                  </a:rPr>
                  <a:t>2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557218" y="430717"/>
                <a:ext cx="3048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283014" y="169107"/>
              <a:ext cx="320922" cy="584775"/>
              <a:chOff x="556260" y="169107"/>
              <a:chExt cx="320922" cy="5847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56260" y="169107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600" b="1" dirty="0" smtClean="0">
                    <a:solidFill>
                      <a:srgbClr val="C00000"/>
                    </a:solidFill>
                    <a:latin typeface="Bookman Old Style"/>
                  </a:rPr>
                  <a:t>5</a:t>
                </a:r>
              </a:p>
              <a:p>
                <a:r>
                  <a:rPr lang="es-ES" sz="1600" b="1" dirty="0" smtClean="0">
                    <a:solidFill>
                      <a:srgbClr val="C00000"/>
                    </a:solidFill>
                    <a:latin typeface="Bookman Old Style"/>
                  </a:rPr>
                  <a:t>3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57218" y="430717"/>
                <a:ext cx="3048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1554480" y="276829"/>
              <a:ext cx="24841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600" b="1" i="1" dirty="0" smtClean="0">
                  <a:solidFill>
                    <a:srgbClr val="C00000"/>
                  </a:solidFill>
                  <a:latin typeface="Bookman Old Style"/>
                </a:rPr>
                <a:t>y  = </a:t>
              </a:r>
              <a:r>
                <a:rPr lang="es-ES" sz="1600" b="1" dirty="0" smtClean="0">
                  <a:solidFill>
                    <a:srgbClr val="C00000"/>
                  </a:solidFill>
                  <a:latin typeface="Bookman Old Style"/>
                </a:rPr>
                <a:t>7 ; 9</a:t>
              </a:r>
              <a:r>
                <a:rPr lang="es-ES" sz="1600" b="1" i="1" dirty="0" smtClean="0">
                  <a:solidFill>
                    <a:srgbClr val="C00000"/>
                  </a:solidFill>
                  <a:latin typeface="Bookman Old Style"/>
                </a:rPr>
                <a:t>x </a:t>
              </a:r>
              <a:r>
                <a:rPr lang="es-ES" sz="1600" b="1" dirty="0" smtClean="0">
                  <a:solidFill>
                    <a:srgbClr val="C00000"/>
                  </a:solidFill>
                  <a:latin typeface="Bookman Old Style"/>
                </a:rPr>
                <a:t>– 10</a:t>
              </a:r>
              <a:r>
                <a:rPr lang="es-ES" sz="1600" b="1" i="1" dirty="0" smtClean="0">
                  <a:solidFill>
                    <a:srgbClr val="C00000"/>
                  </a:solidFill>
                  <a:latin typeface="Bookman Old Style"/>
                </a:rPr>
                <a:t>y</a:t>
              </a:r>
              <a:r>
                <a:rPr lang="es-ES" sz="1600" b="1" dirty="0" smtClean="0">
                  <a:solidFill>
                    <a:srgbClr val="C00000"/>
                  </a:solidFill>
                  <a:latin typeface="Bookman Old Style"/>
                </a:rPr>
                <a:t> = 14</a:t>
              </a:r>
              <a:r>
                <a:rPr lang="es-ES" sz="1600" b="1" i="1" dirty="0" smtClean="0">
                  <a:solidFill>
                    <a:srgbClr val="C00000"/>
                  </a:solidFill>
                  <a:latin typeface="Bookman Old Style"/>
                </a:rPr>
                <a:t> </a:t>
              </a:r>
              <a:endParaRPr lang="en-US" sz="1600" b="1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200" y="605945"/>
            <a:ext cx="728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8384" y="60594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7785" y="6288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6376" y="6288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56321" y="521087"/>
            <a:ext cx="320922" cy="584775"/>
            <a:chOff x="556260" y="169107"/>
            <a:chExt cx="320922" cy="584775"/>
          </a:xfrm>
        </p:grpSpPr>
        <p:sp>
          <p:nvSpPr>
            <p:cNvPr id="21" name="Rectangle 20"/>
            <p:cNvSpPr/>
            <p:nvPr/>
          </p:nvSpPr>
          <p:spPr>
            <a:xfrm>
              <a:off x="556260" y="169107"/>
              <a:ext cx="3209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</a:p>
            <a:p>
              <a:r>
                <a:rPr lang="es-ES" sz="1600" b="1" dirty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52595" y="521087"/>
            <a:ext cx="320922" cy="584775"/>
            <a:chOff x="556260" y="169107"/>
            <a:chExt cx="320922" cy="584775"/>
          </a:xfrm>
        </p:grpSpPr>
        <p:sp>
          <p:nvSpPr>
            <p:cNvPr id="24" name="Rectangle 23"/>
            <p:cNvSpPr/>
            <p:nvPr/>
          </p:nvSpPr>
          <p:spPr>
            <a:xfrm>
              <a:off x="556260" y="169107"/>
              <a:ext cx="3209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5</a:t>
              </a: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024061" y="628805"/>
            <a:ext cx="4416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y  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-</a:t>
            </a:r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7 = 0  …(i) 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9</a:t>
            </a:r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– 10</a:t>
            </a:r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r>
              <a:rPr lang="es-ES" sz="1600" b="1" dirty="0" smtClean="0">
                <a:solidFill>
                  <a:prstClr val="black"/>
                </a:solidFill>
                <a:latin typeface="Bookman Old Style"/>
              </a:rPr>
              <a:t> - 14</a:t>
            </a:r>
            <a:r>
              <a:rPr lang="es-ES" sz="1600" b="1" i="1" dirty="0" smtClean="0">
                <a:solidFill>
                  <a:prstClr val="black"/>
                </a:solidFill>
                <a:latin typeface="Bookman Old Style"/>
              </a:rPr>
              <a:t> 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  …(ii)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9630" y="996678"/>
            <a:ext cx="5065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Comparing equation (i) with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i="1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b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i="1" dirty="0">
                <a:solidFill>
                  <a:prstClr val="black"/>
                </a:solidFill>
                <a:latin typeface="Bookman Old Style"/>
              </a:rPr>
              <a:t>y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+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= 0 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31728" y="1275672"/>
            <a:ext cx="4297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and equation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ii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with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b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+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 = 0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9637" y="1646432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We get,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4474" y="164643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390775" y="1523326"/>
            <a:ext cx="320922" cy="584775"/>
            <a:chOff x="556260" y="169107"/>
            <a:chExt cx="320922" cy="584775"/>
          </a:xfrm>
        </p:grpSpPr>
        <p:sp>
          <p:nvSpPr>
            <p:cNvPr id="37" name="Rectangle 36"/>
            <p:cNvSpPr/>
            <p:nvPr/>
          </p:nvSpPr>
          <p:spPr>
            <a:xfrm>
              <a:off x="556260" y="169107"/>
              <a:ext cx="3209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</a:p>
            <a:p>
              <a:r>
                <a:rPr lang="es-ES" sz="1600" b="1" dirty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04258" y="1646432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b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460559" y="1523326"/>
            <a:ext cx="320922" cy="584775"/>
            <a:chOff x="556260" y="169107"/>
            <a:chExt cx="320922" cy="584775"/>
          </a:xfrm>
        </p:grpSpPr>
        <p:sp>
          <p:nvSpPr>
            <p:cNvPr id="41" name="Rectangle 40"/>
            <p:cNvSpPr/>
            <p:nvPr/>
          </p:nvSpPr>
          <p:spPr>
            <a:xfrm>
              <a:off x="556260" y="169107"/>
              <a:ext cx="3209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5</a:t>
              </a: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3948473" y="1631846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18164" y="198825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8384" y="235997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35325" y="2236871"/>
            <a:ext cx="413896" cy="584775"/>
            <a:chOff x="532445" y="121477"/>
            <a:chExt cx="413896" cy="584775"/>
          </a:xfrm>
        </p:grpSpPr>
        <p:sp>
          <p:nvSpPr>
            <p:cNvPr id="47" name="Rectangle 46"/>
            <p:cNvSpPr/>
            <p:nvPr/>
          </p:nvSpPr>
          <p:spPr>
            <a:xfrm>
              <a:off x="532445" y="121477"/>
              <a:ext cx="4138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a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</a:p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a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1471683" y="2359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61895" y="2227131"/>
            <a:ext cx="487634" cy="604248"/>
            <a:chOff x="465771" y="121477"/>
            <a:chExt cx="487634" cy="604248"/>
          </a:xfrm>
        </p:grpSpPr>
        <p:sp>
          <p:nvSpPr>
            <p:cNvPr id="51" name="Rectangle 50"/>
            <p:cNvSpPr/>
            <p:nvPr/>
          </p:nvSpPr>
          <p:spPr>
            <a:xfrm>
              <a:off x="465771" y="121477"/>
              <a:ext cx="4876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baseline="30000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/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56283" y="387171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9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083635" y="2359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293367" y="2236871"/>
            <a:ext cx="457176" cy="584775"/>
            <a:chOff x="466487" y="121477"/>
            <a:chExt cx="457176" cy="584775"/>
          </a:xfrm>
        </p:grpSpPr>
        <p:sp>
          <p:nvSpPr>
            <p:cNvPr id="56" name="Rectangle 55"/>
            <p:cNvSpPr/>
            <p:nvPr/>
          </p:nvSpPr>
          <p:spPr>
            <a:xfrm>
              <a:off x="466487" y="121477"/>
              <a:ext cx="4571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 3</a:t>
              </a:r>
              <a:endParaRPr lang="es-ES" sz="1600" b="1" baseline="-25000" dirty="0" smtClean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18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698400" y="23599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4380" y="2236871"/>
            <a:ext cx="320922" cy="584775"/>
            <a:chOff x="542261" y="121477"/>
            <a:chExt cx="320922" cy="584775"/>
          </a:xfrm>
        </p:grpSpPr>
        <p:sp>
          <p:nvSpPr>
            <p:cNvPr id="60" name="Rectangle 59"/>
            <p:cNvSpPr/>
            <p:nvPr/>
          </p:nvSpPr>
          <p:spPr>
            <a:xfrm>
              <a:off x="542261" y="121477"/>
              <a:ext cx="3209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  <a:endParaRPr lang="es-ES" sz="1600" b="1" baseline="-25000" dirty="0" smtClean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6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612276" y="2359977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… (iii)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2673" y="284707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51355" y="2723969"/>
            <a:ext cx="397866" cy="584775"/>
            <a:chOff x="532445" y="121477"/>
            <a:chExt cx="397866" cy="584775"/>
          </a:xfrm>
        </p:grpSpPr>
        <p:sp>
          <p:nvSpPr>
            <p:cNvPr id="65" name="Rectangle 64"/>
            <p:cNvSpPr/>
            <p:nvPr/>
          </p:nvSpPr>
          <p:spPr>
            <a:xfrm>
              <a:off x="532445" y="121477"/>
              <a:ext cx="3978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b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</a:p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b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1471683" y="28470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640263" y="2714229"/>
            <a:ext cx="530915" cy="604248"/>
            <a:chOff x="456245" y="121477"/>
            <a:chExt cx="530915" cy="604248"/>
          </a:xfrm>
        </p:grpSpPr>
        <p:sp>
          <p:nvSpPr>
            <p:cNvPr id="69" name="Rectangle 68"/>
            <p:cNvSpPr/>
            <p:nvPr/>
          </p:nvSpPr>
          <p:spPr>
            <a:xfrm>
              <a:off x="477885" y="121477"/>
              <a:ext cx="4876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baseline="30000" dirty="0" smtClean="0">
                  <a:solidFill>
                    <a:prstClr val="black"/>
                  </a:solidFill>
                  <a:latin typeface="Bookman Old Style"/>
                </a:rPr>
                <a:t>5</a:t>
              </a:r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/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3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56245" y="387171"/>
              <a:ext cx="5309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-10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2083635" y="28470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56501" y="2723969"/>
            <a:ext cx="530915" cy="584775"/>
            <a:chOff x="442672" y="121477"/>
            <a:chExt cx="530915" cy="584775"/>
          </a:xfrm>
        </p:grpSpPr>
        <p:sp>
          <p:nvSpPr>
            <p:cNvPr id="74" name="Rectangle 73"/>
            <p:cNvSpPr/>
            <p:nvPr/>
          </p:nvSpPr>
          <p:spPr>
            <a:xfrm>
              <a:off x="442672" y="121477"/>
              <a:ext cx="5309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 5</a:t>
              </a:r>
              <a:endParaRPr lang="es-ES" sz="1600" b="1" baseline="-25000" dirty="0" smtClean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-30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698400" y="28470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937511" y="2723969"/>
            <a:ext cx="394660" cy="584775"/>
            <a:chOff x="508920" y="121477"/>
            <a:chExt cx="394660" cy="584775"/>
          </a:xfrm>
        </p:grpSpPr>
        <p:sp>
          <p:nvSpPr>
            <p:cNvPr id="78" name="Rectangle 77"/>
            <p:cNvSpPr/>
            <p:nvPr/>
          </p:nvSpPr>
          <p:spPr>
            <a:xfrm>
              <a:off x="508920" y="121477"/>
              <a:ext cx="3946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-1</a:t>
              </a:r>
              <a:endParaRPr lang="es-ES" sz="1600" b="1" baseline="-25000" dirty="0" smtClean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 6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3612276" y="2847075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… (iv)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6811" y="335752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165493" y="3234423"/>
            <a:ext cx="389850" cy="584775"/>
            <a:chOff x="532445" y="121477"/>
            <a:chExt cx="389850" cy="584775"/>
          </a:xfrm>
        </p:grpSpPr>
        <p:sp>
          <p:nvSpPr>
            <p:cNvPr id="83" name="Rectangle 82"/>
            <p:cNvSpPr/>
            <p:nvPr/>
          </p:nvSpPr>
          <p:spPr>
            <a:xfrm>
              <a:off x="532445" y="12147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c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</a:p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c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485821" y="33575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654401" y="3224682"/>
            <a:ext cx="530915" cy="604248"/>
            <a:chOff x="456245" y="121477"/>
            <a:chExt cx="530915" cy="604248"/>
          </a:xfrm>
        </p:grpSpPr>
        <p:sp>
          <p:nvSpPr>
            <p:cNvPr id="87" name="Rectangle 86"/>
            <p:cNvSpPr/>
            <p:nvPr/>
          </p:nvSpPr>
          <p:spPr>
            <a:xfrm>
              <a:off x="477885" y="121477"/>
              <a:ext cx="394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-7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6245" y="387171"/>
              <a:ext cx="5309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-14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097773" y="33575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270636" y="3234423"/>
            <a:ext cx="419346" cy="584775"/>
            <a:chOff x="442672" y="121477"/>
            <a:chExt cx="419346" cy="584775"/>
          </a:xfrm>
        </p:grpSpPr>
        <p:sp>
          <p:nvSpPr>
            <p:cNvPr id="92" name="Rectangle 91"/>
            <p:cNvSpPr/>
            <p:nvPr/>
          </p:nvSpPr>
          <p:spPr>
            <a:xfrm>
              <a:off x="442672" y="121477"/>
              <a:ext cx="3914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 1</a:t>
              </a:r>
              <a:endParaRPr lang="es-ES" sz="1600" b="1" baseline="-25000" dirty="0" smtClean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dirty="0" smtClean="0">
                  <a:solidFill>
                    <a:prstClr val="black"/>
                  </a:solidFill>
                  <a:latin typeface="Bookman Old Style"/>
                </a:rPr>
                <a:t> 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612268" y="3357529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… (v)</a:t>
            </a:r>
            <a:endParaRPr lang="es-E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6818" y="3728663"/>
            <a:ext cx="27446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From (iii),( iv) and (v)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71858" y="407457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190540" y="3951472"/>
            <a:ext cx="413896" cy="584775"/>
            <a:chOff x="532445" y="121477"/>
            <a:chExt cx="413896" cy="584775"/>
          </a:xfrm>
        </p:grpSpPr>
        <p:sp>
          <p:nvSpPr>
            <p:cNvPr id="98" name="Rectangle 97"/>
            <p:cNvSpPr/>
            <p:nvPr/>
          </p:nvSpPr>
          <p:spPr>
            <a:xfrm>
              <a:off x="532445" y="121477"/>
              <a:ext cx="4138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a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</a:p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a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1510868" y="4074578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black"/>
                </a:solidFill>
                <a:latin typeface="Bookman Old Style" pitchFamily="18" charset="0"/>
              </a:rPr>
              <a:t>≠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701080" y="3941735"/>
            <a:ext cx="397866" cy="584775"/>
            <a:chOff x="477885" y="121477"/>
            <a:chExt cx="397866" cy="584775"/>
          </a:xfrm>
        </p:grpSpPr>
        <p:sp>
          <p:nvSpPr>
            <p:cNvPr id="102" name="Rectangle 101"/>
            <p:cNvSpPr/>
            <p:nvPr/>
          </p:nvSpPr>
          <p:spPr>
            <a:xfrm>
              <a:off x="477885" y="121477"/>
              <a:ext cx="3978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b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1</a:t>
              </a:r>
              <a:endParaRPr lang="es-ES" sz="1600" b="1" baseline="-25000" dirty="0">
                <a:solidFill>
                  <a:prstClr val="black"/>
                </a:solidFill>
                <a:latin typeface="Bookman Old Style"/>
              </a:endParaRPr>
            </a:p>
            <a:p>
              <a:r>
                <a:rPr lang="es-ES" sz="1600" b="1" i="1" dirty="0" smtClean="0">
                  <a:solidFill>
                    <a:prstClr val="black"/>
                  </a:solidFill>
                  <a:latin typeface="Bookman Old Style"/>
                </a:rPr>
                <a:t>b</a:t>
              </a:r>
              <a:r>
                <a:rPr lang="es-ES" sz="1600" b="1" baseline="-25000" dirty="0" smtClean="0">
                  <a:solidFill>
                    <a:prstClr val="black"/>
                  </a:solidFill>
                  <a:latin typeface="Bookman Old Style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557218" y="430717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46811" y="4432182"/>
            <a:ext cx="7260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sym typeface="Symbol"/>
              </a:rPr>
              <a:t>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The two lines intersect each other and her a common solution 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817" y="4722134"/>
            <a:ext cx="5129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sym typeface="Symbol"/>
              </a:rPr>
              <a:t>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The pair of linear equations are consistent.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3978192" y="132364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12398" y="1039171"/>
            <a:ext cx="189410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961920" y="1590789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841711" y="944210"/>
            <a:ext cx="1894100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317177" y="198825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9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04258" y="1988256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man Old Style"/>
              </a:rPr>
              <a:t>b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378666" y="1988256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-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10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48473" y="1988256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man Old Style"/>
              </a:rPr>
              <a:t>c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62458" y="1988256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-14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62450" y="1622476"/>
            <a:ext cx="39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-7</a:t>
            </a:r>
            <a:endParaRPr lang="es-E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ounded Rectangular Callout 123"/>
          <p:cNvSpPr/>
          <p:nvPr/>
        </p:nvSpPr>
        <p:spPr>
          <a:xfrm>
            <a:off x="5914512" y="2276387"/>
            <a:ext cx="2982938" cy="218857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230420" y="2843491"/>
            <a:ext cx="1508767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053144" y="2408638"/>
            <a:ext cx="857251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38183"/>
              </p:ext>
            </p:extLst>
          </p:nvPr>
        </p:nvGraphicFramePr>
        <p:xfrm>
          <a:off x="6143114" y="2444884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114" y="2444884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88812"/>
              </p:ext>
            </p:extLst>
          </p:nvPr>
        </p:nvGraphicFramePr>
        <p:xfrm>
          <a:off x="5987272" y="3038384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272" y="3038384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36430"/>
              </p:ext>
            </p:extLst>
          </p:nvPr>
        </p:nvGraphicFramePr>
        <p:xfrm>
          <a:off x="6012675" y="3647987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675" y="3647987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7166430" y="3058274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158600" y="3684677"/>
            <a:ext cx="190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</a:t>
            </a:r>
            <a:r>
              <a:rPr lang="en-IN" sz="1200" dirty="0" smtClean="0">
                <a:solidFill>
                  <a:prstClr val="black"/>
                </a:solidFill>
              </a:rPr>
              <a:t>has infinite solutions 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3" name="Oval Callout 132"/>
          <p:cNvSpPr/>
          <p:nvPr/>
        </p:nvSpPr>
        <p:spPr>
          <a:xfrm>
            <a:off x="5809224" y="590550"/>
            <a:ext cx="2812268" cy="1292868"/>
          </a:xfrm>
          <a:prstGeom prst="wedgeEllipseCallout">
            <a:avLst>
              <a:gd name="adj1" fmla="val -10214"/>
              <a:gd name="adj2" fmla="val 889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06604" y="2814643"/>
            <a:ext cx="172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72333" y="3429010"/>
            <a:ext cx="131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511" y="4048132"/>
            <a:ext cx="1590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206604" y="2462491"/>
            <a:ext cx="1648468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206604" y="2666245"/>
            <a:ext cx="657868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844782" y="2646641"/>
            <a:ext cx="948698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66430" y="2442107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50"/>
                            </p:stCondLst>
                            <p:childTnLst>
                              <p:par>
                                <p:cTn id="2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"/>
                            </p:stCondLst>
                            <p:childTnLst>
                              <p:par>
                                <p:cTn id="3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0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17" grpId="0" animBg="1"/>
      <p:bldP spid="117" grpId="1" animBg="1"/>
      <p:bldP spid="116" grpId="0" animBg="1"/>
      <p:bldP spid="116" grpId="1" animBg="1"/>
      <p:bldP spid="115" grpId="0" animBg="1"/>
      <p:bldP spid="115" grpId="1" animBg="1"/>
      <p:bldP spid="114" grpId="0" animBg="1"/>
      <p:bldP spid="114" grpId="1" animBg="1"/>
      <p:bldP spid="113" grpId="0" animBg="1"/>
      <p:bldP spid="113" grpId="1" animBg="1"/>
      <p:bldP spid="112" grpId="0" animBg="1"/>
      <p:bldP spid="112" grpId="1" animBg="1"/>
      <p:bldP spid="16" grpId="0"/>
      <p:bldP spid="17" grpId="0"/>
      <p:bldP spid="18" grpId="0"/>
      <p:bldP spid="19" grpId="0"/>
      <p:bldP spid="26" grpId="0"/>
      <p:bldP spid="28" grpId="0"/>
      <p:bldP spid="29" grpId="0"/>
      <p:bldP spid="30" grpId="0"/>
      <p:bldP spid="31" grpId="0"/>
      <p:bldP spid="39" grpId="0"/>
      <p:bldP spid="43" grpId="0"/>
      <p:bldP spid="44" grpId="0"/>
      <p:bldP spid="45" grpId="0"/>
      <p:bldP spid="49" grpId="0"/>
      <p:bldP spid="54" grpId="0"/>
      <p:bldP spid="58" grpId="0"/>
      <p:bldP spid="62" grpId="0"/>
      <p:bldP spid="63" grpId="0"/>
      <p:bldP spid="67" grpId="0"/>
      <p:bldP spid="72" grpId="0"/>
      <p:bldP spid="76" grpId="0"/>
      <p:bldP spid="80" grpId="0"/>
      <p:bldP spid="81" grpId="0"/>
      <p:bldP spid="85" grpId="0"/>
      <p:bldP spid="90" grpId="0"/>
      <p:bldP spid="94" grpId="0"/>
      <p:bldP spid="95" grpId="0"/>
      <p:bldP spid="96" grpId="0"/>
      <p:bldP spid="100" grpId="0"/>
      <p:bldP spid="105" grpId="0"/>
      <p:bldP spid="106" grpId="0"/>
      <p:bldP spid="118" grpId="0"/>
      <p:bldP spid="119" grpId="0"/>
      <p:bldP spid="120" grpId="0"/>
      <p:bldP spid="121" grpId="0"/>
      <p:bldP spid="122" grpId="0"/>
      <p:bldP spid="123" grpId="0"/>
      <p:bldP spid="124" grpId="0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31" grpId="0"/>
      <p:bldP spid="132" grpId="0"/>
      <p:bldP spid="133" grpId="0" animBg="1"/>
      <p:bldP spid="133" grpId="1" animBg="1"/>
      <p:bldP spid="135" grpId="0"/>
      <p:bldP spid="136" grpId="0"/>
      <p:bldP spid="137" grpId="0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EXERCISE 3.2 Q.2(IV)(V)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9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/>
          <p:cNvCxnSpPr/>
          <p:nvPr/>
        </p:nvCxnSpPr>
        <p:spPr>
          <a:xfrm rot="5400000">
            <a:off x="4429919" y="2199481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295399" y="1887882"/>
            <a:ext cx="3543021" cy="969618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285999" y="2064543"/>
            <a:ext cx="293441" cy="20002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802130" y="2052638"/>
            <a:ext cx="167734" cy="209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204907" y="2062163"/>
            <a:ext cx="350387" cy="2047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161226" y="1778648"/>
            <a:ext cx="391032" cy="24065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642149" y="1781928"/>
            <a:ext cx="379423" cy="23261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312893" y="1778648"/>
            <a:ext cx="177057" cy="24541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30284" y="687452"/>
            <a:ext cx="5775266" cy="42125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4876800" y="327660"/>
            <a:ext cx="1729851" cy="27431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0875" y="181543"/>
            <a:ext cx="7227439" cy="549724"/>
            <a:chOff x="-50582" y="152194"/>
            <a:chExt cx="7227439" cy="549724"/>
          </a:xfrm>
        </p:grpSpPr>
        <p:sp>
          <p:nvSpPr>
            <p:cNvPr id="56" name="Rectangle 55"/>
            <p:cNvSpPr/>
            <p:nvPr/>
          </p:nvSpPr>
          <p:spPr>
            <a:xfrm>
              <a:off x="-50582" y="285747"/>
              <a:ext cx="27959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Q. 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898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898" y="39414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783155" y="432506"/>
              <a:ext cx="30109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47543" y="2686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33189" y="152194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9342" y="394141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249921" y="432956"/>
              <a:ext cx="329184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80943" y="30436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41990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38143" y="39414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058722" y="432956"/>
              <a:ext cx="329184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342943" y="268650"/>
              <a:ext cx="28339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95301" y="651510"/>
            <a:ext cx="8066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Consistent, or inconsistent: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77165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0534" y="1123950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5x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1886" y="1123950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–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72274" y="1123950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3y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97484" y="11239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04070" y="112395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11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2787" y="1339888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–</a:t>
            </a: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10x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09924" y="13398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08049" y="133988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6y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2430" y="13398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58187" y="1339888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– </a:t>
            </a:r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22</a:t>
            </a:r>
            <a:endParaRPr lang="es-ES" sz="14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6" y="17628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991" y="20106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282745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0" y="2282745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68539" y="2282745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78277" y="228274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83018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9168" y="228274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68330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9914" y="22827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78514" y="2282745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07114" y="228274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9299" y="2539920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95563" y="2527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0304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6454" y="252797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85616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25279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5800" y="252797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24400" y="252797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7693" y="279538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5984" y="27953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71600" y="27953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00200" y="279538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04900" y="302352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80516" y="302352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09116" y="3023524"/>
            <a:ext cx="565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–10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10434" y="279709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86050" y="27970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14650" y="279709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19350" y="30252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94966" y="302523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23566" y="3025238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6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553434" y="28008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9050" y="2800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57650" y="2800811"/>
            <a:ext cx="649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–11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62350" y="30289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37966" y="30289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66566" y="3028954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22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251585" y="177149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5x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84986" y="177149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781319" y="177149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3y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28850" y="1771498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11 = 0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18235" y="2003514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–10x </a:t>
            </a:r>
            <a:endParaRPr lang="en-U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604363" y="20035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+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737670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6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2957" y="33090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2957" y="35464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635" y="3600949"/>
            <a:ext cx="331199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352340" y="330907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248145" y="3546424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–10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1345938" y="3581400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96809" y="34440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40282" y="380830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36435" y="406850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426260" y="4089935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307456" y="382206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–3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52340" y="408234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373895" y="4096628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896809" y="395420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19877" y="433719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16030" y="45659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49750" y="4629686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248145" y="4337191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–11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293029" y="460383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373892" y="4610978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85929" y="446855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5075" y="3447276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25494" y="3940370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57554" y="4490439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15458" y="3818503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160342" y="40787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185416" y="4093067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731119" y="396478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15458" y="4337191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–1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160342" y="460383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185416" y="4618124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31119" y="447570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710467" y="1200150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07718" y="135255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03871" y="162027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6896" y="16417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893543" y="135962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889696" y="162027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03671" y="16417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86512" y="14882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258600" y="1885950"/>
            <a:ext cx="3579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C00000"/>
                </a:solidFill>
                <a:latin typeface="Bookman Old Style"/>
              </a:rPr>
              <a:t>The two lines coincide with each other and have infinite solutions.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562990" y="2341536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The pair of linear equations </a:t>
            </a:r>
            <a:endParaRPr lang="en-US" sz="1400" b="1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are </a:t>
            </a:r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consistent.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096274" y="17716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064340" y="2000254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22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523522" y="200041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 0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214681" y="256556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303915" y="203835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14681" y="282173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303915" y="228600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ular Callout 208"/>
          <p:cNvSpPr/>
          <p:nvPr/>
        </p:nvSpPr>
        <p:spPr>
          <a:xfrm>
            <a:off x="5457305" y="2698750"/>
            <a:ext cx="2982938" cy="214321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53882" y="4060053"/>
            <a:ext cx="1211681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2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11944"/>
              </p:ext>
            </p:extLst>
          </p:nvPr>
        </p:nvGraphicFramePr>
        <p:xfrm>
          <a:off x="5685913" y="2867247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913" y="2867247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11926"/>
              </p:ext>
            </p:extLst>
          </p:nvPr>
        </p:nvGraphicFramePr>
        <p:xfrm>
          <a:off x="5530069" y="3460748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069" y="3460748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91726"/>
              </p:ext>
            </p:extLst>
          </p:nvPr>
        </p:nvGraphicFramePr>
        <p:xfrm>
          <a:off x="5555462" y="4070350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462" y="4070350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Rounded Rectangle 222"/>
          <p:cNvSpPr/>
          <p:nvPr/>
        </p:nvSpPr>
        <p:spPr>
          <a:xfrm>
            <a:off x="7667535" y="4130763"/>
            <a:ext cx="577941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734175" y="4321263"/>
            <a:ext cx="1571625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09223" y="3480637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714097" y="4075290"/>
            <a:ext cx="18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</a:t>
            </a:r>
            <a:r>
              <a:rPr lang="en-IN" sz="1200" dirty="0" smtClean="0">
                <a:solidFill>
                  <a:prstClr val="black"/>
                </a:solidFill>
              </a:rPr>
              <a:t>solutions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21924" y="3237043"/>
            <a:ext cx="1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721925" y="3857717"/>
            <a:ext cx="1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721928" y="4473667"/>
            <a:ext cx="152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709223" y="2864470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115458" y="3325124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–1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2160342" y="35854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185416" y="3599688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731119" y="34714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731426" y="137220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727579" y="163285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641554" y="165428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324395" y="15008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Oval Callout 217"/>
          <p:cNvSpPr/>
          <p:nvPr/>
        </p:nvSpPr>
        <p:spPr>
          <a:xfrm>
            <a:off x="5991838" y="723650"/>
            <a:ext cx="2812268" cy="1292868"/>
          </a:xfrm>
          <a:prstGeom prst="wedgeEllipseCallout">
            <a:avLst>
              <a:gd name="adj1" fmla="val -54651"/>
              <a:gd name="adj2" fmla="val -31840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this,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 flipH="1">
            <a:off x="1281064" y="897247"/>
            <a:ext cx="656104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2" name="Curved Down Arrow 231"/>
          <p:cNvSpPr/>
          <p:nvPr/>
        </p:nvSpPr>
        <p:spPr>
          <a:xfrm flipH="1">
            <a:off x="1479184" y="1148707"/>
            <a:ext cx="738236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1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6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4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1000"/>
                            </p:stCondLst>
                            <p:childTnLst>
                              <p:par>
                                <p:cTn id="7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03" grpId="0" animBg="1"/>
      <p:bldP spid="203" grpId="1" animBg="1"/>
      <p:bldP spid="191" grpId="0" animBg="1"/>
      <p:bldP spid="191" grpId="1" animBg="1"/>
      <p:bldP spid="198" grpId="0" animBg="1"/>
      <p:bldP spid="198" grpId="1" animBg="1"/>
      <p:bldP spid="69" grpId="0"/>
      <p:bldP spid="70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4" grpId="0"/>
      <p:bldP spid="8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145" grpId="0"/>
      <p:bldP spid="146" grpId="0"/>
      <p:bldP spid="149" grpId="0"/>
      <p:bldP spid="150" grpId="0"/>
      <p:bldP spid="152" grpId="0"/>
      <p:bldP spid="153" grpId="0"/>
      <p:bldP spid="155" grpId="0"/>
      <p:bldP spid="156" grpId="0"/>
      <p:bldP spid="157" grpId="0"/>
      <p:bldP spid="159" grpId="0"/>
      <p:bldP spid="160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177" grpId="0"/>
      <p:bldP spid="178" grpId="0"/>
      <p:bldP spid="180" grpId="0"/>
      <p:bldP spid="181" grpId="0"/>
      <p:bldP spid="182" grpId="0"/>
      <p:bldP spid="183" grpId="0"/>
      <p:bldP spid="186" grpId="0"/>
      <p:bldP spid="187" grpId="0"/>
      <p:bldP spid="190" grpId="0"/>
      <p:bldP spid="192" grpId="0"/>
      <p:bldP spid="193" grpId="0"/>
      <p:bldP spid="194" grpId="0"/>
      <p:bldP spid="196" grpId="0"/>
      <p:bldP spid="197" grpId="0"/>
      <p:bldP spid="209" grpId="0" animBg="1"/>
      <p:bldP spid="209" grpId="1" animBg="1"/>
      <p:bldP spid="211" grpId="0" animBg="1"/>
      <p:bldP spid="211" grpId="1" animBg="1"/>
      <p:bldP spid="211" grpId="2" animBg="1"/>
      <p:bldP spid="211" grpId="3" animBg="1"/>
      <p:bldP spid="223" grpId="0" animBg="1"/>
      <p:bldP spid="223" grpId="1" animBg="1"/>
      <p:bldP spid="223" grpId="2" animBg="1"/>
      <p:bldP spid="223" grpId="3" animBg="1"/>
      <p:bldP spid="224" grpId="0" animBg="1"/>
      <p:bldP spid="224" grpId="1" animBg="1"/>
      <p:bldP spid="224" grpId="2" animBg="1"/>
      <p:bldP spid="224" grpId="3" animBg="1"/>
      <p:bldP spid="216" grpId="0"/>
      <p:bldP spid="216" grpId="1"/>
      <p:bldP spid="217" grpId="0"/>
      <p:bldP spid="217" grpId="1"/>
      <p:bldP spid="220" grpId="0"/>
      <p:bldP spid="220" grpId="1"/>
      <p:bldP spid="221" grpId="0"/>
      <p:bldP spid="221" grpId="1"/>
      <p:bldP spid="222" grpId="0"/>
      <p:bldP spid="222" grpId="1"/>
      <p:bldP spid="215" grpId="0"/>
      <p:bldP spid="215" grpId="1"/>
      <p:bldP spid="195" grpId="0"/>
      <p:bldP spid="225" grpId="0"/>
      <p:bldP spid="227" grpId="0"/>
      <p:bldP spid="228" grpId="0"/>
      <p:bldP spid="229" grpId="0"/>
      <p:bldP spid="231" grpId="0"/>
      <p:bldP spid="218" grpId="0" animBg="1"/>
      <p:bldP spid="218" grpId="1" animBg="1"/>
      <p:bldP spid="3" grpId="0" animBg="1"/>
      <p:bldP spid="3" grpId="1" animBg="1"/>
      <p:bldP spid="2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/>
          <p:cNvSpPr/>
          <p:nvPr/>
        </p:nvSpPr>
        <p:spPr>
          <a:xfrm>
            <a:off x="5301137" y="1887881"/>
            <a:ext cx="3543021" cy="947873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132011" y="2076450"/>
            <a:ext cx="372938" cy="17621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661679" y="2029449"/>
            <a:ext cx="318017" cy="232739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303644" y="2022561"/>
            <a:ext cx="177057" cy="23962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16290" y="1800225"/>
            <a:ext cx="350710" cy="209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857375" y="1781928"/>
            <a:ext cx="159548" cy="24689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300163" y="1707356"/>
            <a:ext cx="230981" cy="3238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490635" y="677288"/>
            <a:ext cx="5929215" cy="4974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580274" y="260350"/>
            <a:ext cx="1729851" cy="38429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1659" y="195301"/>
            <a:ext cx="7913696" cy="567108"/>
            <a:chOff x="-50582" y="152194"/>
            <a:chExt cx="7913696" cy="567108"/>
          </a:xfrm>
        </p:grpSpPr>
        <p:sp>
          <p:nvSpPr>
            <p:cNvPr id="56" name="Rectangle 55"/>
            <p:cNvSpPr/>
            <p:nvPr/>
          </p:nvSpPr>
          <p:spPr>
            <a:xfrm>
              <a:off x="-50582" y="285747"/>
              <a:ext cx="27959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Q. 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75922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2075" y="41107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67000" y="43250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53075" y="2686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71247" y="152194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67400" y="411525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3623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24600" y="30436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6147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300" y="41152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672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029200" y="268650"/>
              <a:ext cx="28339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557252" y="717550"/>
            <a:ext cx="8066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Consistent, or inconsistent: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77165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00004" y="120328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6800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11471" y="121281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Bookman Old Style"/>
              </a:rPr>
              <a:t>2y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38304" y="1212812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Bookman Old Style"/>
              </a:rPr>
              <a:t>= 8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9104" y="1457485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81204" y="14574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Bookman Old Style"/>
              </a:rPr>
              <a:t>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95400" y="1457485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3</a:t>
            </a:r>
            <a:r>
              <a:rPr lang="en-US" sz="1400" b="1" i="1" dirty="0" smtClean="0">
                <a:solidFill>
                  <a:srgbClr val="C00000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38304" y="1457485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Bookman Old Style"/>
              </a:rPr>
              <a:t>= </a:t>
            </a:r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12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6" y="17628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991" y="20106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282745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0" y="2282745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68539" y="2282745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78277" y="228274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83018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9168" y="228274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68330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9914" y="22827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78514" y="2282745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07114" y="228274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9299" y="2539920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95563" y="2527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0304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6454" y="252797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85616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25279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5800" y="252797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24400" y="252797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7693" y="279538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5984" y="27953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71600" y="27953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104900" y="3105150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80516" y="31051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09116" y="3105150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10434" y="279709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48224" y="27970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14650" y="279709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19350" y="310686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48224" y="310686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23566" y="3106864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53434" y="28008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9050" y="2800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57650" y="2800811"/>
            <a:ext cx="43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–8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2350" y="31105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37966" y="31105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66566" y="3110580"/>
            <a:ext cx="721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–12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462086" y="17619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x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627463" y="17714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s-E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2y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24578" y="17714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70229" y="1771498"/>
            <a:ext cx="443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7775" y="200351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70073" y="20035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52910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66531" y="20035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667000" y="200351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5179" y="341683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5179" y="365417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509016" y="3687498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453331" y="365417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404600" y="3694192"/>
            <a:ext cx="400751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89031" y="355177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05179" y="3837674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05179" y="409788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509016" y="4119307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453331" y="385143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453331" y="411171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403807" y="4126000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89031" y="39835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84774" y="436656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84774" y="46122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509016" y="4669323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408447" y="4366563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–8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49136" y="4633211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–12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403807" y="4640350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978151" y="449793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607301" y="3555029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617720" y="3969742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49780" y="4519811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240137" y="436656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180826" y="463321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190613" y="4647496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808529" y="450507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710467" y="1157600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07718" y="137194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03871" y="163966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6896" y="166109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893543" y="137901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889696" y="163966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03671" y="166109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429919" y="2199481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86512" y="15076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335588" y="188595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C00000"/>
                </a:solidFill>
                <a:latin typeface="Bookman Old Style"/>
              </a:rPr>
              <a:t>The two lines coincide with each other.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639979" y="2341536"/>
            <a:ext cx="31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The pair of linear equations are consistent.</a:t>
            </a:r>
            <a:endParaRPr lang="en-US" sz="1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820912" y="177165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6300" y="200025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072003" y="2000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214681" y="256556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315820" y="203835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14681" y="282173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303915" y="228600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ular Callout 208"/>
          <p:cNvSpPr/>
          <p:nvPr/>
        </p:nvSpPr>
        <p:spPr>
          <a:xfrm>
            <a:off x="5762112" y="2873287"/>
            <a:ext cx="2982938" cy="2143217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089594" y="4665939"/>
            <a:ext cx="1508306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867400" y="4245247"/>
            <a:ext cx="1257300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2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91078"/>
              </p:ext>
            </p:extLst>
          </p:nvPr>
        </p:nvGraphicFramePr>
        <p:xfrm>
          <a:off x="5990720" y="3041784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720" y="3041784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37577"/>
              </p:ext>
            </p:extLst>
          </p:nvPr>
        </p:nvGraphicFramePr>
        <p:xfrm>
          <a:off x="5834876" y="3635285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76" y="3635285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273276"/>
              </p:ext>
            </p:extLst>
          </p:nvPr>
        </p:nvGraphicFramePr>
        <p:xfrm>
          <a:off x="5860269" y="4244887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269" y="4244887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Rounded Rectangle 222"/>
          <p:cNvSpPr/>
          <p:nvPr/>
        </p:nvSpPr>
        <p:spPr>
          <a:xfrm>
            <a:off x="8039100" y="4273550"/>
            <a:ext cx="577941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7077082" y="4493693"/>
            <a:ext cx="1571625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014030" y="3655174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018904" y="4249827"/>
            <a:ext cx="18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</a:t>
            </a:r>
            <a:r>
              <a:rPr lang="en-IN" sz="1200" dirty="0" smtClean="0">
                <a:solidFill>
                  <a:prstClr val="black"/>
                </a:solidFill>
              </a:rPr>
              <a:t>solutions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8" name="Oval Callout 217"/>
          <p:cNvSpPr/>
          <p:nvPr/>
        </p:nvSpPr>
        <p:spPr>
          <a:xfrm>
            <a:off x="5656824" y="1187450"/>
            <a:ext cx="2812268" cy="1292868"/>
          </a:xfrm>
          <a:prstGeom prst="wedgeEllipseCallout">
            <a:avLst>
              <a:gd name="adj1" fmla="val -50315"/>
              <a:gd name="adj2" fmla="val -58952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026731" y="3411580"/>
            <a:ext cx="1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026732" y="4032254"/>
            <a:ext cx="1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064835" y="4648204"/>
            <a:ext cx="152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14030" y="3039007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750574" y="1366225"/>
            <a:ext cx="2248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715403" y="1106907"/>
            <a:ext cx="26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endParaRPr lang="en-US" sz="1400" baseline="-25000" dirty="0">
              <a:solidFill>
                <a:srgbClr val="C0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15403" y="1298575"/>
            <a:ext cx="26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3</a:t>
            </a:r>
            <a:endParaRPr lang="en-US" sz="1400" baseline="-25000" dirty="0">
              <a:solidFill>
                <a:srgbClr val="C00000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1303589" y="1874178"/>
            <a:ext cx="224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1255715" y="1629146"/>
            <a:ext cx="26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251818" y="1804147"/>
            <a:ext cx="276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1603963" y="2962656"/>
            <a:ext cx="224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556089" y="2717624"/>
            <a:ext cx="26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552192" y="2892625"/>
            <a:ext cx="276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1477101" y="3487545"/>
            <a:ext cx="255749" cy="7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1470708" y="3279528"/>
            <a:ext cx="26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4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466811" y="3454529"/>
            <a:ext cx="276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240137" y="339737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240137" y="36576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2190613" y="3671942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808529" y="354366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071425" y="337574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071425" y="363602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3021901" y="3650311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648224" y="352203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071425" y="435195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1425" y="461223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>
            <a:off x="3021901" y="4626514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2648224" y="449823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744102" y="137901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7740255" y="163966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>
            <a:off x="7654230" y="166109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337071" y="15076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Curved Down Arrow 172"/>
          <p:cNvSpPr/>
          <p:nvPr/>
        </p:nvSpPr>
        <p:spPr>
          <a:xfrm flipH="1">
            <a:off x="1375906" y="1012545"/>
            <a:ext cx="612914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Curved Down Arrow 173"/>
          <p:cNvSpPr/>
          <p:nvPr/>
        </p:nvSpPr>
        <p:spPr>
          <a:xfrm flipH="1">
            <a:off x="1368286" y="1271625"/>
            <a:ext cx="612914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8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9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"/>
                            </p:stCondLst>
                            <p:childTnLst>
                              <p:par>
                                <p:cTn id="4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00"/>
                            </p:stCondLst>
                            <p:childTnLst>
                              <p:par>
                                <p:cTn id="4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1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7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0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6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5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8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500"/>
                            </p:stCondLst>
                            <p:childTnLst>
                              <p:par>
                                <p:cTn id="762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4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7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7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5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4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7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0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250"/>
                            </p:stCondLst>
                            <p:childTnLst>
                              <p:par>
                                <p:cTn id="8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03" grpId="0" animBg="1"/>
      <p:bldP spid="203" grpId="1" animBg="1"/>
      <p:bldP spid="191" grpId="0" animBg="1"/>
      <p:bldP spid="191" grpId="1" animBg="1"/>
      <p:bldP spid="198" grpId="0" animBg="1"/>
      <p:bldP spid="198" grpId="1" animBg="1"/>
      <p:bldP spid="69" grpId="0"/>
      <p:bldP spid="70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4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3" grpId="0"/>
      <p:bldP spid="155" grpId="0"/>
      <p:bldP spid="156" grpId="0"/>
      <p:bldP spid="157" grpId="0"/>
      <p:bldP spid="159" grpId="0"/>
      <p:bldP spid="160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7" grpId="0"/>
      <p:bldP spid="178" grpId="0"/>
      <p:bldP spid="180" grpId="0"/>
      <p:bldP spid="181" grpId="0"/>
      <p:bldP spid="182" grpId="0"/>
      <p:bldP spid="183" grpId="0"/>
      <p:bldP spid="186" grpId="0"/>
      <p:bldP spid="187" grpId="0"/>
      <p:bldP spid="190" grpId="0"/>
      <p:bldP spid="192" grpId="0"/>
      <p:bldP spid="193" grpId="0"/>
      <p:bldP spid="195" grpId="0"/>
      <p:bldP spid="196" grpId="0"/>
      <p:bldP spid="197" grpId="0"/>
      <p:bldP spid="209" grpId="0" animBg="1"/>
      <p:bldP spid="209" grpId="1" animBg="1"/>
      <p:bldP spid="210" grpId="0" animBg="1"/>
      <p:bldP spid="210" grpId="1" animBg="1"/>
      <p:bldP spid="210" grpId="2" animBg="1"/>
      <p:bldP spid="210" grpId="3" animBg="1"/>
      <p:bldP spid="211" grpId="0" animBg="1"/>
      <p:bldP spid="211" grpId="1" animBg="1"/>
      <p:bldP spid="211" grpId="2" animBg="1"/>
      <p:bldP spid="211" grpId="3" animBg="1"/>
      <p:bldP spid="223" grpId="0" animBg="1"/>
      <p:bldP spid="223" grpId="1" animBg="1"/>
      <p:bldP spid="223" grpId="2" animBg="1"/>
      <p:bldP spid="223" grpId="3" animBg="1"/>
      <p:bldP spid="224" grpId="0" animBg="1"/>
      <p:bldP spid="224" grpId="1" animBg="1"/>
      <p:bldP spid="224" grpId="2" animBg="1"/>
      <p:bldP spid="224" grpId="3" animBg="1"/>
      <p:bldP spid="216" grpId="0"/>
      <p:bldP spid="216" grpId="1"/>
      <p:bldP spid="217" grpId="0"/>
      <p:bldP spid="217" grpId="1"/>
      <p:bldP spid="218" grpId="0" animBg="1"/>
      <p:bldP spid="218" grpId="1" animBg="1"/>
      <p:bldP spid="220" grpId="0"/>
      <p:bldP spid="220" grpId="1"/>
      <p:bldP spid="221" grpId="0"/>
      <p:bldP spid="221" grpId="1"/>
      <p:bldP spid="222" grpId="0"/>
      <p:bldP spid="222" grpId="1"/>
      <p:bldP spid="215" grpId="0"/>
      <p:bldP spid="215" grpId="1"/>
      <p:bldP spid="226" grpId="0"/>
      <p:bldP spid="227" grpId="0"/>
      <p:bldP spid="229" grpId="0"/>
      <p:bldP spid="230" grpId="0"/>
      <p:bldP spid="231" grpId="0"/>
      <p:bldP spid="232" grpId="0"/>
      <p:bldP spid="237" grpId="0"/>
      <p:bldP spid="238" grpId="0"/>
      <p:bldP spid="239" grpId="0"/>
      <p:bldP spid="240" grpId="0"/>
      <p:bldP spid="242" grpId="0"/>
      <p:bldP spid="243" grpId="0"/>
      <p:bldP spid="244" grpId="0"/>
      <p:bldP spid="246" grpId="0"/>
      <p:bldP spid="247" grpId="0"/>
      <p:bldP spid="248" grpId="0"/>
      <p:bldP spid="250" grpId="0"/>
      <p:bldP spid="251" grpId="0"/>
      <p:bldP spid="252" grpId="0"/>
      <p:bldP spid="254" grpId="0"/>
      <p:bldP spid="173" grpId="0" animBg="1"/>
      <p:bldP spid="173" grpId="1" animBg="1"/>
      <p:bldP spid="174" grpId="0" animBg="1"/>
      <p:bldP spid="17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-10858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EXERCISE 3.2 Q.4(II)(IV)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9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/>
          <p:cNvCxnSpPr/>
          <p:nvPr/>
        </p:nvCxnSpPr>
        <p:spPr>
          <a:xfrm rot="5400000">
            <a:off x="4429919" y="2199481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318760" y="1878962"/>
            <a:ext cx="3388368" cy="9202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109789" y="2025609"/>
            <a:ext cx="469652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643063" y="2029449"/>
            <a:ext cx="300037" cy="28184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204907" y="2022561"/>
            <a:ext cx="128593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044700" y="1778648"/>
            <a:ext cx="33655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642149" y="1781928"/>
            <a:ext cx="18665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162052" y="1778648"/>
            <a:ext cx="177057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30284" y="655063"/>
            <a:ext cx="5857816" cy="4974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531023" y="238125"/>
            <a:ext cx="1729851" cy="38429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408" y="173076"/>
            <a:ext cx="7913696" cy="567108"/>
            <a:chOff x="-50582" y="152194"/>
            <a:chExt cx="7913696" cy="567108"/>
          </a:xfrm>
        </p:grpSpPr>
        <p:sp>
          <p:nvSpPr>
            <p:cNvPr id="56" name="Rectangle 55"/>
            <p:cNvSpPr/>
            <p:nvPr/>
          </p:nvSpPr>
          <p:spPr>
            <a:xfrm>
              <a:off x="-50582" y="285747"/>
              <a:ext cx="27959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Q. 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75922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2075" y="41107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67000" y="43250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53075" y="2686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71247" y="152194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67400" y="411525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3623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24600" y="30436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6147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300" y="41152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672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029200" y="268650"/>
              <a:ext cx="28339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04800" y="177165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" y="1212812"/>
            <a:ext cx="47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8532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8016" y="1212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–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76326" y="121281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95400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01986" y="12128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8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5311" y="1457485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3x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8137" y="145748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–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26262" y="1457485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3y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60643" y="14574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76400" y="145748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16</a:t>
            </a:r>
            <a:endParaRPr lang="es-ES" sz="1400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6" y="17628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991" y="20106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282745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0" y="2282745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68539" y="2282745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78277" y="228274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83018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9168" y="228274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68330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9914" y="22827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78514" y="2282745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07114" y="228274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9299" y="2539920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95563" y="2527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0304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6454" y="252797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85616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25279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5800" y="252797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24400" y="252797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7693" y="279538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5984" y="27953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76058" y="27953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00200" y="279538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04900" y="302352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76058" y="302352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09116" y="3023524"/>
            <a:ext cx="29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10434" y="279709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90508" y="27970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14650" y="279709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19350" y="30252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90508" y="302523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23566" y="3025238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53434" y="28008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33508" y="2800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57650" y="2800811"/>
            <a:ext cx="649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–8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2350" y="30289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33508" y="30289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66566" y="3028954"/>
            <a:ext cx="535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–16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51585" y="17714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x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54493" y="177149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730517" y="176303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28850" y="177149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 = 0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18235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3x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84950" y="20035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720736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3y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12957" y="33090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2957" y="35464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635" y="3600949"/>
            <a:ext cx="331199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317460" y="3309078"/>
            <a:ext cx="295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13467" y="35464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1296909" y="3581400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91369" y="34440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14881" y="380830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11034" y="406850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400859" y="4089935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278511" y="382206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19200" y="4082345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3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304749" y="4096628"/>
            <a:ext cx="442570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891369" y="395420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4476" y="433719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90629" y="45659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24349" y="4629686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317881" y="4337191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–8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258570" y="4603839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–16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343151" y="4610978"/>
            <a:ext cx="365760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91369" y="446855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5079" y="3447276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5071" y="3940370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5071" y="4490439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50370" y="381850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150370" y="40787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145889" y="4093067"/>
            <a:ext cx="302281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723927" y="396478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089265" y="433719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089265" y="460383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097877" y="4627648"/>
            <a:ext cx="301752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23927" y="447570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710467" y="1134207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07718" y="131445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03871" y="158217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6896" y="16036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893543" y="132152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889696" y="158217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03671" y="16036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86512" y="14501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318760" y="186309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C00000"/>
                </a:solidFill>
                <a:latin typeface="Bookman Old Style"/>
              </a:rPr>
              <a:t>The lines are parallel to each </a:t>
            </a:r>
            <a:r>
              <a:rPr lang="en-US" sz="1400" b="1" dirty="0" smtClean="0">
                <a:solidFill>
                  <a:srgbClr val="C00000"/>
                </a:solidFill>
                <a:latin typeface="Bookman Old Style"/>
              </a:rPr>
              <a:t>   other</a:t>
            </a:r>
            <a:r>
              <a:rPr lang="en-US" sz="1400" b="1" dirty="0">
                <a:solidFill>
                  <a:srgbClr val="C00000"/>
                </a:solidFill>
                <a:latin typeface="Bookman Old Style"/>
              </a:rPr>
              <a:t>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610018" y="2303436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The pair of linear equations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/>
            </a:r>
            <a:b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</a:b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are </a:t>
            </a:r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inconsistent.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981200" y="177165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 8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64340" y="20002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09800" y="2000410"/>
            <a:ext cx="80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 0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214681" y="256556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303915" y="203835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14681" y="282173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303915" y="228600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ular Callout 208"/>
          <p:cNvSpPr/>
          <p:nvPr/>
        </p:nvSpPr>
        <p:spPr>
          <a:xfrm>
            <a:off x="5457305" y="2795381"/>
            <a:ext cx="2982938" cy="2002835"/>
          </a:xfrm>
          <a:prstGeom prst="wedgeRoundRectCallout">
            <a:avLst>
              <a:gd name="adj1" fmla="val -48846"/>
              <a:gd name="adj2" fmla="val -3645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6746687" y="3889761"/>
            <a:ext cx="1508306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53882" y="3456305"/>
            <a:ext cx="1211681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2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28342"/>
              </p:ext>
            </p:extLst>
          </p:nvPr>
        </p:nvGraphicFramePr>
        <p:xfrm>
          <a:off x="5685913" y="2878589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913" y="2878589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1035"/>
              </p:ext>
            </p:extLst>
          </p:nvPr>
        </p:nvGraphicFramePr>
        <p:xfrm>
          <a:off x="5530069" y="3472090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069" y="3472090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2144"/>
              </p:ext>
            </p:extLst>
          </p:nvPr>
        </p:nvGraphicFramePr>
        <p:xfrm>
          <a:off x="5555462" y="4081692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462" y="4081692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Rounded Rectangle 222"/>
          <p:cNvSpPr/>
          <p:nvPr/>
        </p:nvSpPr>
        <p:spPr>
          <a:xfrm>
            <a:off x="7391400" y="3527015"/>
            <a:ext cx="577941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781800" y="3694430"/>
            <a:ext cx="1571625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09223" y="3491979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714097" y="4086632"/>
            <a:ext cx="18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</a:t>
            </a:r>
            <a:r>
              <a:rPr lang="en-IN" sz="1200" dirty="0" smtClean="0">
                <a:solidFill>
                  <a:prstClr val="black"/>
                </a:solidFill>
              </a:rPr>
              <a:t>solutions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8" name="Oval Callout 217"/>
          <p:cNvSpPr/>
          <p:nvPr/>
        </p:nvSpPr>
        <p:spPr>
          <a:xfrm>
            <a:off x="6009800" y="669282"/>
            <a:ext cx="2812268" cy="1292868"/>
          </a:xfrm>
          <a:prstGeom prst="wedgeEllipseCallout">
            <a:avLst>
              <a:gd name="adj1" fmla="val -52754"/>
              <a:gd name="adj2" fmla="val -57184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21924" y="3248385"/>
            <a:ext cx="1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721925" y="3869059"/>
            <a:ext cx="1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721928" y="4485009"/>
            <a:ext cx="152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709223" y="2875812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731426" y="133410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727579" y="156088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759963" y="1633118"/>
            <a:ext cx="364319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324395" y="14627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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57252" y="717550"/>
            <a:ext cx="8066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Consistent, or inconsistent:</a:t>
            </a:r>
          </a:p>
        </p:txBody>
      </p:sp>
      <p:sp>
        <p:nvSpPr>
          <p:cNvPr id="225" name="Curved Down Arrow 224"/>
          <p:cNvSpPr/>
          <p:nvPr/>
        </p:nvSpPr>
        <p:spPr>
          <a:xfrm flipH="1">
            <a:off x="1146283" y="1006806"/>
            <a:ext cx="530117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Curved Down Arrow 225"/>
          <p:cNvSpPr/>
          <p:nvPr/>
        </p:nvSpPr>
        <p:spPr>
          <a:xfrm flipH="1">
            <a:off x="1322495" y="1278269"/>
            <a:ext cx="530117" cy="24825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124706" y="176287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620006" y="177557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032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"/>
                            </p:stCondLst>
                            <p:childTnLst>
                              <p:par>
                                <p:cTn id="3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"/>
                            </p:stCondLst>
                            <p:childTnLst>
                              <p:par>
                                <p:cTn id="4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"/>
                            </p:stCondLst>
                            <p:childTnLst>
                              <p:par>
                                <p:cTn id="68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9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2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2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0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03" grpId="0" animBg="1"/>
      <p:bldP spid="203" grpId="1" animBg="1"/>
      <p:bldP spid="191" grpId="0" animBg="1"/>
      <p:bldP spid="191" grpId="1" animBg="1"/>
      <p:bldP spid="198" grpId="0" animBg="1"/>
      <p:bldP spid="198" grpId="1" animBg="1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4" grpId="0"/>
      <p:bldP spid="8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145" grpId="0"/>
      <p:bldP spid="146" grpId="0"/>
      <p:bldP spid="149" grpId="0"/>
      <p:bldP spid="150" grpId="0"/>
      <p:bldP spid="152" grpId="0"/>
      <p:bldP spid="153" grpId="0"/>
      <p:bldP spid="155" grpId="0"/>
      <p:bldP spid="156" grpId="0"/>
      <p:bldP spid="157" grpId="0"/>
      <p:bldP spid="159" grpId="0"/>
      <p:bldP spid="160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177" grpId="0"/>
      <p:bldP spid="178" grpId="0"/>
      <p:bldP spid="180" grpId="0"/>
      <p:bldP spid="181" grpId="0"/>
      <p:bldP spid="182" grpId="0"/>
      <p:bldP spid="183" grpId="0"/>
      <p:bldP spid="186" grpId="0"/>
      <p:bldP spid="187" grpId="0"/>
      <p:bldP spid="190" grpId="0"/>
      <p:bldP spid="192" grpId="0"/>
      <p:bldP spid="193" grpId="0"/>
      <p:bldP spid="194" grpId="0"/>
      <p:bldP spid="196" grpId="0"/>
      <p:bldP spid="197" grpId="0"/>
      <p:bldP spid="209" grpId="0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16" grpId="0"/>
      <p:bldP spid="217" grpId="0"/>
      <p:bldP spid="218" grpId="0" animBg="1"/>
      <p:bldP spid="218" grpId="1" animBg="1"/>
      <p:bldP spid="220" grpId="0"/>
      <p:bldP spid="221" grpId="0"/>
      <p:bldP spid="222" grpId="0"/>
      <p:bldP spid="215" grpId="0"/>
      <p:bldP spid="228" grpId="0"/>
      <p:bldP spid="229" grpId="0"/>
      <p:bldP spid="231" grpId="0"/>
      <p:bldP spid="195" grpId="0"/>
      <p:bldP spid="225" grpId="0" animBg="1"/>
      <p:bldP spid="225" grpId="1" animBg="1"/>
      <p:bldP spid="226" grpId="0" animBg="1"/>
      <p:bldP spid="226" grpId="1" animBg="1"/>
      <p:bldP spid="227" grpId="0"/>
      <p:bldP spid="227" grpId="1"/>
      <p:bldP spid="232" grpId="0"/>
      <p:bldP spid="23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/>
          <p:cNvCxnSpPr/>
          <p:nvPr/>
        </p:nvCxnSpPr>
        <p:spPr>
          <a:xfrm rot="5400000">
            <a:off x="4429919" y="2199481"/>
            <a:ext cx="1657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285074" y="1802156"/>
            <a:ext cx="3390401" cy="961335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148841" y="2064543"/>
            <a:ext cx="430600" cy="20002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592580" y="2052638"/>
            <a:ext cx="358140" cy="20955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158240" y="2062163"/>
            <a:ext cx="190500" cy="204787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161226" y="1778648"/>
            <a:ext cx="345754" cy="24065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1642149" y="1781928"/>
            <a:ext cx="262851" cy="23261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312893" y="1778648"/>
            <a:ext cx="177057" cy="24541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30284" y="655063"/>
            <a:ext cx="5840995" cy="49746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539490" y="246592"/>
            <a:ext cx="1729851" cy="38429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0875" y="181543"/>
            <a:ext cx="7913696" cy="549724"/>
            <a:chOff x="-50582" y="152194"/>
            <a:chExt cx="7913696" cy="549724"/>
          </a:xfrm>
        </p:grpSpPr>
        <p:sp>
          <p:nvSpPr>
            <p:cNvPr id="56" name="Rectangle 55"/>
            <p:cNvSpPr/>
            <p:nvPr/>
          </p:nvSpPr>
          <p:spPr>
            <a:xfrm>
              <a:off x="-50582" y="285747"/>
              <a:ext cx="27350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14400" indent="-914400">
                <a:tabLst>
                  <a:tab pos="406400" algn="ctr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Bookman Old Style"/>
                </a:rPr>
                <a:t>Q</a:t>
              </a:r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.	 On comparing the ratios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75922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2075" y="39414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67000" y="43250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53075" y="268650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,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71247" y="152194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67400" y="394141"/>
              <a:ext cx="370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b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3623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24600" y="30436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and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6147" y="152194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300" y="39414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c</a:t>
              </a:r>
              <a:r>
                <a:rPr lang="en-US" sz="1400" b="1" baseline="-25000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baseline="-25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67225" y="432956"/>
              <a:ext cx="533400" cy="119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029200" y="268650"/>
              <a:ext cx="28339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/>
                </a:rPr>
                <a:t>, find out whether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95301" y="695325"/>
            <a:ext cx="8066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the lines representing the following pairs of linear equations</a:t>
            </a:r>
          </a:p>
          <a:p>
            <a:pPr algn="just">
              <a:tabLst>
                <a:tab pos="465138" algn="ctr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are Consistent, or inconsistent: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77165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latin typeface="Bookman Old Style"/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1090" y="121281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2x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9506" y="1212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–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56094" y="1212812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2y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81304" y="1212812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–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87890" y="12128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2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2310" y="1428750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4x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5644" y="1428750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–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91869" y="1428750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ookman Old Style"/>
              </a:rPr>
              <a:t>4y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26250" y="142875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– 5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57400" y="142875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  <a:latin typeface="Bookman Old Style"/>
              </a:rPr>
              <a:t>= 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581406" y="17628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991" y="20106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" y="2282745"/>
            <a:ext cx="2140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Comparing equation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86000" y="2282745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68539" y="2282745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with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78277" y="228274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83018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9168" y="2282745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68330" y="22827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9914" y="228274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78514" y="2282745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07114" y="2282745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9299" y="2539920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and equation (ii) with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95563" y="2527978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00304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6454" y="252797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85616" y="252797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67200" y="25279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5800" y="2527978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724400" y="2527978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7693" y="279538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We get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5984" y="2795381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71600" y="279538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00200" y="2795381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04900" y="3023524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80516" y="302352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09116" y="3023524"/>
            <a:ext cx="565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10434" y="279709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86050" y="279709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914650" y="2797095"/>
            <a:ext cx="514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19350" y="30252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94966" y="302523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23566" y="3025238"/>
            <a:ext cx="429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53434" y="28008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29050" y="280081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57650" y="2800811"/>
            <a:ext cx="649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2350" y="30289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37966" y="302895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66566" y="3028954"/>
            <a:ext cx="6578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– 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51585" y="177149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2x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84986" y="17714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695594" y="1771498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2y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537530" y="1771498"/>
            <a:ext cx="558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 0</a:t>
            </a:r>
            <a:endParaRPr lang="es-ES" sz="1400" b="1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18235" y="2003514"/>
            <a:ext cx="410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/>
              </a:rPr>
              <a:t>4x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24000" y="20035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/>
              </a:rPr>
              <a:t>–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737670" y="200351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4y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2957" y="330907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2957" y="35464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635" y="3600949"/>
            <a:ext cx="331199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70772" y="330907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270772" y="35464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1219200" y="3581400"/>
            <a:ext cx="406432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96809" y="344401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40282" y="380830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36435" y="406850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426260" y="4089935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225888" y="382206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25888" y="4082345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–4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21248" y="4096628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896809" y="395420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19877" y="433719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16030" y="4565924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449750" y="4629686"/>
            <a:ext cx="329184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225888" y="4337191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–2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225888" y="4603839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–5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221248" y="4610978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85929" y="446855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5075" y="3447276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(iii)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25494" y="3940370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(iv)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57554" y="4490439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...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106924" y="381850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106924" y="407878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057400" y="4093067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731119" y="3964786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06924" y="433719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106924" y="460383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057400" y="4618124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31119" y="4475701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710467" y="1095375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</a:rPr>
              <a:t>from (iii), (iv) and (v)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07718" y="124777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03871" y="151550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6896" y="153692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893543" y="125484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889696" y="151550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03671" y="153692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86512" y="13835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248275" y="1800225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C00000"/>
                </a:solidFill>
                <a:latin typeface="Bookman Old Style"/>
              </a:rPr>
              <a:t>The lines are parallel to each other.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552665" y="2255811"/>
            <a:ext cx="2836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The pair of linear equations </a:t>
            </a: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/>
            </a:r>
            <a:b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</a:br>
            <a:r>
              <a:rPr lang="en-US" sz="1400" b="1" dirty="0" smtClean="0">
                <a:solidFill>
                  <a:srgbClr val="C00000"/>
                </a:solidFill>
                <a:latin typeface="Bookman Old Style" pitchFamily="18" charset="0"/>
              </a:rPr>
              <a:t>are </a:t>
            </a:r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inconsistent.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096274" y="177165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– 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21490" y="200025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 pitchFamily="18" charset="0"/>
              </a:rPr>
              <a:t>– 5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523522" y="2000410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 0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214681" y="2565561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303915" y="203835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14681" y="2821734"/>
            <a:ext cx="17068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303915" y="2286000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ular Callout 208"/>
          <p:cNvSpPr/>
          <p:nvPr/>
        </p:nvSpPr>
        <p:spPr>
          <a:xfrm>
            <a:off x="5457305" y="2763491"/>
            <a:ext cx="2982938" cy="2078476"/>
          </a:xfrm>
          <a:prstGeom prst="wedgeRoundRectCallout">
            <a:avLst>
              <a:gd name="adj1" fmla="val -47313"/>
              <a:gd name="adj2" fmla="val -36073"/>
              <a:gd name="adj3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  <a:p>
            <a:pPr algn="ctr">
              <a:defRPr/>
            </a:pPr>
            <a:endParaRPr lang="en-US" kern="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6746687" y="3853139"/>
            <a:ext cx="1508306" cy="242611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53882" y="3419683"/>
            <a:ext cx="1211681" cy="48522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2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09472"/>
              </p:ext>
            </p:extLst>
          </p:nvPr>
        </p:nvGraphicFramePr>
        <p:xfrm>
          <a:off x="5685913" y="2867247"/>
          <a:ext cx="689019" cy="38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850531" imgH="622030" progId="Equation.DSMT4">
                  <p:embed/>
                </p:oleObj>
              </mc:Choice>
              <mc:Fallback>
                <p:oleObj name="Equation" r:id="rId3" imgW="850531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913" y="2867247"/>
                        <a:ext cx="689019" cy="38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55457"/>
              </p:ext>
            </p:extLst>
          </p:nvPr>
        </p:nvGraphicFramePr>
        <p:xfrm>
          <a:off x="5530069" y="3460748"/>
          <a:ext cx="1251661" cy="4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1346200" imgH="622300" progId="Equation.DSMT4">
                  <p:embed/>
                </p:oleObj>
              </mc:Choice>
              <mc:Fallback>
                <p:oleObj name="Equation" r:id="rId5" imgW="13462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069" y="3460748"/>
                        <a:ext cx="1251661" cy="4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89009"/>
              </p:ext>
            </p:extLst>
          </p:nvPr>
        </p:nvGraphicFramePr>
        <p:xfrm>
          <a:off x="5555462" y="4070350"/>
          <a:ext cx="1229337" cy="4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333500" imgH="622300" progId="Equation.DSMT4">
                  <p:embed/>
                </p:oleObj>
              </mc:Choice>
              <mc:Fallback>
                <p:oleObj name="Equation" r:id="rId7" imgW="1333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462" y="4070350"/>
                        <a:ext cx="1229337" cy="44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Rounded Rectangle 222"/>
          <p:cNvSpPr/>
          <p:nvPr/>
        </p:nvSpPr>
        <p:spPr>
          <a:xfrm>
            <a:off x="7620000" y="3514245"/>
            <a:ext cx="577941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734175" y="3714750"/>
            <a:ext cx="1571625" cy="200505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09223" y="3480637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</a:t>
            </a:r>
            <a:r>
              <a:rPr lang="en-IN" sz="1200" dirty="0" smtClean="0">
                <a:solidFill>
                  <a:prstClr val="black"/>
                </a:solidFill>
              </a:rPr>
              <a:t>no solution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Inconsistent)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714097" y="4075290"/>
            <a:ext cx="18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infinite </a:t>
            </a:r>
            <a:r>
              <a:rPr lang="en-IN" sz="1200" dirty="0" smtClean="0">
                <a:solidFill>
                  <a:prstClr val="black"/>
                </a:solidFill>
              </a:rPr>
              <a:t>solutions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(Consistent)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21924" y="3237043"/>
            <a:ext cx="164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Intersecting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721925" y="3857717"/>
            <a:ext cx="1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Parallel lines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721928" y="4473667"/>
            <a:ext cx="1526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504D">
                    <a:lumMod val="50000"/>
                  </a:srgbClr>
                </a:solidFill>
              </a:rPr>
              <a:t>Coincident line</a:t>
            </a:r>
            <a:endParaRPr lang="en-US" sz="1200" b="1" dirty="0">
              <a:solidFill>
                <a:srgbClr val="C0504D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709223" y="2864470"/>
            <a:ext cx="182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</a:rPr>
              <a:t>Equations has unique </a:t>
            </a:r>
            <a:r>
              <a:rPr lang="en-IN" sz="1200" dirty="0" smtClean="0">
                <a:solidFill>
                  <a:prstClr val="black"/>
                </a:solidFill>
              </a:rPr>
              <a:t>solution </a:t>
            </a:r>
            <a:r>
              <a:rPr lang="en-IN" sz="1200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Bookman Old Style" pitchFamily="18" charset="0"/>
              </a:rPr>
              <a:t>Consistent)</a:t>
            </a:r>
            <a:endParaRPr 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106924" y="33251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106924" y="35854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057400" y="3599688"/>
            <a:ext cx="402336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731119" y="34714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731426" y="126742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727579" y="152808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641554" y="1549509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324395" y="1396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</a:t>
            </a:r>
          </a:p>
        </p:txBody>
      </p:sp>
      <p:sp>
        <p:nvSpPr>
          <p:cNvPr id="218" name="Oval Callout 217"/>
          <p:cNvSpPr/>
          <p:nvPr/>
        </p:nvSpPr>
        <p:spPr>
          <a:xfrm>
            <a:off x="5410657" y="1189424"/>
            <a:ext cx="2812268" cy="1292868"/>
          </a:xfrm>
          <a:prstGeom prst="wedgeEllipseCallout">
            <a:avLst>
              <a:gd name="adj1" fmla="val -45100"/>
              <a:gd name="adj2" fmla="val -59836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</a:rPr>
              <a:t>To get this the equations has to be in standard form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024335" y="12128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30921" y="121281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  <a:latin typeface="Bookman Old Style"/>
              </a:rPr>
              <a:t>0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00"/>
                            </p:stCondLst>
                            <p:childTnLst>
                              <p:par>
                                <p:cTn id="3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0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3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3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1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250"/>
                            </p:stCondLst>
                            <p:childTnLst>
                              <p:par>
                                <p:cTn id="7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08" grpId="0" animBg="1"/>
      <p:bldP spid="208" grpId="1" animBg="1"/>
      <p:bldP spid="207" grpId="0" animBg="1"/>
      <p:bldP spid="207" grpId="1" animBg="1"/>
      <p:bldP spid="206" grpId="0" animBg="1"/>
      <p:bldP spid="206" grpId="1" animBg="1"/>
      <p:bldP spid="205" grpId="0" animBg="1"/>
      <p:bldP spid="205" grpId="1" animBg="1"/>
      <p:bldP spid="204" grpId="0" animBg="1"/>
      <p:bldP spid="204" grpId="1" animBg="1"/>
      <p:bldP spid="203" grpId="0" animBg="1"/>
      <p:bldP spid="203" grpId="1" animBg="1"/>
      <p:bldP spid="191" grpId="0" animBg="1"/>
      <p:bldP spid="191" grpId="1" animBg="1"/>
      <p:bldP spid="198" grpId="0" animBg="1"/>
      <p:bldP spid="198" grpId="1" animBg="1"/>
      <p:bldP spid="69" grpId="0"/>
      <p:bldP spid="70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4" grpId="0"/>
      <p:bldP spid="85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145" grpId="0"/>
      <p:bldP spid="146" grpId="0"/>
      <p:bldP spid="149" grpId="0"/>
      <p:bldP spid="150" grpId="0"/>
      <p:bldP spid="152" grpId="0"/>
      <p:bldP spid="153" grpId="0"/>
      <p:bldP spid="155" grpId="0"/>
      <p:bldP spid="156" grpId="0"/>
      <p:bldP spid="157" grpId="0"/>
      <p:bldP spid="159" grpId="0"/>
      <p:bldP spid="160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177" grpId="0"/>
      <p:bldP spid="178" grpId="0"/>
      <p:bldP spid="180" grpId="0"/>
      <p:bldP spid="181" grpId="0"/>
      <p:bldP spid="182" grpId="0"/>
      <p:bldP spid="183" grpId="0"/>
      <p:bldP spid="186" grpId="0"/>
      <p:bldP spid="187" grpId="0"/>
      <p:bldP spid="190" grpId="0"/>
      <p:bldP spid="192" grpId="0"/>
      <p:bldP spid="193" grpId="0"/>
      <p:bldP spid="194" grpId="0"/>
      <p:bldP spid="196" grpId="0"/>
      <p:bldP spid="197" grpId="0"/>
      <p:bldP spid="209" grpId="0" animBg="1"/>
      <p:bldP spid="209" grpId="1" animBg="1"/>
      <p:bldP spid="210" grpId="0" animBg="1"/>
      <p:bldP spid="210" grpId="1" animBg="1"/>
      <p:bldP spid="210" grpId="2" animBg="1"/>
      <p:bldP spid="210" grpId="3" animBg="1"/>
      <p:bldP spid="211" grpId="0" animBg="1"/>
      <p:bldP spid="211" grpId="1" animBg="1"/>
      <p:bldP spid="211" grpId="2" animBg="1"/>
      <p:bldP spid="211" grpId="3" animBg="1"/>
      <p:bldP spid="223" grpId="0" animBg="1"/>
      <p:bldP spid="223" grpId="1" animBg="1"/>
      <p:bldP spid="223" grpId="2" animBg="1"/>
      <p:bldP spid="223" grpId="3" animBg="1"/>
      <p:bldP spid="224" grpId="0" animBg="1"/>
      <p:bldP spid="224" grpId="1" animBg="1"/>
      <p:bldP spid="224" grpId="2" animBg="1"/>
      <p:bldP spid="224" grpId="3" animBg="1"/>
      <p:bldP spid="216" grpId="0"/>
      <p:bldP spid="216" grpId="1"/>
      <p:bldP spid="217" grpId="0"/>
      <p:bldP spid="217" grpId="1"/>
      <p:bldP spid="220" grpId="0"/>
      <p:bldP spid="220" grpId="1"/>
      <p:bldP spid="221" grpId="0"/>
      <p:bldP spid="221" grpId="1"/>
      <p:bldP spid="222" grpId="0"/>
      <p:bldP spid="222" grpId="1"/>
      <p:bldP spid="215" grpId="0"/>
      <p:bldP spid="215" grpId="1"/>
      <p:bldP spid="195" grpId="0"/>
      <p:bldP spid="225" grpId="0"/>
      <p:bldP spid="227" grpId="0"/>
      <p:bldP spid="228" grpId="0"/>
      <p:bldP spid="229" grpId="0"/>
      <p:bldP spid="231" grpId="0"/>
      <p:bldP spid="218" grpId="0" animBg="1"/>
      <p:bldP spid="218" grpId="1" animBg="1"/>
      <p:bldP spid="232" grpId="0"/>
      <p:bldP spid="2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199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EXERCISE 3.2 Q.4(III)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23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588808" y="357004"/>
            <a:ext cx="5798921" cy="50024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892811" y="1675973"/>
            <a:ext cx="42774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585454" y="1676781"/>
            <a:ext cx="16277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171210" y="1676096"/>
            <a:ext cx="162775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892816" y="1431925"/>
            <a:ext cx="352831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482725" y="1428750"/>
            <a:ext cx="234950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182960" y="1438264"/>
            <a:ext cx="172394" cy="288726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619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Q.  Which of the following pairs of linear equations are consistent/inconsistent? </a:t>
            </a:r>
          </a:p>
          <a:p>
            <a:r>
              <a:rPr lang="en-US" sz="1400" b="1" dirty="0" smtClean="0">
                <a:solidFill>
                  <a:srgbClr val="0000FF"/>
                </a:solidFill>
              </a:rPr>
              <a:t>       If consistent, obtain the solution graphically: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328" y="1441098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</a:rPr>
              <a:t>Soln.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965" y="895350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</a:rPr>
              <a:t>2x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3905" y="8953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+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2774" y="895350"/>
            <a:ext cx="269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4400" y="8953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</a:rPr>
              <a:t>–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125" y="8953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</a:rPr>
              <a:t>6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965" y="113103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4x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051" y="11310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+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4204" y="1131033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2y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5204" y="11310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</a:rPr>
              <a:t>–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73804" y="11310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64144" y="144109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</a:rPr>
              <a:t>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8729" y="1679286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4003" y="1962150"/>
            <a:ext cx="1744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Comparing equation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1596" y="1962150"/>
            <a:ext cx="44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8561" y="196215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with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51351" y="196215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3538" y="19621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77837" y="196215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8604" y="196215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5298" y="196215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3898" y="1962150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9798" y="196215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5764" y="2213354"/>
            <a:ext cx="1872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and equation (ii) with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6751" y="2213354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x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86973" y="2213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3147" y="2213354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33150" y="2213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99844" y="221335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17901" y="2213354"/>
            <a:ext cx="2926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98074" y="222264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6988" y="24955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2604" y="249555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61204" y="2495550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5904" y="272369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1520" y="272369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0120" y="2723693"/>
            <a:ext cx="320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71438" y="24972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7054" y="2497264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4704" y="2497264"/>
            <a:ext cx="28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80354" y="272540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55970" y="2725407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84570" y="2725407"/>
            <a:ext cx="47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 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14438" y="250098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01929" y="2500980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92429" y="2500980"/>
            <a:ext cx="574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– 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23354" y="272912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98970" y="2729123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27570" y="2729123"/>
            <a:ext cx="581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– 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34533" y="1426092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 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90077" y="14410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+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2130" y="1435290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 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72929" y="14410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9128" y="144109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19258" y="1679286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4 x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90077" y="16792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19307" y="1679286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2 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72929" y="16792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31679" y="167928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3068" y="29527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3068" y="321081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59445" y="3250197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13460" y="29527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13460" y="32175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</a:rPr>
              <a:t>4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358809" y="3256890"/>
            <a:ext cx="40233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38813" y="309651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2267" y="3462940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2267" y="3721009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544249" y="3742437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27085" y="346294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00362" y="373484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 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43613" y="3749130"/>
            <a:ext cx="40233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38813" y="360670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2686" y="397451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2686" y="423535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551459" y="4256787"/>
            <a:ext cx="329184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333159" y="397451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– 6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36950" y="424941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4818" y="4244430"/>
            <a:ext cx="40233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009079" y="4121059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61411" y="3099778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(iii)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61404" y="3592871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(iv)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61404" y="4142940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</a:rPr>
              <a:t>... (v)</a:t>
            </a:r>
            <a:endParaRPr lang="en-US" sz="1400" b="1" dirty="0">
              <a:solidFill>
                <a:srgbClr val="FF33CC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08123" y="39745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14907" y="425634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175393" y="4270626"/>
            <a:ext cx="40233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767187" y="4128202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821872" y="144109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31679" y="144109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93728" y="1679286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4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21872" y="167928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–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177929" y="819150"/>
            <a:ext cx="1743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From (iii), (iv) and (v)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35790" y="10477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41179" y="129060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245340" y="1332816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783925" y="119946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/>
                </a:solidFill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02975" y="105013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08364" y="1306174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012525" y="13276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133628" y="1513814"/>
            <a:ext cx="2215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>
                <a:solidFill>
                  <a:srgbClr val="6600CC"/>
                </a:solidFill>
              </a:rPr>
              <a:t>The lines are consistent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4199195" y="819150"/>
            <a:ext cx="3444" cy="37884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604858" y="2245132"/>
            <a:ext cx="15544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144220" y="1679276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4858" y="2478630"/>
            <a:ext cx="1554480" cy="3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909187" y="1925474"/>
            <a:ext cx="1620659" cy="2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5"/>
          <p:cNvSpPr txBox="1">
            <a:spLocks noChangeArrowheads="1"/>
          </p:cNvSpPr>
          <p:nvPr/>
        </p:nvSpPr>
        <p:spPr bwMode="auto">
          <a:xfrm>
            <a:off x="4274390" y="2347512"/>
            <a:ext cx="1168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2x + y – 6 = 0 </a:t>
            </a:r>
          </a:p>
        </p:txBody>
      </p:sp>
      <p:grpSp>
        <p:nvGrpSpPr>
          <p:cNvPr id="147" name="Group 7"/>
          <p:cNvGrpSpPr>
            <a:grpSpLocks/>
          </p:cNvGrpSpPr>
          <p:nvPr/>
        </p:nvGrpSpPr>
        <p:grpSpPr bwMode="auto">
          <a:xfrm>
            <a:off x="4245339" y="2588436"/>
            <a:ext cx="2110099" cy="876300"/>
            <a:chOff x="0" y="955"/>
            <a:chExt cx="1336" cy="736"/>
          </a:xfrm>
        </p:grpSpPr>
        <p:sp>
          <p:nvSpPr>
            <p:cNvPr id="148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49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0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1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2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3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7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13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8" name="Line 23"/>
            <p:cNvSpPr>
              <a:spLocks noChangeShapeType="1"/>
            </p:cNvSpPr>
            <p:nvPr/>
          </p:nvSpPr>
          <p:spPr bwMode="auto">
            <a:xfrm flipV="1">
              <a:off x="0" y="1684"/>
              <a:ext cx="1334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0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1" name="Line 26"/>
            <p:cNvSpPr>
              <a:spLocks noChangeShapeType="1"/>
            </p:cNvSpPr>
            <p:nvPr/>
          </p:nvSpPr>
          <p:spPr bwMode="auto">
            <a:xfrm>
              <a:off x="1336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2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63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4" name="Text Box 29"/>
          <p:cNvSpPr txBox="1">
            <a:spLocks noChangeArrowheads="1"/>
          </p:cNvSpPr>
          <p:nvPr/>
        </p:nvSpPr>
        <p:spPr bwMode="auto">
          <a:xfrm>
            <a:off x="4386457" y="2584867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65" name="Text Box 30"/>
          <p:cNvSpPr txBox="1">
            <a:spLocks noChangeArrowheads="1"/>
          </p:cNvSpPr>
          <p:nvPr/>
        </p:nvSpPr>
        <p:spPr bwMode="auto">
          <a:xfrm>
            <a:off x="4384854" y="2853353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6" name="Text Box 31"/>
          <p:cNvSpPr txBox="1">
            <a:spLocks noChangeArrowheads="1"/>
          </p:cNvSpPr>
          <p:nvPr/>
        </p:nvSpPr>
        <p:spPr bwMode="auto">
          <a:xfrm>
            <a:off x="4248599" y="3171845"/>
            <a:ext cx="5389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5082596" y="2584867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8" name="Text Box 33"/>
          <p:cNvSpPr txBox="1">
            <a:spLocks noChangeArrowheads="1"/>
          </p:cNvSpPr>
          <p:nvPr/>
        </p:nvSpPr>
        <p:spPr bwMode="auto">
          <a:xfrm>
            <a:off x="5082596" y="285335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9" name="Text Box 34"/>
          <p:cNvSpPr txBox="1">
            <a:spLocks noChangeArrowheads="1"/>
          </p:cNvSpPr>
          <p:nvPr/>
        </p:nvSpPr>
        <p:spPr bwMode="auto">
          <a:xfrm>
            <a:off x="4939929" y="3171845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(0, 6)</a:t>
            </a:r>
          </a:p>
        </p:txBody>
      </p:sp>
      <p:sp>
        <p:nvSpPr>
          <p:cNvPr id="170" name="Text Box 35"/>
          <p:cNvSpPr txBox="1">
            <a:spLocks noChangeArrowheads="1"/>
          </p:cNvSpPr>
          <p:nvPr/>
        </p:nvSpPr>
        <p:spPr bwMode="auto">
          <a:xfrm>
            <a:off x="5892824" y="2584867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1" name="Text Box 36"/>
          <p:cNvSpPr txBox="1">
            <a:spLocks noChangeArrowheads="1"/>
          </p:cNvSpPr>
          <p:nvPr/>
        </p:nvSpPr>
        <p:spPr bwMode="auto">
          <a:xfrm>
            <a:off x="5892824" y="285335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Text Box 37"/>
          <p:cNvSpPr txBox="1">
            <a:spLocks noChangeArrowheads="1"/>
          </p:cNvSpPr>
          <p:nvPr/>
        </p:nvSpPr>
        <p:spPr bwMode="auto">
          <a:xfrm>
            <a:off x="5750157" y="3171845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(3, 0)</a:t>
            </a:r>
          </a:p>
        </p:txBody>
      </p:sp>
      <p:grpSp>
        <p:nvGrpSpPr>
          <p:cNvPr id="173" name="Group 44"/>
          <p:cNvGrpSpPr>
            <a:grpSpLocks/>
          </p:cNvGrpSpPr>
          <p:nvPr/>
        </p:nvGrpSpPr>
        <p:grpSpPr bwMode="auto">
          <a:xfrm>
            <a:off x="4248640" y="3711774"/>
            <a:ext cx="2107190" cy="901303"/>
            <a:chOff x="0" y="2597"/>
            <a:chExt cx="1338" cy="757"/>
          </a:xfrm>
        </p:grpSpPr>
        <p:sp>
          <p:nvSpPr>
            <p:cNvPr id="174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5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8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1400" dirty="0">
                  <a:solidFill>
                    <a:prstClr val="black"/>
                  </a:solidFill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179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0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1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2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3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4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6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7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8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9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0" name="Text Box 66"/>
          <p:cNvSpPr txBox="1">
            <a:spLocks noChangeArrowheads="1"/>
          </p:cNvSpPr>
          <p:nvPr/>
        </p:nvSpPr>
        <p:spPr bwMode="auto">
          <a:xfrm>
            <a:off x="4393794" y="3696296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1" name="Text Box 67"/>
          <p:cNvSpPr txBox="1">
            <a:spLocks noChangeArrowheads="1"/>
          </p:cNvSpPr>
          <p:nvPr/>
        </p:nvSpPr>
        <p:spPr bwMode="auto">
          <a:xfrm>
            <a:off x="4392191" y="4005858"/>
            <a:ext cx="2664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92" name="Text Box 68"/>
          <p:cNvSpPr txBox="1">
            <a:spLocks noChangeArrowheads="1"/>
          </p:cNvSpPr>
          <p:nvPr/>
        </p:nvSpPr>
        <p:spPr bwMode="auto">
          <a:xfrm>
            <a:off x="4255936" y="4302324"/>
            <a:ext cx="5389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193" name="Text Box 69"/>
          <p:cNvSpPr txBox="1">
            <a:spLocks noChangeArrowheads="1"/>
          </p:cNvSpPr>
          <p:nvPr/>
        </p:nvSpPr>
        <p:spPr bwMode="auto">
          <a:xfrm>
            <a:off x="5158796" y="3696296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4" name="Text Box 70"/>
          <p:cNvSpPr txBox="1">
            <a:spLocks noChangeArrowheads="1"/>
          </p:cNvSpPr>
          <p:nvPr/>
        </p:nvSpPr>
        <p:spPr bwMode="auto">
          <a:xfrm>
            <a:off x="5158796" y="4005858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5" name="Text Box 71"/>
          <p:cNvSpPr txBox="1">
            <a:spLocks noChangeArrowheads="1"/>
          </p:cNvSpPr>
          <p:nvPr/>
        </p:nvSpPr>
        <p:spPr bwMode="auto">
          <a:xfrm>
            <a:off x="5016129" y="4302324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(2, 2)</a:t>
            </a:r>
          </a:p>
        </p:txBody>
      </p:sp>
      <p:sp>
        <p:nvSpPr>
          <p:cNvPr id="196" name="Text Box 72"/>
          <p:cNvSpPr txBox="1">
            <a:spLocks noChangeArrowheads="1"/>
          </p:cNvSpPr>
          <p:nvPr/>
        </p:nvSpPr>
        <p:spPr bwMode="auto">
          <a:xfrm>
            <a:off x="5844596" y="3717728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7" name="Text Box 73"/>
          <p:cNvSpPr txBox="1">
            <a:spLocks noChangeArrowheads="1"/>
          </p:cNvSpPr>
          <p:nvPr/>
        </p:nvSpPr>
        <p:spPr bwMode="auto">
          <a:xfrm>
            <a:off x="5824559" y="4027290"/>
            <a:ext cx="316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8" name="Text Box 74"/>
          <p:cNvSpPr txBox="1">
            <a:spLocks noChangeArrowheads="1"/>
          </p:cNvSpPr>
          <p:nvPr/>
        </p:nvSpPr>
        <p:spPr bwMode="auto">
          <a:xfrm>
            <a:off x="5701929" y="4302490"/>
            <a:ext cx="561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(1, 0)</a:t>
            </a:r>
          </a:p>
        </p:txBody>
      </p:sp>
      <p:sp>
        <p:nvSpPr>
          <p:cNvPr id="199" name="Text Box 5"/>
          <p:cNvSpPr txBox="1">
            <a:spLocks noChangeArrowheads="1"/>
          </p:cNvSpPr>
          <p:nvPr/>
        </p:nvSpPr>
        <p:spPr bwMode="auto">
          <a:xfrm>
            <a:off x="4296049" y="3438525"/>
            <a:ext cx="1220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4x – 2y – 4 = 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756709" y="8893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33762" y="88931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0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985309" y="112414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=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162362" y="112414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0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136162" y="295275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136162" y="321751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081511" y="3256890"/>
            <a:ext cx="402336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767187" y="3096518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</a:rPr>
              <a:t>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40927" y="1733246"/>
            <a:ext cx="2558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0CC"/>
                </a:solidFill>
              </a:rPr>
              <a:t>Now to </a:t>
            </a:r>
            <a:r>
              <a:rPr lang="en-US" sz="1400" b="1" dirty="0" smtClean="0">
                <a:solidFill>
                  <a:srgbClr val="6600CC"/>
                </a:solidFill>
              </a:rPr>
              <a:t>represent graphically,</a:t>
            </a:r>
          </a:p>
          <a:p>
            <a:r>
              <a:rPr lang="en-US" sz="1400" b="1" dirty="0" smtClean="0">
                <a:solidFill>
                  <a:srgbClr val="6600CC"/>
                </a:solidFill>
              </a:rPr>
              <a:t> </a:t>
            </a:r>
            <a:r>
              <a:rPr lang="en-US" sz="1400" b="1" dirty="0">
                <a:solidFill>
                  <a:srgbClr val="6600CC"/>
                </a:solidFill>
              </a:rPr>
              <a:t>we find two solutions of </a:t>
            </a:r>
            <a:r>
              <a:rPr lang="en-US" sz="1400" b="1" dirty="0" smtClean="0">
                <a:solidFill>
                  <a:srgbClr val="6600CC"/>
                </a:solidFill>
              </a:rPr>
              <a:t>each</a:t>
            </a:r>
          </a:p>
          <a:p>
            <a:r>
              <a:rPr lang="en-US" sz="1400" b="1" dirty="0" smtClean="0">
                <a:solidFill>
                  <a:srgbClr val="6600CC"/>
                </a:solidFill>
              </a:rPr>
              <a:t> </a:t>
            </a:r>
            <a:r>
              <a:rPr lang="en-US" sz="1400" b="1" dirty="0">
                <a:solidFill>
                  <a:srgbClr val="6600CC"/>
                </a:solidFill>
              </a:rPr>
              <a:t>equation</a:t>
            </a:r>
          </a:p>
        </p:txBody>
      </p:sp>
      <p:pic>
        <p:nvPicPr>
          <p:cNvPr id="332" name="Picture 331" descr="graph.jpg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l="21007" t="8081" r="31225" b="42809"/>
          <a:stretch/>
        </p:blipFill>
        <p:spPr>
          <a:xfrm>
            <a:off x="6451599" y="480060"/>
            <a:ext cx="2380330" cy="430149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33" name="Straight Arrow Connector 332"/>
          <p:cNvCxnSpPr/>
          <p:nvPr/>
        </p:nvCxnSpPr>
        <p:spPr>
          <a:xfrm flipH="1">
            <a:off x="6902449" y="619125"/>
            <a:ext cx="1588" cy="381186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 Box 5"/>
          <p:cNvSpPr txBox="1">
            <a:spLocks noChangeArrowheads="1"/>
          </p:cNvSpPr>
          <p:nvPr/>
        </p:nvSpPr>
        <p:spPr bwMode="auto">
          <a:xfrm>
            <a:off x="7315200" y="549152"/>
            <a:ext cx="1468051" cy="4985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Scale</a:t>
            </a:r>
          </a:p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prstClr val="black"/>
                </a:solidFill>
              </a:rPr>
              <a:t>1 cm = 1 unit on both the axes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6778857" y="438150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endParaRPr lang="en-US" sz="1000" b="1" dirty="0">
              <a:solidFill>
                <a:prstClr val="black"/>
              </a:solidFill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 flipH="1" flipV="1">
            <a:off x="6578599" y="4142051"/>
            <a:ext cx="2033197" cy="1190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8576731" y="400862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X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235329" y="400862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X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778857" y="4417588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Y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719150" y="40651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0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026278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1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497702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3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245397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2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8010569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5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54903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4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8246737" y="40926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6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622129" y="36671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1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622129" y="33337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2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622129" y="30289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3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622129" y="26788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4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6638796" y="23529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5</a:t>
            </a:r>
            <a:endParaRPr lang="en-US" sz="1100" b="1" dirty="0">
              <a:solidFill>
                <a:prstClr val="black"/>
              </a:solidFill>
            </a:endParaRPr>
          </a:p>
        </p:txBody>
      </p:sp>
      <p:cxnSp>
        <p:nvCxnSpPr>
          <p:cNvPr id="352" name="Straight Arrow Connector 351"/>
          <p:cNvCxnSpPr/>
          <p:nvPr/>
        </p:nvCxnSpPr>
        <p:spPr>
          <a:xfrm flipH="1" flipV="1">
            <a:off x="6769767" y="1788317"/>
            <a:ext cx="975360" cy="2636996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6622129" y="20002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6</a:t>
            </a:r>
            <a:endParaRPr lang="en-US" sz="1100" b="1" dirty="0">
              <a:solidFill>
                <a:prstClr val="black"/>
              </a:solidFill>
            </a:endParaRPr>
          </a:p>
        </p:txBody>
      </p:sp>
      <p:grpSp>
        <p:nvGrpSpPr>
          <p:cNvPr id="354" name="Group 353"/>
          <p:cNvGrpSpPr/>
          <p:nvPr/>
        </p:nvGrpSpPr>
        <p:grpSpPr>
          <a:xfrm>
            <a:off x="6838919" y="2082830"/>
            <a:ext cx="128016" cy="96012"/>
            <a:chOff x="6647186" y="3067050"/>
            <a:chExt cx="93339" cy="93339"/>
          </a:xfrm>
        </p:grpSpPr>
        <p:sp>
          <p:nvSpPr>
            <p:cNvPr id="355" name="Oval 354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57" name="Rectangle 356"/>
          <p:cNvSpPr/>
          <p:nvPr/>
        </p:nvSpPr>
        <p:spPr>
          <a:xfrm>
            <a:off x="6874348" y="1976765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(0 , 6)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7581768" y="4088106"/>
            <a:ext cx="128016" cy="96012"/>
            <a:chOff x="6647186" y="3067050"/>
            <a:chExt cx="93339" cy="93339"/>
          </a:xfrm>
        </p:grpSpPr>
        <p:sp>
          <p:nvSpPr>
            <p:cNvPr id="359" name="Oval 35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61" name="Rectangle 360"/>
          <p:cNvSpPr/>
          <p:nvPr/>
        </p:nvSpPr>
        <p:spPr>
          <a:xfrm>
            <a:off x="7671008" y="3853084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(3 ,0)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cxnSp>
        <p:nvCxnSpPr>
          <p:cNvPr id="362" name="Straight Arrow Connector 361"/>
          <p:cNvCxnSpPr/>
          <p:nvPr/>
        </p:nvCxnSpPr>
        <p:spPr>
          <a:xfrm flipH="1">
            <a:off x="7019799" y="2130423"/>
            <a:ext cx="902494" cy="2310607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 rot="4119157">
            <a:off x="6698264" y="2574481"/>
            <a:ext cx="1045762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2x </a:t>
            </a:r>
            <a:r>
              <a:rPr lang="en-US" sz="1200" b="1" dirty="0" smtClean="0">
                <a:solidFill>
                  <a:prstClr val="black"/>
                </a:solidFill>
              </a:rPr>
              <a:t>+ y </a:t>
            </a:r>
            <a:r>
              <a:rPr lang="en-US" sz="1200" b="1" dirty="0">
                <a:solidFill>
                  <a:prstClr val="black"/>
                </a:solidFill>
              </a:rPr>
              <a:t>– 6 = 0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7338471" y="3423098"/>
            <a:ext cx="128016" cy="96012"/>
            <a:chOff x="6647186" y="3067050"/>
            <a:chExt cx="93339" cy="93339"/>
          </a:xfrm>
        </p:grpSpPr>
        <p:sp>
          <p:nvSpPr>
            <p:cNvPr id="365" name="Oval 364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7384129" y="3348365"/>
            <a:ext cx="484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(2,2)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grpSp>
        <p:nvGrpSpPr>
          <p:cNvPr id="368" name="Group 367"/>
          <p:cNvGrpSpPr/>
          <p:nvPr/>
        </p:nvGrpSpPr>
        <p:grpSpPr>
          <a:xfrm>
            <a:off x="7087465" y="4078184"/>
            <a:ext cx="128016" cy="96012"/>
            <a:chOff x="6647186" y="3067050"/>
            <a:chExt cx="93339" cy="93339"/>
          </a:xfrm>
        </p:grpSpPr>
        <p:sp>
          <p:nvSpPr>
            <p:cNvPr id="369" name="Oval 36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1" name="Rectangle 370"/>
          <p:cNvSpPr/>
          <p:nvPr/>
        </p:nvSpPr>
        <p:spPr>
          <a:xfrm>
            <a:off x="6947239" y="3803511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CC"/>
                </a:solidFill>
              </a:rPr>
              <a:t> (1 , 0)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 rot="17701730">
            <a:off x="7078190" y="2451352"/>
            <a:ext cx="1134166" cy="276999"/>
          </a:xfrm>
          <a:prstGeom prst="rect">
            <a:avLst/>
          </a:prstGeo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4x + 2y – 4 = 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27000" y="4595374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89644" y="4619124"/>
            <a:ext cx="4035758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(2, 2) is the common solution for both the equation.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73817" y="4645832"/>
            <a:ext cx="3935388" cy="2810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447800" y="144745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  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550799" y="1192325"/>
            <a:ext cx="308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prstClr val="black"/>
                </a:solidFill>
                <a:sym typeface="Symbol"/>
              </a:rPr>
              <a:t>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6992" y="105013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1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882381" y="130617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</a:t>
            </a:r>
            <a:r>
              <a:rPr lang="en-US" sz="1400" b="1" baseline="-25000" dirty="0" smtClean="0">
                <a:solidFill>
                  <a:prstClr val="black"/>
                </a:solidFill>
              </a:rPr>
              <a:t>2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5786542" y="1327604"/>
            <a:ext cx="533400" cy="1191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5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2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5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75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5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5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00"/>
                            </p:stCondLst>
                            <p:childTnLst>
                              <p:par>
                                <p:cTn id="6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1000"/>
                            </p:stCondLst>
                            <p:childTnLst>
                              <p:par>
                                <p:cTn id="6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1000"/>
                            </p:stCondLst>
                            <p:childTnLst>
                              <p:par>
                                <p:cTn id="7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00"/>
                            </p:stCondLst>
                            <p:childTnLst>
                              <p:par>
                                <p:cTn id="7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2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2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2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250"/>
                            </p:stCondLst>
                            <p:childTnLst>
                              <p:par>
                                <p:cTn id="7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1500"/>
                            </p:stCondLst>
                            <p:childTnLst>
                              <p:par>
                                <p:cTn id="7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2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2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750"/>
                            </p:stCondLst>
                            <p:childTnLst>
                              <p:par>
                                <p:cTn id="7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9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1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2000"/>
                            </p:stCondLst>
                            <p:childTnLst>
                              <p:par>
                                <p:cTn id="8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5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2250"/>
                            </p:stCondLst>
                            <p:childTnLst>
                              <p:par>
                                <p:cTn id="8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1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3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2500"/>
                            </p:stCondLst>
                            <p:childTnLst>
                              <p:par>
                                <p:cTn id="8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2750"/>
                            </p:stCondLst>
                            <p:childTnLst>
                              <p:par>
                                <p:cTn id="8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3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3000"/>
                            </p:stCondLst>
                            <p:childTnLst>
                              <p:par>
                                <p:cTn id="8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5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7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3500"/>
                            </p:stCondLst>
                            <p:childTnLst>
                              <p:par>
                                <p:cTn id="8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750"/>
                            </p:stCondLst>
                            <p:childTnLst>
                              <p:par>
                                <p:cTn id="8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7" dur="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4000"/>
                            </p:stCondLst>
                            <p:childTnLst>
                              <p:par>
                                <p:cTn id="8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3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>
                      <p:stCondLst>
                        <p:cond delay="indefinite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8" grpId="1" animBg="1"/>
      <p:bldP spid="123" grpId="0" animBg="1"/>
      <p:bldP spid="123" grpId="1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119" grpId="0" animBg="1"/>
      <p:bldP spid="119" grpId="1" animBg="1"/>
      <p:bldP spid="118" grpId="0" animBg="1"/>
      <p:bldP spid="118" grpId="1" animBg="1"/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1" grpId="0"/>
      <p:bldP spid="72" grpId="0"/>
      <p:bldP spid="73" grpId="0"/>
      <p:bldP spid="75" grpId="0"/>
      <p:bldP spid="76" grpId="0"/>
      <p:bldP spid="78" grpId="0"/>
      <p:bldP spid="79" grpId="0"/>
      <p:bldP spid="80" grpId="0"/>
      <p:bldP spid="82" grpId="0"/>
      <p:bldP spid="83" grpId="0"/>
      <p:bldP spid="85" grpId="0"/>
      <p:bldP spid="86" grpId="0"/>
      <p:bldP spid="87" grpId="0"/>
      <p:bldP spid="88" grpId="0"/>
      <p:bldP spid="93" grpId="0"/>
      <p:bldP spid="94" grpId="0"/>
      <p:bldP spid="96" grpId="0"/>
      <p:bldP spid="108" grpId="0"/>
      <p:bldP spid="109" grpId="0"/>
      <p:bldP spid="110" grpId="0"/>
      <p:bldP spid="111" grpId="0"/>
      <p:bldP spid="97" grpId="0"/>
      <p:bldP spid="98" grpId="0"/>
      <p:bldP spid="99" grpId="0"/>
      <p:bldP spid="101" grpId="0"/>
      <p:bldP spid="102" grpId="0"/>
      <p:bldP spid="103" grpId="0"/>
      <p:bldP spid="114" grpId="0"/>
      <p:bldP spid="146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7" grpId="0"/>
      <p:bldP spid="212" grpId="0"/>
      <p:bldP spid="218" grpId="0"/>
      <p:bldP spid="223" grpId="0"/>
      <p:bldP spid="241" grpId="0"/>
      <p:bldP spid="242" grpId="0"/>
      <p:bldP spid="244" grpId="0"/>
      <p:bldP spid="331" grpId="0"/>
      <p:bldP spid="334" grpId="0" animBg="1"/>
      <p:bldP spid="335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3" grpId="0"/>
      <p:bldP spid="357" grpId="0"/>
      <p:bldP spid="361" grpId="0"/>
      <p:bldP spid="363" grpId="0"/>
      <p:bldP spid="367" grpId="0"/>
      <p:bldP spid="371" grpId="0"/>
      <p:bldP spid="372" grpId="0"/>
      <p:bldP spid="225" grpId="0"/>
      <p:bldP spid="226" grpId="0"/>
      <p:bldP spid="227" grpId="0" animBg="1"/>
      <p:bldP spid="222" grpId="0"/>
      <p:bldP spid="229" grpId="0"/>
      <p:bldP spid="230" grpId="0"/>
      <p:bldP spid="2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377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/>
          <p:nvPr/>
        </p:nvGrpSpPr>
        <p:grpSpPr>
          <a:xfrm>
            <a:off x="2438400" y="563480"/>
            <a:ext cx="4495800" cy="3640073"/>
            <a:chOff x="4495800" y="1346392"/>
            <a:chExt cx="4495800" cy="4853430"/>
          </a:xfrm>
        </p:grpSpPr>
        <p:pic>
          <p:nvPicPr>
            <p:cNvPr id="3" name="Picture 2" descr="graph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4" name="Straight Arrow Connector 3"/>
            <p:cNvCxnSpPr/>
            <p:nvPr/>
          </p:nvCxnSpPr>
          <p:spPr>
            <a:xfrm rot="5400000">
              <a:off x="4719320" y="3725386"/>
              <a:ext cx="402336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747260" y="3749040"/>
              <a:ext cx="393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864340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</a:rPr>
                <a:t>X</a:t>
              </a:r>
              <a:endPara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Calibr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5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7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8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smtClean="0">
                  <a:latin typeface="Calibri" pitchFamily="34" charset="0"/>
                </a:rPr>
                <a:t>0</a:t>
              </a:r>
              <a:endParaRPr lang="en-US" sz="1500" dirty="0"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–8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–7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–6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–5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–4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–3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–2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–1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5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8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9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10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7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–1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–2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–3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–4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–5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–7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–6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–8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–9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–10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91300" y="1386840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</a:rPr>
                <a:t>y</a:t>
              </a:r>
              <a:endPara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3680" y="5707379"/>
              <a:ext cx="35753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</a:rPr>
                <a:t>Y’</a:t>
              </a:r>
              <a:endPara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Calibri" pitchFamily="34" charset="0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50773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</a:rPr>
                <a:t>Scale : 1 cm = 1 unit</a:t>
              </a:r>
            </a:p>
            <a:p>
              <a:pPr lvl="0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Calibri" pitchFamily="34" charset="0"/>
                </a:rPr>
                <a:t>            on both the axes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18660" y="3581400"/>
              <a:ext cx="36099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/>
                  <a:latin typeface="Calibri" pitchFamily="34" charset="0"/>
                </a:rPr>
                <a:t>X’</a:t>
              </a:r>
              <a:endParaRPr 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/>
                <a:latin typeface="Calibri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500534" y="1787806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(-3, 4)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3232665" y="1374560"/>
            <a:ext cx="2561463" cy="2057400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02123" y="1388303"/>
            <a:ext cx="3989831" cy="1232699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976051" y="1771651"/>
            <a:ext cx="93339" cy="70004"/>
            <a:chOff x="6878639" y="2514600"/>
            <a:chExt cx="93339" cy="93339"/>
          </a:xfrm>
        </p:grpSpPr>
        <p:sp>
          <p:nvSpPr>
            <p:cNvPr id="52" name="Oval 51"/>
            <p:cNvSpPr/>
            <p:nvPr/>
          </p:nvSpPr>
          <p:spPr>
            <a:xfrm flipV="1">
              <a:off x="6902449" y="254032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flipV="1">
              <a:off x="6878639" y="251460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54" name="Cloud Callout 195"/>
          <p:cNvSpPr/>
          <p:nvPr/>
        </p:nvSpPr>
        <p:spPr>
          <a:xfrm>
            <a:off x="762092" y="589244"/>
            <a:ext cx="3428908" cy="1252884"/>
          </a:xfrm>
          <a:prstGeom prst="cloud">
            <a:avLst/>
          </a:prstGeom>
          <a:solidFill>
            <a:srgbClr val="482E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Linear equation represents a straight line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Cloud Callout 195"/>
          <p:cNvSpPr/>
          <p:nvPr/>
        </p:nvSpPr>
        <p:spPr>
          <a:xfrm>
            <a:off x="656394" y="590550"/>
            <a:ext cx="4334706" cy="1964369"/>
          </a:xfrm>
          <a:prstGeom prst="cloud">
            <a:avLst/>
          </a:prstGeom>
          <a:solidFill>
            <a:srgbClr val="482E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Things to remember:</a:t>
            </a:r>
          </a:p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Lines with proper coordinates, Axes, origin and scale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Cloud Callout 195"/>
          <p:cNvSpPr/>
          <p:nvPr/>
        </p:nvSpPr>
        <p:spPr>
          <a:xfrm>
            <a:off x="808794" y="819151"/>
            <a:ext cx="4334706" cy="1964369"/>
          </a:xfrm>
          <a:prstGeom prst="cloud">
            <a:avLst/>
          </a:prstGeom>
          <a:solidFill>
            <a:srgbClr val="482E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2 equations are solved simultaneously, hence we get 2 lines on graph paper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Cloud Callout 195"/>
          <p:cNvSpPr/>
          <p:nvPr/>
        </p:nvSpPr>
        <p:spPr>
          <a:xfrm>
            <a:off x="961194" y="912182"/>
            <a:ext cx="4334706" cy="1964369"/>
          </a:xfrm>
          <a:prstGeom prst="cloud">
            <a:avLst/>
          </a:prstGeom>
          <a:solidFill>
            <a:srgbClr val="482E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Point of intersection is the solution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933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09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752600" cy="1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1143000" y="1200150"/>
            <a:ext cx="6096000" cy="280035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Garamond"/>
              </a:rPr>
              <a:t>Graphical Method</a:t>
            </a:r>
            <a:endParaRPr lang="en-US" sz="6000" b="1" dirty="0" smtClean="0">
              <a:solidFill>
                <a:prstClr val="black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91400" y="3886204"/>
            <a:ext cx="1752600" cy="125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5"/>
          <p:cNvGrpSpPr/>
          <p:nvPr/>
        </p:nvGrpSpPr>
        <p:grpSpPr>
          <a:xfrm>
            <a:off x="4214473" y="529735"/>
            <a:ext cx="4499052" cy="3645788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>
            <a:off x="5077834" y="1525103"/>
            <a:ext cx="3345187" cy="989499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9920" y="1193950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3184" y="901704"/>
            <a:ext cx="21900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x + 2y = 6;   2x + y = 6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9511" y="1188949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 + 2y =  6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87869" y="1832610"/>
            <a:ext cx="2120900" cy="876300"/>
            <a:chOff x="0" y="955"/>
            <a:chExt cx="1336" cy="736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13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0" y="1684"/>
              <a:ext cx="1334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36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96700" y="1829038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91891" y="2097524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76297" y="2416016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712268" y="1829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12268" y="209752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499070" y="2416016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2200" y="1829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62200" y="209752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47543" y="2416016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(6, 0)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89849" y="2868930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2x + y = 6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89855" y="3246956"/>
            <a:ext cx="2221793" cy="901303"/>
            <a:chOff x="0" y="2597"/>
            <a:chExt cx="1338" cy="757"/>
          </a:xfrm>
        </p:grpSpPr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1015555" y="3231474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1010746" y="354103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795152" y="3837502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1663955" y="323147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1663955" y="35410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1487302" y="3837502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</a:rPr>
              <a:t>0,6)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2438400" y="325290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2438400" y="356246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2240534" y="3858934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(3, 0)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1" name="Text Box 80"/>
          <p:cNvSpPr txBox="1">
            <a:spLocks noChangeArrowheads="1"/>
          </p:cNvSpPr>
          <p:nvPr/>
        </p:nvSpPr>
        <p:spPr bwMode="auto">
          <a:xfrm>
            <a:off x="431278" y="4317909"/>
            <a:ext cx="4622802" cy="646331"/>
          </a:xfrm>
          <a:prstGeom prst="rect">
            <a:avLst/>
          </a:prstGeom>
          <a:noFill/>
          <a:ln w="25400">
            <a:solidFill>
              <a:srgbClr val="02882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 x = 2and y = 2 is the solution of the given simultaneous equations.</a:t>
            </a:r>
            <a:endParaRPr lang="en-US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59" name="Text Box 100"/>
          <p:cNvSpPr txBox="1">
            <a:spLocks noChangeArrowheads="1"/>
          </p:cNvSpPr>
          <p:nvPr/>
        </p:nvSpPr>
        <p:spPr bwMode="auto">
          <a:xfrm>
            <a:off x="51320" y="4363357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ook Antiqua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79978" y="211455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(3, 0)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30" name="Group 168"/>
          <p:cNvGrpSpPr/>
          <p:nvPr/>
        </p:nvGrpSpPr>
        <p:grpSpPr>
          <a:xfrm>
            <a:off x="7096194" y="2295523"/>
            <a:ext cx="93339" cy="70004"/>
            <a:chOff x="6647186" y="3067050"/>
            <a:chExt cx="93339" cy="93339"/>
          </a:xfrm>
        </p:grpSpPr>
        <p:sp>
          <p:nvSpPr>
            <p:cNvPr id="131" name="Oval 13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6475753" y="127635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(0, 6)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37" name="Group 232"/>
          <p:cNvGrpSpPr/>
          <p:nvPr/>
        </p:nvGrpSpPr>
        <p:grpSpPr>
          <a:xfrm>
            <a:off x="6408484" y="1463440"/>
            <a:ext cx="93339" cy="70004"/>
            <a:chOff x="6647186" y="3067050"/>
            <a:chExt cx="93339" cy="93339"/>
          </a:xfrm>
        </p:grpSpPr>
        <p:sp>
          <p:nvSpPr>
            <p:cNvPr id="138" name="Oval 137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410370" y="1887856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6498005" y="177165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(0, 3)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7761029" y="2293141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527523" y="2008205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(6, 0)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55" name="Group 168"/>
          <p:cNvGrpSpPr/>
          <p:nvPr/>
        </p:nvGrpSpPr>
        <p:grpSpPr>
          <a:xfrm>
            <a:off x="6883492" y="2036596"/>
            <a:ext cx="93339" cy="70004"/>
            <a:chOff x="6647186" y="3067050"/>
            <a:chExt cx="93339" cy="93339"/>
          </a:xfrm>
        </p:grpSpPr>
        <p:sp>
          <p:nvSpPr>
            <p:cNvPr id="156" name="Oval 15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351325" y="1962154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(2 , 2)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5782365" y="669375"/>
            <a:ext cx="2229458" cy="2740579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8"/>
          <p:cNvSpPr txBox="1">
            <a:spLocks noChangeArrowheads="1"/>
          </p:cNvSpPr>
          <p:nvPr/>
        </p:nvSpPr>
        <p:spPr bwMode="auto">
          <a:xfrm>
            <a:off x="190500" y="887368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(iv)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7205" y="1417320"/>
                <a:ext cx="1239442" cy="2922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When x =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0 + 2y = 6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2y = 6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y =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y = 3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05" y="1417320"/>
                <a:ext cx="1239442" cy="2922980"/>
              </a:xfrm>
              <a:prstGeom prst="rect">
                <a:avLst/>
              </a:prstGeom>
              <a:blipFill rotWithShape="1">
                <a:blip r:embed="rId4"/>
                <a:stretch>
                  <a:fillRect l="-3922" t="-1044" r="-2941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/>
          <p:cNvSpPr txBox="1"/>
          <p:nvPr/>
        </p:nvSpPr>
        <p:spPr>
          <a:xfrm>
            <a:off x="5619812" y="1417324"/>
            <a:ext cx="12442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When y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x + 2(0) = 6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+ 0 = 6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 = 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548731" y="2419350"/>
            <a:ext cx="158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When x =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2(0) + y =6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dirty="0" smtClean="0">
                <a:solidFill>
                  <a:prstClr val="black"/>
                </a:solidFill>
              </a:rPr>
              <a:t> = 6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5640482" y="2419351"/>
                <a:ext cx="1244251" cy="2553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When y =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2x + 0 = 6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2x =6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 3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74" y="2419350"/>
                <a:ext cx="1244251" cy="2640595"/>
              </a:xfrm>
              <a:prstGeom prst="rect">
                <a:avLst/>
              </a:prstGeom>
              <a:blipFill rotWithShape="1">
                <a:blip r:embed="rId5"/>
                <a:stretch>
                  <a:fillRect l="-3922" t="-1155" r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 rot="1081737">
            <a:off x="5228858" y="14030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+ 2y = 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2853883">
            <a:off x="7263893" y="268263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2x + y = 6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836725" y="1543048"/>
            <a:ext cx="3352800" cy="1085852"/>
            <a:chOff x="55887" y="3404078"/>
            <a:chExt cx="2286000" cy="709624"/>
          </a:xfrm>
        </p:grpSpPr>
        <p:sp>
          <p:nvSpPr>
            <p:cNvPr id="208" name="Cloud Callout 207"/>
            <p:cNvSpPr/>
            <p:nvPr/>
          </p:nvSpPr>
          <p:spPr>
            <a:xfrm>
              <a:off x="226148" y="3404078"/>
              <a:ext cx="1932859" cy="709624"/>
            </a:xfrm>
            <a:prstGeom prst="cloudCallout">
              <a:avLst>
                <a:gd name="adj1" fmla="val -101162"/>
                <a:gd name="adj2" fmla="val -963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887" y="3619926"/>
              <a:ext cx="2286000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take the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baseline="30000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nd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equation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241193" y="1657351"/>
            <a:ext cx="3352800" cy="1257302"/>
            <a:chOff x="227751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42148" y="3404077"/>
              <a:ext cx="2167694" cy="821670"/>
            </a:xfrm>
            <a:prstGeom prst="cloudCallout">
              <a:avLst>
                <a:gd name="adj1" fmla="val -67135"/>
                <a:gd name="adj2" fmla="val 204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27751" y="36281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In these two tables on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sp>
        <p:nvSpPr>
          <p:cNvPr id="210" name="Line 16"/>
          <p:cNvSpPr>
            <a:spLocks noChangeShapeType="1"/>
          </p:cNvSpPr>
          <p:nvPr/>
        </p:nvSpPr>
        <p:spPr bwMode="auto">
          <a:xfrm flipH="1">
            <a:off x="4283590" y="3183042"/>
            <a:ext cx="152074" cy="1014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0" name="Line 31"/>
          <p:cNvSpPr>
            <a:spLocks noChangeShapeType="1"/>
          </p:cNvSpPr>
          <p:nvPr/>
        </p:nvSpPr>
        <p:spPr bwMode="auto">
          <a:xfrm flipH="1">
            <a:off x="4283598" y="3480849"/>
            <a:ext cx="180975" cy="1229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Text Box 33"/>
          <p:cNvSpPr txBox="1">
            <a:spLocks noChangeArrowheads="1"/>
          </p:cNvSpPr>
          <p:nvPr/>
        </p:nvSpPr>
        <p:spPr bwMode="auto">
          <a:xfrm>
            <a:off x="4446325" y="3032745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2" name="Line 16"/>
          <p:cNvSpPr>
            <a:spLocks noChangeShapeType="1"/>
          </p:cNvSpPr>
          <p:nvPr/>
        </p:nvSpPr>
        <p:spPr bwMode="auto">
          <a:xfrm flipH="1">
            <a:off x="6057985" y="4203246"/>
            <a:ext cx="152074" cy="1014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3" name="Line 31"/>
          <p:cNvSpPr>
            <a:spLocks noChangeShapeType="1"/>
          </p:cNvSpPr>
          <p:nvPr/>
        </p:nvSpPr>
        <p:spPr bwMode="auto">
          <a:xfrm flipH="1">
            <a:off x="6057993" y="4501053"/>
            <a:ext cx="180975" cy="1229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Text Box 33"/>
          <p:cNvSpPr txBox="1">
            <a:spLocks noChangeArrowheads="1"/>
          </p:cNvSpPr>
          <p:nvPr/>
        </p:nvSpPr>
        <p:spPr bwMode="auto">
          <a:xfrm>
            <a:off x="6220720" y="4052945"/>
            <a:ext cx="276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4486925" y="557684"/>
            <a:ext cx="2210374" cy="967419"/>
            <a:chOff x="493558" y="3450934"/>
            <a:chExt cx="1507074" cy="632226"/>
          </a:xfrm>
        </p:grpSpPr>
        <p:sp>
          <p:nvSpPr>
            <p:cNvPr id="152" name="Cloud Callout 151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x = 0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238960" y="2944055"/>
            <a:ext cx="2210374" cy="967419"/>
            <a:chOff x="493558" y="3450934"/>
            <a:chExt cx="1507074" cy="632226"/>
          </a:xfrm>
        </p:grpSpPr>
        <p:sp>
          <p:nvSpPr>
            <p:cNvPr id="162" name="Cloud Callout 161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y = 0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501945" y="557684"/>
            <a:ext cx="2210374" cy="967419"/>
            <a:chOff x="493558" y="3450934"/>
            <a:chExt cx="1507074" cy="632226"/>
          </a:xfrm>
        </p:grpSpPr>
        <p:sp>
          <p:nvSpPr>
            <p:cNvPr id="165" name="Cloud Callout 164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x = 0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247091" y="2979581"/>
            <a:ext cx="2210374" cy="967419"/>
            <a:chOff x="493558" y="3450934"/>
            <a:chExt cx="1507074" cy="632226"/>
          </a:xfrm>
        </p:grpSpPr>
        <p:sp>
          <p:nvSpPr>
            <p:cNvPr id="174" name="Cloud Callout 173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y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43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261" grpId="0" animBg="1"/>
      <p:bldP spid="159" grpId="0"/>
      <p:bldP spid="129" grpId="0"/>
      <p:bldP spid="136" grpId="0"/>
      <p:bldP spid="144" grpId="0"/>
      <p:bldP spid="150" grpId="0"/>
      <p:bldP spid="158" grpId="0"/>
      <p:bldP spid="169" grpId="0"/>
      <p:bldP spid="6" grpId="0" build="allAtOnce"/>
      <p:bldP spid="170" grpId="0" build="allAtOnce"/>
      <p:bldP spid="172" grpId="0" build="allAtOnce"/>
      <p:bldP spid="175" grpId="0" build="allAtOnce"/>
      <p:bldP spid="42" grpId="0"/>
      <p:bldP spid="177" grpId="0"/>
      <p:bldP spid="210" grpId="0" animBg="1"/>
      <p:bldP spid="210" grpId="1" animBg="1"/>
      <p:bldP spid="220" grpId="0" animBg="1"/>
      <p:bldP spid="220" grpId="1" animBg="1"/>
      <p:bldP spid="221" grpId="0"/>
      <p:bldP spid="221" grpId="1"/>
      <p:bldP spid="222" grpId="0" animBg="1"/>
      <p:bldP spid="222" grpId="1" animBg="1"/>
      <p:bldP spid="223" grpId="0" animBg="1"/>
      <p:bldP spid="223" grpId="1" animBg="1"/>
      <p:bldP spid="224" grpId="0"/>
      <p:bldP spid="2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74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5"/>
          <p:cNvGrpSpPr/>
          <p:nvPr/>
        </p:nvGrpSpPr>
        <p:grpSpPr>
          <a:xfrm>
            <a:off x="4177531" y="678562"/>
            <a:ext cx="4499052" cy="3645788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 flipH="1">
            <a:off x="4942758" y="1536752"/>
            <a:ext cx="2758923" cy="1739601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9920" y="758584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9515" y="753583"/>
            <a:ext cx="128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 – y + 1 = 0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4980" y="1127522"/>
            <a:ext cx="2120900" cy="876300"/>
            <a:chOff x="0" y="955"/>
            <a:chExt cx="1336" cy="736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0" y="960"/>
              <a:ext cx="13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0" y="1684"/>
              <a:ext cx="1334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36" y="955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53811" y="112395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49002" y="139243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33408" y="1710928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469379" y="11239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469379" y="13924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256181" y="1710928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068511" y="1123950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19311" y="139243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4652" y="1710928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(-1, 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85808" y="2266950"/>
            <a:ext cx="1636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3x + 2y – 12 = 0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85806" y="2644976"/>
            <a:ext cx="2221793" cy="901303"/>
            <a:chOff x="0" y="2597"/>
            <a:chExt cx="1338" cy="757"/>
          </a:xfrm>
        </p:grpSpPr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4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44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44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88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0" y="3103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88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0" y="2853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88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0" y="2602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0" y="2602"/>
              <a:ext cx="1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0" y="3353"/>
              <a:ext cx="13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0" y="2602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888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332" y="2597"/>
              <a:ext cx="0" cy="7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44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332" y="2602"/>
              <a:ext cx="0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911507" y="2629494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906698" y="2939056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691099" y="3235522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1559907" y="262949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1559907" y="293905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1383246" y="3235522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</a:rPr>
              <a:t>0, 6)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2334352" y="265092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2334352" y="2960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2198002" y="3191983"/>
            <a:ext cx="670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(4, 0)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1" name="Text Box 80"/>
          <p:cNvSpPr txBox="1">
            <a:spLocks noChangeArrowheads="1"/>
          </p:cNvSpPr>
          <p:nvPr/>
        </p:nvSpPr>
        <p:spPr bwMode="auto">
          <a:xfrm>
            <a:off x="558806" y="3867150"/>
            <a:ext cx="3490701" cy="923330"/>
          </a:xfrm>
          <a:prstGeom prst="rect">
            <a:avLst/>
          </a:prstGeom>
          <a:noFill/>
          <a:ln w="25400">
            <a:solidFill>
              <a:srgbClr val="02882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 (3, 2), (4, 0) and (-1, 0) are the </a:t>
            </a:r>
          </a:p>
          <a:p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coordinates of the vertices of the triangle formed.</a:t>
            </a:r>
            <a:endParaRPr lang="en-US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159" name="Text Box 100"/>
          <p:cNvSpPr txBox="1">
            <a:spLocks noChangeArrowheads="1"/>
          </p:cNvSpPr>
          <p:nvPr/>
        </p:nvSpPr>
        <p:spPr bwMode="auto">
          <a:xfrm>
            <a:off x="203720" y="3867150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ook Antiqua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296338" y="2215878"/>
            <a:ext cx="4828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(4, 0)</a:t>
            </a: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30" name="Group 168"/>
          <p:cNvGrpSpPr/>
          <p:nvPr/>
        </p:nvGrpSpPr>
        <p:grpSpPr>
          <a:xfrm>
            <a:off x="7287852" y="2444350"/>
            <a:ext cx="93339" cy="70004"/>
            <a:chOff x="6647186" y="3067050"/>
            <a:chExt cx="93339" cy="93339"/>
          </a:xfrm>
        </p:grpSpPr>
        <p:sp>
          <p:nvSpPr>
            <p:cNvPr id="131" name="Oval 13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6438811" y="1425182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(0, 6)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37" name="Group 232"/>
          <p:cNvGrpSpPr/>
          <p:nvPr/>
        </p:nvGrpSpPr>
        <p:grpSpPr>
          <a:xfrm>
            <a:off x="6371540" y="1612270"/>
            <a:ext cx="93339" cy="70004"/>
            <a:chOff x="6647186" y="3067050"/>
            <a:chExt cx="93339" cy="93339"/>
          </a:xfrm>
        </p:grpSpPr>
        <p:sp>
          <p:nvSpPr>
            <p:cNvPr id="138" name="Oval 137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373423" y="2320375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5879463" y="2187178"/>
            <a:ext cx="4828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(0, 1)</a:t>
            </a: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45" name="Group 168"/>
          <p:cNvGrpSpPr/>
          <p:nvPr/>
        </p:nvGrpSpPr>
        <p:grpSpPr>
          <a:xfrm>
            <a:off x="6157571" y="2449285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762191" y="2662386"/>
            <a:ext cx="4924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(-1, 0)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55" name="Group 168"/>
          <p:cNvGrpSpPr/>
          <p:nvPr/>
        </p:nvGrpSpPr>
        <p:grpSpPr>
          <a:xfrm>
            <a:off x="6834679" y="2022904"/>
            <a:ext cx="93339" cy="70004"/>
            <a:chOff x="6647186" y="3067050"/>
            <a:chExt cx="93339" cy="93339"/>
          </a:xfrm>
        </p:grpSpPr>
        <p:sp>
          <p:nvSpPr>
            <p:cNvPr id="156" name="Oval 15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637706" y="1713793"/>
            <a:ext cx="5148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(3 , 2)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5648549" y="902413"/>
            <a:ext cx="2969490" cy="2807732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226838" y="89049"/>
            <a:ext cx="86300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95288" algn="ctr"/>
              </a:tabLst>
            </a:pPr>
            <a:r>
              <a:rPr lang="en-US" sz="1400" b="1" dirty="0" smtClean="0">
                <a:solidFill>
                  <a:srgbClr val="C00000"/>
                </a:solidFill>
              </a:rPr>
              <a:t>Q.  	Draw </a:t>
            </a:r>
            <a:r>
              <a:rPr lang="en-US" sz="1400" b="1" dirty="0">
                <a:solidFill>
                  <a:srgbClr val="C00000"/>
                </a:solidFill>
              </a:rPr>
              <a:t>the graphs of the equations </a:t>
            </a:r>
            <a:r>
              <a:rPr lang="en-US" sz="1400" b="1" i="1" dirty="0">
                <a:solidFill>
                  <a:srgbClr val="C00000"/>
                </a:solidFill>
              </a:rPr>
              <a:t>x</a:t>
            </a:r>
            <a:r>
              <a:rPr lang="en-US" sz="1400" b="1" dirty="0">
                <a:solidFill>
                  <a:srgbClr val="C00000"/>
                </a:solidFill>
              </a:rPr>
              <a:t> – </a:t>
            </a:r>
            <a:r>
              <a:rPr lang="en-US" sz="1400" b="1" i="1" dirty="0">
                <a:solidFill>
                  <a:srgbClr val="C00000"/>
                </a:solidFill>
              </a:rPr>
              <a:t>y </a:t>
            </a:r>
            <a:r>
              <a:rPr lang="en-US" sz="1400" b="1" dirty="0">
                <a:solidFill>
                  <a:srgbClr val="C00000"/>
                </a:solidFill>
              </a:rPr>
              <a:t>+ 1 = 0 and 3</a:t>
            </a:r>
            <a:r>
              <a:rPr lang="en-US" sz="1400" b="1" i="1" dirty="0">
                <a:solidFill>
                  <a:srgbClr val="C00000"/>
                </a:solidFill>
              </a:rPr>
              <a:t>x</a:t>
            </a:r>
            <a:r>
              <a:rPr lang="en-US" sz="1400" b="1" dirty="0">
                <a:solidFill>
                  <a:srgbClr val="C00000"/>
                </a:solidFill>
              </a:rPr>
              <a:t> + 2</a:t>
            </a:r>
            <a:r>
              <a:rPr lang="en-US" sz="1400" b="1" i="1" dirty="0">
                <a:solidFill>
                  <a:srgbClr val="C00000"/>
                </a:solidFill>
              </a:rPr>
              <a:t>y</a:t>
            </a:r>
            <a:r>
              <a:rPr lang="en-US" sz="1400" b="1" dirty="0">
                <a:solidFill>
                  <a:srgbClr val="C00000"/>
                </a:solidFill>
              </a:rPr>
              <a:t> – 12 = 0. Determine the coordinates of the vertices of the triangle formed by these lines and the x – axis</a:t>
            </a:r>
            <a:r>
              <a:rPr lang="en-US" sz="1400" b="1" dirty="0" smtClean="0">
                <a:solidFill>
                  <a:srgbClr val="C00000"/>
                </a:solidFill>
              </a:rPr>
              <a:t>, </a:t>
            </a:r>
            <a:r>
              <a:rPr lang="en-US" sz="1400" b="1" dirty="0">
                <a:solidFill>
                  <a:srgbClr val="C00000"/>
                </a:solidFill>
              </a:rPr>
              <a:t>and shade the triangular region.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0263" y="1566149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x  =    0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0 – y + 1 =    0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- y = - 1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y =   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82863" y="1566149"/>
            <a:ext cx="1486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y =     0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x – 0 + 1 =    0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x + 1 =    0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x =  -1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733805" y="2995850"/>
            <a:ext cx="208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x = 0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3(0) + 2y – 12 = 0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2y = 12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  y =  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19530" y="2709331"/>
            <a:ext cx="239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When y = 0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3x + 2 (0) – 12 = 0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       3x  = 12</a:t>
            </a:r>
          </a:p>
          <a:p>
            <a:r>
              <a:rPr lang="en-US" dirty="0">
                <a:solidFill>
                  <a:prstClr val="black"/>
                </a:solidFill>
              </a:rPr>
              <a:t>	 </a:t>
            </a:r>
            <a:r>
              <a:rPr lang="en-US" dirty="0" smtClean="0">
                <a:solidFill>
                  <a:prstClr val="black"/>
                </a:solidFill>
              </a:rPr>
              <a:t>    x  =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2525370">
            <a:off x="7507183" y="296806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3x + 2y – 12 = 0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799783" y="1691878"/>
            <a:ext cx="3352800" cy="1085852"/>
            <a:chOff x="55887" y="3404078"/>
            <a:chExt cx="2286000" cy="709624"/>
          </a:xfrm>
        </p:grpSpPr>
        <p:sp>
          <p:nvSpPr>
            <p:cNvPr id="208" name="Cloud Callout 207"/>
            <p:cNvSpPr/>
            <p:nvPr/>
          </p:nvSpPr>
          <p:spPr>
            <a:xfrm>
              <a:off x="226148" y="3404078"/>
              <a:ext cx="1932859" cy="709624"/>
            </a:xfrm>
            <a:prstGeom prst="cloudCallout">
              <a:avLst>
                <a:gd name="adj1" fmla="val -101162"/>
                <a:gd name="adj2" fmla="val -963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887" y="3619926"/>
              <a:ext cx="2286000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take the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500" b="1" baseline="30000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nd</a:t>
              </a:r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 equation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204251" y="1806178"/>
            <a:ext cx="3352800" cy="1257302"/>
            <a:chOff x="227751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42148" y="3404077"/>
              <a:ext cx="2167694" cy="821670"/>
            </a:xfrm>
            <a:prstGeom prst="cloudCallout">
              <a:avLst>
                <a:gd name="adj1" fmla="val -67135"/>
                <a:gd name="adj2" fmla="val 204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27751" y="36281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In these two tables on </a:t>
              </a:r>
            </a:p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449983" y="706511"/>
            <a:ext cx="2210374" cy="967419"/>
            <a:chOff x="493558" y="3450934"/>
            <a:chExt cx="1507074" cy="632226"/>
          </a:xfrm>
        </p:grpSpPr>
        <p:sp>
          <p:nvSpPr>
            <p:cNvPr id="152" name="Cloud Callout 151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x = 0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202018" y="3092885"/>
            <a:ext cx="2210374" cy="967419"/>
            <a:chOff x="493558" y="3450934"/>
            <a:chExt cx="1507074" cy="632226"/>
          </a:xfrm>
        </p:grpSpPr>
        <p:sp>
          <p:nvSpPr>
            <p:cNvPr id="162" name="Cloud Callout 161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y = 0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465003" y="706511"/>
            <a:ext cx="2210374" cy="967419"/>
            <a:chOff x="493558" y="3450934"/>
            <a:chExt cx="1507074" cy="632226"/>
          </a:xfrm>
        </p:grpSpPr>
        <p:sp>
          <p:nvSpPr>
            <p:cNvPr id="165" name="Cloud Callout 164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x = 0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210149" y="3128408"/>
            <a:ext cx="2210374" cy="967419"/>
            <a:chOff x="493558" y="3450934"/>
            <a:chExt cx="1507074" cy="632226"/>
          </a:xfrm>
        </p:grpSpPr>
        <p:sp>
          <p:nvSpPr>
            <p:cNvPr id="174" name="Cloud Callout 173"/>
            <p:cNvSpPr/>
            <p:nvPr/>
          </p:nvSpPr>
          <p:spPr>
            <a:xfrm>
              <a:off x="493558" y="3450934"/>
              <a:ext cx="1507074" cy="632226"/>
            </a:xfrm>
            <a:prstGeom prst="cloudCallout">
              <a:avLst>
                <a:gd name="adj1" fmla="val -42142"/>
                <a:gd name="adj2" fmla="val 1648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21739" y="3628169"/>
              <a:ext cx="1208834" cy="3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Let us consider y = 0</a:t>
              </a:r>
            </a:p>
          </p:txBody>
        </p:sp>
      </p:grpSp>
      <p:sp>
        <p:nvSpPr>
          <p:cNvPr id="191" name="TextBox 190"/>
          <p:cNvSpPr txBox="1"/>
          <p:nvPr/>
        </p:nvSpPr>
        <p:spPr>
          <a:xfrm rot="19743726">
            <a:off x="4854341" y="276203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x – y + 1 = 0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6226307" y="2463645"/>
            <a:ext cx="1097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6171232" y="2034039"/>
            <a:ext cx="731520" cy="437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6883408" y="2070405"/>
            <a:ext cx="420174" cy="3735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90" idx="0"/>
          </p:cNvCxnSpPr>
          <p:nvPr/>
        </p:nvCxnSpPr>
        <p:spPr>
          <a:xfrm flipH="1" flipV="1">
            <a:off x="6733484" y="2129204"/>
            <a:ext cx="358884" cy="311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 flipV="1">
            <a:off x="6612866" y="2224687"/>
            <a:ext cx="245623" cy="2389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6509629" y="2300437"/>
            <a:ext cx="165748" cy="1789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33400" y="458381"/>
            <a:ext cx="49605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167" idx="3"/>
          </p:cNvCxnSpPr>
          <p:nvPr/>
        </p:nvCxnSpPr>
        <p:spPr>
          <a:xfrm>
            <a:off x="5562608" y="450030"/>
            <a:ext cx="32942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609608" y="742950"/>
            <a:ext cx="32942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367157" y="733823"/>
            <a:ext cx="22060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9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2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00"/>
                            </p:stCondLst>
                            <p:childTnLst>
                              <p:par>
                                <p:cTn id="4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2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400"/>
                            </p:stCondLst>
                            <p:childTnLst>
                              <p:par>
                                <p:cTn id="4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2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0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261" grpId="0" animBg="1"/>
      <p:bldP spid="159" grpId="0"/>
      <p:bldP spid="129" grpId="0"/>
      <p:bldP spid="136" grpId="0"/>
      <p:bldP spid="144" grpId="0"/>
      <p:bldP spid="150" grpId="0"/>
      <p:bldP spid="158" grpId="0"/>
      <p:bldP spid="6" grpId="0" build="allAtOnce"/>
      <p:bldP spid="170" grpId="0" build="allAtOnce"/>
      <p:bldP spid="172" grpId="0" build="allAtOnce"/>
      <p:bldP spid="175" grpId="0" build="allAtOnce"/>
      <p:bldP spid="177" grpId="0"/>
      <p:bldP spid="1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4016</Words>
  <Application>Microsoft Office PowerPoint</Application>
  <PresentationFormat>On-screen Show (16:9)</PresentationFormat>
  <Paragraphs>1740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Book Antiqua</vt:lpstr>
      <vt:lpstr>Bookman Old Style</vt:lpstr>
      <vt:lpstr>Calibri</vt:lpstr>
      <vt:lpstr>Cambria Math</vt:lpstr>
      <vt:lpstr>Comic Sans MS</vt:lpstr>
      <vt:lpstr>Garamond</vt:lpstr>
      <vt:lpstr>Symbol</vt:lpstr>
      <vt:lpstr>3_Office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STB-FAC-DT-002</dc:creator>
  <cp:lastModifiedBy>T.S BORA</cp:lastModifiedBy>
  <cp:revision>12</cp:revision>
  <dcterms:created xsi:type="dcterms:W3CDTF">2014-06-18T10:11:57Z</dcterms:created>
  <dcterms:modified xsi:type="dcterms:W3CDTF">2022-04-23T04:41:00Z</dcterms:modified>
</cp:coreProperties>
</file>