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1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718" r:id="rId3"/>
    <p:sldMasterId id="2147483726" r:id="rId4"/>
    <p:sldMasterId id="2147483740" r:id="rId5"/>
    <p:sldMasterId id="2147483754" r:id="rId6"/>
    <p:sldMasterId id="2147483768" r:id="rId7"/>
    <p:sldMasterId id="2147483782" r:id="rId8"/>
    <p:sldMasterId id="2147483796" r:id="rId9"/>
    <p:sldMasterId id="2147483810" r:id="rId10"/>
    <p:sldMasterId id="2147483823" r:id="rId11"/>
    <p:sldMasterId id="2147483836" r:id="rId12"/>
    <p:sldMasterId id="2147483849" r:id="rId13"/>
    <p:sldMasterId id="2147483862" r:id="rId14"/>
    <p:sldMasterId id="2147483875" r:id="rId15"/>
    <p:sldMasterId id="2147483888" r:id="rId16"/>
  </p:sldMasterIdLst>
  <p:notesMasterIdLst>
    <p:notesMasterId r:id="rId49"/>
  </p:notesMasterIdLst>
  <p:sldIdLst>
    <p:sldId id="261" r:id="rId17"/>
    <p:sldId id="265" r:id="rId18"/>
    <p:sldId id="266" r:id="rId19"/>
    <p:sldId id="267" r:id="rId20"/>
    <p:sldId id="303" r:id="rId21"/>
    <p:sldId id="277" r:id="rId22"/>
    <p:sldId id="304" r:id="rId23"/>
    <p:sldId id="279" r:id="rId24"/>
    <p:sldId id="305" r:id="rId25"/>
    <p:sldId id="281" r:id="rId26"/>
    <p:sldId id="306" r:id="rId27"/>
    <p:sldId id="285" r:id="rId28"/>
    <p:sldId id="286" r:id="rId29"/>
    <p:sldId id="307" r:id="rId30"/>
    <p:sldId id="288" r:id="rId31"/>
    <p:sldId id="308" r:id="rId32"/>
    <p:sldId id="290" r:id="rId33"/>
    <p:sldId id="309" r:id="rId34"/>
    <p:sldId id="292" r:id="rId35"/>
    <p:sldId id="293" r:id="rId36"/>
    <p:sldId id="310" r:id="rId37"/>
    <p:sldId id="295" r:id="rId38"/>
    <p:sldId id="296" r:id="rId39"/>
    <p:sldId id="311" r:id="rId40"/>
    <p:sldId id="298" r:id="rId41"/>
    <p:sldId id="299" r:id="rId42"/>
    <p:sldId id="312" r:id="rId43"/>
    <p:sldId id="301" r:id="rId44"/>
    <p:sldId id="302" r:id="rId45"/>
    <p:sldId id="313" r:id="rId46"/>
    <p:sldId id="283" r:id="rId47"/>
    <p:sldId id="314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4660"/>
  </p:normalViewPr>
  <p:slideViewPr>
    <p:cSldViewPr>
      <p:cViewPr varScale="1">
        <p:scale>
          <a:sx n="143" d="100"/>
          <a:sy n="143" d="100"/>
        </p:scale>
        <p:origin x="44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545B-2F41-4B28-950A-B0FFA029E71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1C2-F783-488C-9888-80F4F872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5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00C1-EBF2-4832-A394-60967EAF1C7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3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00C1-EBF2-4832-A394-60967EAF1C7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8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00C1-EBF2-4832-A394-60967EAF1C7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6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5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2025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771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148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091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1209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935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54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828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597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41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3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096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1235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970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935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1185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549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507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9116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262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4885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0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3824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908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3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031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960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090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811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167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336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1443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0116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423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394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403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1580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3421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953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1389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8913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897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4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6622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4734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7726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18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8946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8731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25429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559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6127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182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7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3251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7197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363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612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5942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9752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193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5087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76745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2626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9518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9339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5467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7150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3731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6115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17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3453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170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3018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14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883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3329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2882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7780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6669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5012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4547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0970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2160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041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48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9889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706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16614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531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509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208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8030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540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6903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618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41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2306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4947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0032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9829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70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19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3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27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4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294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30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42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40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04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00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9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29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6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1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82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92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00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98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65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74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63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88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135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54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114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61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551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85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0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79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902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654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807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94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991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54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31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4828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794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34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464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586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919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679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786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763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885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775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028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75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92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8342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273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857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92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9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471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179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659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7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56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904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923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0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643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990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534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080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531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94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8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77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164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064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6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372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076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2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2008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988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460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A02C-6CEC-4DA2-9C18-33C1917DEC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4AE4-E7BC-4C8D-8411-DD73EB4C65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1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D1C-F15F-498A-84FB-CD0AFA8A4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4BC8-B5EF-4057-A6E5-F7DE2D464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980F-BB26-493C-AE1E-8A298F4F1C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02B-A277-4829-AC62-FA6201C8D3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06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5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5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5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8D4F-BEA9-4F7F-A4DD-6540083A54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FC8-6D40-4275-82DE-4F1402445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7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3.4 Q.2(I)(III)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9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1447800" y="3231017"/>
            <a:ext cx="1174750" cy="30316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930449" y="4360914"/>
            <a:ext cx="209501" cy="30316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47700" y="1140459"/>
            <a:ext cx="2247900" cy="3782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696200" y="848359"/>
            <a:ext cx="889000" cy="3782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477000" y="822959"/>
            <a:ext cx="1206500" cy="3782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564134" y="797962"/>
            <a:ext cx="3562346" cy="3782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4480" y="822960"/>
            <a:ext cx="1909019" cy="3782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913599" y="1202630"/>
            <a:ext cx="1521241" cy="32136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53" y="285750"/>
            <a:ext cx="82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/>
            <a:r>
              <a:rPr lang="en-US" sz="1600" b="1" dirty="0" smtClean="0">
                <a:solidFill>
                  <a:srgbClr val="0000FF"/>
                </a:solidFill>
              </a:rPr>
              <a:t>Q.	Form </a:t>
            </a:r>
            <a:r>
              <a:rPr lang="en-US" sz="1600" b="1" dirty="0">
                <a:solidFill>
                  <a:srgbClr val="0000FF"/>
                </a:solidFill>
              </a:rPr>
              <a:t>the pair of linear equations in the following problems and </a:t>
            </a:r>
            <a:r>
              <a:rPr lang="en-US" sz="1600" b="1" dirty="0" smtClean="0">
                <a:solidFill>
                  <a:srgbClr val="0000FF"/>
                </a:solidFill>
              </a:rPr>
              <a:t>find  their </a:t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solutions by </a:t>
            </a:r>
            <a:r>
              <a:rPr lang="en-US" sz="1600" b="1" dirty="0">
                <a:solidFill>
                  <a:srgbClr val="0000FF"/>
                </a:solidFill>
              </a:rPr>
              <a:t>any algebraic methods 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172" y="766644"/>
            <a:ext cx="7996429" cy="739051"/>
            <a:chOff x="377953" y="1131748"/>
            <a:chExt cx="8232648" cy="739051"/>
          </a:xfrm>
        </p:grpSpPr>
        <p:sp>
          <p:nvSpPr>
            <p:cNvPr id="76" name="TextBox 75"/>
            <p:cNvSpPr txBox="1"/>
            <p:nvPr/>
          </p:nvSpPr>
          <p:spPr>
            <a:xfrm>
              <a:off x="377953" y="1209079"/>
              <a:ext cx="8232648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srgbClr val="0000FF"/>
                  </a:solidFill>
                </a:rPr>
                <a:t>A </a:t>
              </a:r>
              <a:r>
                <a:rPr lang="en-US" sz="1600" b="1" dirty="0">
                  <a:solidFill>
                    <a:srgbClr val="0000FF"/>
                  </a:solidFill>
                </a:rPr>
                <a:t>fraction becomes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    when </a:t>
              </a:r>
              <a:r>
                <a:rPr lang="en-US" sz="1600" b="1" dirty="0">
                  <a:solidFill>
                    <a:srgbClr val="0000FF"/>
                  </a:solidFill>
                </a:rPr>
                <a:t>1 is subtracted from the numerator and it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becomes      when </a:t>
              </a:r>
              <a:r>
                <a:rPr lang="en-US" sz="1600" b="1" dirty="0">
                  <a:solidFill>
                    <a:srgbClr val="0000FF"/>
                  </a:solidFill>
                </a:rPr>
                <a:t>8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is</a:t>
              </a:r>
            </a:p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srgbClr val="0000FF"/>
                  </a:solidFill>
                </a:rPr>
                <a:t>added </a:t>
              </a:r>
              <a:r>
                <a:rPr lang="en-US" sz="1600" b="1" dirty="0">
                  <a:solidFill>
                    <a:srgbClr val="0000FF"/>
                  </a:solidFill>
                </a:rPr>
                <a:t>to its denominator. Find the fraction.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135036" y="1131748"/>
              <a:ext cx="317372" cy="512274"/>
              <a:chOff x="593872" y="2524125"/>
              <a:chExt cx="317372" cy="5122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603397" y="2697845"/>
                <a:ext cx="307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3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3872" y="2524125"/>
                <a:ext cx="307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1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656072" y="2781245"/>
                <a:ext cx="18828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7365192" y="1133475"/>
              <a:ext cx="323843" cy="540850"/>
              <a:chOff x="6945591" y="2271176"/>
              <a:chExt cx="323843" cy="54085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961587" y="2473472"/>
                <a:ext cx="307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4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945591" y="2271176"/>
                <a:ext cx="307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1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7014887" y="2547401"/>
                <a:ext cx="185670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381003" y="1475927"/>
            <a:ext cx="54538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1467" y="1475927"/>
            <a:ext cx="701165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Let the numerator of the fraction be x and the denominator of the fraction be </a:t>
            </a:r>
            <a:r>
              <a:rPr lang="en-US" sz="1600" b="1" dirty="0" smtClean="0">
                <a:solidFill>
                  <a:prstClr val="black"/>
                </a:solidFill>
              </a:rPr>
              <a:t>y.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5495" y="1663052"/>
            <a:ext cx="2291808" cy="562840"/>
            <a:chOff x="665495" y="1667910"/>
            <a:chExt cx="2291808" cy="562840"/>
          </a:xfrm>
        </p:grpSpPr>
        <p:sp>
          <p:nvSpPr>
            <p:cNvPr id="16" name="TextBox 15"/>
            <p:cNvSpPr txBox="1"/>
            <p:nvPr/>
          </p:nvSpPr>
          <p:spPr>
            <a:xfrm>
              <a:off x="665495" y="1780030"/>
              <a:ext cx="362642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sym typeface="Symbol"/>
                </a:rPr>
                <a:t>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2582" y="1780030"/>
              <a:ext cx="1744751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Original fraction is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647950" y="1667910"/>
              <a:ext cx="309353" cy="562840"/>
              <a:chOff x="2647950" y="2273454"/>
              <a:chExt cx="309353" cy="56284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649553" y="2273454"/>
                <a:ext cx="279286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x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47950" y="2497718"/>
                <a:ext cx="282492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y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663519" y="2573926"/>
                <a:ext cx="293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912582" y="2085527"/>
            <a:ext cx="279677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According to </a:t>
            </a:r>
            <a:r>
              <a:rPr lang="en-US" sz="1600" b="1" dirty="0" smtClean="0">
                <a:solidFill>
                  <a:srgbClr val="00B050"/>
                </a:solidFill>
              </a:rPr>
              <a:t>the 1</a:t>
            </a:r>
            <a:r>
              <a:rPr lang="en-US" sz="1600" b="1" baseline="30000" dirty="0" smtClean="0">
                <a:solidFill>
                  <a:srgbClr val="00B050"/>
                </a:solidFill>
              </a:rPr>
              <a:t>st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condition</a:t>
            </a:r>
            <a:r>
              <a:rPr lang="en-US" sz="1600" b="1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3650" y="2379721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67468" y="2679402"/>
            <a:ext cx="572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211252" y="2379721"/>
            <a:ext cx="417123" cy="338576"/>
            <a:chOff x="1211252" y="2332544"/>
            <a:chExt cx="417123" cy="338576"/>
          </a:xfrm>
        </p:grpSpPr>
        <p:sp>
          <p:nvSpPr>
            <p:cNvPr id="27" name="TextBox 26"/>
            <p:cNvSpPr txBox="1"/>
            <p:nvPr/>
          </p:nvSpPr>
          <p:spPr>
            <a:xfrm>
              <a:off x="1211252" y="2332544"/>
              <a:ext cx="287301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–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9471" y="2332544"/>
              <a:ext cx="28890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75526" y="2612588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8951" y="251830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92658" y="2381837"/>
            <a:ext cx="309353" cy="578852"/>
            <a:chOff x="1892658" y="2334660"/>
            <a:chExt cx="309353" cy="578852"/>
          </a:xfrm>
        </p:grpSpPr>
        <p:sp>
          <p:nvSpPr>
            <p:cNvPr id="32" name="TextBox 31"/>
            <p:cNvSpPr txBox="1"/>
            <p:nvPr/>
          </p:nvSpPr>
          <p:spPr>
            <a:xfrm>
              <a:off x="1894261" y="2334660"/>
              <a:ext cx="28890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92658" y="2574936"/>
              <a:ext cx="28890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908227" y="2635132"/>
              <a:ext cx="29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05840" y="2924762"/>
            <a:ext cx="38348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68308" y="2943927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9956" y="2924762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64992" y="2924762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8990" y="2924762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45737" y="3195602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7543" y="3195602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496" y="3195602"/>
            <a:ext cx="38348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66430" y="3195602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78096" y="3195602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82871" y="3181350"/>
            <a:ext cx="57263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</a:rPr>
              <a:t>... (i)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1547813" y="2533202"/>
            <a:ext cx="438151" cy="2905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400175" y="2571302"/>
            <a:ext cx="585788" cy="2381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344515" y="1799862"/>
            <a:ext cx="3200400" cy="807830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We don’t know numerator and denominator of fraction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9432" y="3520788"/>
            <a:ext cx="279677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According to </a:t>
            </a:r>
            <a:r>
              <a:rPr lang="en-US" sz="1600" b="1" dirty="0" smtClean="0">
                <a:solidFill>
                  <a:srgbClr val="00B050"/>
                </a:solidFill>
              </a:rPr>
              <a:t>the 2</a:t>
            </a:r>
            <a:r>
              <a:rPr lang="en-US" sz="1600" b="1" baseline="30000" dirty="0" smtClean="0">
                <a:solidFill>
                  <a:srgbClr val="00B050"/>
                </a:solidFill>
              </a:rPr>
              <a:t>nd</a:t>
            </a:r>
            <a:r>
              <a:rPr lang="en-US" sz="1600" b="1" dirty="0" smtClean="0">
                <a:solidFill>
                  <a:srgbClr val="00B050"/>
                </a:solidFill>
              </a:rPr>
              <a:t> condition</a:t>
            </a:r>
            <a:r>
              <a:rPr lang="en-US" sz="1600" b="1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5664" y="3780258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067468" y="4079939"/>
            <a:ext cx="572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219829" y="4041327"/>
            <a:ext cx="417123" cy="338576"/>
            <a:chOff x="1211252" y="2332544"/>
            <a:chExt cx="417123" cy="338576"/>
          </a:xfrm>
        </p:grpSpPr>
        <p:sp>
          <p:nvSpPr>
            <p:cNvPr id="69" name="TextBox 68"/>
            <p:cNvSpPr txBox="1"/>
            <p:nvPr/>
          </p:nvSpPr>
          <p:spPr>
            <a:xfrm>
              <a:off x="1211252" y="2332544"/>
              <a:ext cx="287301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+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39471" y="2332544"/>
              <a:ext cx="28890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8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63625" y="4013125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48951" y="3918837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892658" y="3782374"/>
            <a:ext cx="309353" cy="578852"/>
            <a:chOff x="1892658" y="2334660"/>
            <a:chExt cx="309353" cy="578852"/>
          </a:xfrm>
        </p:grpSpPr>
        <p:sp>
          <p:nvSpPr>
            <p:cNvPr id="74" name="TextBox 73"/>
            <p:cNvSpPr txBox="1"/>
            <p:nvPr/>
          </p:nvSpPr>
          <p:spPr>
            <a:xfrm>
              <a:off x="1894261" y="2334660"/>
              <a:ext cx="28890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92658" y="2574936"/>
              <a:ext cx="288904" cy="338576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4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908227" y="2635132"/>
              <a:ext cx="29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299269" y="4325299"/>
            <a:ext cx="38348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64992" y="432529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18990" y="4325299"/>
            <a:ext cx="582253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 + 8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82871" y="4311047"/>
            <a:ext cx="62232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</a:rPr>
              <a:t>... </a:t>
            </a:r>
            <a:r>
              <a:rPr lang="es-ES" sz="1600" b="1" dirty="0" smtClean="0">
                <a:solidFill>
                  <a:prstClr val="black"/>
                </a:solidFill>
              </a:rPr>
              <a:t>(ii</a:t>
            </a:r>
            <a:r>
              <a:rPr lang="es-ES" sz="1600" b="1" dirty="0">
                <a:solidFill>
                  <a:prstClr val="black"/>
                </a:solidFill>
              </a:rPr>
              <a:t>)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547813" y="3933739"/>
            <a:ext cx="438151" cy="2905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587500" y="3971839"/>
            <a:ext cx="398463" cy="234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733800" y="1786600"/>
            <a:ext cx="2583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Substituting (</a:t>
            </a:r>
            <a:r>
              <a:rPr lang="en-US" sz="1600" b="1" dirty="0" err="1" smtClean="0">
                <a:solidFill>
                  <a:srgbClr val="008000"/>
                </a:solidFill>
              </a:rPr>
              <a:t>i</a:t>
            </a:r>
            <a:r>
              <a:rPr lang="en-US" sz="1600" b="1" dirty="0" smtClean="0">
                <a:solidFill>
                  <a:srgbClr val="008000"/>
                </a:solidFill>
              </a:rPr>
              <a:t>) in (ii), we get</a:t>
            </a:r>
            <a:endParaRPr lang="en-US" sz="1600" b="1" dirty="0">
              <a:solidFill>
                <a:srgbClr val="008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715014" y="1810458"/>
            <a:ext cx="23609" cy="2981461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49263" y="2042109"/>
            <a:ext cx="38348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17959" y="204210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36612" y="2042109"/>
            <a:ext cx="38348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54600" y="204210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66266" y="2042109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54860" y="2034489"/>
            <a:ext cx="437983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+ 8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33509" y="2346909"/>
            <a:ext cx="38348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92589" y="234690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49263" y="2346909"/>
            <a:ext cx="38348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617959" y="234690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36612" y="234690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53458" y="2643140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617959" y="264314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36612" y="264314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733800" y="2853400"/>
            <a:ext cx="2947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Substituting x = 5 in equation (</a:t>
            </a:r>
            <a:r>
              <a:rPr lang="en-US" sz="1600" b="1" dirty="0" err="1" smtClean="0">
                <a:solidFill>
                  <a:srgbClr val="008000"/>
                </a:solidFill>
              </a:rPr>
              <a:t>i</a:t>
            </a:r>
            <a:r>
              <a:rPr lang="en-US" sz="1600" b="1" dirty="0" smtClean="0">
                <a:solidFill>
                  <a:srgbClr val="008000"/>
                </a:solidFill>
              </a:rPr>
              <a:t>),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450252" y="3105150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617959" y="310515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36612" y="3105150"/>
            <a:ext cx="52133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3(5)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185383" y="310515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324496" y="3105150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50252" y="3454400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617959" y="345440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836612" y="3454400"/>
            <a:ext cx="39309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15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86350" y="345440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244513" y="3454400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50252" y="3790950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617959" y="3790950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836612" y="3790950"/>
            <a:ext cx="39309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12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33800" y="4095750"/>
            <a:ext cx="2647707" cy="578852"/>
            <a:chOff x="3733800" y="4095750"/>
            <a:chExt cx="2647707" cy="578852"/>
          </a:xfrm>
        </p:grpSpPr>
        <p:sp>
          <p:nvSpPr>
            <p:cNvPr id="149" name="Rectangle 148"/>
            <p:cNvSpPr/>
            <p:nvPr/>
          </p:nvSpPr>
          <p:spPr>
            <a:xfrm>
              <a:off x="3733800" y="4213302"/>
              <a:ext cx="24341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  <a:latin typeface="Symbol" pitchFamily="18" charset="2"/>
                </a:rPr>
                <a:t>\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 The required fraction is 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5988408" y="4095750"/>
              <a:ext cx="393099" cy="578852"/>
              <a:chOff x="1854558" y="2334660"/>
              <a:chExt cx="393099" cy="578852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894261" y="2334660"/>
                <a:ext cx="288904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854558" y="2574936"/>
                <a:ext cx="393099" cy="338576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12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1908227" y="2635132"/>
                <a:ext cx="293784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/>
          <p:cNvSpPr/>
          <p:nvPr/>
        </p:nvSpPr>
        <p:spPr>
          <a:xfrm>
            <a:off x="3800475" y="4126186"/>
            <a:ext cx="2628900" cy="545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00"/>
                            </p:stCondLst>
                            <p:childTnLst>
                              <p:par>
                                <p:cTn id="4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1" grpId="0" animBg="1"/>
      <p:bldP spid="111" grpId="1" animBg="1"/>
      <p:bldP spid="106" grpId="0" animBg="1"/>
      <p:bldP spid="106" grpId="1" animBg="1"/>
      <p:bldP spid="105" grpId="0" animBg="1"/>
      <p:bldP spid="105" grpId="1" animBg="1"/>
      <p:bldP spid="104" grpId="0" animBg="1"/>
      <p:bldP spid="104" grpId="1" animBg="1"/>
      <p:bldP spid="55" grpId="0" animBg="1"/>
      <p:bldP spid="55" grpId="1" animBg="1"/>
      <p:bldP spid="63" grpId="0" animBg="1"/>
      <p:bldP spid="63" grpId="1" animBg="1"/>
      <p:bldP spid="62" grpId="0" animBg="1"/>
      <p:bldP spid="62" grpId="1" animBg="1"/>
      <p:bldP spid="3" grpId="0"/>
      <p:bldP spid="14" grpId="0"/>
      <p:bldP spid="25" grpId="0"/>
      <p:bldP spid="26" grpId="0"/>
      <p:bldP spid="30" grpId="0"/>
      <p:bldP spid="31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52" grpId="0" animBg="1"/>
      <p:bldP spid="52" grpId="1" animBg="1"/>
      <p:bldP spid="61" grpId="0"/>
      <p:bldP spid="64" grpId="0"/>
      <p:bldP spid="71" grpId="0"/>
      <p:bldP spid="72" grpId="0"/>
      <p:bldP spid="80" grpId="0"/>
      <p:bldP spid="83" grpId="0"/>
      <p:bldP spid="84" grpId="0"/>
      <p:bldP spid="107" grpId="0"/>
      <p:bldP spid="109" grpId="0"/>
      <p:bldP spid="110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6" grpId="0"/>
      <p:bldP spid="147" grpId="0"/>
      <p:bldP spid="148" grpId="0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1620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17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26334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000" b="1" spc="50" dirty="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Problems based</a:t>
            </a:r>
          </a:p>
          <a:p>
            <a:pPr algn="ctr"/>
            <a:r>
              <a:rPr lang="en-US" sz="5000" b="1" spc="50" dirty="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on numbers</a:t>
            </a:r>
          </a:p>
        </p:txBody>
      </p:sp>
    </p:spTree>
    <p:extLst>
      <p:ext uri="{BB962C8B-B14F-4D97-AF65-F5344CB8AC3E}">
        <p14:creationId xmlns:p14="http://schemas.microsoft.com/office/powerpoint/2010/main" val="33701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5209847" y="1937725"/>
            <a:ext cx="2028883" cy="2851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47791" y="1356757"/>
            <a:ext cx="1761917" cy="2851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49065" y="695438"/>
            <a:ext cx="360000" cy="213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06258" y="311280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ea typeface="Times New Roman" pitchFamily="18" charset="0"/>
                <a:cs typeface="Arial" charset="0"/>
              </a:rPr>
              <a:t>=</a:t>
            </a:r>
            <a:endParaRPr lang="en-US" sz="1600" dirty="0">
              <a:solidFill>
                <a:prstClr val="white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533400" y="623207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7675" indent="-447675"/>
            <a:r>
              <a:rPr lang="en-US" sz="1600" b="1" dirty="0" smtClean="0">
                <a:solidFill>
                  <a:srgbClr val="FF0000"/>
                </a:solidFill>
              </a:rPr>
              <a:t>Q.	Two numbers are in the ratio 3 : 4. If 4 is added to each number, their ratio becomes 4 : 5. Find the numbers.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127576"/>
            <a:ext cx="4936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609600" algn="l"/>
              </a:tabLst>
            </a:pPr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Sol.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Let the two numbers be 'x' and 'y'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2501" y="1363436"/>
            <a:ext cx="2293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first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69239"/>
            <a:ext cx="1550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  <a:ea typeface="Times New Roman" pitchFamily="18" charset="0"/>
                <a:cs typeface="Arial" charset="0"/>
                <a:sym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      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4x   =  3y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2437035"/>
            <a:ext cx="1850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       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3y  =   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2" y="2437035"/>
            <a:ext cx="798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</a:t>
            </a:r>
            <a:r>
              <a:rPr lang="en-US" sz="1600" b="1" dirty="0" err="1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899" y="2687498"/>
            <a:ext cx="2558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second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3900" y="3590919"/>
            <a:ext cx="2971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(x +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4)  =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 (y +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4)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3900" y="3875358"/>
            <a:ext cx="10128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5x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8824" y="4175713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4y   =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16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38822" y="4446646"/>
            <a:ext cx="16738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4y   =  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53424" y="4440041"/>
            <a:ext cx="84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........(ii)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76081" y="1047750"/>
            <a:ext cx="1836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Multiplying  (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) by 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28887" y="1333489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16x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12y     =  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43487" y="1333489"/>
            <a:ext cx="8980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........(iii)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75597" y="1603464"/>
            <a:ext cx="1885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Multiplying  (ii) by 3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40317" y="1916428"/>
            <a:ext cx="1986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15x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12y     = 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12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391070" y="1897040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........(iv)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63176" y="2180406"/>
            <a:ext cx="2925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Subtracting  (iv) from (iii) we get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34197" y="2430233"/>
            <a:ext cx="220980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863600" algn="l"/>
                <a:tab pos="1384300" algn="l"/>
                <a:tab pos="1701800" algn="l"/>
              </a:tabLst>
            </a:pP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16x  –  12y  =	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  <a:p>
            <a:pPr eaLnBrk="0" hangingPunct="0">
              <a:spcBef>
                <a:spcPts val="600"/>
              </a:spcBef>
              <a:tabLst>
                <a:tab pos="863600" algn="l"/>
                <a:tab pos="1384300" algn="l"/>
                <a:tab pos="1701800" algn="l"/>
              </a:tabLst>
            </a:pP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15x  –  12y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12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70397" y="3278079"/>
            <a:ext cx="2286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181199" y="3224890"/>
            <a:ext cx="2036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1244600" algn="l"/>
                <a:tab pos="14732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               =      12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50750" y="2966476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 + )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0800000" flipV="1">
            <a:off x="5791200" y="2527513"/>
            <a:ext cx="4572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5791200" y="2854083"/>
            <a:ext cx="4572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8"/>
          <p:cNvSpPr>
            <a:spLocks noChangeArrowheads="1"/>
          </p:cNvSpPr>
          <p:nvPr/>
        </p:nvSpPr>
        <p:spPr bwMode="auto">
          <a:xfrm>
            <a:off x="4882225" y="2966476"/>
            <a:ext cx="465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 - )</a:t>
            </a: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5574377" y="2966476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 + )</a:t>
            </a:r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>
            <a:off x="1828801" y="1751330"/>
            <a:ext cx="542925" cy="3429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 flipV="1">
            <a:off x="1828800" y="1728470"/>
            <a:ext cx="525780" cy="4038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>
            <a:off x="2080260" y="3133719"/>
            <a:ext cx="388620" cy="31242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 flipV="1">
            <a:off x="2087880" y="3148959"/>
            <a:ext cx="365760" cy="2819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72299"/>
              </p:ext>
            </p:extLst>
          </p:nvPr>
        </p:nvGraphicFramePr>
        <p:xfrm>
          <a:off x="1676400" y="1592263"/>
          <a:ext cx="209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39680" imgH="419040" progId="Equation.DSMT4">
                  <p:embed/>
                </p:oleObj>
              </mc:Choice>
              <mc:Fallback>
                <p:oleObj name="Equation" r:id="rId3" imgW="139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92263"/>
                        <a:ext cx="209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23106"/>
              </p:ext>
            </p:extLst>
          </p:nvPr>
        </p:nvGraphicFramePr>
        <p:xfrm>
          <a:off x="1509713" y="2981325"/>
          <a:ext cx="590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393480" imgH="431640" progId="Equation.DSMT4">
                  <p:embed/>
                </p:oleObj>
              </mc:Choice>
              <mc:Fallback>
                <p:oleObj name="Equation" r:id="rId5" imgW="39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981325"/>
                        <a:ext cx="5905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30354"/>
              </p:ext>
            </p:extLst>
          </p:nvPr>
        </p:nvGraphicFramePr>
        <p:xfrm>
          <a:off x="2362200" y="1611313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11313"/>
                        <a:ext cx="2286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981200" y="171399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</a:t>
            </a:r>
            <a:endParaRPr lang="en-US" sz="1600" b="1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919874"/>
              </p:ext>
            </p:extLst>
          </p:nvPr>
        </p:nvGraphicFramePr>
        <p:xfrm>
          <a:off x="2438400" y="3009900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9" imgW="152280" imgH="393480" progId="Equation.DSMT4">
                  <p:embed/>
                </p:oleObj>
              </mc:Choice>
              <mc:Fallback>
                <p:oleObj name="Equation" r:id="rId9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09900"/>
                        <a:ext cx="2286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/>
          <p:cNvCxnSpPr/>
          <p:nvPr/>
        </p:nvCxnSpPr>
        <p:spPr>
          <a:xfrm rot="16200000" flipH="1">
            <a:off x="2971074" y="2909932"/>
            <a:ext cx="3383280" cy="29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66800" y="899031"/>
            <a:ext cx="28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909917"/>
            <a:ext cx="446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2" name="Group 88"/>
          <p:cNvGrpSpPr/>
          <p:nvPr/>
        </p:nvGrpSpPr>
        <p:grpSpPr>
          <a:xfrm>
            <a:off x="4239843" y="1341609"/>
            <a:ext cx="2837063" cy="890736"/>
            <a:chOff x="840809" y="3673769"/>
            <a:chExt cx="2113147" cy="735196"/>
          </a:xfrm>
        </p:grpSpPr>
        <p:sp>
          <p:nvSpPr>
            <p:cNvPr id="53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0809" y="3673769"/>
              <a:ext cx="2113147" cy="734730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What  do we have to find ?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1066800" y="1138463"/>
            <a:ext cx="1440000" cy="7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6" name="Group 88"/>
          <p:cNvGrpSpPr/>
          <p:nvPr/>
        </p:nvGrpSpPr>
        <p:grpSpPr>
          <a:xfrm>
            <a:off x="4335025" y="2052856"/>
            <a:ext cx="3674350" cy="1161792"/>
            <a:chOff x="853740" y="3705226"/>
            <a:chExt cx="2148222" cy="703739"/>
          </a:xfrm>
        </p:grpSpPr>
        <p:sp>
          <p:nvSpPr>
            <p:cNvPr id="57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8815" y="3717131"/>
              <a:ext cx="2113147" cy="539208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By cross multiplying we get ,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9" name="Group 88"/>
          <p:cNvGrpSpPr/>
          <p:nvPr/>
        </p:nvGrpSpPr>
        <p:grpSpPr>
          <a:xfrm>
            <a:off x="3737066" y="2242251"/>
            <a:ext cx="2910840" cy="1264979"/>
            <a:chOff x="790961" y="3707092"/>
            <a:chExt cx="1701833" cy="766243"/>
          </a:xfrm>
        </p:grpSpPr>
        <p:sp>
          <p:nvSpPr>
            <p:cNvPr id="60" name="Cloud Callout 16"/>
            <p:cNvSpPr/>
            <p:nvPr/>
          </p:nvSpPr>
          <p:spPr>
            <a:xfrm>
              <a:off x="916110" y="3732921"/>
              <a:ext cx="1483128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0961" y="3707092"/>
              <a:ext cx="1701833" cy="766243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Ratio means something upon something 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2" name="Arc 4"/>
          <p:cNvSpPr>
            <a:spLocks/>
          </p:cNvSpPr>
          <p:nvPr/>
        </p:nvSpPr>
        <p:spPr bwMode="auto">
          <a:xfrm rot="21290584" flipH="1">
            <a:off x="1531488" y="2058776"/>
            <a:ext cx="627642" cy="194866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63" name="Group 88"/>
          <p:cNvGrpSpPr/>
          <p:nvPr/>
        </p:nvGrpSpPr>
        <p:grpSpPr>
          <a:xfrm>
            <a:off x="3476464" y="1654084"/>
            <a:ext cx="2671135" cy="965247"/>
            <a:chOff x="790960" y="3694483"/>
            <a:chExt cx="1561689" cy="584685"/>
          </a:xfrm>
        </p:grpSpPr>
        <p:sp>
          <p:nvSpPr>
            <p:cNvPr id="64" name="Cloud Callout 16"/>
            <p:cNvSpPr/>
            <p:nvPr/>
          </p:nvSpPr>
          <p:spPr>
            <a:xfrm>
              <a:off x="850542" y="3694483"/>
              <a:ext cx="1426644" cy="58468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0960" y="3707092"/>
              <a:ext cx="1561689" cy="539209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Number the equation as (</a:t>
              </a:r>
              <a:r>
                <a:rPr lang="en-US" sz="1600" b="1" dirty="0" err="1" smtClean="0">
                  <a:solidFill>
                    <a:srgbClr val="002060"/>
                  </a:solidFill>
                </a:rPr>
                <a:t>i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)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122101" y="311900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</a:t>
            </a:r>
            <a:endParaRPr lang="en-US" sz="1600" b="1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grpSp>
        <p:nvGrpSpPr>
          <p:cNvPr id="67" name="Group 88"/>
          <p:cNvGrpSpPr/>
          <p:nvPr/>
        </p:nvGrpSpPr>
        <p:grpSpPr>
          <a:xfrm>
            <a:off x="3741364" y="2003440"/>
            <a:ext cx="3487987" cy="963036"/>
            <a:chOff x="853740" y="3705226"/>
            <a:chExt cx="2148222" cy="703739"/>
          </a:xfrm>
        </p:grpSpPr>
        <p:sp>
          <p:nvSpPr>
            <p:cNvPr id="68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8815" y="3717131"/>
              <a:ext cx="2113147" cy="650493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By cross multiplying we get ,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323936" y="3886594"/>
            <a:ext cx="753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+ 20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1" name="Arc 4"/>
          <p:cNvSpPr>
            <a:spLocks/>
          </p:cNvSpPr>
          <p:nvPr/>
        </p:nvSpPr>
        <p:spPr bwMode="auto">
          <a:xfrm>
            <a:off x="1229549" y="3557581"/>
            <a:ext cx="243961" cy="121956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784681" y="3889732"/>
            <a:ext cx="899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4y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3" name="Arc 4"/>
          <p:cNvSpPr>
            <a:spLocks/>
          </p:cNvSpPr>
          <p:nvPr/>
        </p:nvSpPr>
        <p:spPr bwMode="auto">
          <a:xfrm>
            <a:off x="1259926" y="3557582"/>
            <a:ext cx="427169" cy="80969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313640" y="3899347"/>
            <a:ext cx="641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+ 16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5" name="Arc 4"/>
          <p:cNvSpPr>
            <a:spLocks/>
          </p:cNvSpPr>
          <p:nvPr/>
        </p:nvSpPr>
        <p:spPr bwMode="auto">
          <a:xfrm rot="410644">
            <a:off x="2178687" y="3567546"/>
            <a:ext cx="254514" cy="102467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6" name="Arc 4"/>
          <p:cNvSpPr>
            <a:spLocks/>
          </p:cNvSpPr>
          <p:nvPr/>
        </p:nvSpPr>
        <p:spPr bwMode="auto">
          <a:xfrm>
            <a:off x="2127003" y="3562351"/>
            <a:ext cx="485185" cy="117187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77" name="Group 88"/>
          <p:cNvGrpSpPr/>
          <p:nvPr/>
        </p:nvGrpSpPr>
        <p:grpSpPr>
          <a:xfrm>
            <a:off x="4070632" y="2119985"/>
            <a:ext cx="2910790" cy="965247"/>
            <a:chOff x="721125" y="3694483"/>
            <a:chExt cx="1701804" cy="584685"/>
          </a:xfrm>
        </p:grpSpPr>
        <p:sp>
          <p:nvSpPr>
            <p:cNvPr id="78" name="Cloud Callout 16"/>
            <p:cNvSpPr/>
            <p:nvPr/>
          </p:nvSpPr>
          <p:spPr>
            <a:xfrm>
              <a:off x="850542" y="3694483"/>
              <a:ext cx="1426644" cy="58468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1125" y="3720939"/>
              <a:ext cx="1701804" cy="539209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Number the equation as (ii)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0" name="Cloud Callout 79"/>
          <p:cNvSpPr/>
          <p:nvPr/>
        </p:nvSpPr>
        <p:spPr>
          <a:xfrm>
            <a:off x="4652465" y="1199522"/>
            <a:ext cx="3348537" cy="1268658"/>
          </a:xfrm>
          <a:prstGeom prst="cloudCallout">
            <a:avLst>
              <a:gd name="adj1" fmla="val -67926"/>
              <a:gd name="adj2" fmla="val 4123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First in this sum will have to either make the coefficient of  </a:t>
            </a:r>
            <a:r>
              <a:rPr lang="en-US" sz="1400" b="1" dirty="0" smtClean="0">
                <a:solidFill>
                  <a:srgbClr val="002060"/>
                </a:solidFill>
              </a:rPr>
              <a:t>x </a:t>
            </a:r>
            <a:r>
              <a:rPr lang="en-US" sz="1400" b="1" dirty="0">
                <a:solidFill>
                  <a:srgbClr val="002060"/>
                </a:solidFill>
              </a:rPr>
              <a:t>same or </a:t>
            </a:r>
            <a:r>
              <a:rPr lang="en-US" sz="1400" b="1" dirty="0" smtClean="0">
                <a:solidFill>
                  <a:srgbClr val="002060"/>
                </a:solidFill>
              </a:rPr>
              <a:t>y </a:t>
            </a:r>
            <a:r>
              <a:rPr lang="en-US" sz="1400" b="1" dirty="0">
                <a:solidFill>
                  <a:srgbClr val="002060"/>
                </a:solidFill>
              </a:rPr>
              <a:t>same</a:t>
            </a:r>
          </a:p>
        </p:txBody>
      </p:sp>
      <p:sp>
        <p:nvSpPr>
          <p:cNvPr id="82" name="Cloud 81"/>
          <p:cNvSpPr/>
          <p:nvPr/>
        </p:nvSpPr>
        <p:spPr>
          <a:xfrm>
            <a:off x="5119280" y="2290738"/>
            <a:ext cx="3384712" cy="112017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In this sum we will make the coefficient of Y same.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83" name="Cloud Callout 82"/>
          <p:cNvSpPr/>
          <p:nvPr/>
        </p:nvSpPr>
        <p:spPr>
          <a:xfrm>
            <a:off x="1914907" y="1657350"/>
            <a:ext cx="3076002" cy="990600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the equation as (iii)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4" name="Cloud Callout 83"/>
          <p:cNvSpPr/>
          <p:nvPr/>
        </p:nvSpPr>
        <p:spPr>
          <a:xfrm>
            <a:off x="4524518" y="2647950"/>
            <a:ext cx="3076002" cy="990600"/>
          </a:xfrm>
          <a:prstGeom prst="cloudCallout">
            <a:avLst>
              <a:gd name="adj1" fmla="val 31569"/>
              <a:gd name="adj2" fmla="val -8160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the equation as (iv)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5" name="Cloud Callout 84"/>
          <p:cNvSpPr/>
          <p:nvPr/>
        </p:nvSpPr>
        <p:spPr>
          <a:xfrm>
            <a:off x="1346480" y="2114550"/>
            <a:ext cx="3668652" cy="1268658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Observe the equation (iii) and (iv)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8" name="Cloud Callout 87"/>
          <p:cNvSpPr/>
          <p:nvPr/>
        </p:nvSpPr>
        <p:spPr>
          <a:xfrm>
            <a:off x="1615059" y="2517906"/>
            <a:ext cx="3062171" cy="1082608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Are the signs same or different ?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9" name="Cloud Callout 88"/>
          <p:cNvSpPr/>
          <p:nvPr/>
        </p:nvSpPr>
        <p:spPr>
          <a:xfrm>
            <a:off x="766327" y="2237064"/>
            <a:ext cx="4458427" cy="1655608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If signs are same we will subtract the equations and if signs are different we will add the equations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1" name="Cloud Callout 90"/>
          <p:cNvSpPr/>
          <p:nvPr/>
        </p:nvSpPr>
        <p:spPr>
          <a:xfrm>
            <a:off x="701437" y="1521879"/>
            <a:ext cx="3946764" cy="1484604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Here, in the equation (iii) and (iv) the signs are same so, we will subtract these two equations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4865425" y="3453492"/>
            <a:ext cx="2848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6096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Substituting x = 12  in (</a:t>
            </a:r>
            <a:r>
              <a:rPr lang="en-US" sz="1600" b="1" dirty="0" err="1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) we get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931528" y="3684812"/>
            <a:ext cx="16401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622300" algn="l"/>
                <a:tab pos="901700" algn="l"/>
                <a:tab pos="1143000" algn="l"/>
              </a:tabLst>
            </a:pP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(12)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 3y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  =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684028" y="3922484"/>
            <a:ext cx="9717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48    =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3y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807647" y="4152900"/>
            <a:ext cx="8675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  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16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879012" y="4458242"/>
            <a:ext cx="36249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a typeface="Times New Roman" pitchFamily="18" charset="0"/>
                <a:cs typeface="Arial" charset="0"/>
              </a:rPr>
              <a:t>The two numbers are </a:t>
            </a:r>
            <a:r>
              <a:rPr lang="en-US" sz="1600" b="1" dirty="0" smtClean="0">
                <a:solidFill>
                  <a:srgbClr val="0000FF"/>
                </a:solidFill>
                <a:cs typeface="Arial" charset="0"/>
              </a:rPr>
              <a:t>12 and 16</a:t>
            </a:r>
            <a:endParaRPr lang="en-US" sz="1600" b="1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879012" y="4483788"/>
            <a:ext cx="3548708" cy="2901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8" name="Cloud Callout 97"/>
          <p:cNvSpPr/>
          <p:nvPr/>
        </p:nvSpPr>
        <p:spPr>
          <a:xfrm>
            <a:off x="637289" y="3065057"/>
            <a:ext cx="3433345" cy="1393185"/>
          </a:xfrm>
          <a:prstGeom prst="cloudCallout">
            <a:avLst>
              <a:gd name="adj1" fmla="val 73471"/>
              <a:gd name="adj2" fmla="val -61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Substitute x = 12 either in equation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), (ii), (iii) or (iv) which ever is simpler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9" name="Cloud Callout 98"/>
          <p:cNvSpPr/>
          <p:nvPr/>
        </p:nvSpPr>
        <p:spPr>
          <a:xfrm>
            <a:off x="546575" y="3165234"/>
            <a:ext cx="3328227" cy="1293010"/>
          </a:xfrm>
          <a:prstGeom prst="cloudCallout">
            <a:avLst>
              <a:gd name="adj1" fmla="val 87150"/>
              <a:gd name="adj2" fmla="val -6838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In this sum we will substitute x = 12 in equation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1" name="Cloud 80"/>
          <p:cNvSpPr/>
          <p:nvPr/>
        </p:nvSpPr>
        <p:spPr>
          <a:xfrm>
            <a:off x="4648202" y="3339066"/>
            <a:ext cx="3934307" cy="1469166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To make </a:t>
            </a:r>
            <a:r>
              <a:rPr lang="en-US" sz="1400" b="1" dirty="0">
                <a:solidFill>
                  <a:srgbClr val="002060"/>
                </a:solidFill>
              </a:rPr>
              <a:t>the coefficient of y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same we will have to multiply equation (i) by </a:t>
            </a:r>
            <a:r>
              <a:rPr lang="en-US" sz="1400" b="1" dirty="0" smtClean="0">
                <a:solidFill>
                  <a:srgbClr val="002060"/>
                </a:solidFill>
              </a:rPr>
              <a:t>4 and equation (ii) by 3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7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6" grpId="0" animBg="1"/>
      <p:bldP spid="86" grpId="1" animBg="1"/>
      <p:bldP spid="26" grpId="0" animBg="1"/>
      <p:bldP spid="26" grpId="1" animBg="1"/>
      <p:bldP spid="26" grpId="2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0" grpId="0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2" grpId="0"/>
      <p:bldP spid="62" grpId="0" animBg="1"/>
      <p:bldP spid="62" grpId="1" animBg="1"/>
      <p:bldP spid="66" grpId="0"/>
      <p:bldP spid="70" grpId="0"/>
      <p:bldP spid="71" grpId="0" animBg="1"/>
      <p:bldP spid="71" grpId="1" animBg="1"/>
      <p:bldP spid="72" grpId="0"/>
      <p:bldP spid="73" grpId="0" animBg="1"/>
      <p:bldP spid="73" grpId="1" animBg="1"/>
      <p:bldP spid="74" grpId="0"/>
      <p:bldP spid="75" grpId="0" animBg="1"/>
      <p:bldP spid="75" grpId="1" animBg="1"/>
      <p:bldP spid="76" grpId="0" animBg="1"/>
      <p:bldP spid="76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  <p:bldP spid="92" grpId="0"/>
      <p:bldP spid="93" grpId="0"/>
      <p:bldP spid="94" grpId="0"/>
      <p:bldP spid="95" grpId="0"/>
      <p:bldP spid="97" grpId="0" animBg="1"/>
      <p:bldP spid="98" grpId="0" animBg="1"/>
      <p:bldP spid="98" grpId="1" animBg="1"/>
      <p:bldP spid="99" grpId="0" animBg="1"/>
      <p:bldP spid="99" grpId="1" animBg="1"/>
      <p:bldP spid="81" grpId="0" animBg="1"/>
      <p:bldP spid="8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314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60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5209847" y="1937725"/>
            <a:ext cx="2028883" cy="2851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47791" y="1356757"/>
            <a:ext cx="1761917" cy="2851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49065" y="695438"/>
            <a:ext cx="360000" cy="213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06258" y="311280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ea typeface="Times New Roman" pitchFamily="18" charset="0"/>
                <a:cs typeface="Arial" charset="0"/>
              </a:rPr>
              <a:t>=</a:t>
            </a:r>
            <a:endParaRPr lang="en-US" sz="1600" dirty="0">
              <a:solidFill>
                <a:prstClr val="white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533400" y="623207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7675" indent="-447675"/>
            <a:r>
              <a:rPr lang="en-US" sz="1600" b="1" dirty="0" smtClean="0">
                <a:solidFill>
                  <a:srgbClr val="FF0000"/>
                </a:solidFill>
              </a:rPr>
              <a:t>Q.	Two numbers are in the ratio 5 : 6. If 8 is Subtracted to each number, their ratio becomes 4 : 5. Find the numbers.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127576"/>
            <a:ext cx="4936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609600" algn="l"/>
              </a:tabLst>
            </a:pPr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Sol.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Let the two numbers be 'x' and 'y'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2501" y="1363436"/>
            <a:ext cx="2293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first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69239"/>
            <a:ext cx="1550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  <a:ea typeface="Times New Roman" pitchFamily="18" charset="0"/>
                <a:cs typeface="Arial" charset="0"/>
                <a:sym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      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6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   =  5y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2437035"/>
            <a:ext cx="1850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       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6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5y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 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2" y="2437035"/>
            <a:ext cx="798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</a:t>
            </a:r>
            <a:r>
              <a:rPr lang="en-US" sz="1600" b="1" dirty="0" err="1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899" y="2687498"/>
            <a:ext cx="2558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second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3900" y="3590919"/>
            <a:ext cx="2971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(x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- 8)  =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 (y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- 8)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3900" y="3875358"/>
            <a:ext cx="10128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5x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8824" y="4175713"/>
            <a:ext cx="20954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4y   =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-32 + 40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38822" y="4446646"/>
            <a:ext cx="1571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4y   =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 8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53424" y="4440041"/>
            <a:ext cx="84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........(ii)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76081" y="1047750"/>
            <a:ext cx="1836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Multiplying  (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) by 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28887" y="1333489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24x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20y   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43487" y="1333489"/>
            <a:ext cx="8980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........(iii)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75597" y="1603464"/>
            <a:ext cx="1885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Multiplying  (ii) by 5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40317" y="1916428"/>
            <a:ext cx="18838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5x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20y   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 40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391070" y="1897040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........(iv)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63176" y="2180406"/>
            <a:ext cx="2925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Subtracting  (iii) from (iv) we get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34197" y="2430233"/>
            <a:ext cx="220980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863600" algn="l"/>
                <a:tab pos="1384300" algn="l"/>
                <a:tab pos="17018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25x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20y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	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  <a:p>
            <a:pPr eaLnBrk="0" hangingPunct="0">
              <a:spcBef>
                <a:spcPts val="600"/>
              </a:spcBef>
              <a:tabLst>
                <a:tab pos="863600" algn="l"/>
                <a:tab pos="1384300" algn="l"/>
                <a:tab pos="17018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24x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20y  =       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70397" y="3278079"/>
            <a:ext cx="2286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181199" y="3224890"/>
            <a:ext cx="2036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1244600" algn="l"/>
                <a:tab pos="1473200" algn="l"/>
              </a:tabLst>
            </a:pP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               =      40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50748" y="2966476"/>
            <a:ext cx="465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 </a:t>
            </a:r>
            <a:r>
              <a:rPr lang="en-US" sz="1600" dirty="0" smtClean="0">
                <a:solidFill>
                  <a:prstClr val="black"/>
                </a:solidFill>
              </a:rPr>
              <a:t>- 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0800000" flipV="1">
            <a:off x="5791200" y="2527513"/>
            <a:ext cx="4572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5791200" y="2854083"/>
            <a:ext cx="4572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8"/>
          <p:cNvSpPr>
            <a:spLocks noChangeArrowheads="1"/>
          </p:cNvSpPr>
          <p:nvPr/>
        </p:nvSpPr>
        <p:spPr bwMode="auto">
          <a:xfrm>
            <a:off x="4882225" y="2966476"/>
            <a:ext cx="465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 - )</a:t>
            </a: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5574377" y="2966476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 + )</a:t>
            </a:r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>
            <a:off x="1828801" y="1751330"/>
            <a:ext cx="542925" cy="3429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 flipV="1">
            <a:off x="1828800" y="1728470"/>
            <a:ext cx="525780" cy="40386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>
            <a:off x="2080260" y="3133719"/>
            <a:ext cx="388620" cy="31242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 flipV="1">
            <a:off x="2087880" y="3148959"/>
            <a:ext cx="365760" cy="28194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754264"/>
              </p:ext>
            </p:extLst>
          </p:nvPr>
        </p:nvGraphicFramePr>
        <p:xfrm>
          <a:off x="1676400" y="1592263"/>
          <a:ext cx="209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39680" imgH="419040" progId="Equation.DSMT4">
                  <p:embed/>
                </p:oleObj>
              </mc:Choice>
              <mc:Fallback>
                <p:oleObj name="Equation" r:id="rId3" imgW="139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92263"/>
                        <a:ext cx="209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07961"/>
              </p:ext>
            </p:extLst>
          </p:nvPr>
        </p:nvGraphicFramePr>
        <p:xfrm>
          <a:off x="1538288" y="298132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981325"/>
                        <a:ext cx="5334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91768"/>
              </p:ext>
            </p:extLst>
          </p:nvPr>
        </p:nvGraphicFramePr>
        <p:xfrm>
          <a:off x="2371725" y="1611313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7" imgW="139680" imgH="393480" progId="Equation.DSMT4">
                  <p:embed/>
                </p:oleObj>
              </mc:Choice>
              <mc:Fallback>
                <p:oleObj name="Equation" r:id="rId7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1611313"/>
                        <a:ext cx="2095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981200" y="171399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</a:t>
            </a:r>
            <a:endParaRPr lang="en-US" sz="1600" b="1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03274"/>
              </p:ext>
            </p:extLst>
          </p:nvPr>
        </p:nvGraphicFramePr>
        <p:xfrm>
          <a:off x="2438400" y="3009900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9" imgW="152280" imgH="393480" progId="Equation.DSMT4">
                  <p:embed/>
                </p:oleObj>
              </mc:Choice>
              <mc:Fallback>
                <p:oleObj name="Equation" r:id="rId9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09900"/>
                        <a:ext cx="2286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/>
          <p:cNvCxnSpPr/>
          <p:nvPr/>
        </p:nvCxnSpPr>
        <p:spPr>
          <a:xfrm rot="16200000" flipH="1">
            <a:off x="2971074" y="2909932"/>
            <a:ext cx="3383280" cy="29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66800" y="899031"/>
            <a:ext cx="28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909917"/>
            <a:ext cx="446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2" name="Group 88"/>
          <p:cNvGrpSpPr/>
          <p:nvPr/>
        </p:nvGrpSpPr>
        <p:grpSpPr>
          <a:xfrm>
            <a:off x="4239843" y="1341609"/>
            <a:ext cx="2837063" cy="890736"/>
            <a:chOff x="840809" y="3673769"/>
            <a:chExt cx="2113147" cy="735196"/>
          </a:xfrm>
        </p:grpSpPr>
        <p:sp>
          <p:nvSpPr>
            <p:cNvPr id="53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0809" y="3673769"/>
              <a:ext cx="2113147" cy="734730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What  do we have to find ?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1531800" y="1138463"/>
            <a:ext cx="1440000" cy="7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6" name="Group 88"/>
          <p:cNvGrpSpPr/>
          <p:nvPr/>
        </p:nvGrpSpPr>
        <p:grpSpPr>
          <a:xfrm>
            <a:off x="4335025" y="2052856"/>
            <a:ext cx="3674350" cy="1161792"/>
            <a:chOff x="853740" y="3705226"/>
            <a:chExt cx="2148222" cy="703739"/>
          </a:xfrm>
        </p:grpSpPr>
        <p:sp>
          <p:nvSpPr>
            <p:cNvPr id="57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8815" y="3717131"/>
              <a:ext cx="2113147" cy="539208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By cross multiplying we get ,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9" name="Group 88"/>
          <p:cNvGrpSpPr/>
          <p:nvPr/>
        </p:nvGrpSpPr>
        <p:grpSpPr>
          <a:xfrm>
            <a:off x="3737066" y="2242251"/>
            <a:ext cx="2910840" cy="1264979"/>
            <a:chOff x="790961" y="3707092"/>
            <a:chExt cx="1701833" cy="766243"/>
          </a:xfrm>
        </p:grpSpPr>
        <p:sp>
          <p:nvSpPr>
            <p:cNvPr id="60" name="Cloud Callout 16"/>
            <p:cNvSpPr/>
            <p:nvPr/>
          </p:nvSpPr>
          <p:spPr>
            <a:xfrm>
              <a:off x="916110" y="3732921"/>
              <a:ext cx="1483128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0961" y="3707092"/>
              <a:ext cx="1701833" cy="766243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Ratio means something upon something 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2" name="Arc 4"/>
          <p:cNvSpPr>
            <a:spLocks/>
          </p:cNvSpPr>
          <p:nvPr/>
        </p:nvSpPr>
        <p:spPr bwMode="auto">
          <a:xfrm rot="21290584" flipH="1">
            <a:off x="1531488" y="2058776"/>
            <a:ext cx="627642" cy="194866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63" name="Group 88"/>
          <p:cNvGrpSpPr/>
          <p:nvPr/>
        </p:nvGrpSpPr>
        <p:grpSpPr>
          <a:xfrm>
            <a:off x="3476464" y="1654084"/>
            <a:ext cx="2671135" cy="965247"/>
            <a:chOff x="790960" y="3694483"/>
            <a:chExt cx="1561689" cy="584685"/>
          </a:xfrm>
        </p:grpSpPr>
        <p:sp>
          <p:nvSpPr>
            <p:cNvPr id="64" name="Cloud Callout 16"/>
            <p:cNvSpPr/>
            <p:nvPr/>
          </p:nvSpPr>
          <p:spPr>
            <a:xfrm>
              <a:off x="850542" y="3694483"/>
              <a:ext cx="1426644" cy="58468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0960" y="3707092"/>
              <a:ext cx="1561689" cy="539209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Number the equation as (</a:t>
              </a:r>
              <a:r>
                <a:rPr lang="en-US" sz="1600" b="1" dirty="0" err="1" smtClean="0">
                  <a:solidFill>
                    <a:srgbClr val="002060"/>
                  </a:solidFill>
                </a:rPr>
                <a:t>i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)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122101" y="311900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</a:t>
            </a:r>
            <a:endParaRPr lang="en-US" sz="1600" b="1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grpSp>
        <p:nvGrpSpPr>
          <p:cNvPr id="67" name="Group 88"/>
          <p:cNvGrpSpPr/>
          <p:nvPr/>
        </p:nvGrpSpPr>
        <p:grpSpPr>
          <a:xfrm>
            <a:off x="3741364" y="2003440"/>
            <a:ext cx="3487987" cy="963036"/>
            <a:chOff x="853740" y="3705226"/>
            <a:chExt cx="2148222" cy="703739"/>
          </a:xfrm>
        </p:grpSpPr>
        <p:sp>
          <p:nvSpPr>
            <p:cNvPr id="68" name="Cloud Callout 16"/>
            <p:cNvSpPr/>
            <p:nvPr/>
          </p:nvSpPr>
          <p:spPr>
            <a:xfrm>
              <a:off x="853740" y="3705226"/>
              <a:ext cx="2019971" cy="703739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8815" y="3717131"/>
              <a:ext cx="2113147" cy="650493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By cross multiplying we get ,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323936" y="3886594"/>
            <a:ext cx="753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- 40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1" name="Arc 4"/>
          <p:cNvSpPr>
            <a:spLocks/>
          </p:cNvSpPr>
          <p:nvPr/>
        </p:nvSpPr>
        <p:spPr bwMode="auto">
          <a:xfrm>
            <a:off x="1229549" y="3557581"/>
            <a:ext cx="243961" cy="121956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784681" y="3889732"/>
            <a:ext cx="899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4y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3" name="Arc 4"/>
          <p:cNvSpPr>
            <a:spLocks/>
          </p:cNvSpPr>
          <p:nvPr/>
        </p:nvSpPr>
        <p:spPr bwMode="auto">
          <a:xfrm>
            <a:off x="1259926" y="3557582"/>
            <a:ext cx="427169" cy="80969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250580" y="3899347"/>
            <a:ext cx="641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-  32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5" name="Arc 4"/>
          <p:cNvSpPr>
            <a:spLocks/>
          </p:cNvSpPr>
          <p:nvPr/>
        </p:nvSpPr>
        <p:spPr bwMode="auto">
          <a:xfrm rot="410644">
            <a:off x="2178687" y="3567546"/>
            <a:ext cx="254514" cy="102467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6" name="Arc 4"/>
          <p:cNvSpPr>
            <a:spLocks/>
          </p:cNvSpPr>
          <p:nvPr/>
        </p:nvSpPr>
        <p:spPr bwMode="auto">
          <a:xfrm>
            <a:off x="2127003" y="3562351"/>
            <a:ext cx="485185" cy="117187"/>
          </a:xfrm>
          <a:prstGeom prst="curvedDownArrow">
            <a:avLst/>
          </a:prstGeom>
          <a:solidFill>
            <a:srgbClr val="FFC000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77" name="Group 88"/>
          <p:cNvGrpSpPr/>
          <p:nvPr/>
        </p:nvGrpSpPr>
        <p:grpSpPr>
          <a:xfrm>
            <a:off x="4070632" y="2119985"/>
            <a:ext cx="2910790" cy="965247"/>
            <a:chOff x="721125" y="3694483"/>
            <a:chExt cx="1701804" cy="584685"/>
          </a:xfrm>
        </p:grpSpPr>
        <p:sp>
          <p:nvSpPr>
            <p:cNvPr id="78" name="Cloud Callout 16"/>
            <p:cNvSpPr/>
            <p:nvPr/>
          </p:nvSpPr>
          <p:spPr>
            <a:xfrm>
              <a:off x="850542" y="3694483"/>
              <a:ext cx="1426644" cy="58468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1125" y="3720939"/>
              <a:ext cx="1701804" cy="539209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Number the equation as (ii)</a:t>
              </a:r>
              <a:endParaRPr lang="en-IN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0" name="Cloud Callout 79"/>
          <p:cNvSpPr/>
          <p:nvPr/>
        </p:nvSpPr>
        <p:spPr>
          <a:xfrm>
            <a:off x="4652465" y="1199522"/>
            <a:ext cx="3348537" cy="1268658"/>
          </a:xfrm>
          <a:prstGeom prst="cloudCallout">
            <a:avLst>
              <a:gd name="adj1" fmla="val -67926"/>
              <a:gd name="adj2" fmla="val 4123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First in this sum will have to either make the coefficient of  </a:t>
            </a:r>
            <a:r>
              <a:rPr lang="en-US" sz="1400" b="1" dirty="0" smtClean="0">
                <a:solidFill>
                  <a:srgbClr val="002060"/>
                </a:solidFill>
              </a:rPr>
              <a:t>x </a:t>
            </a:r>
            <a:r>
              <a:rPr lang="en-US" sz="1400" b="1" dirty="0">
                <a:solidFill>
                  <a:srgbClr val="002060"/>
                </a:solidFill>
              </a:rPr>
              <a:t>same or </a:t>
            </a:r>
            <a:r>
              <a:rPr lang="en-US" sz="1400" b="1" dirty="0" smtClean="0">
                <a:solidFill>
                  <a:srgbClr val="002060"/>
                </a:solidFill>
              </a:rPr>
              <a:t>y </a:t>
            </a:r>
            <a:r>
              <a:rPr lang="en-US" sz="1400" b="1" dirty="0">
                <a:solidFill>
                  <a:srgbClr val="002060"/>
                </a:solidFill>
              </a:rPr>
              <a:t>same</a:t>
            </a:r>
          </a:p>
        </p:txBody>
      </p:sp>
      <p:sp>
        <p:nvSpPr>
          <p:cNvPr id="82" name="Cloud 81"/>
          <p:cNvSpPr/>
          <p:nvPr/>
        </p:nvSpPr>
        <p:spPr>
          <a:xfrm>
            <a:off x="5119280" y="2290738"/>
            <a:ext cx="3384712" cy="112017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In this sum we will make the coefficient of Y same.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83" name="Cloud Callout 82"/>
          <p:cNvSpPr/>
          <p:nvPr/>
        </p:nvSpPr>
        <p:spPr>
          <a:xfrm>
            <a:off x="1914907" y="1657350"/>
            <a:ext cx="3076002" cy="990600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the equation as (iii)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4" name="Cloud Callout 83"/>
          <p:cNvSpPr/>
          <p:nvPr/>
        </p:nvSpPr>
        <p:spPr>
          <a:xfrm>
            <a:off x="4524518" y="2647950"/>
            <a:ext cx="3076002" cy="990600"/>
          </a:xfrm>
          <a:prstGeom prst="cloudCallout">
            <a:avLst>
              <a:gd name="adj1" fmla="val 31569"/>
              <a:gd name="adj2" fmla="val -8160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the equation as (iv)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5" name="Cloud Callout 84"/>
          <p:cNvSpPr/>
          <p:nvPr/>
        </p:nvSpPr>
        <p:spPr>
          <a:xfrm>
            <a:off x="1346480" y="2114550"/>
            <a:ext cx="3668652" cy="1268658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Observe the equation (iii) and (iv)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8" name="Cloud Callout 87"/>
          <p:cNvSpPr/>
          <p:nvPr/>
        </p:nvSpPr>
        <p:spPr>
          <a:xfrm>
            <a:off x="1615059" y="2517906"/>
            <a:ext cx="3062171" cy="1082608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Are the signs same or different ?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9" name="Cloud Callout 88"/>
          <p:cNvSpPr/>
          <p:nvPr/>
        </p:nvSpPr>
        <p:spPr>
          <a:xfrm>
            <a:off x="766327" y="2237064"/>
            <a:ext cx="4458427" cy="1655608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If signs are same we will subtract the equations and if signs are different we will add the equations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1" name="Cloud Callout 90"/>
          <p:cNvSpPr/>
          <p:nvPr/>
        </p:nvSpPr>
        <p:spPr>
          <a:xfrm>
            <a:off x="701437" y="1521879"/>
            <a:ext cx="3946764" cy="1484604"/>
          </a:xfrm>
          <a:prstGeom prst="cloudCallout">
            <a:avLst>
              <a:gd name="adj1" fmla="val 67473"/>
              <a:gd name="adj2" fmla="val -348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Here, in the equation (iii) and (iv) the signs are same so, we will subtract these two equations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4865424" y="3453492"/>
            <a:ext cx="2848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6096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Substituting x = 40  in (</a:t>
            </a:r>
            <a:r>
              <a:rPr lang="en-US" sz="1600" b="1" dirty="0" err="1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) we get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931528" y="3684812"/>
            <a:ext cx="16401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622300" algn="l"/>
                <a:tab pos="901700" algn="l"/>
                <a:tab pos="11430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6 (40)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 5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    =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684028" y="3922484"/>
            <a:ext cx="982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240  =  5y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807647" y="4152900"/>
            <a:ext cx="8675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  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48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879012" y="4458242"/>
            <a:ext cx="36249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a typeface="Times New Roman" pitchFamily="18" charset="0"/>
                <a:cs typeface="Arial" charset="0"/>
              </a:rPr>
              <a:t>The two numbers are </a:t>
            </a:r>
            <a:r>
              <a:rPr lang="en-US" sz="1600" b="1" dirty="0" smtClean="0">
                <a:solidFill>
                  <a:srgbClr val="0000FF"/>
                </a:solidFill>
                <a:cs typeface="Arial" charset="0"/>
              </a:rPr>
              <a:t>40 and 48</a:t>
            </a:r>
            <a:endParaRPr lang="en-US" sz="1600" b="1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879012" y="4483788"/>
            <a:ext cx="3548708" cy="2901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8" name="Cloud Callout 97"/>
          <p:cNvSpPr/>
          <p:nvPr/>
        </p:nvSpPr>
        <p:spPr>
          <a:xfrm>
            <a:off x="637289" y="3065057"/>
            <a:ext cx="3433345" cy="1393185"/>
          </a:xfrm>
          <a:prstGeom prst="cloudCallout">
            <a:avLst>
              <a:gd name="adj1" fmla="val 73471"/>
              <a:gd name="adj2" fmla="val -613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Substitute x = 40 either in equation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), (ii), (iii) or (iv) which ever is simpler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9" name="Cloud Callout 98"/>
          <p:cNvSpPr/>
          <p:nvPr/>
        </p:nvSpPr>
        <p:spPr>
          <a:xfrm>
            <a:off x="546575" y="3183741"/>
            <a:ext cx="3328227" cy="1293010"/>
          </a:xfrm>
          <a:prstGeom prst="cloudCallout">
            <a:avLst>
              <a:gd name="adj1" fmla="val 87150"/>
              <a:gd name="adj2" fmla="val -6838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In this sum we will substitute x = 40 in equation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1" name="Cloud 80"/>
          <p:cNvSpPr/>
          <p:nvPr/>
        </p:nvSpPr>
        <p:spPr>
          <a:xfrm>
            <a:off x="4648202" y="3339066"/>
            <a:ext cx="3934307" cy="1469166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To make </a:t>
            </a:r>
            <a:r>
              <a:rPr lang="en-US" sz="1400" b="1" dirty="0">
                <a:solidFill>
                  <a:srgbClr val="002060"/>
                </a:solidFill>
              </a:rPr>
              <a:t>the coefficient of y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same we will have to multiply equation (i) by </a:t>
            </a:r>
            <a:r>
              <a:rPr lang="en-US" sz="1400" b="1" dirty="0" smtClean="0">
                <a:solidFill>
                  <a:srgbClr val="002060"/>
                </a:solidFill>
              </a:rPr>
              <a:t>4 and equation (ii) by 5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6" grpId="0" animBg="1"/>
      <p:bldP spid="86" grpId="1" animBg="1"/>
      <p:bldP spid="26" grpId="0" animBg="1"/>
      <p:bldP spid="26" grpId="1" animBg="1"/>
      <p:bldP spid="26" grpId="2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0" grpId="0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2" grpId="0"/>
      <p:bldP spid="62" grpId="0" animBg="1"/>
      <p:bldP spid="62" grpId="1" animBg="1"/>
      <p:bldP spid="66" grpId="0"/>
      <p:bldP spid="70" grpId="0"/>
      <p:bldP spid="71" grpId="0" animBg="1"/>
      <p:bldP spid="71" grpId="1" animBg="1"/>
      <p:bldP spid="72" grpId="0"/>
      <p:bldP spid="73" grpId="0" animBg="1"/>
      <p:bldP spid="73" grpId="1" animBg="1"/>
      <p:bldP spid="74" grpId="0"/>
      <p:bldP spid="75" grpId="0" animBg="1"/>
      <p:bldP spid="75" grpId="1" animBg="1"/>
      <p:bldP spid="76" grpId="0" animBg="1"/>
      <p:bldP spid="76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  <p:bldP spid="92" grpId="0"/>
      <p:bldP spid="93" grpId="0"/>
      <p:bldP spid="94" grpId="0"/>
      <p:bldP spid="95" grpId="0"/>
      <p:bldP spid="97" grpId="0" animBg="1"/>
      <p:bldP spid="98" grpId="0" animBg="1"/>
      <p:bldP spid="98" grpId="1" animBg="1"/>
      <p:bldP spid="99" grpId="0" animBg="1"/>
      <p:bldP spid="99" grpId="1" animBg="1"/>
      <p:bldP spid="81" grpId="0" animBg="1"/>
      <p:bldP spid="8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1620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00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817455" y="974676"/>
            <a:ext cx="1713347" cy="24135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53712" y="976210"/>
            <a:ext cx="1063743" cy="286273"/>
          </a:xfrm>
          <a:prstGeom prst="rect">
            <a:avLst/>
          </a:prstGeom>
          <a:solidFill>
            <a:srgbClr val="53D2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41872" y="1010092"/>
            <a:ext cx="1777528" cy="224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56742" y="742111"/>
            <a:ext cx="271517" cy="344743"/>
          </a:xfrm>
          <a:prstGeom prst="rect">
            <a:avLst/>
          </a:prstGeom>
          <a:solidFill>
            <a:srgbClr val="8AB2E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59210" y="739152"/>
            <a:ext cx="197530" cy="230710"/>
          </a:xfrm>
          <a:prstGeom prst="rect">
            <a:avLst/>
          </a:prstGeom>
          <a:solidFill>
            <a:srgbClr val="EA9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34359" y="742112"/>
            <a:ext cx="3712173" cy="230710"/>
          </a:xfrm>
          <a:prstGeom prst="rect">
            <a:avLst/>
          </a:prstGeom>
          <a:solidFill>
            <a:srgbClr val="53D2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71134" y="773862"/>
            <a:ext cx="402336" cy="22435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9546" y="677708"/>
            <a:ext cx="80073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65138" indent="-465138" algn="just">
              <a:buSzPts val="2400"/>
            </a:pPr>
            <a:r>
              <a:rPr lang="en-US" sz="1600" b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Q.        </a:t>
            </a:r>
            <a:r>
              <a:rPr lang="en-US" sz="1600" b="1" spc="-30" dirty="0" smtClean="0">
                <a:solidFill>
                  <a:srgbClr val="FF0000"/>
                </a:solidFill>
              </a:rPr>
              <a:t>The sum of the numerator and denominator of a fraction is 15. </a:t>
            </a:r>
          </a:p>
          <a:p>
            <a:pPr marL="465138" indent="-465138" algn="just">
              <a:buSzPts val="2400"/>
            </a:pPr>
            <a:r>
              <a:rPr lang="en-US" sz="1600" b="1" spc="-30" dirty="0">
                <a:solidFill>
                  <a:srgbClr val="FF0000"/>
                </a:solidFill>
              </a:rPr>
              <a:t> </a:t>
            </a:r>
            <a:r>
              <a:rPr lang="en-US" sz="1600" b="1" spc="-30" dirty="0" smtClean="0">
                <a:solidFill>
                  <a:srgbClr val="FF0000"/>
                </a:solidFill>
              </a:rPr>
              <a:t>             The denominator is 3 more than twice the numerator. Determine the fraction.</a:t>
            </a:r>
            <a:r>
              <a:rPr lang="en-US" sz="1600" b="1" spc="-3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	</a:t>
            </a:r>
            <a:endParaRPr lang="en-US" sz="1600" b="1" spc="-30" dirty="0">
              <a:solidFill>
                <a:srgbClr val="FF000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1581151"/>
            <a:ext cx="35798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Let the numerator of fraction be</a:t>
            </a:r>
          </a:p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'x' and denominator be 'y'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39800" y="3257550"/>
            <a:ext cx="2293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first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6921" y="35496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40529" y="3562350"/>
            <a:ext cx="962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...........(</a:t>
            </a:r>
            <a:r>
              <a:rPr lang="en-US" sz="1600" b="1" dirty="0" err="1">
                <a:solidFill>
                  <a:srgbClr val="7030A0"/>
                </a:solidFill>
              </a:rPr>
              <a:t>i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473194" y="1581150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22414"/>
              </p:ext>
            </p:extLst>
          </p:nvPr>
        </p:nvGraphicFramePr>
        <p:xfrm>
          <a:off x="1033689" y="2200275"/>
          <a:ext cx="3796456" cy="1016000"/>
        </p:xfrm>
        <a:graphic>
          <a:graphicData uri="http://schemas.openxmlformats.org/drawingml/2006/table">
            <a:tbl>
              <a:tblPr firstRow="1" lastRow="1">
                <a:tableStyleId>{616DA210-FB5B-4158-B5E0-FEB733F419BA}</a:tableStyleId>
              </a:tblPr>
              <a:tblGrid>
                <a:gridCol w="12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3817453" y="2225675"/>
            <a:ext cx="877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Fraction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289647" y="2225675"/>
            <a:ext cx="1609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Denominator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1000126" y="2225675"/>
            <a:ext cx="11204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Numerator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33675" y="2692921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433375" y="2692921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2509" y="35496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=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07309" y="3549650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15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15213"/>
              </p:ext>
            </p:extLst>
          </p:nvPr>
        </p:nvGraphicFramePr>
        <p:xfrm>
          <a:off x="4151313" y="2590801"/>
          <a:ext cx="209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139680" imgH="393480" progId="Equation.DSMT4">
                  <p:embed/>
                </p:oleObj>
              </mc:Choice>
              <mc:Fallback>
                <p:oleObj name="Equation" r:id="rId3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590801"/>
                        <a:ext cx="2095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1219200" y="992543"/>
            <a:ext cx="49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6800" y="1216026"/>
            <a:ext cx="446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02540" y="1222212"/>
            <a:ext cx="192024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2187740" y="2102124"/>
            <a:ext cx="2879560" cy="760075"/>
          </a:xfrm>
          <a:prstGeom prst="cloudCallout">
            <a:avLst>
              <a:gd name="adj1" fmla="val 8338"/>
              <a:gd name="adj2" fmla="val -13341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What is a  fraction ?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0" name="Cloud Callout 49"/>
          <p:cNvSpPr/>
          <p:nvPr/>
        </p:nvSpPr>
        <p:spPr>
          <a:xfrm>
            <a:off x="3046472" y="2190751"/>
            <a:ext cx="3049528" cy="1465580"/>
          </a:xfrm>
          <a:prstGeom prst="cloudCallout">
            <a:avLst>
              <a:gd name="adj1" fmla="val 19996"/>
              <a:gd name="adj2" fmla="val -100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Fraction is numerator upon denominator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135750" y="3557625"/>
            <a:ext cx="644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x      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3500121" y="2615566"/>
            <a:ext cx="2206888" cy="880209"/>
          </a:xfrm>
          <a:prstGeom prst="cloudCallout">
            <a:avLst>
              <a:gd name="adj1" fmla="val -43612"/>
              <a:gd name="adj2" fmla="val -8695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Is means =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1" name="Cloud Callout 80"/>
          <p:cNvSpPr/>
          <p:nvPr/>
        </p:nvSpPr>
        <p:spPr>
          <a:xfrm>
            <a:off x="3406636" y="1879432"/>
            <a:ext cx="3384053" cy="880209"/>
          </a:xfrm>
          <a:prstGeom prst="cloudCallout">
            <a:avLst>
              <a:gd name="adj1" fmla="val -43612"/>
              <a:gd name="adj2" fmla="val -8695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Since we don’t know the numerator and denominator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2012856" y="2001203"/>
            <a:ext cx="3024419" cy="998220"/>
          </a:xfrm>
          <a:prstGeom prst="cloudCallout">
            <a:avLst>
              <a:gd name="adj1" fmla="val 9399"/>
              <a:gd name="adj2" fmla="val -1048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What do we need to find ?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914400" y="3857046"/>
            <a:ext cx="2558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second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143000" y="4148706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y  =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801572" y="4148300"/>
            <a:ext cx="4844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 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507994" y="4150930"/>
            <a:ext cx="3770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2x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124202" y="4169726"/>
            <a:ext cx="1011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...........(ii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7" name="Cloud 86"/>
          <p:cNvSpPr/>
          <p:nvPr/>
        </p:nvSpPr>
        <p:spPr>
          <a:xfrm>
            <a:off x="2209802" y="1962150"/>
            <a:ext cx="3650605" cy="123825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Or by elimination by substitution method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8" name="Cloud 87"/>
          <p:cNvSpPr/>
          <p:nvPr/>
        </p:nvSpPr>
        <p:spPr>
          <a:xfrm>
            <a:off x="4655197" y="2287002"/>
            <a:ext cx="3650605" cy="123825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It is better to use elimination by  substitution method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4984846" y="2801654"/>
            <a:ext cx="3092354" cy="9892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Because 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we have 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(ii) In the form of 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y = something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0" name="Cloud 89"/>
          <p:cNvSpPr/>
          <p:nvPr/>
        </p:nvSpPr>
        <p:spPr>
          <a:xfrm>
            <a:off x="2209802" y="1581150"/>
            <a:ext cx="3650605" cy="146785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Here, we can either solve it by equating the coefficients method 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181600" y="128646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(ii) in (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</a:p>
        </p:txBody>
      </p:sp>
      <p:graphicFrame>
        <p:nvGraphicFramePr>
          <p:cNvPr id="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857932"/>
              </p:ext>
            </p:extLst>
          </p:nvPr>
        </p:nvGraphicFramePr>
        <p:xfrm>
          <a:off x="6037632" y="3646326"/>
          <a:ext cx="217848" cy="5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164880" imgH="419040" progId="Equation.DSMT4">
                  <p:embed/>
                </p:oleObj>
              </mc:Choice>
              <mc:Fallback>
                <p:oleObj name="Equation" r:id="rId5" imgW="164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632" y="3646326"/>
                        <a:ext cx="217848" cy="554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57352"/>
              </p:ext>
            </p:extLst>
          </p:nvPr>
        </p:nvGraphicFramePr>
        <p:xfrm>
          <a:off x="7025871" y="3678238"/>
          <a:ext cx="2698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7" imgW="215640" imgH="393480" progId="Equation.DSMT4">
                  <p:embed/>
                </p:oleObj>
              </mc:Choice>
              <mc:Fallback>
                <p:oleObj name="Equation" r:id="rId7" imgW="215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871" y="3678238"/>
                        <a:ext cx="269875" cy="493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93"/>
          <p:cNvSpPr/>
          <p:nvPr/>
        </p:nvSpPr>
        <p:spPr>
          <a:xfrm>
            <a:off x="6706374" y="373355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911034" y="377624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07897" y="1555750"/>
            <a:ext cx="1573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x  +  (2x + 3)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724702" y="1564273"/>
            <a:ext cx="985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85099" y="1860550"/>
            <a:ext cx="1926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3x   +  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739566" y="1858377"/>
            <a:ext cx="943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890398" y="2190750"/>
            <a:ext cx="2632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dirty="0" smtClean="0">
                <a:solidFill>
                  <a:prstClr val="black"/>
                </a:solidFill>
              </a:rPr>
              <a:t>	               3x              =   12            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88986" y="2489087"/>
            <a:ext cx="1635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dirty="0" smtClean="0">
                <a:solidFill>
                  <a:prstClr val="black"/>
                </a:solidFill>
              </a:rPr>
              <a:t>	                 x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732418" y="2501787"/>
            <a:ext cx="848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4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876800" y="3041650"/>
            <a:ext cx="1551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                  </a:t>
            </a:r>
            <a:r>
              <a:rPr lang="en-US" sz="1600" dirty="0" smtClean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277092" y="2800350"/>
            <a:ext cx="2647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x = 4 in (ii)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99302" y="3069480"/>
            <a:ext cx="1181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2 (4) + 3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887310" y="3336925"/>
            <a:ext cx="160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Symbol"/>
              <a:buChar char="\"/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                    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700669" y="3349794"/>
            <a:ext cx="898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11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102593" y="4291013"/>
            <a:ext cx="2430097" cy="487362"/>
            <a:chOff x="1012294" y="3701549"/>
            <a:chExt cx="2430097" cy="487362"/>
          </a:xfrm>
        </p:grpSpPr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1012294" y="3776246"/>
              <a:ext cx="2233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600" b="1" dirty="0" smtClean="0">
                  <a:solidFill>
                    <a:srgbClr val="FF0000"/>
                  </a:solidFill>
                  <a:ea typeface="Times New Roman" pitchFamily="18" charset="0"/>
                  <a:cs typeface="Book Antiqua" pitchFamily="18" charset="0"/>
                </a:rPr>
                <a:t>The Required Fraction is</a:t>
              </a:r>
              <a:endParaRPr lang="en-US" sz="1600" b="1" dirty="0">
                <a:solidFill>
                  <a:srgbClr val="FF0000"/>
                </a:solidFill>
                <a:ea typeface="Times New Roman" pitchFamily="18" charset="0"/>
                <a:cs typeface="Book Antiqua" pitchFamily="18" charset="0"/>
              </a:endParaRPr>
            </a:p>
          </p:txBody>
        </p:sp>
        <p:graphicFrame>
          <p:nvGraphicFramePr>
            <p:cNvPr id="1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889335"/>
                </p:ext>
              </p:extLst>
            </p:nvPr>
          </p:nvGraphicFramePr>
          <p:xfrm>
            <a:off x="3175691" y="3701549"/>
            <a:ext cx="2667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9" imgW="215640" imgH="393480" progId="Equation.DSMT4">
                    <p:embed/>
                  </p:oleObj>
                </mc:Choice>
                <mc:Fallback>
                  <p:oleObj name="Equation" r:id="rId9" imgW="215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691" y="3701549"/>
                          <a:ext cx="266700" cy="4873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" name="Rectangle 110"/>
          <p:cNvSpPr/>
          <p:nvPr/>
        </p:nvSpPr>
        <p:spPr>
          <a:xfrm>
            <a:off x="5080897" y="4289511"/>
            <a:ext cx="2592000" cy="4920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1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4" grpId="0" animBg="1"/>
      <p:bldP spid="64" grpId="1" animBg="1"/>
      <p:bldP spid="58" grpId="0" animBg="1"/>
      <p:bldP spid="58" grpId="1" animBg="1"/>
      <p:bldP spid="57" grpId="0" animBg="1"/>
      <p:bldP spid="57" grpId="1" animBg="1"/>
      <p:bldP spid="55" grpId="0" animBg="1"/>
      <p:bldP spid="55" grpId="1" animBg="1"/>
      <p:bldP spid="54" grpId="0" animBg="1"/>
      <p:bldP spid="54" grpId="1" animBg="1"/>
      <p:bldP spid="51" grpId="0" animBg="1"/>
      <p:bldP spid="51" grpId="1" animBg="1"/>
      <p:bldP spid="5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9" grpId="0" animBg="1"/>
      <p:bldP spid="49" grpId="1" animBg="1"/>
      <p:bldP spid="50" grpId="0" animBg="1"/>
      <p:bldP spid="50" grpId="1" animBg="1"/>
      <p:bldP spid="53" grpId="0"/>
      <p:bldP spid="56" grpId="0" animBg="1"/>
      <p:bldP spid="56" grpId="1" animBg="1"/>
      <p:bldP spid="81" grpId="0" animBg="1"/>
      <p:bldP spid="81" grpId="1" animBg="1"/>
      <p:bldP spid="47" grpId="0" animBg="1"/>
      <p:bldP spid="47" grpId="1" animBg="1"/>
      <p:bldP spid="83" grpId="0"/>
      <p:bldP spid="84" grpId="0"/>
      <p:bldP spid="85" grpId="0"/>
      <p:bldP spid="86" grpId="0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/>
      <p:bldP spid="95" grpId="0"/>
      <p:bldP spid="1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48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02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5903159" y="974676"/>
            <a:ext cx="1242511" cy="22435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48730" y="976210"/>
            <a:ext cx="2636456" cy="224359"/>
          </a:xfrm>
          <a:prstGeom prst="rect">
            <a:avLst/>
          </a:prstGeom>
          <a:solidFill>
            <a:srgbClr val="53D2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3009" y="1010092"/>
            <a:ext cx="1777528" cy="224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93553" y="739151"/>
            <a:ext cx="1065478" cy="224359"/>
          </a:xfrm>
          <a:prstGeom prst="rect">
            <a:avLst/>
          </a:prstGeom>
          <a:solidFill>
            <a:srgbClr val="8AB2E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08244" y="739152"/>
            <a:ext cx="197530" cy="230710"/>
          </a:xfrm>
          <a:prstGeom prst="rect">
            <a:avLst/>
          </a:prstGeom>
          <a:solidFill>
            <a:srgbClr val="EA9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41670" y="742112"/>
            <a:ext cx="3712173" cy="230710"/>
          </a:xfrm>
          <a:prstGeom prst="rect">
            <a:avLst/>
          </a:prstGeom>
          <a:solidFill>
            <a:srgbClr val="53D2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39263" y="773862"/>
            <a:ext cx="402336" cy="22435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9546" y="677708"/>
            <a:ext cx="80073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65138" indent="-465138" algn="just">
              <a:buSzPts val="2400"/>
            </a:pPr>
            <a:r>
              <a:rPr lang="en-US" sz="1600" b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Q.      </a:t>
            </a:r>
            <a:r>
              <a:rPr lang="en-US" sz="1600" b="1" spc="-30" dirty="0" smtClean="0">
                <a:solidFill>
                  <a:srgbClr val="FF0000"/>
                </a:solidFill>
              </a:rPr>
              <a:t>The sum of the numerator and denominator of a fraction is 4 more than </a:t>
            </a:r>
          </a:p>
          <a:p>
            <a:pPr marL="465138" indent="-465138" algn="just">
              <a:buSzPts val="2400"/>
            </a:pPr>
            <a:r>
              <a:rPr lang="en-US" sz="1600" b="1" spc="-30" dirty="0">
                <a:solidFill>
                  <a:srgbClr val="FF0000"/>
                </a:solidFill>
              </a:rPr>
              <a:t>	</a:t>
            </a:r>
            <a:r>
              <a:rPr lang="en-US" sz="1600" b="1" spc="-30" dirty="0" smtClean="0">
                <a:solidFill>
                  <a:srgbClr val="FF0000"/>
                </a:solidFill>
              </a:rPr>
              <a:t>twice the numerator. If the numerator and denominator are increased by 3, they are in</a:t>
            </a:r>
          </a:p>
          <a:p>
            <a:pPr marL="465138" indent="-465138" algn="just">
              <a:buSzPts val="2400"/>
            </a:pPr>
            <a:r>
              <a:rPr lang="en-US" sz="1600" b="1" spc="-30" dirty="0" smtClean="0">
                <a:solidFill>
                  <a:srgbClr val="FF0000"/>
                </a:solidFill>
              </a:rPr>
              <a:t> 	the ratio 2 : 3. Determine the fraction.</a:t>
            </a:r>
            <a:r>
              <a:rPr lang="en-US" sz="1600" b="1" spc="-3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	</a:t>
            </a:r>
            <a:endParaRPr lang="en-US" sz="1600" b="1" spc="-30" dirty="0">
              <a:solidFill>
                <a:srgbClr val="FF000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1581151"/>
            <a:ext cx="35798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Let the numerator of fraction be</a:t>
            </a:r>
          </a:p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'x' and denominator be 'y'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39800" y="3257550"/>
            <a:ext cx="2293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first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6921" y="35496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50900" y="3867150"/>
            <a:ext cx="1444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–2x + x + y = 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40529" y="4400550"/>
            <a:ext cx="962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...........(</a:t>
            </a:r>
            <a:r>
              <a:rPr lang="en-US" sz="1600" b="1" dirty="0" err="1">
                <a:solidFill>
                  <a:srgbClr val="7030A0"/>
                </a:solidFill>
              </a:rPr>
              <a:t>i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077222" y="2560320"/>
            <a:ext cx="2558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second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473194" y="1581150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8227"/>
              </p:ext>
            </p:extLst>
          </p:nvPr>
        </p:nvGraphicFramePr>
        <p:xfrm>
          <a:off x="1033689" y="2200275"/>
          <a:ext cx="3796456" cy="1016000"/>
        </p:xfrm>
        <a:graphic>
          <a:graphicData uri="http://schemas.openxmlformats.org/drawingml/2006/table">
            <a:tbl>
              <a:tblPr firstRow="1" lastRow="1">
                <a:tableStyleId>{616DA210-FB5B-4158-B5E0-FEB733F419BA}</a:tableStyleId>
              </a:tblPr>
              <a:tblGrid>
                <a:gridCol w="12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3817453" y="2225675"/>
            <a:ext cx="877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Fraction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289647" y="2225675"/>
            <a:ext cx="1609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Denominator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1000126" y="2225675"/>
            <a:ext cx="11204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Numerator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33675" y="2692921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433375" y="2692921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2509" y="35496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=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07309" y="3549650"/>
            <a:ext cx="3770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2x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24809" y="3549650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+ 4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108944"/>
              </p:ext>
            </p:extLst>
          </p:nvPr>
        </p:nvGraphicFramePr>
        <p:xfrm>
          <a:off x="4151313" y="2590801"/>
          <a:ext cx="209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39680" imgH="393480" progId="Equation.DSMT4">
                  <p:embed/>
                </p:oleObj>
              </mc:Choice>
              <mc:Fallback>
                <p:oleObj name="Equation" r:id="rId3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590801"/>
                        <a:ext cx="2095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029200" y="1505850"/>
            <a:ext cx="1649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Book Antiqua" pitchFamily="18" charset="0"/>
              </a:rPr>
              <a:t>The new Fraction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Book Antiqua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06613"/>
              </p:ext>
            </p:extLst>
          </p:nvPr>
        </p:nvGraphicFramePr>
        <p:xfrm>
          <a:off x="5116830" y="1809750"/>
          <a:ext cx="2819400" cy="762000"/>
        </p:xfrm>
        <a:graphic>
          <a:graphicData uri="http://schemas.openxmlformats.org/drawingml/2006/table">
            <a:tbl>
              <a:tblPr firstRow="1" lastRow="1">
                <a:tableStyleId>{616DA210-FB5B-4158-B5E0-FEB733F419BA}</a:tableStyleId>
              </a:tblPr>
              <a:tblGrid>
                <a:gridCol w="128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 Box 86"/>
          <p:cNvSpPr txBox="1">
            <a:spLocks noChangeArrowheads="1"/>
          </p:cNvSpPr>
          <p:nvPr/>
        </p:nvSpPr>
        <p:spPr bwMode="auto">
          <a:xfrm>
            <a:off x="6409618" y="1847768"/>
            <a:ext cx="170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Denominator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 Box 86"/>
          <p:cNvSpPr txBox="1">
            <a:spLocks noChangeArrowheads="1"/>
          </p:cNvSpPr>
          <p:nvPr/>
        </p:nvSpPr>
        <p:spPr bwMode="auto">
          <a:xfrm>
            <a:off x="5107824" y="1847768"/>
            <a:ext cx="11204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Numerator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760332" y="2210050"/>
            <a:ext cx="5774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 + 3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418275" y="2209975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 + 3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3442923" y="3219450"/>
            <a:ext cx="310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0600" y="992543"/>
            <a:ext cx="622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00127" y="1234855"/>
            <a:ext cx="18019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95600" y="1216026"/>
            <a:ext cx="446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26160" y="1479222"/>
            <a:ext cx="118872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243193" y="4159250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–x + y = 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578918" y="4454383"/>
            <a:ext cx="10005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y   =  x + 4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174190" y="300577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088467" y="3515995"/>
            <a:ext cx="2971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3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(x +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3)      =  2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(y +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3)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067300" y="3860490"/>
            <a:ext cx="2369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3x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080000" y="4179428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3x  –  2y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84964" y="4476166"/>
            <a:ext cx="19062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  3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  –  2y      = 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289796" y="4453890"/>
            <a:ext cx="84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........(ii)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43" name="Line 53"/>
          <p:cNvSpPr>
            <a:spLocks noChangeShapeType="1"/>
          </p:cNvSpPr>
          <p:nvPr/>
        </p:nvSpPr>
        <p:spPr bwMode="auto">
          <a:xfrm>
            <a:off x="6148192" y="3026683"/>
            <a:ext cx="388620" cy="312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4" name="Line 54"/>
          <p:cNvSpPr>
            <a:spLocks noChangeShapeType="1"/>
          </p:cNvSpPr>
          <p:nvPr/>
        </p:nvSpPr>
        <p:spPr bwMode="auto">
          <a:xfrm flipV="1">
            <a:off x="6155812" y="3041923"/>
            <a:ext cx="365760" cy="2819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58413"/>
              </p:ext>
            </p:extLst>
          </p:nvPr>
        </p:nvGraphicFramePr>
        <p:xfrm>
          <a:off x="5548164" y="2913993"/>
          <a:ext cx="505127" cy="59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368280" imgH="431640" progId="Equation.DSMT4">
                  <p:embed/>
                </p:oleObj>
              </mc:Choice>
              <mc:Fallback>
                <p:oleObj name="Equation" r:id="rId5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164" y="2913993"/>
                        <a:ext cx="505127" cy="592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66445"/>
              </p:ext>
            </p:extLst>
          </p:nvPr>
        </p:nvGraphicFramePr>
        <p:xfrm>
          <a:off x="6515100" y="2903538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139680" imgH="393480" progId="Equation.DSMT4">
                  <p:embed/>
                </p:oleObj>
              </mc:Choice>
              <mc:Fallback>
                <p:oleObj name="Equation" r:id="rId7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2903538"/>
                        <a:ext cx="2095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2260599" y="1477634"/>
            <a:ext cx="192024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2187740" y="2102124"/>
            <a:ext cx="2879560" cy="760075"/>
          </a:xfrm>
          <a:prstGeom prst="cloudCallout">
            <a:avLst>
              <a:gd name="adj1" fmla="val 8338"/>
              <a:gd name="adj2" fmla="val -13341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What is a  fraction ?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0" name="Cloud Callout 49"/>
          <p:cNvSpPr/>
          <p:nvPr/>
        </p:nvSpPr>
        <p:spPr>
          <a:xfrm>
            <a:off x="1824638" y="3157588"/>
            <a:ext cx="3049528" cy="1465580"/>
          </a:xfrm>
          <a:prstGeom prst="cloudCallout">
            <a:avLst>
              <a:gd name="adj1" fmla="val 19996"/>
              <a:gd name="adj2" fmla="val -100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Fraction is numerator upon denominator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135750" y="3557625"/>
            <a:ext cx="644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x      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3500121" y="2615566"/>
            <a:ext cx="2206888" cy="880209"/>
          </a:xfrm>
          <a:prstGeom prst="cloudCallout">
            <a:avLst>
              <a:gd name="adj1" fmla="val -43612"/>
              <a:gd name="adj2" fmla="val -8695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Is means equal to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9" name="Cloud Callout 58"/>
          <p:cNvSpPr/>
          <p:nvPr/>
        </p:nvSpPr>
        <p:spPr>
          <a:xfrm>
            <a:off x="3036979" y="3050540"/>
            <a:ext cx="3197637" cy="998220"/>
          </a:xfrm>
          <a:prstGeom prst="cloudCallout">
            <a:avLst>
              <a:gd name="adj1" fmla="val -62506"/>
              <a:gd name="adj2" fmla="val 1196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Keeping like terms together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 flipH="1">
            <a:off x="1087969" y="3308350"/>
            <a:ext cx="1291452" cy="344904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666750" y="3841750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  <a:ea typeface="Times New Roman" pitchFamily="18" charset="0"/>
                <a:cs typeface="Book Antiqua" pitchFamily="18" charset="0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66750" y="4138196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  <a:ea typeface="Times New Roman" pitchFamily="18" charset="0"/>
                <a:cs typeface="Book Antiqua" pitchFamily="18" charset="0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657702" y="4448033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  <a:ea typeface="Times New Roman" pitchFamily="18" charset="0"/>
                <a:cs typeface="Book Antiqua" pitchFamily="18" charset="0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3" name="Cloud Callout 62"/>
          <p:cNvSpPr/>
          <p:nvPr/>
        </p:nvSpPr>
        <p:spPr>
          <a:xfrm>
            <a:off x="1868356" y="3358641"/>
            <a:ext cx="3549919" cy="998220"/>
          </a:xfrm>
          <a:prstGeom prst="cloudCallout">
            <a:avLst>
              <a:gd name="adj1" fmla="val 58926"/>
              <a:gd name="adj2" fmla="val -6000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By cross multiplying we get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5641975" y="2879824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+ 3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5662471" y="3196810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+ 3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20163" y="3845659"/>
            <a:ext cx="5473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+  9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334587" y="3873754"/>
            <a:ext cx="786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2y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767199" y="3865981"/>
            <a:ext cx="556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+  6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1" name="Curved Down Arrow 70"/>
          <p:cNvSpPr/>
          <p:nvPr/>
        </p:nvSpPr>
        <p:spPr>
          <a:xfrm>
            <a:off x="5553425" y="3419475"/>
            <a:ext cx="341317" cy="186938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Curved Down Arrow 71"/>
          <p:cNvSpPr/>
          <p:nvPr/>
        </p:nvSpPr>
        <p:spPr>
          <a:xfrm>
            <a:off x="5508980" y="3400579"/>
            <a:ext cx="579237" cy="197431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Curved Down Arrow 72"/>
          <p:cNvSpPr/>
          <p:nvPr/>
        </p:nvSpPr>
        <p:spPr>
          <a:xfrm rot="371856">
            <a:off x="6646965" y="3429000"/>
            <a:ext cx="341317" cy="186938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Curved Down Arrow 73"/>
          <p:cNvSpPr/>
          <p:nvPr/>
        </p:nvSpPr>
        <p:spPr>
          <a:xfrm>
            <a:off x="6637869" y="3400579"/>
            <a:ext cx="636626" cy="186938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1964960" y="3660140"/>
            <a:ext cx="2883353" cy="998220"/>
          </a:xfrm>
          <a:prstGeom prst="cloudCallout">
            <a:avLst>
              <a:gd name="adj1" fmla="val 62890"/>
              <a:gd name="adj2" fmla="val -4569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Arrange it in a standard form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6" name="Curved Down Arrow 75"/>
          <p:cNvSpPr/>
          <p:nvPr/>
        </p:nvSpPr>
        <p:spPr>
          <a:xfrm>
            <a:off x="6065664" y="3640166"/>
            <a:ext cx="1104757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Curved Down Arrow 76"/>
          <p:cNvSpPr/>
          <p:nvPr/>
        </p:nvSpPr>
        <p:spPr>
          <a:xfrm flipH="1">
            <a:off x="5914807" y="3660141"/>
            <a:ext cx="960775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Cloud Callout 77"/>
          <p:cNvSpPr/>
          <p:nvPr/>
        </p:nvSpPr>
        <p:spPr>
          <a:xfrm>
            <a:off x="2244033" y="3740884"/>
            <a:ext cx="2883353" cy="998220"/>
          </a:xfrm>
          <a:prstGeom prst="cloudCallout">
            <a:avLst>
              <a:gd name="adj1" fmla="val 61238"/>
              <a:gd name="adj2" fmla="val 3350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it as equation (ii)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338694" y="4205704"/>
            <a:ext cx="877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=  6  –  9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80" name="Cloud Callout 79"/>
          <p:cNvSpPr/>
          <p:nvPr/>
        </p:nvSpPr>
        <p:spPr>
          <a:xfrm>
            <a:off x="4129355" y="3260851"/>
            <a:ext cx="2883353" cy="998220"/>
          </a:xfrm>
          <a:prstGeom prst="cloudCallout">
            <a:avLst>
              <a:gd name="adj1" fmla="val -65945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it as equation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1" name="Cloud Callout 80"/>
          <p:cNvSpPr/>
          <p:nvPr/>
        </p:nvSpPr>
        <p:spPr>
          <a:xfrm>
            <a:off x="3406636" y="1879432"/>
            <a:ext cx="3384053" cy="880209"/>
          </a:xfrm>
          <a:prstGeom prst="cloudCallout">
            <a:avLst>
              <a:gd name="adj1" fmla="val -43612"/>
              <a:gd name="adj2" fmla="val -8695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Since we don’t know the numerator and denominator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2012856" y="2001203"/>
            <a:ext cx="3024419" cy="998220"/>
          </a:xfrm>
          <a:prstGeom prst="cloudCallout">
            <a:avLst>
              <a:gd name="adj1" fmla="val 9399"/>
              <a:gd name="adj2" fmla="val -1048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What do we need to find ?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4" grpId="0" animBg="1"/>
      <p:bldP spid="64" grpId="1" animBg="1"/>
      <p:bldP spid="58" grpId="0" animBg="1"/>
      <p:bldP spid="58" grpId="1" animBg="1"/>
      <p:bldP spid="57" grpId="0" animBg="1"/>
      <p:bldP spid="57" grpId="1" animBg="1"/>
      <p:bldP spid="55" grpId="0" animBg="1"/>
      <p:bldP spid="55" grpId="1" animBg="1"/>
      <p:bldP spid="54" grpId="0" animBg="1"/>
      <p:bldP spid="54" grpId="1" animBg="1"/>
      <p:bldP spid="51" grpId="0" animBg="1"/>
      <p:bldP spid="51" grpId="1" animBg="1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49" grpId="0" animBg="1"/>
      <p:bldP spid="49" grpId="1" animBg="1"/>
      <p:bldP spid="50" grpId="0" animBg="1"/>
      <p:bldP spid="50" grpId="1" animBg="1"/>
      <p:bldP spid="53" grpId="0"/>
      <p:bldP spid="56" grpId="0" animBg="1"/>
      <p:bldP spid="56" grpId="1" animBg="1"/>
      <p:bldP spid="59" grpId="0" animBg="1"/>
      <p:bldP spid="59" grpId="1" animBg="1"/>
      <p:bldP spid="36" grpId="0" animBg="1"/>
      <p:bldP spid="36" grpId="1" animBg="1"/>
      <p:bldP spid="60" grpId="0"/>
      <p:bldP spid="61" grpId="0"/>
      <p:bldP spid="62" grpId="0"/>
      <p:bldP spid="63" grpId="0" animBg="1"/>
      <p:bldP spid="63" grpId="1" animBg="1"/>
      <p:bldP spid="66" grpId="0"/>
      <p:bldP spid="67" grpId="0"/>
      <p:bldP spid="68" grpId="0"/>
      <p:bldP spid="69" grpId="0"/>
      <p:bldP spid="70" grpId="0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/>
      <p:bldP spid="80" grpId="0" animBg="1"/>
      <p:bldP spid="80" grpId="1" animBg="1"/>
      <p:bldP spid="81" grpId="0" animBg="1"/>
      <p:bldP spid="81" grpId="1" animBg="1"/>
      <p:bldP spid="47" grpId="0" animBg="1"/>
      <p:bldP spid="4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2550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000" b="1" spc="50" dirty="0" smtClean="0">
                <a:ln w="11430"/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Problems based on </a:t>
            </a:r>
            <a:r>
              <a:rPr lang="en-US" sz="5000" b="1" spc="50" dirty="0">
                <a:ln w="11430"/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N</a:t>
            </a:r>
            <a:r>
              <a:rPr lang="en-US" sz="5000" b="1" spc="50" dirty="0" smtClean="0">
                <a:ln w="11430"/>
                <a:solidFill>
                  <a:srgbClr val="FF0000"/>
                </a:soli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umbers</a:t>
            </a:r>
          </a:p>
        </p:txBody>
      </p:sp>
    </p:spTree>
    <p:extLst>
      <p:ext uri="{BB962C8B-B14F-4D97-AF65-F5344CB8AC3E}">
        <p14:creationId xmlns:p14="http://schemas.microsoft.com/office/powerpoint/2010/main" val="25214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473194" y="742950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1303" y="75306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(i) in (ii)</a:t>
            </a:r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07622"/>
              </p:ext>
            </p:extLst>
          </p:nvPr>
        </p:nvGraphicFramePr>
        <p:xfrm>
          <a:off x="2063572" y="3112926"/>
          <a:ext cx="217848" cy="5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164880" imgH="419040" progId="Equation.DSMT4">
                  <p:embed/>
                </p:oleObj>
              </mc:Choice>
              <mc:Fallback>
                <p:oleObj name="Equation" r:id="rId3" imgW="164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72" y="3112926"/>
                        <a:ext cx="217848" cy="554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33690"/>
              </p:ext>
            </p:extLst>
          </p:nvPr>
        </p:nvGraphicFramePr>
        <p:xfrm>
          <a:off x="2903715" y="3144838"/>
          <a:ext cx="2063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715" y="3144838"/>
                        <a:ext cx="206375" cy="493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/>
        </p:nvSpPr>
        <p:spPr>
          <a:xfrm>
            <a:off x="2616077" y="320015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46857" y="324284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40855" y="1200150"/>
            <a:ext cx="2883353" cy="1295400"/>
            <a:chOff x="4631012" y="1806575"/>
            <a:chExt cx="2883353" cy="1295400"/>
          </a:xfrm>
        </p:grpSpPr>
        <p:sp>
          <p:nvSpPr>
            <p:cNvPr id="17" name="Cloud 16"/>
            <p:cNvSpPr/>
            <p:nvPr/>
          </p:nvSpPr>
          <p:spPr>
            <a:xfrm>
              <a:off x="4631012" y="1806575"/>
              <a:ext cx="2883353" cy="1295400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and </a:t>
              </a:r>
              <a:r>
                <a:rPr lang="en-US" sz="1600" b="1" dirty="0" err="1" smtClean="0">
                  <a:solidFill>
                    <a:srgbClr val="002060"/>
                  </a:solidFill>
                </a:rPr>
                <a:t>eq</a:t>
              </a:r>
              <a:r>
                <a:rPr lang="en-US" sz="1600" b="1" baseline="30000" dirty="0" err="1" smtClean="0">
                  <a:solidFill>
                    <a:srgbClr val="002060"/>
                  </a:solidFill>
                </a:rPr>
                <a:t>n</a:t>
              </a:r>
              <a:r>
                <a:rPr lang="en-US" sz="1600" b="1" baseline="30000" dirty="0" smtClean="0">
                  <a:solidFill>
                    <a:srgbClr val="002060"/>
                  </a:solidFill>
                </a:rPr>
                <a:t> 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(ii) is </a:t>
              </a:r>
              <a:endParaRPr lang="en-US" sz="1600" b="1" baseline="30000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15476" y="2505244"/>
              <a:ext cx="13692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ea typeface="Times New Roman" pitchFamily="18" charset="0"/>
                  <a:cs typeface="Arial" charset="0"/>
                  <a:sym typeface="Symbol" pitchFamily="18" charset="2"/>
                </a:rPr>
                <a:t>3</a:t>
              </a:r>
              <a:r>
                <a:rPr lang="en-US" sz="1600" b="1" dirty="0" smtClean="0">
                  <a:solidFill>
                    <a:srgbClr val="002060"/>
                  </a:solidFill>
                  <a:ea typeface="Times New Roman" pitchFamily="18" charset="0"/>
                  <a:cs typeface="Arial" charset="0"/>
                </a:rPr>
                <a:t>x </a:t>
              </a:r>
              <a:r>
                <a:rPr lang="en-US" sz="1600" b="1" dirty="0">
                  <a:solidFill>
                    <a:srgbClr val="002060"/>
                  </a:solidFill>
                  <a:ea typeface="Times New Roman" pitchFamily="18" charset="0"/>
                  <a:cs typeface="Arial" charset="0"/>
                </a:rPr>
                <a:t>– </a:t>
              </a:r>
              <a:r>
                <a:rPr lang="en-US" sz="1600" b="1" dirty="0" smtClean="0">
                  <a:solidFill>
                    <a:srgbClr val="002060"/>
                  </a:solidFill>
                  <a:ea typeface="Times New Roman" pitchFamily="18" charset="0"/>
                  <a:cs typeface="Arial" charset="0"/>
                </a:rPr>
                <a:t>2y   </a:t>
              </a:r>
              <a:r>
                <a:rPr lang="en-US" sz="1600" b="1" dirty="0">
                  <a:solidFill>
                    <a:srgbClr val="002060"/>
                  </a:solidFill>
                  <a:ea typeface="Times New Roman" pitchFamily="18" charset="0"/>
                  <a:cs typeface="Arial" charset="0"/>
                </a:rPr>
                <a:t>=  – </a:t>
              </a:r>
              <a:r>
                <a:rPr lang="en-US" sz="1600" b="1" dirty="0" smtClean="0">
                  <a:solidFill>
                    <a:srgbClr val="002060"/>
                  </a:solidFill>
                  <a:ea typeface="Times New Roman" pitchFamily="18" charset="0"/>
                  <a:cs typeface="Arial" charset="0"/>
                </a:rPr>
                <a:t>3</a:t>
              </a:r>
              <a:endParaRPr lang="en-US" sz="1600" b="1" dirty="0">
                <a:solidFill>
                  <a:srgbClr val="002060"/>
                </a:solidFill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21" name="Cloud 20"/>
          <p:cNvSpPr/>
          <p:nvPr/>
        </p:nvSpPr>
        <p:spPr>
          <a:xfrm>
            <a:off x="4405131" y="3619500"/>
            <a:ext cx="3650605" cy="123825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Or by elimination by substitution method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4662269" y="2876550"/>
            <a:ext cx="3650605" cy="123825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It is better to use elimination by  substitution method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5132208" y="3487454"/>
            <a:ext cx="3092354" cy="9892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Because 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we have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 In the form of 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y = something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15455" y="260150"/>
            <a:ext cx="2883353" cy="1295400"/>
            <a:chOff x="4669112" y="742950"/>
            <a:chExt cx="2883353" cy="1295400"/>
          </a:xfrm>
        </p:grpSpPr>
        <p:sp>
          <p:nvSpPr>
            <p:cNvPr id="12" name="Cloud 11"/>
            <p:cNvSpPr/>
            <p:nvPr/>
          </p:nvSpPr>
          <p:spPr>
            <a:xfrm>
              <a:off x="4669112" y="742950"/>
              <a:ext cx="2883353" cy="1295400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Here, </a:t>
              </a:r>
              <a:r>
                <a:rPr lang="en-US" sz="1600" b="1" dirty="0" err="1" smtClean="0">
                  <a:solidFill>
                    <a:srgbClr val="002060"/>
                  </a:solidFill>
                </a:rPr>
                <a:t>eq</a:t>
              </a:r>
              <a:r>
                <a:rPr lang="en-US" sz="1600" b="1" baseline="30000" dirty="0" err="1" smtClean="0">
                  <a:solidFill>
                    <a:srgbClr val="002060"/>
                  </a:solidFill>
                </a:rPr>
                <a:t>n</a:t>
              </a:r>
              <a:r>
                <a:rPr lang="en-US" sz="1600" b="1" baseline="30000" dirty="0" smtClean="0">
                  <a:solidFill>
                    <a:srgbClr val="002060"/>
                  </a:solidFill>
                </a:rPr>
                <a:t> 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(</a:t>
              </a:r>
              <a:r>
                <a:rPr lang="en-US" sz="1600" b="1" dirty="0" err="1" smtClean="0">
                  <a:solidFill>
                    <a:srgbClr val="002060"/>
                  </a:solidFill>
                </a:rPr>
                <a:t>i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) is </a:t>
              </a:r>
              <a:endParaRPr lang="en-US" sz="1600" b="1" baseline="300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503585" y="1479460"/>
              <a:ext cx="9188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609600" algn="l"/>
                  <a:tab pos="1206500" algn="l"/>
                </a:tabLst>
              </a:pPr>
              <a:r>
                <a:rPr lang="en-US" sz="1600" b="1" dirty="0" smtClean="0">
                  <a:solidFill>
                    <a:srgbClr val="002060"/>
                  </a:solidFill>
                  <a:ea typeface="Times New Roman" pitchFamily="18" charset="0"/>
                  <a:cs typeface="Book Antiqua" pitchFamily="18" charset="0"/>
                </a:rPr>
                <a:t>y =  x + 4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117600" y="1022350"/>
            <a:ext cx="1573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3x – 2 (x + 4)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34407" y="1030873"/>
            <a:ext cx="985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–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4802" y="1327150"/>
            <a:ext cx="1926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3x – 2x – 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49269" y="1324977"/>
            <a:ext cx="943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–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0100" y="1657350"/>
            <a:ext cx="162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dirty="0" smtClean="0">
                <a:solidFill>
                  <a:prstClr val="black"/>
                </a:solidFill>
              </a:rPr>
              <a:t>	   3x – 2x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35816" y="1661696"/>
            <a:ext cx="1322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 3 + 8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8689" y="1955687"/>
            <a:ext cx="1635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dirty="0" smtClean="0">
                <a:solidFill>
                  <a:prstClr val="black"/>
                </a:solidFill>
              </a:rPr>
              <a:t>	            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42121" y="1968387"/>
            <a:ext cx="848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70203" y="2508250"/>
            <a:ext cx="1551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                 </a:t>
            </a:r>
            <a:r>
              <a:rPr lang="en-US" sz="1600" dirty="0" smtClean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30300" y="2266950"/>
            <a:ext cx="2647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x = 5 in (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09007" y="2536080"/>
            <a:ext cx="1181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5 + 4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9284" y="2803525"/>
            <a:ext cx="160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Symbol"/>
              <a:buChar char="\"/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                   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10372" y="2816394"/>
            <a:ext cx="898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36550" algn="l"/>
                <a:tab pos="1250950" algn="l"/>
                <a:tab pos="2005013" algn="l"/>
                <a:tab pos="2341563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12294" y="3757613"/>
            <a:ext cx="2405594" cy="487362"/>
            <a:chOff x="1012294" y="3701549"/>
            <a:chExt cx="2405594" cy="487362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012294" y="3776246"/>
              <a:ext cx="2233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600" b="1" dirty="0" smtClean="0">
                  <a:solidFill>
                    <a:srgbClr val="FF0000"/>
                  </a:solidFill>
                  <a:ea typeface="Times New Roman" pitchFamily="18" charset="0"/>
                  <a:cs typeface="Book Antiqua" pitchFamily="18" charset="0"/>
                </a:rPr>
                <a:t>The Required Fraction is</a:t>
              </a:r>
              <a:endParaRPr lang="en-US" sz="1600" b="1" dirty="0">
                <a:solidFill>
                  <a:srgbClr val="FF0000"/>
                </a:solidFill>
                <a:ea typeface="Times New Roman" pitchFamily="18" charset="0"/>
                <a:cs typeface="Book Antiqua" pitchFamily="18" charset="0"/>
              </a:endParaRPr>
            </a:p>
          </p:txBody>
        </p:sp>
        <p:graphicFrame>
          <p:nvGraphicFramePr>
            <p:cNvPr id="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5075149"/>
                </p:ext>
              </p:extLst>
            </p:nvPr>
          </p:nvGraphicFramePr>
          <p:xfrm>
            <a:off x="3198813" y="3701549"/>
            <a:ext cx="219075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7" imgW="177480" imgH="393480" progId="Equation.DSMT4">
                    <p:embed/>
                  </p:oleObj>
                </mc:Choice>
                <mc:Fallback>
                  <p:oleObj name="Equation" r:id="rId7" imgW="177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813" y="3701549"/>
                          <a:ext cx="219075" cy="4873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990600" y="3756111"/>
            <a:ext cx="2592000" cy="4920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4911311" y="2170698"/>
            <a:ext cx="3650605" cy="146785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Here, we can either solve it by equating the coefficients method  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5" grpId="0" animBg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91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432562" y="966267"/>
            <a:ext cx="1958836" cy="2243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3566" y="947217"/>
            <a:ext cx="2261058" cy="224359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38700" y="681381"/>
            <a:ext cx="1737360" cy="22435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81815" y="689001"/>
            <a:ext cx="666070" cy="224359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10589" y="688696"/>
            <a:ext cx="1055160" cy="2243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14650" y="692566"/>
            <a:ext cx="182880" cy="2243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36089" y="702891"/>
            <a:ext cx="1455982" cy="22435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8781" y="649921"/>
            <a:ext cx="81998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just">
              <a:buSzPts val="2400"/>
              <a:tabLst>
                <a:tab pos="461963" algn="l"/>
                <a:tab pos="738188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Q.		A two digit number is 3 more than 4 times the sum of its digits. </a:t>
            </a:r>
          </a:p>
          <a:p>
            <a:pPr marL="0" lvl="1" algn="just">
              <a:buSzPts val="2400"/>
              <a:tabLst>
                <a:tab pos="461963" algn="l"/>
                <a:tab pos="738188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	If 18 is added to the number, the digits are reversed. Find the number.</a:t>
            </a:r>
            <a:endParaRPr lang="en-US" sz="1600" b="1" dirty="0">
              <a:solidFill>
                <a:srgbClr val="FF000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31374" y="1263894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Let the digit in tens place be 'x' and</a:t>
            </a:r>
          </a:p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the digit in the unit place be 'y'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2532591"/>
            <a:ext cx="23173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429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ea typeface="Times New Roman" pitchFamily="18" charset="0"/>
                <a:cs typeface="Book Antiqua" pitchFamily="18" charset="0"/>
              </a:rPr>
              <a:t>\	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Two digit number is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0471" y="2783225"/>
            <a:ext cx="2293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first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52491" y="3305609"/>
            <a:ext cx="22220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y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     =  4x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4y + 3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13645" y="3556243"/>
            <a:ext cx="271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4x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y 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4y  =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7151" y="3840004"/>
            <a:ext cx="12089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6x </a:t>
            </a:r>
            <a:r>
              <a:rPr lang="en-US" sz="1600" dirty="0" smtClean="0">
                <a:solidFill>
                  <a:prstClr val="black"/>
                </a:solidFill>
              </a:rPr>
              <a:t>– 3y   =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844668" y="2597775"/>
            <a:ext cx="2558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second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777417" y="3239507"/>
            <a:ext cx="2332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tabLst>
                <a:tab pos="609600" algn="l"/>
                <a:tab pos="1428750" algn="l"/>
                <a:tab pos="1657350" algn="l"/>
                <a:tab pos="17145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10x + y – 10y – x	     =  –18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455260" y="3534481"/>
            <a:ext cx="16946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27051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9x – 9y        =  – 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12687" y="4165843"/>
            <a:ext cx="8130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……..(ii)</a:t>
            </a:r>
          </a:p>
        </p:txBody>
      </p:sp>
      <p:sp>
        <p:nvSpPr>
          <p:cNvPr id="14" name="Rectangle 57"/>
          <p:cNvSpPr>
            <a:spLocks noChangeArrowheads="1"/>
          </p:cNvSpPr>
          <p:nvPr/>
        </p:nvSpPr>
        <p:spPr bwMode="auto">
          <a:xfrm>
            <a:off x="453524" y="1263893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81750" y="2913592"/>
            <a:ext cx="11737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10x + y + 18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25355"/>
              </p:ext>
            </p:extLst>
          </p:nvPr>
        </p:nvGraphicFramePr>
        <p:xfrm>
          <a:off x="1183774" y="1824757"/>
          <a:ext cx="2057400" cy="731520"/>
        </p:xfrm>
        <a:graphic>
          <a:graphicData uri="http://schemas.openxmlformats.org/drawingml/2006/table">
            <a:tbl>
              <a:tblPr firstRow="1" last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268718" y="1852270"/>
            <a:ext cx="631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Units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" name="Text Box 86"/>
          <p:cNvSpPr txBox="1">
            <a:spLocks noChangeArrowheads="1"/>
          </p:cNvSpPr>
          <p:nvPr/>
        </p:nvSpPr>
        <p:spPr bwMode="auto">
          <a:xfrm>
            <a:off x="1299139" y="1852270"/>
            <a:ext cx="56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Tens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86815" y="2151592"/>
            <a:ext cx="45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 ×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263744" y="2160972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10 ×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828926" y="2152178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33518" y="2152178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3117936" y="2941890"/>
            <a:ext cx="3200400" cy="9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7720"/>
              </p:ext>
            </p:extLst>
          </p:nvPr>
        </p:nvGraphicFramePr>
        <p:xfrm>
          <a:off x="5018546" y="1340094"/>
          <a:ext cx="2057400" cy="768350"/>
        </p:xfrm>
        <a:graphic>
          <a:graphicData uri="http://schemas.openxmlformats.org/drawingml/2006/table">
            <a:tbl>
              <a:tblPr firstRow="1" last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6172563" y="1335426"/>
            <a:ext cx="631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Units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6" name="Text Box 86"/>
          <p:cNvSpPr txBox="1">
            <a:spLocks noChangeArrowheads="1"/>
          </p:cNvSpPr>
          <p:nvPr/>
        </p:nvSpPr>
        <p:spPr bwMode="auto">
          <a:xfrm>
            <a:off x="5181963" y="1348974"/>
            <a:ext cx="56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Tens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239585" y="1705409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117606" y="1705409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407752" y="1705409"/>
            <a:ext cx="439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× 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410546" y="1705409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× 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92358" y="2086409"/>
            <a:ext cx="36515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 typeface="Symbol"/>
              <a:buChar char="\"/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 Number obtained by reversing </a:t>
            </a:r>
            <a:b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</a:b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     the  digits   =    10y +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418477" y="3044675"/>
            <a:ext cx="8723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(x  +  y) 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981403" y="3072975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=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538798" y="4192367"/>
            <a:ext cx="17302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609600" algn="l"/>
                <a:tab pos="2705100" algn="l"/>
              </a:tabLst>
            </a:pPr>
            <a:r>
              <a:rPr lang="en-US" sz="1600" dirty="0" smtClean="0">
                <a:solidFill>
                  <a:prstClr val="black"/>
                </a:solidFill>
                <a:cs typeface="Times New Roman" pitchFamily="18" charset="0"/>
              </a:rPr>
              <a:t>     x  –  y    =   –2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43114" y="30542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4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52764" y="3057282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400800" y="2913592"/>
            <a:ext cx="10583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=  10y  +  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208867" y="4350375"/>
            <a:ext cx="1290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2x  </a:t>
            </a:r>
            <a:r>
              <a:rPr lang="en-US" sz="1600" dirty="0" smtClean="0">
                <a:solidFill>
                  <a:prstClr val="black"/>
                </a:solidFill>
              </a:rPr>
              <a:t>–  y     =  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782844" y="4354096"/>
            <a:ext cx="962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...........(</a:t>
            </a:r>
            <a:r>
              <a:rPr lang="en-US" sz="1600" b="1" dirty="0" err="1">
                <a:solidFill>
                  <a:srgbClr val="7030A0"/>
                </a:solidFill>
              </a:rPr>
              <a:t>i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876801" y="3849107"/>
            <a:ext cx="23050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Dividing throughout by 9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079659" y="4089643"/>
            <a:ext cx="23050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Dividing throughout by 3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334000" y="1179993"/>
            <a:ext cx="146304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3526472" y="1705409"/>
            <a:ext cx="3024419" cy="998220"/>
          </a:xfrm>
          <a:prstGeom prst="cloudCallout">
            <a:avLst>
              <a:gd name="adj1" fmla="val 32434"/>
              <a:gd name="adj2" fmla="val -8854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What do we need to find ?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2" name="Cloud Callout 51"/>
          <p:cNvSpPr/>
          <p:nvPr/>
        </p:nvSpPr>
        <p:spPr>
          <a:xfrm>
            <a:off x="3429002" y="1809750"/>
            <a:ext cx="3024419" cy="998220"/>
          </a:xfrm>
          <a:prstGeom prst="cloudCallout">
            <a:avLst>
              <a:gd name="adj1" fmla="val 32434"/>
              <a:gd name="adj2" fmla="val -8854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A two digit number has two parts.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2336565" y="3121780"/>
            <a:ext cx="3024419" cy="998220"/>
          </a:xfrm>
          <a:prstGeom prst="cloudCallout">
            <a:avLst>
              <a:gd name="adj1" fmla="val 32434"/>
              <a:gd name="adj2" fmla="val -8854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digit in tens place.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2385061" y="2946643"/>
            <a:ext cx="4606257" cy="1350645"/>
          </a:xfrm>
          <a:prstGeom prst="cloudCallout">
            <a:avLst>
              <a:gd name="adj1" fmla="val -62893"/>
              <a:gd name="adj2" fmla="val -8642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For a two digit number, the digit at the tens place is multiplied by 10 and unit place by 1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266825" y="933450"/>
            <a:ext cx="530352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1050" y="2537996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10x + 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19848" y="2537996"/>
            <a:ext cx="920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10x + y</a:t>
            </a:r>
          </a:p>
        </p:txBody>
      </p:sp>
      <p:sp>
        <p:nvSpPr>
          <p:cNvPr id="64" name="Curved Down Arrow 63"/>
          <p:cNvSpPr/>
          <p:nvPr/>
        </p:nvSpPr>
        <p:spPr>
          <a:xfrm flipH="1">
            <a:off x="1447802" y="3105150"/>
            <a:ext cx="960775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1779601" y="3119781"/>
            <a:ext cx="1076738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Cloud Callout 65"/>
          <p:cNvSpPr/>
          <p:nvPr/>
        </p:nvSpPr>
        <p:spPr>
          <a:xfrm>
            <a:off x="2852921" y="3333750"/>
            <a:ext cx="2883353" cy="998220"/>
          </a:xfrm>
          <a:prstGeom prst="cloudCallout">
            <a:avLst>
              <a:gd name="adj1" fmla="val -65945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it as equation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67" name="Cloud Callout 66"/>
          <p:cNvSpPr/>
          <p:nvPr/>
        </p:nvSpPr>
        <p:spPr>
          <a:xfrm>
            <a:off x="5755322" y="2190824"/>
            <a:ext cx="2064703" cy="989990"/>
          </a:xfrm>
          <a:prstGeom prst="cloudCallout">
            <a:avLst>
              <a:gd name="adj1" fmla="val -100544"/>
              <a:gd name="adj2" fmla="val -14863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Here the digit are reversed.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990600" y="1189038"/>
            <a:ext cx="42976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Curved Down Arrow 71"/>
          <p:cNvSpPr/>
          <p:nvPr/>
        </p:nvSpPr>
        <p:spPr>
          <a:xfrm flipH="1">
            <a:off x="5638800" y="2724150"/>
            <a:ext cx="1076738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Curved Down Arrow 72"/>
          <p:cNvSpPr/>
          <p:nvPr/>
        </p:nvSpPr>
        <p:spPr>
          <a:xfrm flipH="1">
            <a:off x="5869718" y="2724150"/>
            <a:ext cx="1541558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3352802" y="3028950"/>
            <a:ext cx="2883353" cy="998220"/>
          </a:xfrm>
          <a:prstGeom prst="cloudCallout">
            <a:avLst>
              <a:gd name="adj1" fmla="val 40426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it as equation (ii)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2804347" y="3235960"/>
            <a:ext cx="3024419" cy="998220"/>
          </a:xfrm>
          <a:prstGeom prst="cloudCallout">
            <a:avLst>
              <a:gd name="adj1" fmla="val 42674"/>
              <a:gd name="adj2" fmla="val 5467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Coefficient of y is same in both equations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2985566" y="2615413"/>
            <a:ext cx="2768332" cy="1130803"/>
          </a:xfrm>
          <a:prstGeom prst="cloudCallout">
            <a:avLst>
              <a:gd name="adj1" fmla="val 13253"/>
              <a:gd name="adj2" fmla="val 7561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If signs are same we  subtract the equations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7" name="Cloud 76"/>
          <p:cNvSpPr/>
          <p:nvPr/>
        </p:nvSpPr>
        <p:spPr>
          <a:xfrm>
            <a:off x="2985568" y="2123398"/>
            <a:ext cx="3106319" cy="218111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372087" y="2723378"/>
            <a:ext cx="0" cy="258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99123" y="2723378"/>
            <a:ext cx="0" cy="258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218009" y="2957862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84484" y="238114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4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22887" y="238114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5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34593" y="296206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U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64370" y="3241059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45 = 10 × 4 + 1× 5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48773" y="3473373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 = 40 + 5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67286" y="3705212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mic Sans MS" pitchFamily="66" charset="0"/>
              </a:rPr>
              <a:t> = 45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4" name="Cloud Callout 53"/>
          <p:cNvSpPr/>
          <p:nvPr/>
        </p:nvSpPr>
        <p:spPr>
          <a:xfrm>
            <a:off x="5029202" y="2952750"/>
            <a:ext cx="3024419" cy="998220"/>
          </a:xfrm>
          <a:prstGeom prst="cloudCallout">
            <a:avLst>
              <a:gd name="adj1" fmla="val -44205"/>
              <a:gd name="adj2" fmla="val -8641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digit in units place.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944E-6 L -0.25 0.10118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5059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00"/>
                            </p:stCondLst>
                            <p:childTnLst>
                              <p:par>
                                <p:cTn id="3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"/>
                            </p:stCondLst>
                            <p:childTnLst>
                              <p:par>
                                <p:cTn id="3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71 -0.02107 0.03559 -0.0419 0.05365 -0.04167 C 0.0717 -0.04144 0.08993 -0.02037 0.10834 0.00069 " pathEditMode="relative" ptsTypes="aaA">
                                      <p:cBhvr>
                                        <p:cTn id="413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764 C -0.01806 0.02731 -0.03333 0.04722 -0.05104 0.0449 C -0.06875 0.04259 -0.08889 0.01805 -0.10868 -0.00602 " pathEditMode="relative" rAng="0" ptsTypes="aaA">
                                      <p:cBhvr>
                                        <p:cTn id="41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1300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0" grpId="0" animBg="1"/>
      <p:bldP spid="70" grpId="1" animBg="1"/>
      <p:bldP spid="63" grpId="0" animBg="1"/>
      <p:bldP spid="63" grpId="1" animBg="1"/>
      <p:bldP spid="62" grpId="0" animBg="1"/>
      <p:bldP spid="62" grpId="1" animBg="1"/>
      <p:bldP spid="61" grpId="0" animBg="1"/>
      <p:bldP spid="61" grpId="1" animBg="1"/>
      <p:bldP spid="60" grpId="0" animBg="1"/>
      <p:bldP spid="60" grpId="1" animBg="1"/>
      <p:bldP spid="55" grpId="0" animBg="1"/>
      <p:bldP spid="55" grpId="1" animBg="1"/>
      <p:bldP spid="55" grpId="2" animBg="1"/>
      <p:bldP spid="55" grpId="3" animBg="1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29" grpId="1"/>
      <p:bldP spid="30" grpId="0"/>
      <p:bldP spid="30" grpId="1"/>
      <p:bldP spid="32" grpId="0"/>
      <p:bldP spid="33" grpId="0"/>
      <p:bldP spid="34" grpId="0"/>
      <p:bldP spid="35" grpId="0"/>
      <p:bldP spid="36" grpId="0"/>
      <p:bldP spid="37" grpId="0"/>
      <p:bldP spid="43" grpId="0"/>
      <p:bldP spid="44" grpId="0"/>
      <p:bldP spid="49" grpId="0" animBg="1"/>
      <p:bldP spid="49" grpId="1" animBg="1"/>
      <p:bldP spid="52" grpId="0" animBg="1"/>
      <p:bldP spid="52" grpId="1" animBg="1"/>
      <p:bldP spid="53" grpId="0" animBg="1"/>
      <p:bldP spid="53" grpId="1" animBg="1"/>
      <p:bldP spid="56" grpId="0" animBg="1"/>
      <p:bldP spid="56" grpId="1" animBg="1"/>
      <p:bldP spid="39" grpId="0"/>
      <p:bldP spid="39" grpId="1"/>
      <p:bldP spid="59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7" grpId="1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54" grpId="0" animBg="1"/>
      <p:bldP spid="5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941" y="266700"/>
            <a:ext cx="3434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	Subtracting (ii) from (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1318260" y="1504950"/>
            <a:ext cx="24688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Rectangle 5"/>
          <p:cNvSpPr/>
          <p:nvPr/>
        </p:nvSpPr>
        <p:spPr>
          <a:xfrm>
            <a:off x="1863971" y="604826"/>
            <a:ext cx="11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2x  –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9354" y="604826"/>
            <a:ext cx="83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1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298" y="856357"/>
            <a:ext cx="949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x  –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2903" y="856357"/>
            <a:ext cx="880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7301" y="1130301"/>
            <a:ext cx="2620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746125" algn="l"/>
                <a:tab pos="914400" algn="l"/>
                <a:tab pos="1082675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          (–)   (+)                (+)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8469" y="1504950"/>
            <a:ext cx="443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x	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2054" y="1504950"/>
            <a:ext cx="71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0" y="1790695"/>
            <a:ext cx="411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x = 3 in equation (ii)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4595" y="2099905"/>
            <a:ext cx="7571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3 –y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1401" y="2099905"/>
            <a:ext cx="1021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7486" y="2392800"/>
            <a:ext cx="1819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          –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1401" y="2413777"/>
            <a:ext cx="1456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–2 –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0178" y="2695773"/>
            <a:ext cx="1916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          –y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31401" y="2728431"/>
            <a:ext cx="1071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–5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972" y="2987871"/>
            <a:ext cx="1834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            y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31403" y="3027005"/>
            <a:ext cx="10312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5214" y="3319103"/>
            <a:ext cx="2130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  <a:tab pos="4291013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Original number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31401" y="3333617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10x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1401" y="3614976"/>
            <a:ext cx="1645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10 × 3 + 5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1401" y="3904998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30 + 5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0926" y="4186338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35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5123" y="4445139"/>
            <a:ext cx="3765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Symbol" panose="05050102010706020507" pitchFamily="18" charset="2"/>
              </a:rPr>
              <a:t>\</a:t>
            </a:r>
            <a:r>
              <a:rPr lang="en-US" sz="1600" b="1" dirty="0" smtClean="0">
                <a:solidFill>
                  <a:srgbClr val="7030A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The original number is 35.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299" y="4483239"/>
            <a:ext cx="2269402" cy="3004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3657600" y="1809751"/>
            <a:ext cx="3124200" cy="1345715"/>
          </a:xfrm>
          <a:prstGeom prst="cloudCallout">
            <a:avLst>
              <a:gd name="adj1" fmla="val -54403"/>
              <a:gd name="adj2" fmla="val 53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Substitute the values of x &amp; y in the original two digit number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 flipV="1">
            <a:off x="2329208" y="767720"/>
            <a:ext cx="274320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2328749" y="1013460"/>
            <a:ext cx="274320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Callout 30"/>
          <p:cNvSpPr/>
          <p:nvPr/>
        </p:nvSpPr>
        <p:spPr>
          <a:xfrm>
            <a:off x="3810000" y="1962151"/>
            <a:ext cx="3124200" cy="1345715"/>
          </a:xfrm>
          <a:prstGeom prst="cloudCallout">
            <a:avLst>
              <a:gd name="adj1" fmla="val -54403"/>
              <a:gd name="adj2" fmla="val 53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2x  –  y = 1…(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     x  -  y  = -2…(ii)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238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36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16003" y="1199030"/>
            <a:ext cx="1368000" cy="2243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20140" y="947217"/>
            <a:ext cx="5204460" cy="224359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29750" y="720577"/>
            <a:ext cx="1645920" cy="22435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27729" y="709956"/>
            <a:ext cx="758952" cy="224359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26606" y="704851"/>
            <a:ext cx="1064581" cy="2243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43959" y="720577"/>
            <a:ext cx="190185" cy="2243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2029" y="679956"/>
            <a:ext cx="1508569" cy="25349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8780" y="649921"/>
            <a:ext cx="8400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tabLst>
                <a:tab pos="406400" algn="l"/>
                <a:tab pos="91440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Q.      A </a:t>
            </a:r>
            <a:r>
              <a:rPr lang="en-US" sz="1600" b="1" dirty="0">
                <a:solidFill>
                  <a:srgbClr val="FF0000"/>
                </a:solidFill>
              </a:rPr>
              <a:t>two digit number is 3 more than six times the sum of its digits. </a:t>
            </a:r>
          </a:p>
          <a:p>
            <a:pPr algn="just">
              <a:tabLst>
                <a:tab pos="406400" algn="l"/>
                <a:tab pos="91440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	If </a:t>
            </a:r>
            <a:r>
              <a:rPr lang="en-US" sz="1600" b="1" dirty="0">
                <a:solidFill>
                  <a:srgbClr val="FF0000"/>
                </a:solidFill>
              </a:rPr>
              <a:t>18 is added to the number obtained by interchanging the digits, we get the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algn="just">
              <a:tabLst>
                <a:tab pos="406400" algn="l"/>
                <a:tab pos="91440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	original number. Find the number.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31374" y="1423389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Let the digit in tens place be 'x' and</a:t>
            </a:r>
          </a:p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the digit in the unit place be 'y'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28700" y="2692086"/>
            <a:ext cx="23173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429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  <a:ea typeface="Times New Roman" pitchFamily="18" charset="0"/>
                <a:cs typeface="Book Antiqua" pitchFamily="18" charset="0"/>
              </a:rPr>
              <a:t>\	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Two digit number is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7171" y="2942721"/>
            <a:ext cx="2293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first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19191" y="3465104"/>
            <a:ext cx="19896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y 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=  6x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6y + 3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52450" y="3733800"/>
            <a:ext cx="271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6x </a:t>
            </a:r>
            <a:r>
              <a:rPr lang="en-US" sz="1600" dirty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y – </a:t>
            </a: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6y  =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1225" y="4019550"/>
            <a:ext cx="12089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 pitchFamily="18" charset="2"/>
              </a:rPr>
              <a:t>4x </a:t>
            </a:r>
            <a:r>
              <a:rPr lang="en-US" sz="1600" dirty="0" smtClean="0">
                <a:solidFill>
                  <a:prstClr val="black"/>
                </a:solidFill>
              </a:rPr>
              <a:t>– 5y   =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844668" y="2757270"/>
            <a:ext cx="2558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As per the second condition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724400" y="3399002"/>
            <a:ext cx="25785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10y  –  y  +  x – 10x =  –18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961989" y="3682687"/>
            <a:ext cx="22621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27051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– 9x  +  9y               =  – 18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12687" y="4325338"/>
            <a:ext cx="8130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……..(ii)</a:t>
            </a:r>
          </a:p>
        </p:txBody>
      </p:sp>
      <p:sp>
        <p:nvSpPr>
          <p:cNvPr id="14" name="Rectangle 57"/>
          <p:cNvSpPr>
            <a:spLocks noChangeArrowheads="1"/>
          </p:cNvSpPr>
          <p:nvPr/>
        </p:nvSpPr>
        <p:spPr bwMode="auto">
          <a:xfrm>
            <a:off x="453524" y="1423388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81748" y="3073087"/>
            <a:ext cx="1452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10y   +   x   + 18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40525"/>
              </p:ext>
            </p:extLst>
          </p:nvPr>
        </p:nvGraphicFramePr>
        <p:xfrm>
          <a:off x="1485900" y="1984252"/>
          <a:ext cx="2057400" cy="731520"/>
        </p:xfrm>
        <a:graphic>
          <a:graphicData uri="http://schemas.openxmlformats.org/drawingml/2006/table">
            <a:tbl>
              <a:tblPr firstRow="1" last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570844" y="2011765"/>
            <a:ext cx="619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Units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Text Box 86"/>
          <p:cNvSpPr txBox="1">
            <a:spLocks noChangeArrowheads="1"/>
          </p:cNvSpPr>
          <p:nvPr/>
        </p:nvSpPr>
        <p:spPr bwMode="auto">
          <a:xfrm>
            <a:off x="1601265" y="2011765"/>
            <a:ext cx="555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Tens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88941" y="2311087"/>
            <a:ext cx="45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 ×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565870" y="2320467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10 ×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131052" y="2311673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135644" y="2311673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3117936" y="3101385"/>
            <a:ext cx="3200400" cy="9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85762"/>
              </p:ext>
            </p:extLst>
          </p:nvPr>
        </p:nvGraphicFramePr>
        <p:xfrm>
          <a:off x="5018546" y="1499589"/>
          <a:ext cx="2057400" cy="768350"/>
        </p:xfrm>
        <a:graphic>
          <a:graphicData uri="http://schemas.openxmlformats.org/drawingml/2006/table">
            <a:tbl>
              <a:tblPr firstRow="1" last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6172563" y="1494921"/>
            <a:ext cx="619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Units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Text Box 86"/>
          <p:cNvSpPr txBox="1">
            <a:spLocks noChangeArrowheads="1"/>
          </p:cNvSpPr>
          <p:nvPr/>
        </p:nvSpPr>
        <p:spPr bwMode="auto">
          <a:xfrm>
            <a:off x="5181963" y="1508469"/>
            <a:ext cx="555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Tens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239585" y="186490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117606" y="1864904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10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407752" y="1864904"/>
            <a:ext cx="439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× 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410546" y="1864904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Arial" charset="0"/>
              </a:rPr>
              <a:t>× x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92358" y="2245904"/>
            <a:ext cx="36515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 typeface="Symbol"/>
              <a:buChar char="\"/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 Number obtained by interchanging </a:t>
            </a:r>
            <a:b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</a:br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     the  digits     =    10y +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490181" y="3204170"/>
            <a:ext cx="8723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(x  +  y)  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053107" y="323247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=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024726" y="4351862"/>
            <a:ext cx="25441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609600" algn="l"/>
                <a:tab pos="2705100" algn="l"/>
              </a:tabLst>
            </a:pPr>
            <a:r>
              <a:rPr lang="en-US" sz="1600" dirty="0" smtClean="0">
                <a:solidFill>
                  <a:prstClr val="black"/>
                </a:solidFill>
                <a:cs typeface="Times New Roman" pitchFamily="18" charset="0"/>
              </a:rPr>
              <a:t> – x  +   y                =  – 2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314818" y="3213695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6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12996" y="3210053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+ 3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324602" y="3073087"/>
            <a:ext cx="124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ea typeface="Times New Roman" pitchFamily="18" charset="0"/>
                <a:cs typeface="Book Antiqua" pitchFamily="18" charset="0"/>
              </a:rPr>
              <a:t>   =    10x  + y</a:t>
            </a:r>
            <a:endParaRPr lang="en-US" sz="1600" dirty="0">
              <a:solidFill>
                <a:prstClr val="black"/>
              </a:solidFill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49543" y="3990975"/>
            <a:ext cx="962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...........(</a:t>
            </a:r>
            <a:r>
              <a:rPr lang="en-US" sz="1600" b="1" dirty="0" err="1">
                <a:solidFill>
                  <a:srgbClr val="7030A0"/>
                </a:solidFill>
              </a:rPr>
              <a:t>i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876802" y="4008602"/>
            <a:ext cx="23050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Dividing throughout by 9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333625" y="1427163"/>
            <a:ext cx="1371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3526472" y="1864904"/>
            <a:ext cx="3024419" cy="998220"/>
          </a:xfrm>
          <a:prstGeom prst="cloudCallout">
            <a:avLst>
              <a:gd name="adj1" fmla="val -35494"/>
              <a:gd name="adj2" fmla="val -933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What do we need to find ?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2" name="Cloud Callout 51"/>
          <p:cNvSpPr/>
          <p:nvPr/>
        </p:nvSpPr>
        <p:spPr>
          <a:xfrm>
            <a:off x="3429002" y="1921230"/>
            <a:ext cx="3024419" cy="998220"/>
          </a:xfrm>
          <a:prstGeom prst="cloudCallout">
            <a:avLst>
              <a:gd name="adj1" fmla="val -25285"/>
              <a:gd name="adj2" fmla="val -778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A two digit number has two parts.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2362202" y="3180825"/>
            <a:ext cx="3024419" cy="998220"/>
          </a:xfrm>
          <a:prstGeom prst="cloudCallout">
            <a:avLst>
              <a:gd name="adj1" fmla="val 32434"/>
              <a:gd name="adj2" fmla="val -8854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Digit in tens place.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2385061" y="3106138"/>
            <a:ext cx="4606257" cy="1350645"/>
          </a:xfrm>
          <a:prstGeom prst="cloudCallout">
            <a:avLst>
              <a:gd name="adj1" fmla="val -62893"/>
              <a:gd name="adj2" fmla="val -8642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For a two digit number, the digit at the tens place is multiplied by 10 and unit place by 1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4412" y="933450"/>
            <a:ext cx="5515364" cy="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14702" y="2697491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10x + 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21426" y="2696160"/>
            <a:ext cx="920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10x + y</a:t>
            </a:r>
          </a:p>
        </p:txBody>
      </p:sp>
      <p:sp>
        <p:nvSpPr>
          <p:cNvPr id="64" name="Curved Down Arrow 63"/>
          <p:cNvSpPr/>
          <p:nvPr/>
        </p:nvSpPr>
        <p:spPr>
          <a:xfrm flipH="1">
            <a:off x="1714502" y="3264645"/>
            <a:ext cx="960775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2125324" y="3279276"/>
            <a:ext cx="1076738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Cloud Callout 65"/>
          <p:cNvSpPr/>
          <p:nvPr/>
        </p:nvSpPr>
        <p:spPr>
          <a:xfrm>
            <a:off x="2895602" y="3569445"/>
            <a:ext cx="2883353" cy="998220"/>
          </a:xfrm>
          <a:prstGeom prst="cloudCallout">
            <a:avLst>
              <a:gd name="adj1" fmla="val -65945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it as equation 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67" name="Cloud Callout 66"/>
          <p:cNvSpPr/>
          <p:nvPr/>
        </p:nvSpPr>
        <p:spPr>
          <a:xfrm>
            <a:off x="5504150" y="1945635"/>
            <a:ext cx="2064703" cy="989990"/>
          </a:xfrm>
          <a:prstGeom prst="cloudCallout">
            <a:avLst>
              <a:gd name="adj1" fmla="val -60858"/>
              <a:gd name="adj2" fmla="val -12224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Here the digit are interchanged.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990600" y="1189038"/>
            <a:ext cx="5328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Curved Down Arrow 71"/>
          <p:cNvSpPr/>
          <p:nvPr/>
        </p:nvSpPr>
        <p:spPr>
          <a:xfrm flipH="1">
            <a:off x="6009862" y="2883645"/>
            <a:ext cx="1076738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Curved Down Arrow 72"/>
          <p:cNvSpPr/>
          <p:nvPr/>
        </p:nvSpPr>
        <p:spPr>
          <a:xfrm flipH="1">
            <a:off x="5943600" y="2883645"/>
            <a:ext cx="1541558" cy="272050"/>
          </a:xfrm>
          <a:prstGeom prst="curved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3352802" y="3188445"/>
            <a:ext cx="2883353" cy="998220"/>
          </a:xfrm>
          <a:prstGeom prst="cloudCallout">
            <a:avLst>
              <a:gd name="adj1" fmla="val 40426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it as equation (ii)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2538155" y="3204170"/>
            <a:ext cx="3553420" cy="998220"/>
          </a:xfrm>
          <a:prstGeom prst="cloudCallout">
            <a:avLst>
              <a:gd name="adj1" fmla="val 40426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Lets make the coefficients of either x or y same in both equations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2333625" y="3491865"/>
            <a:ext cx="3553420" cy="998220"/>
          </a:xfrm>
          <a:prstGeom prst="cloudCallout">
            <a:avLst>
              <a:gd name="adj1" fmla="val 40426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We will make the coefficient of variable </a:t>
            </a:r>
            <a:r>
              <a:rPr lang="en-US" sz="1600" b="1" dirty="0" err="1" smtClean="0">
                <a:solidFill>
                  <a:srgbClr val="002060"/>
                </a:solidFill>
              </a:rPr>
              <a:t>xsame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4" name="Cloud Callout 53"/>
          <p:cNvSpPr/>
          <p:nvPr/>
        </p:nvSpPr>
        <p:spPr>
          <a:xfrm>
            <a:off x="5029202" y="3112245"/>
            <a:ext cx="3024419" cy="998220"/>
          </a:xfrm>
          <a:prstGeom prst="cloudCallout">
            <a:avLst>
              <a:gd name="adj1" fmla="val -44205"/>
              <a:gd name="adj2" fmla="val -8641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digit in units place.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9 0.00494 L -0.22049 0.09599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4537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000"/>
                            </p:stCondLst>
                            <p:childTnLst>
                              <p:par>
                                <p:cTn id="3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71 -0.02107 0.03559 -0.0419 0.05365 -0.04167 C 0.0717 -0.04144 0.08993 -0.02037 0.10834 0.00069 " pathEditMode="relative" ptsTypes="aaA">
                                      <p:cBhvr>
                                        <p:cTn id="32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764 C -0.01806 0.02731 -0.03333 0.04722 -0.05104 0.0449 C -0.06875 0.04259 -0.08889 0.01805 -0.10868 -0.00602 " pathEditMode="relative" rAng="0" ptsTypes="aaA">
                                      <p:cBhvr>
                                        <p:cTn id="329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1300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0" grpId="0" animBg="1"/>
      <p:bldP spid="70" grpId="1" animBg="1"/>
      <p:bldP spid="63" grpId="0" animBg="1"/>
      <p:bldP spid="63" grpId="1" animBg="1"/>
      <p:bldP spid="62" grpId="0" animBg="1"/>
      <p:bldP spid="62" grpId="1" animBg="1"/>
      <p:bldP spid="61" grpId="0" animBg="1"/>
      <p:bldP spid="61" grpId="1" animBg="1"/>
      <p:bldP spid="60" grpId="0" animBg="1"/>
      <p:bldP spid="60" grpId="1" animBg="1"/>
      <p:bldP spid="55" grpId="0" animBg="1"/>
      <p:bldP spid="55" grpId="1" animBg="1"/>
      <p:bldP spid="55" grpId="2" animBg="1"/>
      <p:bldP spid="55" grpId="3" animBg="1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29" grpId="1"/>
      <p:bldP spid="30" grpId="0"/>
      <p:bldP spid="30" grpId="1"/>
      <p:bldP spid="32" grpId="0"/>
      <p:bldP spid="33" grpId="0"/>
      <p:bldP spid="34" grpId="0"/>
      <p:bldP spid="35" grpId="0"/>
      <p:bldP spid="36" grpId="0"/>
      <p:bldP spid="37" grpId="0"/>
      <p:bldP spid="44" grpId="0"/>
      <p:bldP spid="49" grpId="0" animBg="1"/>
      <p:bldP spid="49" grpId="1" animBg="1"/>
      <p:bldP spid="52" grpId="0" animBg="1"/>
      <p:bldP spid="52" grpId="1" animBg="1"/>
      <p:bldP spid="53" grpId="0" animBg="1"/>
      <p:bldP spid="53" grpId="1" animBg="1"/>
      <p:bldP spid="56" grpId="0" animBg="1"/>
      <p:bldP spid="56" grpId="1" animBg="1"/>
      <p:bldP spid="39" grpId="0"/>
      <p:bldP spid="39" grpId="1"/>
      <p:bldP spid="59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54" grpId="0" animBg="1"/>
      <p:bldP spid="5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2" y="1657350"/>
            <a:ext cx="3434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	Adding (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) and (iii)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502920" y="2895600"/>
            <a:ext cx="20116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Rectangle 5"/>
          <p:cNvSpPr/>
          <p:nvPr/>
        </p:nvSpPr>
        <p:spPr>
          <a:xfrm>
            <a:off x="606672" y="1995476"/>
            <a:ext cx="11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4x  –  5y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2055" y="1995476"/>
            <a:ext cx="83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714" y="2385596"/>
            <a:ext cx="1177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- 4x  +  4y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5604" y="2385596"/>
            <a:ext cx="880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7408" y="2895600"/>
            <a:ext cx="847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- y	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4755" y="2895600"/>
            <a:ext cx="71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- 5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2" y="3638550"/>
            <a:ext cx="411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y = 5 in equation (ii)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3023" y="4061996"/>
            <a:ext cx="1026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- x  + 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0208" y="4061996"/>
            <a:ext cx="1021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 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45485" y="714257"/>
            <a:ext cx="1819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          –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735234"/>
            <a:ext cx="1456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–2 –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8177" y="1017230"/>
            <a:ext cx="1916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          –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1049888"/>
            <a:ext cx="1071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–7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30971" y="1309328"/>
            <a:ext cx="1834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            x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2" y="1348462"/>
            <a:ext cx="10312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3213" y="1640560"/>
            <a:ext cx="2130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  <a:tab pos="4291013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Original number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9400" y="1655074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10x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1936433"/>
            <a:ext cx="1645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10 × 7 + 5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9400" y="2226455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70 + 5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38925" y="2507795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75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122" y="2766596"/>
            <a:ext cx="3765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966788" algn="l"/>
                <a:tab pos="2971800" algn="l"/>
                <a:tab pos="3552825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Symbol" panose="05050102010706020507" pitchFamily="18" charset="2"/>
              </a:rPr>
              <a:t>\</a:t>
            </a:r>
            <a:r>
              <a:rPr lang="en-US" sz="1600" b="1" dirty="0" smtClean="0">
                <a:solidFill>
                  <a:srgbClr val="7030A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The original number is 75.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5298" y="2804697"/>
            <a:ext cx="2269402" cy="3004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5410200" y="895350"/>
            <a:ext cx="3124200" cy="1345715"/>
          </a:xfrm>
          <a:prstGeom prst="cloudCallout">
            <a:avLst>
              <a:gd name="adj1" fmla="val -54403"/>
              <a:gd name="adj2" fmla="val 53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Substitute the values of x &amp; y in the original two digit number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 flipV="1">
            <a:off x="610059" y="2145118"/>
            <a:ext cx="274320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609600" y="2529447"/>
            <a:ext cx="274320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690047" y="666749"/>
            <a:ext cx="18394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Multiplying (ii) by 4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96959" y="1123950"/>
            <a:ext cx="8627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……..(</a:t>
            </a:r>
            <a:r>
              <a:rPr lang="en-US" sz="1600" b="1" dirty="0" smtClean="0">
                <a:solidFill>
                  <a:srgbClr val="7030A0"/>
                </a:solidFill>
              </a:rPr>
              <a:t>iii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04198" y="1150474"/>
            <a:ext cx="25441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609600" algn="l"/>
                <a:tab pos="2705100" algn="l"/>
              </a:tabLst>
            </a:pPr>
            <a:r>
              <a:rPr lang="en-US" sz="1600" dirty="0" smtClean="0">
                <a:solidFill>
                  <a:prstClr val="black"/>
                </a:solidFill>
                <a:cs typeface="Times New Roman" pitchFamily="18" charset="0"/>
              </a:rPr>
              <a:t> – 4x  +   4y                =  – 8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Cloud Callout 33"/>
          <p:cNvSpPr/>
          <p:nvPr/>
        </p:nvSpPr>
        <p:spPr>
          <a:xfrm>
            <a:off x="5334000" y="1428751"/>
            <a:ext cx="3124200" cy="1345715"/>
          </a:xfrm>
          <a:prstGeom prst="cloudCallout">
            <a:avLst>
              <a:gd name="adj1" fmla="val -54403"/>
              <a:gd name="adj2" fmla="val 53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4x – 5y = 3 …(</a:t>
            </a:r>
            <a:r>
              <a:rPr lang="en-US" sz="1600" b="1" dirty="0" err="1" smtClean="0">
                <a:solidFill>
                  <a:srgbClr val="002060"/>
                </a:solidFill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- x + y  =  -2 …(ii)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2" y="3269218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 </a:t>
            </a:r>
            <a:r>
              <a:rPr lang="en-US" sz="1600" dirty="0" smtClean="0">
                <a:solidFill>
                  <a:prstClr val="black"/>
                </a:solidFill>
              </a:rPr>
              <a:t>    y           =     5</a:t>
            </a:r>
            <a:r>
              <a:rPr lang="en-US" sz="16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5181600" y="1581151"/>
            <a:ext cx="3124200" cy="1345715"/>
          </a:xfrm>
          <a:prstGeom prst="cloudCallout">
            <a:avLst>
              <a:gd name="adj1" fmla="val -54403"/>
              <a:gd name="adj2" fmla="val 53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- x + y  =  -2…(ii)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0" grpId="1" animBg="1"/>
      <p:bldP spid="32" grpId="0"/>
      <p:bldP spid="33" grpId="0"/>
      <p:bldP spid="34" grpId="0" animBg="1"/>
      <p:bldP spid="34" grpId="1" animBg="1"/>
      <p:bldP spid="28" grpId="0"/>
      <p:bldP spid="35" grpId="0" animBg="1"/>
      <p:bldP spid="3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314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6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892132" y="1708150"/>
            <a:ext cx="83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x  +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90986" y="1927378"/>
            <a:ext cx="697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x  –  y	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015682" y="1598028"/>
            <a:ext cx="0" cy="2997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88625" y="966060"/>
            <a:ext cx="1692000" cy="2243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65671" y="724656"/>
            <a:ext cx="457200" cy="16926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42575" y="741517"/>
            <a:ext cx="3657600" cy="1692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80045" y="744859"/>
            <a:ext cx="365760" cy="169261"/>
          </a:xfrm>
          <a:prstGeom prst="rect">
            <a:avLst/>
          </a:prstGeom>
          <a:solidFill>
            <a:srgbClr val="53D2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07999" y="736233"/>
            <a:ext cx="1490472" cy="22435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4535" y="670759"/>
            <a:ext cx="8053136" cy="56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00050" algn="l"/>
              </a:tabLst>
            </a:pPr>
            <a:r>
              <a:rPr lang="en-US" sz="1535" b="1" dirty="0" smtClean="0">
                <a:solidFill>
                  <a:srgbClr val="FF0000"/>
                </a:solidFill>
              </a:rPr>
              <a:t>         The </a:t>
            </a:r>
            <a:r>
              <a:rPr lang="en-US" sz="1535" b="1" dirty="0">
                <a:solidFill>
                  <a:srgbClr val="FF0000"/>
                </a:solidFill>
              </a:rPr>
              <a:t>sum of a two digit number and the number obtained by interchanging the digits is </a:t>
            </a:r>
            <a:r>
              <a:rPr lang="en-US" sz="1535" b="1" dirty="0" smtClean="0">
                <a:solidFill>
                  <a:srgbClr val="FF0000"/>
                </a:solidFill>
              </a:rPr>
              <a:t>99</a:t>
            </a:r>
            <a:r>
              <a:rPr lang="en-US" sz="1535" b="1" dirty="0">
                <a:solidFill>
                  <a:srgbClr val="FF0000"/>
                </a:solidFill>
              </a:rPr>
              <a:t>. </a:t>
            </a:r>
            <a:endParaRPr lang="en-US" sz="1535" b="1" dirty="0" smtClean="0">
              <a:solidFill>
                <a:srgbClr val="FF0000"/>
              </a:solidFill>
            </a:endParaRPr>
          </a:p>
          <a:p>
            <a:pPr algn="just">
              <a:tabLst>
                <a:tab pos="400050" algn="l"/>
              </a:tabLst>
            </a:pPr>
            <a:r>
              <a:rPr lang="en-US" sz="1535" b="1" dirty="0" smtClean="0">
                <a:solidFill>
                  <a:srgbClr val="FF0000"/>
                </a:solidFill>
              </a:rPr>
              <a:t>	If </a:t>
            </a:r>
            <a:r>
              <a:rPr lang="en-US" sz="1535" b="1" dirty="0">
                <a:solidFill>
                  <a:srgbClr val="FF0000"/>
                </a:solidFill>
              </a:rPr>
              <a:t>the digits differ by 3. Find the number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112671" y="1170141"/>
            <a:ext cx="1371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1286040" y="2963270"/>
            <a:ext cx="24092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Dividing throughout by 11</a:t>
            </a:r>
            <a:endParaRPr lang="en-US" sz="1600" b="1" dirty="0">
              <a:solidFill>
                <a:srgbClr val="7030A0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43000" y="1174750"/>
            <a:ext cx="6206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801688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Let the digit in ten’s place be x and digit in unit’s place be y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0149" y="1428750"/>
            <a:ext cx="3563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80168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      The number is 10x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19466" y="1682751"/>
            <a:ext cx="348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80168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The number obtained by interchanging</a:t>
            </a:r>
          </a:p>
          <a:p>
            <a:pPr algn="just">
              <a:tabLst>
                <a:tab pos="80168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 the digit = 10y +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20802" y="2133424"/>
            <a:ext cx="3410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801688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According to the first condition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5807" y="2406701"/>
            <a:ext cx="452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58939" y="2406701"/>
            <a:ext cx="9320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s-ES" sz="1600" dirty="0" smtClean="0">
                <a:solidFill>
                  <a:prstClr val="black"/>
                </a:solidFill>
              </a:rPr>
              <a:t>=    99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3729" y="2679524"/>
            <a:ext cx="1939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	11x + 11y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58939" y="2694228"/>
            <a:ext cx="926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99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3727" y="3278428"/>
            <a:ext cx="13425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	x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54945" y="3255032"/>
            <a:ext cx="701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77276" y="3244336"/>
            <a:ext cx="951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......(i)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270000" y="3632024"/>
            <a:ext cx="1111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Case (I) :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95400" y="3936824"/>
            <a:ext cx="749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x &gt; y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38868" y="4233615"/>
            <a:ext cx="1459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	x –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38600" y="4286250"/>
            <a:ext cx="999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......(ii)	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57402" y="4277896"/>
            <a:ext cx="823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522840" y="1162050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a typeface="Times New Roman" pitchFamily="18" charset="0"/>
                <a:cs typeface="Arial" charset="0"/>
              </a:rPr>
              <a:t>Sol.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7" name="Cloud Callout 76"/>
          <p:cNvSpPr/>
          <p:nvPr/>
        </p:nvSpPr>
        <p:spPr>
          <a:xfrm>
            <a:off x="1993785" y="1921701"/>
            <a:ext cx="3024419" cy="998220"/>
          </a:xfrm>
          <a:prstGeom prst="cloudCallout">
            <a:avLst>
              <a:gd name="adj1" fmla="val -1264"/>
              <a:gd name="adj2" fmla="val -914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What do we need to find ?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8" name="Cloud Callout 77"/>
          <p:cNvSpPr/>
          <p:nvPr/>
        </p:nvSpPr>
        <p:spPr>
          <a:xfrm>
            <a:off x="1993784" y="2006424"/>
            <a:ext cx="3024419" cy="998220"/>
          </a:xfrm>
          <a:prstGeom prst="cloudCallout">
            <a:avLst>
              <a:gd name="adj1" fmla="val -14806"/>
              <a:gd name="adj2" fmla="val -1019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We need to find a two digit number.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9" name="Cloud Callout 78"/>
          <p:cNvSpPr/>
          <p:nvPr/>
        </p:nvSpPr>
        <p:spPr>
          <a:xfrm>
            <a:off x="1840590" y="2015681"/>
            <a:ext cx="3024419" cy="998220"/>
          </a:xfrm>
          <a:prstGeom prst="cloudCallout">
            <a:avLst>
              <a:gd name="adj1" fmla="val -2524"/>
              <a:gd name="adj2" fmla="val -1019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A two digit number has two parts.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80" name="Cloud Callout 79"/>
          <p:cNvSpPr/>
          <p:nvPr/>
        </p:nvSpPr>
        <p:spPr>
          <a:xfrm>
            <a:off x="685802" y="3256104"/>
            <a:ext cx="3024419" cy="998220"/>
          </a:xfrm>
          <a:prstGeom prst="cloudCallout">
            <a:avLst>
              <a:gd name="adj1" fmla="val 32434"/>
              <a:gd name="adj2" fmla="val -8854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Digit in tens place.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81" name="Cloud Callout 80"/>
          <p:cNvSpPr/>
          <p:nvPr/>
        </p:nvSpPr>
        <p:spPr>
          <a:xfrm>
            <a:off x="1552744" y="3019737"/>
            <a:ext cx="3024419" cy="998220"/>
          </a:xfrm>
          <a:prstGeom prst="cloudCallout">
            <a:avLst>
              <a:gd name="adj1" fmla="val -44205"/>
              <a:gd name="adj2" fmla="val -8641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digit in units place.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274346" y="932016"/>
            <a:ext cx="72237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287511" y="2406701"/>
            <a:ext cx="804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s-ES" sz="1600" dirty="0" smtClean="0">
                <a:solidFill>
                  <a:prstClr val="black"/>
                </a:solidFill>
              </a:rPr>
              <a:t>10x + y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981200" y="2406701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s-ES" sz="1600" dirty="0" smtClean="0">
                <a:solidFill>
                  <a:prstClr val="black"/>
                </a:solidFill>
              </a:rPr>
              <a:t>+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73163" y="2406701"/>
            <a:ext cx="804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s-ES" sz="1600" dirty="0" smtClean="0">
                <a:solidFill>
                  <a:prstClr val="black"/>
                </a:solidFill>
              </a:rPr>
              <a:t>10y +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6" name="Cloud Callout 85"/>
          <p:cNvSpPr/>
          <p:nvPr/>
        </p:nvSpPr>
        <p:spPr>
          <a:xfrm>
            <a:off x="1941356" y="2360218"/>
            <a:ext cx="2883353" cy="998220"/>
          </a:xfrm>
          <a:prstGeom prst="cloudCallout">
            <a:avLst>
              <a:gd name="adj1" fmla="val -65945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Number it as equation (</a:t>
            </a:r>
            <a:r>
              <a:rPr lang="en-US" sz="1600" b="1" dirty="0" err="1" smtClean="0">
                <a:solidFill>
                  <a:srgbClr val="00206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2514602" y="1511124"/>
            <a:ext cx="2883353" cy="998220"/>
          </a:xfrm>
          <a:prstGeom prst="cloudCallout">
            <a:avLst>
              <a:gd name="adj1" fmla="val -71630"/>
              <a:gd name="adj2" fmla="val -5813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Bookman Old Style" pitchFamily="18" charset="0"/>
              </a:rPr>
              <a:t>Here digits differ by 3, </a:t>
            </a:r>
          </a:p>
        </p:txBody>
      </p:sp>
      <p:sp>
        <p:nvSpPr>
          <p:cNvPr id="88" name="Cloud Callout 87"/>
          <p:cNvSpPr/>
          <p:nvPr/>
        </p:nvSpPr>
        <p:spPr>
          <a:xfrm>
            <a:off x="2515008" y="1524574"/>
            <a:ext cx="2883353" cy="998220"/>
          </a:xfrm>
          <a:prstGeom prst="cloudCallout">
            <a:avLst>
              <a:gd name="adj1" fmla="val -60659"/>
              <a:gd name="adj2" fmla="val -519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So </a:t>
            </a:r>
            <a:r>
              <a:rPr lang="en-US" sz="1600" b="1" dirty="0">
                <a:solidFill>
                  <a:srgbClr val="002060"/>
                </a:solidFill>
                <a:latin typeface="Bookman Old Style" pitchFamily="18" charset="0"/>
              </a:rPr>
              <a:t>there are two cases</a:t>
            </a:r>
          </a:p>
        </p:txBody>
      </p:sp>
      <p:sp>
        <p:nvSpPr>
          <p:cNvPr id="89" name="Cloud Callout 88"/>
          <p:cNvSpPr/>
          <p:nvPr/>
        </p:nvSpPr>
        <p:spPr>
          <a:xfrm>
            <a:off x="1693810" y="3300978"/>
            <a:ext cx="2883353" cy="998220"/>
          </a:xfrm>
          <a:prstGeom prst="cloudCallout">
            <a:avLst>
              <a:gd name="adj1" fmla="val -65945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Number it as equation (ii)</a:t>
            </a:r>
            <a:endParaRPr lang="en-US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57200" y="642521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Q.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6640" y="2754498"/>
            <a:ext cx="2692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293938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x = 6 in (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5833712" y="2265488"/>
            <a:ext cx="15544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47"/>
          <p:cNvCxnSpPr/>
          <p:nvPr/>
        </p:nvCxnSpPr>
        <p:spPr>
          <a:xfrm rot="10800000" flipV="1">
            <a:off x="6318452" y="1839586"/>
            <a:ext cx="182880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6318182" y="2075231"/>
            <a:ext cx="182880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422232" y="1428750"/>
            <a:ext cx="402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08000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Adding (i) and (ii)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58732" y="2499122"/>
            <a:ext cx="1130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26918" y="1732650"/>
            <a:ext cx="776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628732" y="1941096"/>
            <a:ext cx="80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03232" y="2238205"/>
            <a:ext cx="621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2x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621475" y="2254250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641432" y="2524522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l"/>
                <a:tab pos="801688" algn="l"/>
                <a:tab pos="2519363" algn="l"/>
                <a:tab pos="30321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58732" y="3812507"/>
            <a:ext cx="236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743200" algn="l"/>
                <a:tab pos="3144838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The two digit number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39732" y="2983119"/>
            <a:ext cx="944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690563" algn="l"/>
                <a:tab pos="1828800" algn="l"/>
                <a:tab pos="22939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6 + y	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628732" y="2983119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2939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82532" y="3248516"/>
            <a:ext cx="1270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690563" algn="l"/>
                <a:tab pos="1828800" algn="l"/>
                <a:tab pos="22939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	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628732" y="3248516"/>
            <a:ext cx="1231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2939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9 –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282532" y="3502516"/>
            <a:ext cx="1270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690563" algn="l"/>
                <a:tab pos="1828800" algn="l"/>
                <a:tab pos="22939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	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628732" y="3502516"/>
            <a:ext cx="80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2939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29928" y="4541440"/>
            <a:ext cx="826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743200" algn="l"/>
                <a:tab pos="31448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  63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19295" y="3787201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743200" algn="l"/>
                <a:tab pos="31448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   10x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18627" y="4049434"/>
            <a:ext cx="1612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743200" algn="l"/>
                <a:tab pos="31448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   10 (6) + 3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19295" y="4315162"/>
            <a:ext cx="1231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6213" algn="l"/>
                <a:tab pos="1828800" algn="l"/>
                <a:tab pos="2743200" algn="l"/>
                <a:tab pos="3144838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   60 + </a:t>
            </a:r>
            <a:r>
              <a:rPr lang="en-US" sz="16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1" name="Cloud Callout 110"/>
          <p:cNvSpPr/>
          <p:nvPr/>
        </p:nvSpPr>
        <p:spPr>
          <a:xfrm>
            <a:off x="2216436" y="2031113"/>
            <a:ext cx="3124200" cy="1345715"/>
          </a:xfrm>
          <a:prstGeom prst="cloudCallout">
            <a:avLst>
              <a:gd name="adj1" fmla="val 63271"/>
              <a:gd name="adj2" fmla="val 1701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Substitute the values of x &amp; y in the original two digit number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5" grpId="0"/>
      <p:bldP spid="43" grpId="0" animBg="1"/>
      <p:bldP spid="43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3" grpId="2" animBg="1"/>
      <p:bldP spid="53" grpId="3" animBg="1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3" grpId="0"/>
      <p:bldP spid="84" grpId="0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/>
      <p:bldP spid="46" grpId="0"/>
      <p:bldP spid="91" grpId="0"/>
      <p:bldP spid="93" grpId="0"/>
      <p:bldP spid="94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 animBg="1"/>
      <p:bldP spid="1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74736" y="1164435"/>
            <a:ext cx="1859354" cy="2243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36776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		Case (ii) :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960120" y="3228522"/>
            <a:ext cx="20116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Rectangle 5"/>
          <p:cNvSpPr/>
          <p:nvPr/>
        </p:nvSpPr>
        <p:spPr>
          <a:xfrm>
            <a:off x="1162749" y="1657350"/>
            <a:ext cx="818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x &lt;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24" y="1882006"/>
            <a:ext cx="129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y –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046" y="1905908"/>
            <a:ext cx="728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234" y="2156996"/>
            <a:ext cx="1832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– x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4955" y="2176228"/>
            <a:ext cx="870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2155562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.....(iii)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7600" y="2411545"/>
            <a:ext cx="2908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Adding (i) and (iii), we get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5045" y="2678420"/>
            <a:ext cx="93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x  +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2000" y="2678420"/>
            <a:ext cx="623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  	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2916278"/>
            <a:ext cx="925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– x 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7906" y="2916278"/>
            <a:ext cx="720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43971" y="3208400"/>
            <a:ext cx="541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2y	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7906" y="3253386"/>
            <a:ext cx="857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12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0992" y="3740837"/>
            <a:ext cx="3324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b="1" dirty="0" smtClean="0">
                <a:solidFill>
                  <a:srgbClr val="7030A0"/>
                </a:solidFill>
              </a:rPr>
              <a:t>Substituting y = 6 in (i), we get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3926" y="3986681"/>
            <a:ext cx="135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x + 6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36733" y="4009541"/>
            <a:ext cx="618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6909" y="4235247"/>
            <a:ext cx="101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7472" y="4258107"/>
            <a:ext cx="1021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9 –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340" y="4506673"/>
            <a:ext cx="972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       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4045" y="4519196"/>
            <a:ext cx="8047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3776" y="1743935"/>
            <a:ext cx="2933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481388" algn="l"/>
                <a:tab pos="3946525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Symbol" panose="05050102010706020507" pitchFamily="18" charset="2"/>
              </a:rPr>
              <a:t>\</a:t>
            </a:r>
            <a:r>
              <a:rPr lang="en-US" sz="1600" b="1" dirty="0" smtClean="0">
                <a:solidFill>
                  <a:srgbClr val="7030A0"/>
                </a:solidFill>
              </a:rPr>
              <a:t>	    The two digit number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40188" y="1759455"/>
            <a:ext cx="1346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10x +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52890" y="2029067"/>
            <a:ext cx="1562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10 (3) + 6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40188" y="2327707"/>
            <a:ext cx="1346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481388" algn="l"/>
                <a:tab pos="39465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30 + 6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38376" y="2570264"/>
            <a:ext cx="890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481388" algn="l"/>
                <a:tab pos="394652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36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71210" y="3012924"/>
            <a:ext cx="510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	    </a:t>
            </a:r>
            <a:r>
              <a:rPr lang="en-US" sz="1600" b="1" dirty="0" smtClean="0">
                <a:solidFill>
                  <a:srgbClr val="FF0000"/>
                </a:solidFill>
              </a:rPr>
              <a:t>The two digit number is either 63 or 36.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45747" y="3050286"/>
            <a:ext cx="3483855" cy="2834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00" y="872048"/>
            <a:ext cx="805313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42900" algn="l"/>
              </a:tabLst>
            </a:pPr>
            <a:r>
              <a:rPr lang="en-US" sz="1540" b="1" dirty="0" smtClean="0">
                <a:solidFill>
                  <a:srgbClr val="FF0000"/>
                </a:solidFill>
              </a:rPr>
              <a:t>Q.  The sum of a two digit number and the number obtained by  interchanging the digits is 99. 	If the digits differ by 3. Find the number.</a:t>
            </a:r>
            <a:endParaRPr lang="en-US" sz="154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4534" y="3541084"/>
            <a:ext cx="1280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</a:rPr>
              <a:t>                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30239" y="3553607"/>
            <a:ext cx="8047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88925" algn="l"/>
                <a:tab pos="801688" algn="l"/>
                <a:tab pos="1941513" algn="l"/>
                <a:tab pos="2519363" algn="l"/>
                <a:tab pos="3594100" algn="l"/>
                <a:tab pos="4283075" algn="l"/>
              </a:tabLst>
            </a:pPr>
            <a:r>
              <a:rPr lang="en-US" sz="1600" dirty="0" smtClean="0">
                <a:solidFill>
                  <a:prstClr val="black"/>
                </a:solidFill>
              </a:rPr>
              <a:t>=	  6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2595554" y="3100397"/>
            <a:ext cx="3200400" cy="9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Callout 40"/>
          <p:cNvSpPr/>
          <p:nvPr/>
        </p:nvSpPr>
        <p:spPr>
          <a:xfrm>
            <a:off x="3048002" y="1116330"/>
            <a:ext cx="2883353" cy="998220"/>
          </a:xfrm>
          <a:prstGeom prst="cloudCallout">
            <a:avLst>
              <a:gd name="adj1" fmla="val -65945"/>
              <a:gd name="adj2" fmla="val 6976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Number it as equation (iii)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2" name="Cloud Callout 41"/>
          <p:cNvSpPr/>
          <p:nvPr/>
        </p:nvSpPr>
        <p:spPr>
          <a:xfrm>
            <a:off x="2971800" y="3273911"/>
            <a:ext cx="3124200" cy="1345715"/>
          </a:xfrm>
          <a:prstGeom prst="cloudCallout">
            <a:avLst>
              <a:gd name="adj1" fmla="val -59493"/>
              <a:gd name="adj2" fmla="val 5759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Substitute the values of x &amp; y in the original two digit number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046313" y="1674391"/>
            <a:ext cx="2883353" cy="998220"/>
            <a:chOff x="4876800" y="4566931"/>
            <a:chExt cx="2883353" cy="998220"/>
          </a:xfrm>
        </p:grpSpPr>
        <p:sp>
          <p:nvSpPr>
            <p:cNvPr id="44" name="Cloud Callout 43"/>
            <p:cNvSpPr/>
            <p:nvPr/>
          </p:nvSpPr>
          <p:spPr>
            <a:xfrm>
              <a:off x="4876800" y="4566931"/>
              <a:ext cx="2883353" cy="998220"/>
            </a:xfrm>
            <a:prstGeom prst="cloudCallout">
              <a:avLst>
                <a:gd name="adj1" fmla="val -65945"/>
                <a:gd name="adj2" fmla="val 69765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009076" y="4917073"/>
              <a:ext cx="2345297" cy="338554"/>
              <a:chOff x="803727" y="5721350"/>
              <a:chExt cx="2345297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803727" y="5721350"/>
                <a:ext cx="134257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tabLst>
                    <a:tab pos="465138" algn="l"/>
                    <a:tab pos="801688" algn="l"/>
                    <a:tab pos="2519363" algn="l"/>
                    <a:tab pos="3032125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</a:rPr>
                  <a:t>	x + y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46250" y="5721350"/>
                <a:ext cx="7017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tabLst>
                    <a:tab pos="465138" algn="l"/>
                    <a:tab pos="801688" algn="l"/>
                    <a:tab pos="2519363" algn="l"/>
                    <a:tab pos="3032125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</a:rPr>
                  <a:t>=   9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97100" y="5721350"/>
                <a:ext cx="9519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tabLst>
                    <a:tab pos="465138" algn="l"/>
                    <a:tab pos="801688" algn="l"/>
                    <a:tab pos="2519363" algn="l"/>
                    <a:tab pos="3032125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</a:rPr>
                  <a:t>......(i)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4953000" y="4656900"/>
              <a:ext cx="18431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600"/>
                </a:spcBef>
                <a:tabLst>
                  <a:tab pos="465138" algn="l"/>
                  <a:tab pos="801688" algn="l"/>
                  <a:tab pos="2519363" algn="l"/>
                  <a:tab pos="3032125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</a:rPr>
                <a:t>	We know,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 rot="10800000" flipV="1">
            <a:off x="1160029" y="2806247"/>
            <a:ext cx="206101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1178382" y="3048265"/>
            <a:ext cx="206101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24" grpId="0" animBg="1"/>
      <p:bldP spid="38" grpId="0"/>
      <p:bldP spid="39" grpId="0"/>
      <p:bldP spid="41" grpId="0" animBg="1"/>
      <p:bldP spid="41" grpId="1" animBg="1"/>
      <p:bldP spid="42" grpId="0" animBg="1"/>
      <p:bldP spid="4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249" y="224973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06400" algn="ctr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Q. Form the pair of linear equations in the following problems, and find their solutions </a:t>
            </a:r>
          </a:p>
          <a:p>
            <a:pPr algn="just">
              <a:tabLst>
                <a:tab pos="406400" algn="ctr"/>
              </a:tabLst>
            </a:pP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  by the elimination method : </a:t>
            </a:r>
          </a:p>
        </p:txBody>
      </p:sp>
      <p:sp>
        <p:nvSpPr>
          <p:cNvPr id="3" name="Rectangle 2"/>
          <p:cNvSpPr/>
          <p:nvPr/>
        </p:nvSpPr>
        <p:spPr>
          <a:xfrm>
            <a:off x="704850" y="70419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Tx/>
              <a:buAutoNum type="romanLcParenBoth"/>
              <a:tabLst>
                <a:tab pos="406400" algn="ctr"/>
              </a:tabLst>
            </a:pPr>
            <a:r>
              <a:rPr lang="en-US" sz="1600" b="1" dirty="0" smtClean="0">
                <a:solidFill>
                  <a:srgbClr val="C00000"/>
                </a:solidFill>
              </a:rPr>
              <a:t>If we add 1 to the numerator and subtract 1 from denominator, fraction reduces to 1. </a:t>
            </a:r>
          </a:p>
          <a:p>
            <a:pPr algn="just">
              <a:tabLst>
                <a:tab pos="406400" algn="ctr"/>
              </a:tabLst>
            </a:pP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        It becomes              </a:t>
            </a:r>
            <a:r>
              <a:rPr lang="en-US" sz="1600" b="1" spc="-40" dirty="0" smtClean="0">
                <a:solidFill>
                  <a:srgbClr val="C00000"/>
                </a:solidFill>
              </a:rPr>
              <a:t>if we only add 1 to the denominator. What is the fraction ?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5657" y="88219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2635" y="11340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2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1272" y="1145417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06597" y="1428750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Soln.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6872" y="1428750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pc="-60" dirty="0" smtClean="0">
                <a:solidFill>
                  <a:prstClr val="black"/>
                </a:solidFill>
              </a:rPr>
              <a:t>Let the numerator of the fraction be x and denominator of a fraction be y (y </a:t>
            </a:r>
            <a:r>
              <a:rPr lang="en-US" sz="1600" b="1" spc="-60" dirty="0" smtClean="0">
                <a:solidFill>
                  <a:prstClr val="black"/>
                </a:solidFill>
                <a:sym typeface="Symbol"/>
              </a:rPr>
              <a:t> </a:t>
            </a:r>
            <a:r>
              <a:rPr lang="en-US" sz="1600" b="1" spc="-60" dirty="0" smtClean="0">
                <a:solidFill>
                  <a:prstClr val="black"/>
                </a:solidFill>
              </a:rPr>
              <a:t>0)</a:t>
            </a:r>
            <a:endParaRPr lang="en-US" sz="1600" b="1" spc="-6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3079" y="1771650"/>
            <a:ext cx="1866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black"/>
                </a:solidFill>
              </a:rPr>
              <a:t>  Original Fraction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072" y="17716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5498" y="1670419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9836" y="1892877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5626" y="1944029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06277" y="1771650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(y </a:t>
            </a:r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</a:t>
            </a:r>
            <a:r>
              <a:rPr lang="en-US" sz="1600" b="1" dirty="0" smtClean="0">
                <a:solidFill>
                  <a:prstClr val="black"/>
                </a:solidFill>
              </a:rPr>
              <a:t> 0)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273" y="2114550"/>
            <a:ext cx="2879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204913" algn="r"/>
                <a:tab pos="1481138" algn="ctr"/>
                <a:tab pos="1712913" algn="l"/>
                <a:tab pos="2395538" algn="l"/>
              </a:tabLst>
            </a:pPr>
            <a:r>
              <a:rPr lang="en-US" sz="1600" b="1" dirty="0" smtClean="0">
                <a:solidFill>
                  <a:srgbClr val="00B050"/>
                </a:solidFill>
              </a:rPr>
              <a:t>According to the first condition,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5686" y="2339891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8272" y="233989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6872" y="233989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53472" y="2610539"/>
            <a:ext cx="914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2728" y="2529321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3022" y="252932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3914" y="2539712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2262" y="244272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94160" y="2442729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272" y="2771775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93150" y="27717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4042" y="278240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92622" y="27717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14944" y="2771775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49822" y="27717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23006" y="277177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58272" y="3068261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3150" y="306826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66334" y="3068261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85698" y="306826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23534" y="3068261"/>
            <a:ext cx="351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-2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04538" y="307259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33CC"/>
                </a:solidFill>
              </a:rPr>
              <a:t>... (</a:t>
            </a:r>
            <a:r>
              <a:rPr lang="en-US" sz="1600" b="1" dirty="0" err="1" smtClean="0">
                <a:solidFill>
                  <a:srgbClr val="FF33CC"/>
                </a:solidFill>
              </a:rPr>
              <a:t>i</a:t>
            </a:r>
            <a:r>
              <a:rPr lang="en-US" sz="1600" b="1" dirty="0" smtClean="0">
                <a:solidFill>
                  <a:srgbClr val="FF33CC"/>
                </a:solidFill>
              </a:rPr>
              <a:t>)</a:t>
            </a:r>
            <a:endParaRPr lang="en-US" sz="1600" b="1" dirty="0">
              <a:solidFill>
                <a:srgbClr val="FF33CC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843910" y="2171700"/>
            <a:ext cx="0" cy="2560320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4797" y="3476625"/>
            <a:ext cx="3144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According to the second condition,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58015" y="3972089"/>
            <a:ext cx="914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7271" y="3891111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50621" y="389111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88457" y="389111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41385" y="3705807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53479" y="36963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50457" y="39482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949094" y="3959582"/>
            <a:ext cx="53340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69457" y="37975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19437" y="41641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81965" y="416410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52837" y="4164108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06187" y="416410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44023" y="416410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45852" y="4463515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69124" y="446351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90804" y="4465370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00001" y="446083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4859" y="446083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18217" y="4467225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33CC"/>
                </a:solidFill>
              </a:rPr>
              <a:t>... (ii)</a:t>
            </a:r>
            <a:endParaRPr lang="en-US" sz="1600" b="1" dirty="0">
              <a:solidFill>
                <a:srgbClr val="FF33CC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26490" y="2028825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 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95850" y="20394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70102" y="203768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 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5320" y="2859771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82624" y="3054522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495508" y="3130163"/>
            <a:ext cx="2743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919955" y="295407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05296" y="286368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87528" y="3075303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5315158" y="3131891"/>
            <a:ext cx="274320" cy="11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57656" y="2191861"/>
            <a:ext cx="27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1204913" algn="r"/>
                <a:tab pos="1481138" algn="ctr"/>
                <a:tab pos="1828800" algn="l"/>
              </a:tabLst>
            </a:pPr>
            <a:r>
              <a:rPr lang="en-US" sz="1600" b="1" dirty="0" smtClean="0">
                <a:solidFill>
                  <a:srgbClr val="CC0099"/>
                </a:solidFill>
              </a:rPr>
              <a:t>Substituting x = 3 in (</a:t>
            </a:r>
            <a:r>
              <a:rPr lang="en-US" sz="1600" b="1" dirty="0" err="1" smtClean="0">
                <a:solidFill>
                  <a:srgbClr val="CC0099"/>
                </a:solidFill>
              </a:rPr>
              <a:t>i</a:t>
            </a:r>
            <a:r>
              <a:rPr lang="en-US" sz="1600" b="1" dirty="0" smtClean="0">
                <a:solidFill>
                  <a:srgbClr val="CC0099"/>
                </a:solidFill>
              </a:rPr>
              <a:t>), we get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90285" y="2583999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909649" y="258399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47485" y="2583999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057650" y="3441045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Symbol" pitchFamily="18" charset="2"/>
              </a:rPr>
              <a:t>\ </a:t>
            </a:r>
            <a:r>
              <a:rPr lang="en-US" sz="1600" b="1" dirty="0" smtClean="0">
                <a:solidFill>
                  <a:srgbClr val="C00000"/>
                </a:solidFill>
              </a:rPr>
              <a:t> Required fraction is   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114874" y="332422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3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23894" y="357612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5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129221" y="3608786"/>
            <a:ext cx="274320" cy="11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Cloud Callout 111"/>
          <p:cNvSpPr/>
          <p:nvPr/>
        </p:nvSpPr>
        <p:spPr>
          <a:xfrm>
            <a:off x="857250" y="1571625"/>
            <a:ext cx="2986660" cy="85329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What do we have to find ?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782671" y="1266825"/>
            <a:ext cx="15544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loud Callout 119"/>
          <p:cNvSpPr/>
          <p:nvPr/>
        </p:nvSpPr>
        <p:spPr>
          <a:xfrm>
            <a:off x="3637389" y="1632727"/>
            <a:ext cx="4611267" cy="85329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Fraction = </a:t>
            </a:r>
            <a:r>
              <a:rPr lang="en-US" sz="1600" b="1" u="sng" dirty="0" smtClean="0">
                <a:solidFill>
                  <a:prstClr val="white"/>
                </a:solidFill>
              </a:rPr>
              <a:t>Numerator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                    Denominator 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731960" y="1266826"/>
            <a:ext cx="4163890" cy="853298"/>
            <a:chOff x="-381000" y="3090052"/>
            <a:chExt cx="4611267" cy="853298"/>
          </a:xfrm>
          <a:solidFill>
            <a:srgbClr val="482D75"/>
          </a:solidFill>
        </p:grpSpPr>
        <p:sp>
          <p:nvSpPr>
            <p:cNvPr id="121" name="Cloud Callout 120"/>
            <p:cNvSpPr/>
            <p:nvPr/>
          </p:nvSpPr>
          <p:spPr>
            <a:xfrm>
              <a:off x="-381000" y="3090052"/>
              <a:ext cx="4611267" cy="853298"/>
            </a:xfrm>
            <a:prstGeom prst="cloudCallout">
              <a:avLst>
                <a:gd name="adj1" fmla="val 18086"/>
                <a:gd name="adj2" fmla="val -805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Numerator + 1   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Denominator - 1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985415" y="3507697"/>
              <a:ext cx="1543959" cy="148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00111" y="3312638"/>
              <a:ext cx="237093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50185" y="3333664"/>
              <a:ext cx="364012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</a:rPr>
                <a:t>1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1143377" y="962025"/>
            <a:ext cx="71323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loud Callout 124"/>
          <p:cNvSpPr/>
          <p:nvPr/>
        </p:nvSpPr>
        <p:spPr>
          <a:xfrm>
            <a:off x="1009650" y="1495426"/>
            <a:ext cx="2986660" cy="85329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What is the condition given to us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89389" y="1571625"/>
            <a:ext cx="4611267" cy="853298"/>
            <a:chOff x="-381000" y="2691623"/>
            <a:chExt cx="4611267" cy="853298"/>
          </a:xfrm>
          <a:solidFill>
            <a:srgbClr val="482D75"/>
          </a:solidFill>
        </p:grpSpPr>
        <p:sp>
          <p:nvSpPr>
            <p:cNvPr id="129" name="Cloud Callout 128"/>
            <p:cNvSpPr/>
            <p:nvPr/>
          </p:nvSpPr>
          <p:spPr>
            <a:xfrm>
              <a:off x="-381000" y="2691623"/>
              <a:ext cx="4611267" cy="853298"/>
            </a:xfrm>
            <a:prstGeom prst="cloudCallout">
              <a:avLst>
                <a:gd name="adj1" fmla="val 18086"/>
                <a:gd name="adj2" fmla="val -8050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Numerator   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</a:rPr>
                <a:t>Denominator + 1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990600" y="3095377"/>
              <a:ext cx="1543959" cy="148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2506943" y="2913914"/>
              <a:ext cx="237093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40943" y="2811757"/>
              <a:ext cx="364012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</a:rPr>
                <a:t>1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V="1">
              <a:off x="2765774" y="3136192"/>
              <a:ext cx="276084" cy="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728289" y="3116557"/>
              <a:ext cx="3640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</a:rPr>
                <a:t>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1193696" y="1419225"/>
            <a:ext cx="43891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loud Callout 135"/>
          <p:cNvSpPr/>
          <p:nvPr/>
        </p:nvSpPr>
        <p:spPr>
          <a:xfrm>
            <a:off x="1223390" y="1632727"/>
            <a:ext cx="2986660" cy="85329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What is the condition given to us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37" name="Cloud Callout 136"/>
          <p:cNvSpPr/>
          <p:nvPr/>
        </p:nvSpPr>
        <p:spPr>
          <a:xfrm>
            <a:off x="2823590" y="3994927"/>
            <a:ext cx="2986660" cy="85329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Solve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and (ii) by Elimination Method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38" name="Cloud Callout 137"/>
          <p:cNvSpPr/>
          <p:nvPr/>
        </p:nvSpPr>
        <p:spPr>
          <a:xfrm>
            <a:off x="3484985" y="1556527"/>
            <a:ext cx="4611267" cy="85329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Fraction = </a:t>
            </a:r>
            <a:r>
              <a:rPr lang="en-US" sz="1600" b="1" u="sng" dirty="0" smtClean="0">
                <a:solidFill>
                  <a:prstClr val="white"/>
                </a:solidFill>
              </a:rPr>
              <a:t>Numerator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                    Denominator 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42" grpId="0"/>
      <p:bldP spid="43" grpId="0"/>
      <p:bldP spid="44" grpId="0"/>
      <p:bldP spid="45" grpId="0"/>
      <p:bldP spid="47" grpId="0"/>
      <p:bldP spid="48" grpId="0"/>
      <p:bldP spid="50" grpId="0"/>
      <p:bldP spid="51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90" grpId="0"/>
      <p:bldP spid="107" grpId="0"/>
      <p:bldP spid="108" grpId="0"/>
      <p:bldP spid="109" grpId="0"/>
      <p:bldP spid="113" grpId="0"/>
      <p:bldP spid="114" grpId="0"/>
      <p:bldP spid="115" grpId="0"/>
      <p:bldP spid="112" grpId="0" animBg="1"/>
      <p:bldP spid="112" grpId="1" animBg="1"/>
      <p:bldP spid="120" grpId="0" animBg="1"/>
      <p:bldP spid="120" grpId="1" animBg="1"/>
      <p:bldP spid="125" grpId="0" animBg="1"/>
      <p:bldP spid="12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smtClean="0">
                <a:solidFill>
                  <a:prstClr val="black"/>
                </a:solidFill>
              </a:rPr>
              <a:t>52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238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EXERCISE 3.2 Q.1(1)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87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3386270" y="834224"/>
            <a:ext cx="1693729" cy="204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309946" y="834224"/>
            <a:ext cx="1071430" cy="204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7667" y="1087582"/>
            <a:ext cx="5034997" cy="2078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7667" y="846859"/>
            <a:ext cx="1536433" cy="2056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7667" y="600941"/>
            <a:ext cx="4648199" cy="2078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" y="521553"/>
            <a:ext cx="720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   10 </a:t>
            </a:r>
            <a:r>
              <a:rPr lang="en-US" sz="1600" b="1" dirty="0">
                <a:solidFill>
                  <a:srgbClr val="0000FF"/>
                </a:solidFill>
              </a:rPr>
              <a:t>students of Class X took part in a Mathematics quiz. If the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   number </a:t>
            </a:r>
            <a:r>
              <a:rPr lang="en-US" sz="1600" b="1" dirty="0">
                <a:solidFill>
                  <a:srgbClr val="0000FF"/>
                </a:solidFill>
              </a:rPr>
              <a:t>of </a:t>
            </a:r>
            <a:r>
              <a:rPr lang="en-US" sz="1600" b="1" dirty="0" smtClean="0">
                <a:solidFill>
                  <a:srgbClr val="0000FF"/>
                </a:solidFill>
              </a:rPr>
              <a:t>girls </a:t>
            </a:r>
            <a:r>
              <a:rPr lang="en-US" sz="1600" b="1" dirty="0">
                <a:solidFill>
                  <a:srgbClr val="0000FF"/>
                </a:solidFill>
              </a:rPr>
              <a:t>is 4 </a:t>
            </a:r>
            <a:r>
              <a:rPr lang="en-US" sz="1600" b="1" dirty="0" smtClean="0">
                <a:solidFill>
                  <a:srgbClr val="0000FF"/>
                </a:solidFill>
              </a:rPr>
              <a:t>more than the </a:t>
            </a:r>
            <a:r>
              <a:rPr lang="en-US" sz="1600" b="1" dirty="0">
                <a:solidFill>
                  <a:srgbClr val="0000FF"/>
                </a:solidFill>
              </a:rPr>
              <a:t>number of boys,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      find </a:t>
            </a:r>
            <a:r>
              <a:rPr lang="en-US" sz="1600" b="1" dirty="0">
                <a:solidFill>
                  <a:srgbClr val="0000FF"/>
                </a:solidFill>
              </a:rPr>
              <a:t>the number of boys and girls who </a:t>
            </a:r>
            <a:r>
              <a:rPr lang="en-US" sz="1600" b="1" dirty="0" smtClean="0">
                <a:solidFill>
                  <a:srgbClr val="0000FF"/>
                </a:solidFill>
              </a:rPr>
              <a:t>took </a:t>
            </a:r>
            <a:r>
              <a:rPr lang="en-US" sz="1600" b="1" dirty="0">
                <a:solidFill>
                  <a:srgbClr val="0000FF"/>
                </a:solidFill>
              </a:rPr>
              <a:t>part in the quiz</a:t>
            </a:r>
            <a:r>
              <a:rPr lang="en-US" sz="1600" b="1" dirty="0" smtClean="0">
                <a:solidFill>
                  <a:srgbClr val="0000FF"/>
                </a:solidFill>
              </a:rPr>
              <a:t>. Solve graphically.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" y="1276350"/>
            <a:ext cx="54538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Sol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921" y="1276350"/>
            <a:ext cx="505104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Let the number of boys </a:t>
            </a:r>
            <a:r>
              <a:rPr lang="en-US" sz="1600" b="1" dirty="0" smtClean="0">
                <a:solidFill>
                  <a:prstClr val="black"/>
                </a:solidFill>
              </a:rPr>
              <a:t>be x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and </a:t>
            </a:r>
            <a:r>
              <a:rPr lang="en-US" sz="1600" b="1" dirty="0">
                <a:solidFill>
                  <a:prstClr val="black"/>
                </a:solidFill>
              </a:rPr>
              <a:t>the number of girls be y</a:t>
            </a:r>
            <a:r>
              <a:rPr lang="en-US" sz="1600" b="1" dirty="0" smtClean="0">
                <a:solidFill>
                  <a:prstClr val="black"/>
                </a:solidFill>
              </a:rPr>
              <a:t>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3921" y="1504950"/>
            <a:ext cx="287922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According to the first </a:t>
            </a:r>
            <a:r>
              <a:rPr lang="en-US" sz="1600" b="1" dirty="0" smtClean="0">
                <a:solidFill>
                  <a:srgbClr val="00B050"/>
                </a:solidFill>
              </a:rPr>
              <a:t>condition,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921" y="1784349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9121" y="178434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7721" y="1784349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6321" y="1784349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921" y="1784349"/>
            <a:ext cx="39309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4504" y="1784349"/>
            <a:ext cx="57263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FF33CC"/>
                </a:solidFill>
              </a:rPr>
              <a:t>... (</a:t>
            </a:r>
            <a:r>
              <a:rPr lang="en-US" sz="1600" b="1" dirty="0" err="1">
                <a:solidFill>
                  <a:srgbClr val="FF33CC"/>
                </a:solidFill>
              </a:rPr>
              <a:t>i</a:t>
            </a:r>
            <a:r>
              <a:rPr lang="en-US" sz="1600" b="1" dirty="0">
                <a:solidFill>
                  <a:srgbClr val="FF33CC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127" y="2030730"/>
            <a:ext cx="319078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According to the second condition,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3921" y="2280247"/>
            <a:ext cx="2824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9121" y="2280247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9324" y="2280247"/>
            <a:ext cx="27928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6321" y="2280247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4921" y="2280247"/>
            <a:ext cx="288904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9572" y="2280247"/>
            <a:ext cx="62232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FF33CC"/>
                </a:solidFill>
              </a:rPr>
              <a:t>... (ii)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847" y="2495550"/>
            <a:ext cx="97659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</a:rPr>
              <a:t>x + y = 10</a:t>
            </a:r>
            <a:endParaRPr lang="es-ES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434915" y="2804794"/>
            <a:ext cx="2120900" cy="943732"/>
            <a:chOff x="0" y="955"/>
            <a:chExt cx="2120900" cy="739"/>
          </a:xfrm>
        </p:grpSpPr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704850" y="1440"/>
              <a:ext cx="704850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704850" y="1190"/>
              <a:ext cx="70485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04850" y="960"/>
              <a:ext cx="704850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1409700" y="1440"/>
              <a:ext cx="704850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704850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409700" y="1190"/>
              <a:ext cx="70485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70485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1409700" y="960"/>
              <a:ext cx="704850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704850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flipV="1">
              <a:off x="0" y="960"/>
              <a:ext cx="2117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V="1">
              <a:off x="0" y="1694"/>
              <a:ext cx="2117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1409700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2120900" y="955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704850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H="1">
              <a:off x="396" y="962"/>
              <a:ext cx="4762" cy="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65200" y="2853372"/>
            <a:ext cx="266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563597" y="3121858"/>
            <a:ext cx="2696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23335" y="3440350"/>
            <a:ext cx="5501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1326155" y="2853372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280470" y="3121858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10</a:t>
            </a:r>
            <a:endParaRPr lang="es-ES" sz="1400" b="1" dirty="0">
              <a:solidFill>
                <a:prstClr val="black"/>
              </a:solidFill>
            </a:endParaRP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1135398" y="3440350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(0, 10)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1919632" y="2853372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10</a:t>
            </a:r>
            <a:endParaRPr lang="es-ES" sz="1400" b="1" dirty="0">
              <a:solidFill>
                <a:prstClr val="black"/>
              </a:solidFill>
            </a:endParaRPr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1965317" y="3121858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s-ES" sz="1400" b="1" dirty="0">
              <a:solidFill>
                <a:prstClr val="black"/>
              </a:solidFill>
            </a:endParaRP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1754523" y="3440350"/>
            <a:ext cx="697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 (10, 0)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27385" y="2495550"/>
            <a:ext cx="87239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y = x + 4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9608" y="3480955"/>
            <a:ext cx="23119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smtClean="0">
                <a:solidFill>
                  <a:prstClr val="black"/>
                </a:solidFill>
              </a:rPr>
              <a:t> </a:t>
            </a:r>
            <a:endParaRPr lang="es-ES" sz="1600" b="1" dirty="0">
              <a:solidFill>
                <a:prstClr val="black"/>
              </a:solidFill>
            </a:endParaRPr>
          </a:p>
        </p:txBody>
      </p:sp>
      <p:grpSp>
        <p:nvGrpSpPr>
          <p:cNvPr id="69" name="Group 44"/>
          <p:cNvGrpSpPr>
            <a:grpSpLocks/>
          </p:cNvGrpSpPr>
          <p:nvPr/>
        </p:nvGrpSpPr>
        <p:grpSpPr bwMode="auto">
          <a:xfrm>
            <a:off x="2658425" y="2805551"/>
            <a:ext cx="2107190" cy="901303"/>
            <a:chOff x="0" y="2597"/>
            <a:chExt cx="1338" cy="757"/>
          </a:xfrm>
        </p:grpSpPr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444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444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444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888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4" name="Rectangle 52"/>
            <p:cNvSpPr>
              <a:spLocks noChangeArrowheads="1"/>
            </p:cNvSpPr>
            <p:nvPr/>
          </p:nvSpPr>
          <p:spPr bwMode="auto">
            <a:xfrm>
              <a:off x="0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1400" dirty="0">
                  <a:solidFill>
                    <a:prstClr val="black"/>
                  </a:solidFill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888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54"/>
            <p:cNvSpPr>
              <a:spLocks noChangeArrowheads="1"/>
            </p:cNvSpPr>
            <p:nvPr/>
          </p:nvSpPr>
          <p:spPr bwMode="auto">
            <a:xfrm>
              <a:off x="0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55"/>
            <p:cNvSpPr>
              <a:spLocks noChangeArrowheads="1"/>
            </p:cNvSpPr>
            <p:nvPr/>
          </p:nvSpPr>
          <p:spPr bwMode="auto">
            <a:xfrm>
              <a:off x="888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8" name="Rectangle 56"/>
            <p:cNvSpPr>
              <a:spLocks noChangeArrowheads="1"/>
            </p:cNvSpPr>
            <p:nvPr/>
          </p:nvSpPr>
          <p:spPr bwMode="auto">
            <a:xfrm>
              <a:off x="0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>
              <a:off x="0" y="2602"/>
              <a:ext cx="1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0" name="Line 60"/>
            <p:cNvSpPr>
              <a:spLocks noChangeShapeType="1"/>
            </p:cNvSpPr>
            <p:nvPr/>
          </p:nvSpPr>
          <p:spPr bwMode="auto">
            <a:xfrm flipV="1">
              <a:off x="0" y="3353"/>
              <a:ext cx="133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1" name="Line 61"/>
            <p:cNvSpPr>
              <a:spLocks noChangeShapeType="1"/>
            </p:cNvSpPr>
            <p:nvPr/>
          </p:nvSpPr>
          <p:spPr bwMode="auto">
            <a:xfrm>
              <a:off x="0" y="2602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888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3" name="Line 63"/>
            <p:cNvSpPr>
              <a:spLocks noChangeShapeType="1"/>
            </p:cNvSpPr>
            <p:nvPr/>
          </p:nvSpPr>
          <p:spPr bwMode="auto">
            <a:xfrm>
              <a:off x="1332" y="2597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>
              <a:off x="444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5" name="Line 65"/>
            <p:cNvSpPr>
              <a:spLocks noChangeShapeType="1"/>
            </p:cNvSpPr>
            <p:nvPr/>
          </p:nvSpPr>
          <p:spPr bwMode="auto">
            <a:xfrm>
              <a:off x="1332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86" name="Text Box 66"/>
          <p:cNvSpPr txBox="1">
            <a:spLocks noChangeArrowheads="1"/>
          </p:cNvSpPr>
          <p:nvPr/>
        </p:nvSpPr>
        <p:spPr bwMode="auto">
          <a:xfrm>
            <a:off x="2807586" y="2838928"/>
            <a:ext cx="266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7" name="Text Box 67"/>
          <p:cNvSpPr txBox="1">
            <a:spLocks noChangeArrowheads="1"/>
          </p:cNvSpPr>
          <p:nvPr/>
        </p:nvSpPr>
        <p:spPr bwMode="auto">
          <a:xfrm>
            <a:off x="2805983" y="3085983"/>
            <a:ext cx="2696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88" name="Text Box 68"/>
          <p:cNvSpPr txBox="1">
            <a:spLocks noChangeArrowheads="1"/>
          </p:cNvSpPr>
          <p:nvPr/>
        </p:nvSpPr>
        <p:spPr bwMode="auto">
          <a:xfrm>
            <a:off x="2665721" y="3400903"/>
            <a:ext cx="5501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(x, y)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3462871" y="2838928"/>
            <a:ext cx="316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 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3482908" y="308598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1" name="Text Box 71"/>
          <p:cNvSpPr txBox="1">
            <a:spLocks noChangeArrowheads="1"/>
          </p:cNvSpPr>
          <p:nvPr/>
        </p:nvSpPr>
        <p:spPr bwMode="auto">
          <a:xfrm>
            <a:off x="3357874" y="3400903"/>
            <a:ext cx="5261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(0,4)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2" name="Text Box 72"/>
          <p:cNvSpPr txBox="1">
            <a:spLocks noChangeArrowheads="1"/>
          </p:cNvSpPr>
          <p:nvPr/>
        </p:nvSpPr>
        <p:spPr bwMode="auto">
          <a:xfrm>
            <a:off x="4238361" y="2838928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3" name="Text Box 73"/>
          <p:cNvSpPr txBox="1">
            <a:spLocks noChangeArrowheads="1"/>
          </p:cNvSpPr>
          <p:nvPr/>
        </p:nvSpPr>
        <p:spPr bwMode="auto">
          <a:xfrm>
            <a:off x="4238361" y="308598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4" name="Text Box 74"/>
          <p:cNvSpPr txBox="1">
            <a:spLocks noChangeArrowheads="1"/>
          </p:cNvSpPr>
          <p:nvPr/>
        </p:nvSpPr>
        <p:spPr bwMode="auto">
          <a:xfrm>
            <a:off x="4113327" y="3400903"/>
            <a:ext cx="5261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(4,8)</a:t>
            </a:r>
            <a:endParaRPr lang="en-US" sz="1400" b="1" dirty="0">
              <a:solidFill>
                <a:prstClr val="black"/>
              </a:solidFill>
            </a:endParaRPr>
          </a:p>
        </p:txBody>
      </p:sp>
      <p:pic>
        <p:nvPicPr>
          <p:cNvPr id="95" name="Picture 94" descr="graph.jpg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21007" t="8082" r="1" b="44153"/>
          <a:stretch/>
        </p:blipFill>
        <p:spPr>
          <a:xfrm>
            <a:off x="4562334" y="657067"/>
            <a:ext cx="3936182" cy="418374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6" name="Straight Arrow Connector 95"/>
          <p:cNvCxnSpPr/>
          <p:nvPr/>
        </p:nvCxnSpPr>
        <p:spPr>
          <a:xfrm flipH="1">
            <a:off x="5013184" y="787665"/>
            <a:ext cx="1588" cy="381186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6518785" y="684574"/>
            <a:ext cx="1939415" cy="3631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prstClr val="black"/>
                </a:solidFill>
              </a:rPr>
              <a:t>Scale</a:t>
            </a:r>
          </a:p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prstClr val="black"/>
                </a:solidFill>
              </a:rPr>
              <a:t>1 cm = 1 unit on both the axes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957328" y="649129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Y</a:t>
            </a:r>
            <a:endParaRPr lang="en-US" sz="1000" b="1" dirty="0">
              <a:solidFill>
                <a:prstClr val="black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4689334" y="4312972"/>
            <a:ext cx="36449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889592" y="4586128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Y</a:t>
            </a:r>
            <a:r>
              <a:rPr lang="en-US" sz="1000" b="1" dirty="0" smtClean="0">
                <a:solidFill>
                  <a:prstClr val="black"/>
                </a:solidFill>
                <a:latin typeface="Symbol" pitchFamily="18" charset="2"/>
              </a:rPr>
              <a:t>¢</a:t>
            </a:r>
            <a:endParaRPr lang="en-US" sz="10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29885" y="42336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0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268616" y="417716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X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137013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08437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3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56132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21304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5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65638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4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626519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7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57472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6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83694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8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34084" y="42612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9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361614" y="426123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10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18019" y="426123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11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32864" y="38356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1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32864" y="35022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2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2864" y="31974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3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32864" y="28474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4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49531" y="25215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5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32864" y="216879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6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32864" y="185241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7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32864" y="1497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8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732864" y="11686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9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83672" y="82297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10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985083" y="811662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(0 , 10)</a:t>
            </a:r>
            <a:endParaRPr lang="en-US" sz="1100" dirty="0">
              <a:solidFill>
                <a:srgbClr val="0000CC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247936" y="3961439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(10 , 0)</a:t>
            </a:r>
            <a:endParaRPr lang="en-US" sz="1100" dirty="0">
              <a:solidFill>
                <a:srgbClr val="0000CC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868597" y="1321066"/>
            <a:ext cx="1359692" cy="1854993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4882882" y="754328"/>
            <a:ext cx="2811781" cy="3828097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7427881" y="4254265"/>
            <a:ext cx="128016" cy="96012"/>
            <a:chOff x="6647186" y="3067050"/>
            <a:chExt cx="93339" cy="93339"/>
          </a:xfrm>
        </p:grpSpPr>
        <p:sp>
          <p:nvSpPr>
            <p:cNvPr id="129" name="Oval 128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 rot="3236334">
            <a:off x="6716009" y="3562356"/>
            <a:ext cx="915512" cy="276999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x + y = 10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4956004" y="2938102"/>
            <a:ext cx="100584" cy="96012"/>
            <a:chOff x="6647186" y="3067050"/>
            <a:chExt cx="93339" cy="93339"/>
          </a:xfrm>
        </p:grpSpPr>
        <p:sp>
          <p:nvSpPr>
            <p:cNvPr id="133" name="Oval 132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985083" y="2850925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(0 , 4)</a:t>
            </a:r>
            <a:endParaRPr lang="en-US" sz="1100" dirty="0">
              <a:solidFill>
                <a:srgbClr val="0000CC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5957320" y="1580073"/>
            <a:ext cx="100584" cy="96012"/>
            <a:chOff x="6647186" y="3067050"/>
            <a:chExt cx="93339" cy="93339"/>
          </a:xfrm>
        </p:grpSpPr>
        <p:sp>
          <p:nvSpPr>
            <p:cNvPr id="137" name="Oval 136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5978423" y="1480226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(4 , 8)</a:t>
            </a:r>
            <a:endParaRPr lang="en-US" sz="1100" dirty="0">
              <a:solidFill>
                <a:srgbClr val="0000CC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714863" y="1916444"/>
            <a:ext cx="100584" cy="96012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5755941" y="1825890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(3 , 7)</a:t>
            </a:r>
            <a:endParaRPr lang="en-US" sz="1100" dirty="0">
              <a:solidFill>
                <a:srgbClr val="0000CC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 rot="18446468">
            <a:off x="4877990" y="2104723"/>
            <a:ext cx="1041017" cy="276999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200" b="1" dirty="0" smtClean="0">
                <a:solidFill>
                  <a:prstClr val="black"/>
                </a:solidFill>
              </a:rPr>
              <a:t>Y= x + 4 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4952052" y="901111"/>
            <a:ext cx="100584" cy="96012"/>
            <a:chOff x="6647186" y="3067050"/>
            <a:chExt cx="182433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701225" y="3092777"/>
              <a:ext cx="8292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182433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58742" y="3771754"/>
            <a:ext cx="323394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 Boys and 7 Girls took part in quiz.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81000" y="3748526"/>
            <a:ext cx="362642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s-E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6097827" y="1163056"/>
            <a:ext cx="2362200" cy="807830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Total no. of students = 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5525386" y="1743099"/>
            <a:ext cx="3085214" cy="915682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For graphical representation we need two solutions of each equation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540342" y="4306728"/>
            <a:ext cx="2872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X</a:t>
            </a:r>
            <a:r>
              <a:rPr lang="en-US" sz="1000" b="1" dirty="0" smtClean="0">
                <a:solidFill>
                  <a:prstClr val="black"/>
                </a:solidFill>
                <a:latin typeface="Symbol" pitchFamily="18" charset="2"/>
              </a:rPr>
              <a:t>¢</a:t>
            </a:r>
            <a:endParaRPr lang="en-US" sz="1000" b="1" dirty="0">
              <a:solidFill>
                <a:prstClr val="black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65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250"/>
                            </p:stCondLst>
                            <p:childTnLst>
                              <p:par>
                                <p:cTn id="3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"/>
                            </p:stCondLst>
                            <p:childTnLst>
                              <p:par>
                                <p:cTn id="3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500"/>
                            </p:stCondLst>
                            <p:childTnLst>
                              <p:par>
                                <p:cTn id="3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750"/>
                            </p:stCondLst>
                            <p:childTnLst>
                              <p:par>
                                <p:cTn id="3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000"/>
                            </p:stCondLst>
                            <p:childTnLst>
                              <p:par>
                                <p:cTn id="3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250"/>
                            </p:stCondLst>
                            <p:childTnLst>
                              <p:par>
                                <p:cTn id="3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500"/>
                            </p:stCondLst>
                            <p:childTnLst>
                              <p:par>
                                <p:cTn id="3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750"/>
                            </p:stCondLst>
                            <p:childTnLst>
                              <p:par>
                                <p:cTn id="3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4000"/>
                            </p:stCondLst>
                            <p:childTnLst>
                              <p:par>
                                <p:cTn id="3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250"/>
                            </p:stCondLst>
                            <p:childTnLst>
                              <p:par>
                                <p:cTn id="3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4750"/>
                            </p:stCondLst>
                            <p:childTnLst>
                              <p:par>
                                <p:cTn id="4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250"/>
                            </p:stCondLst>
                            <p:childTnLst>
                              <p:par>
                                <p:cTn id="4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500"/>
                            </p:stCondLst>
                            <p:childTnLst>
                              <p:par>
                                <p:cTn id="4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750"/>
                            </p:stCondLst>
                            <p:childTnLst>
                              <p:par>
                                <p:cTn id="4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6000"/>
                            </p:stCondLst>
                            <p:childTnLst>
                              <p:par>
                                <p:cTn id="4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2" grpId="0" animBg="1"/>
      <p:bldP spid="152" grpId="1" animBg="1"/>
      <p:bldP spid="28" grpId="0" animBg="1"/>
      <p:bldP spid="28" grpId="1" animBg="1"/>
      <p:bldP spid="27" grpId="0" animBg="1"/>
      <p:bldP spid="27" grpId="1" animBg="1"/>
      <p:bldP spid="2" grpId="0" animBg="1"/>
      <p:bldP spid="2" grpId="1" animBg="1"/>
      <p:bldP spid="3" grpId="0"/>
      <p:bldP spid="4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63" grpId="0"/>
      <p:bldP spid="66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7" grpId="0" animBg="1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31" grpId="0"/>
      <p:bldP spid="135" grpId="0"/>
      <p:bldP spid="139" grpId="0"/>
      <p:bldP spid="143" grpId="0"/>
      <p:bldP spid="144" grpId="0"/>
      <p:bldP spid="149" grpId="0"/>
      <p:bldP spid="150" grpId="0"/>
      <p:bldP spid="151" grpId="0" animBg="1"/>
      <p:bldP spid="151" grpId="1" animBg="1"/>
      <p:bldP spid="154" grpId="0" animBg="1"/>
      <p:bldP spid="154" grpId="1" animBg="1"/>
      <p:bldP spid="1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0701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/>
          <p:cNvSpPr/>
          <p:nvPr/>
        </p:nvSpPr>
        <p:spPr>
          <a:xfrm>
            <a:off x="925039" y="198920"/>
            <a:ext cx="3572977" cy="229711"/>
          </a:xfrm>
          <a:prstGeom prst="roundRect">
            <a:avLst/>
          </a:prstGeom>
          <a:solidFill>
            <a:srgbClr val="FFC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337736" y="426406"/>
            <a:ext cx="6253625" cy="219078"/>
          </a:xfrm>
          <a:prstGeom prst="roundRect">
            <a:avLst/>
          </a:prstGeom>
          <a:solidFill>
            <a:srgbClr val="FFC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8813" y="627696"/>
            <a:ext cx="1262512" cy="202088"/>
          </a:xfrm>
          <a:prstGeom prst="roundRect">
            <a:avLst/>
          </a:prstGeom>
          <a:solidFill>
            <a:srgbClr val="FFC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668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 startAt="3"/>
            </a:pPr>
            <a:r>
              <a:rPr lang="en-US" sz="1400" b="1" dirty="0" smtClean="0">
                <a:solidFill>
                  <a:srgbClr val="C00000"/>
                </a:solidFill>
              </a:rPr>
              <a:t>The sum of the digits of a two–digit number is 9.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       Also, nine times number is twice the number obtained by reversing the order of the digits.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       Find the number.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240" y="914403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914403"/>
            <a:ext cx="716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-40" dirty="0" smtClean="0">
                <a:solidFill>
                  <a:prstClr val="black"/>
                </a:solidFill>
              </a:rPr>
              <a:t>Let the digit in ten’s place be x and the digit in unit’s place be 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7" y="114300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</a:rPr>
              <a:t>Original number 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1108" y="114300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6228" y="1143003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10 x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24" y="1143003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1371603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Number obtained by interchanging the digits =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6934" y="136020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9043" y="1360209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10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3743" y="1360209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185" y="1600203"/>
            <a:ext cx="2539221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srgbClr val="008000"/>
                </a:solidFill>
              </a:rPr>
              <a:t>According to the first condition,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6265" y="1828803"/>
            <a:ext cx="304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54398" y="1833936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2998" y="183745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11598" y="1837459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24520" y="183745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66328" y="1828803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</a:rPr>
              <a:t>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021" y="2114553"/>
            <a:ext cx="2768515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100"/>
              </a:lnSpc>
              <a:tabLst>
                <a:tab pos="1689100" algn="r"/>
                <a:tab pos="1943100" algn="ctr"/>
                <a:tab pos="2171700" algn="l"/>
                <a:tab pos="3086100" algn="l"/>
              </a:tabLst>
            </a:pPr>
            <a:r>
              <a:rPr lang="en-US" sz="1400" b="1" dirty="0" smtClean="0">
                <a:solidFill>
                  <a:srgbClr val="008000"/>
                </a:solidFill>
              </a:rPr>
              <a:t>According to the second condition,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9741" y="23633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9445" y="2363350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(10 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03729" y="2363350"/>
            <a:ext cx="325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y)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14868" y="2332520"/>
            <a:ext cx="304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65997" y="23633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5509" y="2343153"/>
            <a:ext cx="304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10206" y="23633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61809" y="2363350"/>
            <a:ext cx="548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(10 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32138" y="2363350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x)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64873" y="26479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3420" y="2647953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90 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07899" y="2647953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 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61700" y="26479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44206" y="26479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00859" y="2647953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20 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68194" y="2647953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 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1230" y="2876553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88 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4899" y="2852310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-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13325" y="2876553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11 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61700" y="28871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91833" y="2842885"/>
            <a:ext cx="304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9138" y="3323120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8 x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2974" y="3323120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51067" y="33337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81200" y="3289452"/>
            <a:ext cx="304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99806" y="333375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320901" y="2158854"/>
            <a:ext cx="32766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tabLst>
                <a:tab pos="914400" algn="r"/>
                <a:tab pos="1165225" algn="ctr"/>
                <a:tab pos="1417638" algn="l"/>
              </a:tabLst>
            </a:pPr>
            <a:r>
              <a:rPr lang="en-US" sz="1400" b="1" dirty="0" smtClean="0">
                <a:solidFill>
                  <a:srgbClr val="CC0099"/>
                </a:solidFill>
              </a:rPr>
              <a:t>Substituting x = 1 in (</a:t>
            </a:r>
            <a:r>
              <a:rPr lang="en-US" sz="1400" b="1" dirty="0" err="1" smtClean="0">
                <a:solidFill>
                  <a:srgbClr val="CC0099"/>
                </a:solidFill>
              </a:rPr>
              <a:t>i</a:t>
            </a:r>
            <a:r>
              <a:rPr lang="en-US" sz="1400" b="1" dirty="0" smtClean="0">
                <a:solidFill>
                  <a:srgbClr val="CC0099"/>
                </a:solidFill>
              </a:rPr>
              <a:t>),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810000" y="1849056"/>
            <a:ext cx="304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371284" y="1869254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11420" y="18692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124200" y="2763708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400" b="1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s-ES" sz="1400" b="1" kern="0" dirty="0" smtClean="0">
                <a:solidFill>
                  <a:prstClr val="black"/>
                </a:solidFill>
              </a:rPr>
              <a:t>  Original Number  =  10 x  +  y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90409" y="303660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43156" y="3036609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10 (1)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14397" y="303660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685847" y="303660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03134" y="33307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174688" y="33307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846298" y="333077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389440" y="333077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703134" y="361254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52196" y="361254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124200" y="3835254"/>
            <a:ext cx="403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Symbol" pitchFamily="18" charset="2"/>
              </a:rPr>
              <a:t>\ </a:t>
            </a:r>
            <a:r>
              <a:rPr lang="en-US" sz="1400" b="1" dirty="0" smtClean="0">
                <a:solidFill>
                  <a:srgbClr val="C00000"/>
                </a:solidFill>
              </a:rPr>
              <a:t>Required two digit number is 18.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3200400" y="1650426"/>
            <a:ext cx="1588" cy="2492605"/>
          </a:xfrm>
          <a:prstGeom prst="line">
            <a:avLst/>
          </a:prstGeom>
          <a:ln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152100" y="33337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3792856" y="971550"/>
            <a:ext cx="2807852" cy="1296930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What we need to find 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2" name="Cloud 101"/>
          <p:cNvSpPr/>
          <p:nvPr/>
        </p:nvSpPr>
        <p:spPr>
          <a:xfrm>
            <a:off x="3816628" y="1123950"/>
            <a:ext cx="2807852" cy="1296930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Which types of number 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5" name="Cloud 104"/>
          <p:cNvSpPr/>
          <p:nvPr/>
        </p:nvSpPr>
        <p:spPr>
          <a:xfrm>
            <a:off x="3816628" y="666750"/>
            <a:ext cx="2920070" cy="1393216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 Two digit Number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</a:rPr>
              <a:t>i.e. 10, 11, 12…</a:t>
            </a:r>
          </a:p>
        </p:txBody>
      </p:sp>
      <p:sp>
        <p:nvSpPr>
          <p:cNvPr id="122" name="Cloud 121"/>
          <p:cNvSpPr/>
          <p:nvPr/>
        </p:nvSpPr>
        <p:spPr>
          <a:xfrm>
            <a:off x="3528238" y="895350"/>
            <a:ext cx="3072470" cy="1698016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 two digit number consists of a digit in tens place and a digit in units place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3" name="Cloud 142"/>
          <p:cNvSpPr/>
          <p:nvPr/>
        </p:nvSpPr>
        <p:spPr>
          <a:xfrm>
            <a:off x="3505200" y="721335"/>
            <a:ext cx="3781308" cy="1698016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 two digit number =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</a:rPr>
              <a:t>10 x digit in tens place  +  1 x digit in units place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4" name="Cloud 143"/>
          <p:cNvSpPr/>
          <p:nvPr/>
        </p:nvSpPr>
        <p:spPr>
          <a:xfrm>
            <a:off x="3657600" y="666750"/>
            <a:ext cx="3781308" cy="1698016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e.g. 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25</a:t>
            </a:r>
            <a:r>
              <a:rPr lang="en-US" b="1" dirty="0" smtClean="0">
                <a:solidFill>
                  <a:prstClr val="white"/>
                </a:solidFill>
              </a:rPr>
              <a:t> = 10 x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prstClr val="white"/>
                </a:solidFill>
              </a:rPr>
              <a:t> + 1 x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" y="3060852"/>
            <a:ext cx="2127570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100"/>
              </a:lnSpc>
              <a:tabLst>
                <a:tab pos="1689100" algn="r"/>
                <a:tab pos="1943100" algn="ctr"/>
                <a:tab pos="2171700" algn="l"/>
                <a:tab pos="3086100" algn="l"/>
              </a:tabLst>
            </a:pPr>
            <a:r>
              <a:rPr lang="en-US" sz="1400" b="1" dirty="0" smtClean="0">
                <a:solidFill>
                  <a:srgbClr val="CC0066"/>
                </a:solidFill>
              </a:rPr>
              <a:t>Dividing throughout by 11</a:t>
            </a:r>
          </a:p>
        </p:txBody>
      </p:sp>
      <p:sp>
        <p:nvSpPr>
          <p:cNvPr id="148" name="Cloud Callout 147"/>
          <p:cNvSpPr/>
          <p:nvPr/>
        </p:nvSpPr>
        <p:spPr>
          <a:xfrm>
            <a:off x="3614048" y="1123951"/>
            <a:ext cx="2986660" cy="853298"/>
          </a:xfrm>
          <a:prstGeom prst="cloudCallout">
            <a:avLst>
              <a:gd name="adj1" fmla="val 18086"/>
              <a:gd name="adj2" fmla="val -8050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Solve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and (ii) by any of the four Methods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825184" y="2458656"/>
            <a:ext cx="304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tabLst>
                <a:tab pos="1028700" algn="r"/>
                <a:tab pos="1257300" algn="ctr"/>
                <a:tab pos="1549400" algn="l"/>
                <a:tab pos="2400300" algn="l"/>
              </a:tabLst>
            </a:pPr>
            <a:r>
              <a:rPr lang="en-US" sz="1400" b="1" dirty="0" smtClean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386468" y="2478854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26604" y="24788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7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06" grpId="0" animBg="1"/>
      <p:bldP spid="106" grpId="1" animBg="1"/>
      <p:bldP spid="104" grpId="0" animBg="1"/>
      <p:bldP spid="104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8" grpId="0"/>
      <p:bldP spid="50" grpId="0"/>
      <p:bldP spid="51" grpId="0"/>
      <p:bldP spid="52" grpId="0"/>
      <p:bldP spid="53" grpId="0"/>
      <p:bldP spid="72" grpId="0"/>
      <p:bldP spid="78" grpId="0"/>
      <p:bldP spid="79" grpId="0"/>
      <p:bldP spid="80" grpId="0"/>
      <p:bldP spid="82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100" grpId="0"/>
      <p:bldP spid="20" grpId="0" animBg="1"/>
      <p:bldP spid="20" grpId="1" animBg="1"/>
      <p:bldP spid="102" grpId="0" animBg="1"/>
      <p:bldP spid="102" grpId="1" animBg="1"/>
      <p:bldP spid="105" grpId="0" animBg="1"/>
      <p:bldP spid="105" grpId="1" animBg="1"/>
      <p:bldP spid="122" grpId="0" animBg="1"/>
      <p:bldP spid="122" grpId="1" animBg="1"/>
      <p:bldP spid="143" grpId="0" animBg="1"/>
      <p:bldP spid="143" grpId="1" animBg="1"/>
      <p:bldP spid="144" grpId="0" animBg="1"/>
      <p:bldP spid="144" grpId="1" animBg="1"/>
      <p:bldP spid="147" grpId="0"/>
      <p:bldP spid="148" grpId="0" animBg="1"/>
      <p:bldP spid="148" grpId="1" animBg="1"/>
      <p:bldP spid="149" grpId="0"/>
      <p:bldP spid="150" grpId="0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1620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Q.3(I)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72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206304" y="2335957"/>
            <a:ext cx="946541" cy="27190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33871" y="1767653"/>
            <a:ext cx="271430" cy="2587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252544" y="707715"/>
            <a:ext cx="866888" cy="25075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375355" y="707715"/>
            <a:ext cx="1487158" cy="21378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093756" y="699239"/>
            <a:ext cx="358777" cy="20773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4550" y="949157"/>
            <a:ext cx="1708150" cy="22480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908485" y="707715"/>
            <a:ext cx="1307563" cy="25075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68016" y="692149"/>
            <a:ext cx="3936213" cy="21378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62225" y="946790"/>
            <a:ext cx="1304925" cy="22002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3" y="1180223"/>
            <a:ext cx="65919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237" y="632974"/>
            <a:ext cx="8268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Q.]  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difference between two numbers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26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one number is three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times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other.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them.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342" y="1180223"/>
            <a:ext cx="43541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Let the two numbers be x and y. (x &gt; y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292" y="1419225"/>
            <a:ext cx="365360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Bookman Old Style" pitchFamily="18" charset="0"/>
              </a:rPr>
              <a:t>According to the first condition,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5593" y="1694847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4208" y="1694847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6741" y="1694847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1210" y="1694847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3131" y="1694847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77697" y="1666875"/>
            <a:ext cx="67202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 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0292" y="1952022"/>
            <a:ext cx="394695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Bookman Old Style" pitchFamily="18" charset="0"/>
              </a:rPr>
              <a:t>According to the second condition,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2539" y="2282827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0353" y="2282827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9339" y="2282827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5029" y="2290598"/>
            <a:ext cx="74575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 (ii)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5593" y="2540879"/>
            <a:ext cx="242250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FF33CC"/>
                </a:solidFill>
                <a:latin typeface="Bookman Old Style" pitchFamily="18" charset="0"/>
              </a:rPr>
              <a:t>Substituting </a:t>
            </a:r>
            <a:r>
              <a:rPr lang="en-US" sz="1600" b="1" dirty="0" smtClean="0">
                <a:solidFill>
                  <a:srgbClr val="FF33CC"/>
                </a:solidFill>
                <a:latin typeface="Bookman Old Style" pitchFamily="18" charset="0"/>
              </a:rPr>
              <a:t>(ii) </a:t>
            </a:r>
            <a:r>
              <a:rPr lang="en-US" sz="1600" b="1" dirty="0">
                <a:solidFill>
                  <a:srgbClr val="FF33CC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srgbClr val="FF33CC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FF33CC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FF33CC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5593" y="2879455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4328" y="2879455"/>
            <a:ext cx="2873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60959" y="2879455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32351" y="2879455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03498" y="2879455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07678" y="3151356"/>
            <a:ext cx="44760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32351" y="3151356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3880" y="3151356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1503" y="3418872"/>
            <a:ext cx="311346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2351" y="3418872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93880" y="3418872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33786" y="1198926"/>
            <a:ext cx="2840983" cy="834497"/>
          </a:xfrm>
          <a:prstGeom prst="roundRect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Solve the equations by either Substitution 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Elimination Method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0292" y="3671254"/>
            <a:ext cx="1710767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Substituting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71750" y="3671254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0331" y="3671254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3725" y="3671254"/>
            <a:ext cx="747363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(ii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32672" y="3924105"/>
            <a:ext cx="34165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9281" y="3924105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7421" y="3924105"/>
            <a:ext cx="724921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3(13)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2673" y="4211879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89281" y="4211879"/>
            <a:ext cx="308140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421" y="4211879"/>
            <a:ext cx="457219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2025" y="4498974"/>
            <a:ext cx="4230688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given numbers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are 39 and 13.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3460" y="4552996"/>
            <a:ext cx="4042998" cy="260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3" grpId="0" animBg="1"/>
      <p:bldP spid="53" grpId="1" animBg="1"/>
      <p:bldP spid="70" grpId="0" animBg="1"/>
      <p:bldP spid="70" grpId="1" animBg="1"/>
      <p:bldP spid="66" grpId="0" animBg="1"/>
      <p:bldP spid="66" grpId="1" animBg="1"/>
      <p:bldP spid="60" grpId="0" animBg="1"/>
      <p:bldP spid="60" grpId="1" animBg="1"/>
      <p:bldP spid="52" grpId="0" animBg="1"/>
      <p:bldP spid="52" grpId="1" animBg="1"/>
      <p:bldP spid="51" grpId="0" animBg="1"/>
      <p:bldP spid="51" grpId="1" animBg="1"/>
      <p:bldP spid="50" grpId="0" animBg="1"/>
      <p:bldP spid="50" grpId="1" animBg="1"/>
      <p:bldP spid="46" grpId="0" animBg="1"/>
      <p:bldP spid="46" grpId="1" animBg="1"/>
      <p:bldP spid="4" grpId="0"/>
      <p:bldP spid="5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5" grpId="0"/>
      <p:bldP spid="55" grpId="0" animBg="1"/>
      <p:bldP spid="55" grpId="1" animBg="1"/>
      <p:bldP spid="56" grpId="0"/>
      <p:bldP spid="57" grpId="0"/>
      <p:bldP spid="58" grpId="0"/>
      <p:bldP spid="59" grpId="0"/>
      <p:bldP spid="61" grpId="0"/>
      <p:bldP spid="62" grpId="0"/>
      <p:bldP spid="63" grpId="0"/>
      <p:bldP spid="67" grpId="0"/>
      <p:bldP spid="68" grpId="0"/>
      <p:bldP spid="69" grpId="0"/>
      <p:bldP spid="7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3.3 Q.3(V)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33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ounded Rectangle 272"/>
          <p:cNvSpPr/>
          <p:nvPr/>
        </p:nvSpPr>
        <p:spPr>
          <a:xfrm>
            <a:off x="3652625" y="2202363"/>
            <a:ext cx="158947" cy="23068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1168490" y="3711150"/>
            <a:ext cx="1175861" cy="49241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3926192" y="1976439"/>
            <a:ext cx="443612" cy="2235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5032746" y="1973051"/>
            <a:ext cx="443612" cy="2235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3992039" y="4615019"/>
            <a:ext cx="657172" cy="22673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7010400" y="3456491"/>
            <a:ext cx="670381" cy="22900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3541738" y="2213152"/>
            <a:ext cx="1495371" cy="21392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4755996" y="3687195"/>
            <a:ext cx="546252" cy="23967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3746019" y="3696899"/>
            <a:ext cx="414512" cy="25190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252660" y="1482595"/>
            <a:ext cx="1457491" cy="2235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006745" y="1426981"/>
            <a:ext cx="1235842" cy="30480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644502" y="1465552"/>
            <a:ext cx="4324973" cy="24449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581579" y="1206151"/>
            <a:ext cx="637845" cy="22900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2860048" y="1234811"/>
            <a:ext cx="4759952" cy="208183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658504" y="1153387"/>
            <a:ext cx="2125349" cy="36996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53" y="624304"/>
            <a:ext cx="800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Form </a:t>
            </a:r>
            <a:r>
              <a:rPr lang="en-US" sz="1600" b="1" dirty="0">
                <a:solidFill>
                  <a:srgbClr val="0000FF"/>
                </a:solidFill>
              </a:rPr>
              <a:t>the pair of linear equations for the following </a:t>
            </a:r>
            <a:r>
              <a:rPr lang="en-US" sz="1600" b="1" dirty="0" smtClean="0">
                <a:solidFill>
                  <a:srgbClr val="0000FF"/>
                </a:solidFill>
              </a:rPr>
              <a:t>problem </a:t>
            </a:r>
            <a:r>
              <a:rPr lang="en-US" sz="1600" b="1" dirty="0">
                <a:solidFill>
                  <a:srgbClr val="0000FF"/>
                </a:solidFill>
              </a:rPr>
              <a:t>and find 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their solution </a:t>
            </a:r>
            <a:r>
              <a:rPr lang="en-US" sz="1600" b="1" dirty="0" smtClean="0">
                <a:solidFill>
                  <a:srgbClr val="0000FF"/>
                </a:solidFill>
              </a:rPr>
              <a:t>by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substitution </a:t>
            </a:r>
            <a:r>
              <a:rPr lang="en-US" sz="1600" b="1" dirty="0">
                <a:solidFill>
                  <a:srgbClr val="0000FF"/>
                </a:solidFill>
              </a:rPr>
              <a:t>method.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42237" y="1064684"/>
            <a:ext cx="8268363" cy="779240"/>
            <a:chOff x="342237" y="1047750"/>
            <a:chExt cx="8268363" cy="779240"/>
          </a:xfrm>
        </p:grpSpPr>
        <p:sp>
          <p:nvSpPr>
            <p:cNvPr id="5" name="Rectangle 4"/>
            <p:cNvSpPr/>
            <p:nvPr/>
          </p:nvSpPr>
          <p:spPr>
            <a:xfrm>
              <a:off x="342237" y="1140625"/>
              <a:ext cx="82683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     A </a:t>
              </a:r>
              <a:r>
                <a:rPr lang="en-US" sz="1600" b="1" dirty="0">
                  <a:solidFill>
                    <a:srgbClr val="0000FF"/>
                  </a:solidFill>
                </a:rPr>
                <a:t>fraction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becomes       , </a:t>
              </a:r>
              <a:r>
                <a:rPr lang="en-US" sz="1600" b="1" dirty="0">
                  <a:solidFill>
                    <a:srgbClr val="0000FF"/>
                  </a:solidFill>
                </a:rPr>
                <a:t>if 2 is added to both the numerator and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the denominator</a:t>
              </a:r>
              <a:r>
                <a:rPr lang="en-US" sz="1600" b="1" dirty="0">
                  <a:solidFill>
                    <a:srgbClr val="0000FF"/>
                  </a:solidFill>
                </a:rPr>
                <a:t>. If, 3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is</a:t>
              </a:r>
            </a:p>
            <a:p>
              <a:r>
                <a:rPr lang="en-US" sz="1600" b="1" dirty="0">
                  <a:solidFill>
                    <a:srgbClr val="0000FF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   added </a:t>
              </a:r>
              <a:r>
                <a:rPr lang="en-US" sz="1600" b="1" dirty="0">
                  <a:solidFill>
                    <a:srgbClr val="0000FF"/>
                  </a:solidFill>
                </a:rPr>
                <a:t>to both the numerator and the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denominator </a:t>
              </a:r>
              <a:r>
                <a:rPr lang="en-US" sz="1600" b="1" dirty="0">
                  <a:solidFill>
                    <a:srgbClr val="0000FF"/>
                  </a:solidFill>
                </a:rPr>
                <a:t>it becomes     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Find the fraction</a:t>
              </a:r>
              <a:r>
                <a:rPr lang="en-US" sz="1600" b="1" dirty="0">
                  <a:solidFill>
                    <a:srgbClr val="0000FF"/>
                  </a:solidFill>
                </a:rPr>
                <a:t>.      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33417" y="1047750"/>
              <a:ext cx="394509" cy="535770"/>
              <a:chOff x="2333417" y="1173946"/>
              <a:chExt cx="394509" cy="53577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384351" y="1173946"/>
                <a:ext cx="34356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9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411204" y="1447078"/>
                <a:ext cx="254533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2333417" y="1371162"/>
                <a:ext cx="39450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11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26179" y="1299171"/>
              <a:ext cx="382519" cy="527819"/>
              <a:chOff x="6817635" y="941963"/>
              <a:chExt cx="382519" cy="52781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856591" y="941963"/>
                <a:ext cx="34356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5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895354" y="1207008"/>
                <a:ext cx="240790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6817635" y="1131228"/>
                <a:ext cx="3387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 6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81003" y="1693795"/>
            <a:ext cx="545385" cy="33857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Sol 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1682694"/>
            <a:ext cx="5257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Let the numerator and the denominator of the fraction </a:t>
            </a:r>
            <a:r>
              <a:rPr lang="en-US" sz="1600" b="1" dirty="0" smtClean="0">
                <a:solidFill>
                  <a:prstClr val="black"/>
                </a:solidFill>
              </a:rPr>
              <a:t>be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7866" y="1682694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2879" y="1682694"/>
            <a:ext cx="57691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and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4585" y="1682694"/>
            <a:ext cx="28845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30477" y="1682694"/>
            <a:ext cx="67644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( </a:t>
            </a:r>
            <a:r>
              <a:rPr lang="en-US" sz="1600" b="1" dirty="0" smtClean="0">
                <a:solidFill>
                  <a:prstClr val="black"/>
                </a:solidFill>
              </a:rPr>
              <a:t>y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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9476" y="1677893"/>
            <a:ext cx="52404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0</a:t>
            </a:r>
            <a:r>
              <a:rPr lang="en-US" sz="1600" b="1" dirty="0" smtClean="0">
                <a:solidFill>
                  <a:prstClr val="black"/>
                </a:solidFill>
              </a:rPr>
              <a:t>).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857" y="1996016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658" y="1996016"/>
            <a:ext cx="185420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Original fraction is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5559" y="1885950"/>
            <a:ext cx="304800" cy="532603"/>
            <a:chOff x="3252133" y="1885950"/>
            <a:chExt cx="304800" cy="532603"/>
          </a:xfrm>
        </p:grpSpPr>
        <p:sp>
          <p:nvSpPr>
            <p:cNvPr id="37" name="TextBox 36"/>
            <p:cNvSpPr txBox="1"/>
            <p:nvPr/>
          </p:nvSpPr>
          <p:spPr>
            <a:xfrm>
              <a:off x="3252133" y="1885950"/>
              <a:ext cx="304800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281383" y="2172228"/>
              <a:ext cx="2580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52133" y="2079977"/>
              <a:ext cx="304800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y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04457" y="2000778"/>
            <a:ext cx="39688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y</a:t>
            </a:r>
            <a:endParaRPr lang="en-US" sz="1600" b="1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4250" y="2000778"/>
            <a:ext cx="26795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</a:t>
            </a:r>
            <a:endParaRPr lang="en-US" sz="1600" b="1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82936" y="2000778"/>
            <a:ext cx="41125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1664" y="2318046"/>
            <a:ext cx="292100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sym typeface="Symbol"/>
              </a:rPr>
              <a:t>According to </a:t>
            </a:r>
            <a:r>
              <a:rPr lang="en-US" sz="1600" b="1" dirty="0" smtClean="0">
                <a:solidFill>
                  <a:srgbClr val="00B050"/>
                </a:solidFill>
                <a:sym typeface="Symbol"/>
              </a:rPr>
              <a:t>the 1</a:t>
            </a:r>
            <a:r>
              <a:rPr lang="en-US" sz="1600" b="1" baseline="30000" dirty="0" smtClean="0">
                <a:solidFill>
                  <a:srgbClr val="00B050"/>
                </a:solidFill>
                <a:sym typeface="Symbol"/>
              </a:rPr>
              <a:t>st</a:t>
            </a:r>
            <a:r>
              <a:rPr lang="en-US" sz="1600" b="1" dirty="0" smtClean="0">
                <a:solidFill>
                  <a:srgbClr val="00B050"/>
                </a:solidFill>
                <a:sym typeface="Symbol"/>
              </a:rPr>
              <a:t> condition</a:t>
            </a:r>
            <a:r>
              <a:rPr lang="en-US" sz="1600" b="1" dirty="0">
                <a:solidFill>
                  <a:srgbClr val="00B050"/>
                </a:solidFill>
                <a:sym typeface="Symbol"/>
              </a:rPr>
              <a:t>,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1070" y="2573439"/>
            <a:ext cx="633591" cy="592791"/>
            <a:chOff x="1119009" y="2573439"/>
            <a:chExt cx="633591" cy="592791"/>
          </a:xfrm>
        </p:grpSpPr>
        <p:sp>
          <p:nvSpPr>
            <p:cNvPr id="48" name="TextBox 47"/>
            <p:cNvSpPr txBox="1"/>
            <p:nvPr/>
          </p:nvSpPr>
          <p:spPr>
            <a:xfrm>
              <a:off x="1119009" y="2573439"/>
              <a:ext cx="633591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 + 2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190308" y="2863022"/>
              <a:ext cx="469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119009" y="2827654"/>
              <a:ext cx="633591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y + 2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360634" y="2693734"/>
            <a:ext cx="27079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=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37726" y="2573439"/>
            <a:ext cx="392191" cy="576889"/>
            <a:chOff x="2125665" y="2573439"/>
            <a:chExt cx="392191" cy="576889"/>
          </a:xfrm>
        </p:grpSpPr>
        <p:sp>
          <p:nvSpPr>
            <p:cNvPr id="53" name="TextBox 52"/>
            <p:cNvSpPr txBox="1"/>
            <p:nvPr/>
          </p:nvSpPr>
          <p:spPr>
            <a:xfrm>
              <a:off x="2160675" y="2573439"/>
              <a:ext cx="322171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9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163156" y="2863022"/>
              <a:ext cx="3122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25665" y="2811752"/>
              <a:ext cx="392191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11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1280" y="3123895"/>
            <a:ext cx="6096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11x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7344" y="3123895"/>
            <a:ext cx="28509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5047" y="3123895"/>
            <a:ext cx="57339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66208" y="3123895"/>
            <a:ext cx="32217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5608" y="3123895"/>
            <a:ext cx="48105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90501" y="3123895"/>
            <a:ext cx="32217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7034" y="3123895"/>
            <a:ext cx="50433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4811" y="3414891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6258" y="3414891"/>
            <a:ext cx="54664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11x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65586" y="3407347"/>
            <a:ext cx="28509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290" y="3426578"/>
            <a:ext cx="47560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96810" y="3426578"/>
            <a:ext cx="31687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95992" y="3426578"/>
            <a:ext cx="46749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4823" y="3418111"/>
            <a:ext cx="31509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285" y="3418111"/>
            <a:ext cx="52266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7429" y="3758795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49308" y="3758795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83099" y="3778461"/>
            <a:ext cx="28509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06214" y="3666768"/>
            <a:ext cx="72524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9y – 4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662552" y="3963451"/>
            <a:ext cx="6085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64206" y="3912181"/>
            <a:ext cx="42300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11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81001" y="4097230"/>
            <a:ext cx="2971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sym typeface="Symbol"/>
              </a:rPr>
              <a:t>According to the </a:t>
            </a:r>
            <a:r>
              <a:rPr lang="en-US" sz="1600" b="1" dirty="0" smtClean="0">
                <a:solidFill>
                  <a:srgbClr val="00B050"/>
                </a:solidFill>
                <a:sym typeface="Symbol"/>
              </a:rPr>
              <a:t>2</a:t>
            </a:r>
            <a:r>
              <a:rPr lang="en-US" sz="1600" b="1" baseline="30000" dirty="0" smtClean="0">
                <a:solidFill>
                  <a:srgbClr val="00B050"/>
                </a:solidFill>
                <a:sym typeface="Symbol"/>
              </a:rPr>
              <a:t>nd</a:t>
            </a:r>
            <a:r>
              <a:rPr lang="en-US" sz="1600" b="1" dirty="0" smtClean="0">
                <a:solidFill>
                  <a:srgbClr val="00B050"/>
                </a:solidFill>
                <a:sym typeface="Symbol"/>
              </a:rPr>
              <a:t> condition</a:t>
            </a:r>
            <a:r>
              <a:rPr lang="en-US" sz="1600" b="1" dirty="0">
                <a:solidFill>
                  <a:srgbClr val="00B050"/>
                </a:solidFill>
                <a:sym typeface="Symbol"/>
              </a:rPr>
              <a:t>,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99561" y="4354978"/>
            <a:ext cx="609488" cy="538199"/>
            <a:chOff x="699561" y="4354978"/>
            <a:chExt cx="609488" cy="538199"/>
          </a:xfrm>
        </p:grpSpPr>
        <p:sp>
          <p:nvSpPr>
            <p:cNvPr id="128" name="TextBox 127"/>
            <p:cNvSpPr txBox="1"/>
            <p:nvPr/>
          </p:nvSpPr>
          <p:spPr>
            <a:xfrm>
              <a:off x="699561" y="4354978"/>
              <a:ext cx="595840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 + 3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82370" y="4630913"/>
              <a:ext cx="4481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13209" y="4554601"/>
              <a:ext cx="595840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y + 3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429124" y="4461625"/>
            <a:ext cx="27079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=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41226" y="4354978"/>
            <a:ext cx="330134" cy="551847"/>
            <a:chOff x="1741226" y="4354978"/>
            <a:chExt cx="330134" cy="551847"/>
          </a:xfrm>
        </p:grpSpPr>
        <p:sp>
          <p:nvSpPr>
            <p:cNvPr id="132" name="TextBox 131"/>
            <p:cNvSpPr txBox="1"/>
            <p:nvPr/>
          </p:nvSpPr>
          <p:spPr>
            <a:xfrm>
              <a:off x="1741226" y="4354978"/>
              <a:ext cx="322171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757901" y="4630913"/>
              <a:ext cx="2838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742617" y="4568249"/>
              <a:ext cx="328743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6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5032159" y="2115865"/>
            <a:ext cx="76582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... (ii)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483195" y="1915518"/>
            <a:ext cx="48785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44052" y="1915518"/>
            <a:ext cx="38376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035936" y="1915518"/>
            <a:ext cx="45427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417807" y="1915518"/>
            <a:ext cx="27291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12687" y="1915518"/>
            <a:ext cx="49659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961651" y="1915518"/>
            <a:ext cx="31183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47916" y="1915518"/>
            <a:ext cx="50643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83195" y="2135651"/>
            <a:ext cx="48785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844052" y="2135651"/>
            <a:ext cx="38376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35936" y="2135651"/>
            <a:ext cx="45427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7807" y="2135651"/>
            <a:ext cx="27291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612687" y="2135651"/>
            <a:ext cx="66080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 – 3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370160" y="3742046"/>
            <a:ext cx="76582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... (</a:t>
            </a:r>
            <a:r>
              <a:rPr lang="en-US" sz="1600" b="1" dirty="0" err="1" smtClean="0">
                <a:solidFill>
                  <a:srgbClr val="C00000"/>
                </a:solidFill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</a:rPr>
              <a:t>)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12683" y="2336955"/>
            <a:ext cx="268331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Substituting </a:t>
            </a:r>
            <a:r>
              <a:rPr lang="en-US" sz="1600" b="1" dirty="0" err="1" smtClean="0">
                <a:solidFill>
                  <a:srgbClr val="00B050"/>
                </a:solidFill>
              </a:rPr>
              <a:t>eq</a:t>
            </a:r>
            <a:r>
              <a:rPr lang="en-US" sz="1600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sz="1600" b="1" dirty="0" smtClean="0">
                <a:solidFill>
                  <a:srgbClr val="00B050"/>
                </a:solidFill>
              </a:rPr>
              <a:t> (</a:t>
            </a:r>
            <a:r>
              <a:rPr lang="en-US" sz="1600" b="1" dirty="0" err="1" smtClean="0">
                <a:solidFill>
                  <a:srgbClr val="00B050"/>
                </a:solidFill>
              </a:rPr>
              <a:t>i</a:t>
            </a:r>
            <a:r>
              <a:rPr lang="en-US" sz="1600" b="1" dirty="0">
                <a:solidFill>
                  <a:srgbClr val="00B050"/>
                </a:solidFill>
              </a:rPr>
              <a:t>) in </a:t>
            </a:r>
            <a:r>
              <a:rPr lang="en-US" sz="1600" b="1" dirty="0" err="1" smtClean="0">
                <a:solidFill>
                  <a:srgbClr val="00B050"/>
                </a:solidFill>
              </a:rPr>
              <a:t>eq</a:t>
            </a:r>
            <a:r>
              <a:rPr lang="en-US" sz="1600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sz="1600" b="1" dirty="0" smtClean="0">
                <a:solidFill>
                  <a:srgbClr val="00B050"/>
                </a:solidFill>
              </a:rPr>
              <a:t> (ii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396016" y="2723151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51" name="Left Bracket 150"/>
          <p:cNvSpPr/>
          <p:nvPr/>
        </p:nvSpPr>
        <p:spPr>
          <a:xfrm>
            <a:off x="3686031" y="2682232"/>
            <a:ext cx="47769" cy="445735"/>
          </a:xfrm>
          <a:prstGeom prst="leftBracket">
            <a:avLst>
              <a:gd name="adj" fmla="val 291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762093" y="2569569"/>
            <a:ext cx="73370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9y – 4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810192" y="2892439"/>
            <a:ext cx="736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950650" y="2821403"/>
            <a:ext cx="41224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11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5" name="Left Bracket 154"/>
          <p:cNvSpPr/>
          <p:nvPr/>
        </p:nvSpPr>
        <p:spPr>
          <a:xfrm flipH="1">
            <a:off x="4571999" y="2684613"/>
            <a:ext cx="52732" cy="445735"/>
          </a:xfrm>
          <a:prstGeom prst="leftBracket">
            <a:avLst>
              <a:gd name="adj" fmla="val 291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610275" y="2723151"/>
            <a:ext cx="27894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57110" y="2723151"/>
            <a:ext cx="47300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084921" y="2723151"/>
            <a:ext cx="32776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280900" y="2723151"/>
            <a:ext cx="32739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464472" y="2723151"/>
            <a:ext cx="32739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396016" y="3297123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778250" y="3190045"/>
            <a:ext cx="50510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54y 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3799547" y="3496248"/>
            <a:ext cx="890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007353" y="3428030"/>
            <a:ext cx="47213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11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08083" y="3306367"/>
            <a:ext cx="27894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877414" y="3306367"/>
            <a:ext cx="57387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172970" y="3306367"/>
            <a:ext cx="28693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49152" y="3306367"/>
            <a:ext cx="28693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544810" y="3306367"/>
            <a:ext cx="28693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96016" y="3636015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700817" y="3636015"/>
            <a:ext cx="72064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54y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95359" y="3636015"/>
            <a:ext cx="30056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360948" y="3636015"/>
            <a:ext cx="53581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24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704729" y="3636015"/>
            <a:ext cx="32781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882810" y="3636015"/>
            <a:ext cx="61010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55y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224816" y="3636015"/>
            <a:ext cx="30505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03578" y="3636015"/>
            <a:ext cx="30505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583666" y="3636015"/>
            <a:ext cx="46554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396016" y="3961866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700817" y="3961866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53066" y="3961866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91546" y="3961866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09428" y="3961866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598001" y="3961866"/>
            <a:ext cx="50919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892319" y="3961866"/>
            <a:ext cx="374933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116177" y="3961866"/>
            <a:ext cx="58574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24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96016" y="4260560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771900" y="4260560"/>
            <a:ext cx="54273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</a:rPr>
              <a:t> 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191546" y="4260560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409428" y="4260560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598001" y="4260560"/>
            <a:ext cx="38902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396016" y="4514100"/>
            <a:ext cx="30480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953066" y="4544819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y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191546" y="4544819"/>
            <a:ext cx="30653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386349" y="4544819"/>
            <a:ext cx="38902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980916" y="1970637"/>
            <a:ext cx="162609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Substituting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74456" y="1970637"/>
            <a:ext cx="29356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237773" y="1970637"/>
            <a:ext cx="29356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=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407818" y="1970637"/>
            <a:ext cx="29356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9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591628" y="1970637"/>
            <a:ext cx="68388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 </a:t>
            </a:r>
            <a:r>
              <a:rPr lang="en-US" sz="1600" b="1" dirty="0" err="1" smtClean="0">
                <a:solidFill>
                  <a:srgbClr val="00B050"/>
                </a:solidFill>
              </a:rPr>
              <a:t>eq</a:t>
            </a:r>
            <a:r>
              <a:rPr lang="en-US" sz="1600" b="1" baseline="30000" dirty="0" err="1" smtClean="0">
                <a:solidFill>
                  <a:srgbClr val="00B050"/>
                </a:solidFill>
              </a:rPr>
              <a:t>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137399" y="1970637"/>
            <a:ext cx="43223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(ii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459921" y="2297430"/>
            <a:ext cx="48785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773932" y="2297430"/>
            <a:ext cx="30034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960116" y="2297430"/>
            <a:ext cx="58368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 (9)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405571" y="2297430"/>
            <a:ext cx="30318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596794" y="2297430"/>
            <a:ext cx="30318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7817736" y="2297430"/>
            <a:ext cx="34151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058178" y="2561924"/>
            <a:ext cx="32959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459921" y="2561924"/>
            <a:ext cx="48785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719340" y="2561924"/>
            <a:ext cx="30034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905524" y="2561924"/>
            <a:ext cx="47989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45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216164" y="2561924"/>
            <a:ext cx="30318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418177" y="2561924"/>
            <a:ext cx="30318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– 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639119" y="2561924"/>
            <a:ext cx="341518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058178" y="2877217"/>
            <a:ext cx="32959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847653" y="2877217"/>
            <a:ext cx="48260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6x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214486" y="2877217"/>
            <a:ext cx="29357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422866" y="2877217"/>
            <a:ext cx="29357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–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617161" y="2877217"/>
            <a:ext cx="29357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3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837997" y="2877217"/>
            <a:ext cx="29357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045174" y="2877217"/>
            <a:ext cx="56542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45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058178" y="3156524"/>
            <a:ext cx="32959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862387" y="3156524"/>
            <a:ext cx="482604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6x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229220" y="3156524"/>
            <a:ext cx="29357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437599" y="3156524"/>
            <a:ext cx="467865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42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058178" y="3429116"/>
            <a:ext cx="32959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65289" y="3401820"/>
            <a:ext cx="392826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x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236586" y="3401820"/>
            <a:ext cx="29357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444966" y="3401820"/>
            <a:ext cx="34108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7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3409664" y="2026744"/>
            <a:ext cx="0" cy="2819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6006152" y="2038350"/>
            <a:ext cx="0" cy="2819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923147" y="3604805"/>
            <a:ext cx="394856" cy="524551"/>
            <a:chOff x="6602387" y="3883959"/>
            <a:chExt cx="394856" cy="524551"/>
          </a:xfrm>
        </p:grpSpPr>
        <p:sp>
          <p:nvSpPr>
            <p:cNvPr id="236" name="TextBox 235"/>
            <p:cNvSpPr txBox="1"/>
            <p:nvPr/>
          </p:nvSpPr>
          <p:spPr>
            <a:xfrm>
              <a:off x="6602387" y="3883959"/>
              <a:ext cx="322171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618617" y="4160032"/>
              <a:ext cx="284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6620944" y="4069934"/>
              <a:ext cx="376299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y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257043" y="3705697"/>
            <a:ext cx="293172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604806" y="3604805"/>
            <a:ext cx="32217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7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7600125" y="3880878"/>
            <a:ext cx="29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7616643" y="3818076"/>
            <a:ext cx="362749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92507" y="3705697"/>
            <a:ext cx="32217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943600" y="4203177"/>
            <a:ext cx="322171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213155" y="4189642"/>
            <a:ext cx="2338530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Required fraction 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31467" y="4110909"/>
            <a:ext cx="373740" cy="524551"/>
            <a:chOff x="8743329" y="4417359"/>
            <a:chExt cx="373740" cy="524551"/>
          </a:xfrm>
        </p:grpSpPr>
        <p:sp>
          <p:nvSpPr>
            <p:cNvPr id="246" name="TextBox 245"/>
            <p:cNvSpPr txBox="1"/>
            <p:nvPr/>
          </p:nvSpPr>
          <p:spPr>
            <a:xfrm>
              <a:off x="8747621" y="4417359"/>
              <a:ext cx="322171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7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8766094" y="4683908"/>
              <a:ext cx="2529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8743329" y="4603334"/>
              <a:ext cx="373740" cy="338576"/>
            </a:xfrm>
            <a:prstGeom prst="rect">
              <a:avLst/>
            </a:prstGeom>
            <a:noFill/>
          </p:spPr>
          <p:txBody>
            <a:bodyPr wrap="square" lIns="91461" tIns="45731" rIns="91461" bIns="45731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9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50979" y="4150858"/>
            <a:ext cx="2207674" cy="42705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208567" y="2745416"/>
            <a:ext cx="494726" cy="256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V="1">
            <a:off x="1233624" y="2753360"/>
            <a:ext cx="448883" cy="2542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34" idx="1"/>
          </p:cNvCxnSpPr>
          <p:nvPr/>
        </p:nvCxnSpPr>
        <p:spPr>
          <a:xfrm flipH="1" flipV="1">
            <a:off x="1250711" y="4552951"/>
            <a:ext cx="515330" cy="1845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endCxn id="132" idx="1"/>
          </p:cNvCxnSpPr>
          <p:nvPr/>
        </p:nvCxnSpPr>
        <p:spPr>
          <a:xfrm flipV="1">
            <a:off x="1307802" y="4524266"/>
            <a:ext cx="433424" cy="206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urved Down Arrow 258"/>
          <p:cNvSpPr/>
          <p:nvPr/>
        </p:nvSpPr>
        <p:spPr>
          <a:xfrm rot="20650437">
            <a:off x="3505200" y="2533596"/>
            <a:ext cx="455935" cy="190554"/>
          </a:xfrm>
          <a:prstGeom prst="curved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148898" y="3181350"/>
            <a:ext cx="600847" cy="33857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–  24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61" name="Curved Down Arrow 260"/>
          <p:cNvSpPr/>
          <p:nvPr/>
        </p:nvSpPr>
        <p:spPr>
          <a:xfrm rot="21008848">
            <a:off x="3502114" y="2483235"/>
            <a:ext cx="830993" cy="248461"/>
          </a:xfrm>
          <a:prstGeom prst="curved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5486400" y="2571750"/>
            <a:ext cx="1952064" cy="560095"/>
            <a:chOff x="1296531" y="3714419"/>
            <a:chExt cx="1323921" cy="202243"/>
          </a:xfrm>
        </p:grpSpPr>
        <p:sp>
          <p:nvSpPr>
            <p:cNvPr id="263" name="Rounded Rectangle 262"/>
            <p:cNvSpPr/>
            <p:nvPr/>
          </p:nvSpPr>
          <p:spPr>
            <a:xfrm>
              <a:off x="1328479" y="3720585"/>
              <a:ext cx="1276638" cy="19607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IN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296531" y="3714419"/>
              <a:ext cx="1323921" cy="18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Multiplying throughout  by 11</a:t>
              </a:r>
              <a:endParaRPr lang="en-IN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7" name="Curved Down Arrow 266"/>
          <p:cNvSpPr/>
          <p:nvPr/>
        </p:nvSpPr>
        <p:spPr>
          <a:xfrm>
            <a:off x="4557099" y="3450189"/>
            <a:ext cx="1005501" cy="248461"/>
          </a:xfrm>
          <a:prstGeom prst="curved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9" name="Curved Down Arrow 268"/>
          <p:cNvSpPr/>
          <p:nvPr/>
        </p:nvSpPr>
        <p:spPr>
          <a:xfrm>
            <a:off x="7054178" y="2489744"/>
            <a:ext cx="830993" cy="169703"/>
          </a:xfrm>
          <a:prstGeom prst="curved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6" name="Curved Down Arrow 205"/>
          <p:cNvSpPr/>
          <p:nvPr/>
        </p:nvSpPr>
        <p:spPr>
          <a:xfrm flipH="1">
            <a:off x="3982770" y="1801098"/>
            <a:ext cx="853315" cy="169703"/>
          </a:xfrm>
          <a:prstGeom prst="curved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2" name="Curved Down Arrow 271"/>
          <p:cNvSpPr/>
          <p:nvPr/>
        </p:nvSpPr>
        <p:spPr>
          <a:xfrm>
            <a:off x="4176924" y="1689584"/>
            <a:ext cx="1005501" cy="248461"/>
          </a:xfrm>
          <a:prstGeom prst="curved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75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7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7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7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750"/>
                            </p:stCondLst>
                            <p:childTnLst>
                              <p:par>
                                <p:cTn id="6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>
                      <p:stCondLst>
                        <p:cond delay="indefinite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2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3" grpId="1" animBg="1"/>
      <p:bldP spid="274" grpId="0" animBg="1"/>
      <p:bldP spid="274" grpId="1" animBg="1"/>
      <p:bldP spid="207" grpId="0" animBg="1"/>
      <p:bldP spid="207" grpId="1" animBg="1"/>
      <p:bldP spid="208" grpId="0" animBg="1"/>
      <p:bldP spid="208" grpId="1" animBg="1"/>
      <p:bldP spid="271" grpId="0" animBg="1"/>
      <p:bldP spid="271" grpId="1" animBg="1"/>
      <p:bldP spid="270" grpId="0" animBg="1"/>
      <p:bldP spid="270" grpId="1" animBg="1"/>
      <p:bldP spid="268" grpId="0" animBg="1"/>
      <p:bldP spid="268" grpId="1" animBg="1"/>
      <p:bldP spid="266" grpId="0" animBg="1"/>
      <p:bldP spid="266" grpId="1" animBg="1"/>
      <p:bldP spid="265" grpId="0" animBg="1"/>
      <p:bldP spid="265" grpId="1" animBg="1"/>
      <p:bldP spid="258" grpId="0" animBg="1"/>
      <p:bldP spid="258" grpId="1" animBg="1"/>
      <p:bldP spid="255" grpId="0" animBg="1"/>
      <p:bldP spid="255" grpId="1" animBg="1"/>
      <p:bldP spid="254" grpId="0" animBg="1"/>
      <p:bldP spid="254" grpId="1" animBg="1"/>
      <p:bldP spid="253" grpId="0" animBg="1"/>
      <p:bldP spid="253" grpId="1" animBg="1"/>
      <p:bldP spid="251" grpId="0" animBg="1"/>
      <p:bldP spid="251" grpId="1" animBg="1"/>
      <p:bldP spid="250" grpId="0" animBg="1"/>
      <p:bldP spid="250" grpId="1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43" grpId="0"/>
      <p:bldP spid="44" grpId="0"/>
      <p:bldP spid="45" grpId="0"/>
      <p:bldP spid="46" grpId="0"/>
      <p:bldP spid="52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127" grpId="0"/>
      <p:bldP spid="131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 animBg="1"/>
      <p:bldP spid="152" grpId="0"/>
      <p:bldP spid="154" grpId="0"/>
      <p:bldP spid="155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2" grpId="0"/>
      <p:bldP spid="203" grpId="0"/>
      <p:bldP spid="204" grpId="0"/>
      <p:bldP spid="205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9" grpId="0"/>
      <p:bldP spid="240" grpId="0"/>
      <p:bldP spid="242" grpId="0"/>
      <p:bldP spid="243" grpId="0"/>
      <p:bldP spid="244" grpId="0"/>
      <p:bldP spid="245" grpId="0"/>
      <p:bldP spid="249" grpId="0" animBg="1"/>
      <p:bldP spid="259" grpId="0" animBg="1"/>
      <p:bldP spid="259" grpId="1" animBg="1"/>
      <p:bldP spid="260" grpId="0"/>
      <p:bldP spid="261" grpId="0" animBg="1"/>
      <p:bldP spid="261" grpId="1" animBg="1"/>
      <p:bldP spid="267" grpId="0" animBg="1"/>
      <p:bldP spid="267" grpId="1" animBg="1"/>
      <p:bldP spid="269" grpId="0" animBg="1"/>
      <p:bldP spid="269" grpId="1" animBg="1"/>
      <p:bldP spid="206" grpId="0" animBg="1"/>
      <p:bldP spid="206" grpId="1" animBg="1"/>
      <p:bldP spid="272" grpId="0" animBg="1"/>
      <p:bldP spid="27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99" y="-1314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3.5 Q.4(II)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9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4168</Words>
  <Application>Microsoft Office PowerPoint</Application>
  <PresentationFormat>On-screen Show (16:9)</PresentationFormat>
  <Paragraphs>1039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6" baseType="lpstr">
      <vt:lpstr>Arial</vt:lpstr>
      <vt:lpstr>Book Antiqua</vt:lpstr>
      <vt:lpstr>Bookman Old Style</vt:lpstr>
      <vt:lpstr>Calibri</vt:lpstr>
      <vt:lpstr>Comic Sans MS</vt:lpstr>
      <vt:lpstr>Symbol</vt:lpstr>
      <vt:lpstr>Times New Roman</vt:lpstr>
      <vt:lpstr>Office Theme</vt:lpstr>
      <vt:lpstr>1_Office Theme</vt:lpstr>
      <vt:lpstr>5_Office Theme</vt:lpstr>
      <vt:lpstr>2_Office Theme</vt:lpstr>
      <vt:lpstr>3_Office Theme</vt:lpstr>
      <vt:lpstr>4_Office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STB-FAC-DT-002</dc:creator>
  <cp:lastModifiedBy>T.S BORA</cp:lastModifiedBy>
  <cp:revision>12</cp:revision>
  <dcterms:created xsi:type="dcterms:W3CDTF">2014-06-18T10:07:54Z</dcterms:created>
  <dcterms:modified xsi:type="dcterms:W3CDTF">2022-04-23T04:42:21Z</dcterms:modified>
</cp:coreProperties>
</file>