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26" r:id="rId2"/>
  </p:sldMasterIdLst>
  <p:notesMasterIdLst>
    <p:notesMasterId r:id="rId20"/>
  </p:notesMasterIdLst>
  <p:sldIdLst>
    <p:sldId id="498" r:id="rId3"/>
    <p:sldId id="501" r:id="rId4"/>
    <p:sldId id="505" r:id="rId5"/>
    <p:sldId id="502" r:id="rId6"/>
    <p:sldId id="506" r:id="rId7"/>
    <p:sldId id="517" r:id="rId8"/>
    <p:sldId id="507" r:id="rId9"/>
    <p:sldId id="518" r:id="rId10"/>
    <p:sldId id="519" r:id="rId11"/>
    <p:sldId id="509" r:id="rId12"/>
    <p:sldId id="504" r:id="rId13"/>
    <p:sldId id="510" r:id="rId14"/>
    <p:sldId id="513" r:id="rId15"/>
    <p:sldId id="514" r:id="rId16"/>
    <p:sldId id="515" r:id="rId17"/>
    <p:sldId id="516" r:id="rId18"/>
    <p:sldId id="52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8000"/>
    <a:srgbClr val="FF33CC"/>
    <a:srgbClr val="0000FF"/>
    <a:srgbClr val="CC0066"/>
    <a:srgbClr val="CC0099"/>
    <a:srgbClr val="550B32"/>
    <a:srgbClr val="4B2D75"/>
    <a:srgbClr val="482D75"/>
    <a:srgbClr val="48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316" autoAdjust="0"/>
    <p:restoredTop sz="99822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9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8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1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3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83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21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39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19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5D588A-3F0F-4162-9105-DC47008608AE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FD73017-607B-47F0-A9BA-889FEF78BE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25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102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6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73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682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763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40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237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4584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68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650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9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94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741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1422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659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473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5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0697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7103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583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8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0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44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33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3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75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2310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72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165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36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796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33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4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24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03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812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584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0155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6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6909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813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28623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08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76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406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17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9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3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84B8-DC55-4164-B68F-F2D19AD046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5DEE-38AD-410C-AE0C-C7BCD9F6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67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6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72" r:id="rId46"/>
    <p:sldLayoutId id="2147483873" r:id="rId47"/>
    <p:sldLayoutId id="2147483874" r:id="rId48"/>
    <p:sldLayoutId id="2147483875" r:id="rId49"/>
    <p:sldLayoutId id="2147483876" r:id="rId50"/>
    <p:sldLayoutId id="2147483877" r:id="rId51"/>
    <p:sldLayoutId id="2147483878" r:id="rId52"/>
    <p:sldLayoutId id="2147483879" r:id="rId53"/>
    <p:sldLayoutId id="2147483880" r:id="rId54"/>
    <p:sldLayoutId id="2147483881" r:id="rId5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gif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9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11.png"/><Relationship Id="rId9" Type="http://schemas.openxmlformats.org/officeDocument/2006/relationships/image" Target="../media/image12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9705" y="-980828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Q.2(I)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03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100" y="-12382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3.5 Q.4(III)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57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790825" y="1047750"/>
            <a:ext cx="685800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2950" y="819150"/>
            <a:ext cx="638175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1" y="814201"/>
            <a:ext cx="631846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7000" y="390525"/>
            <a:ext cx="561975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6625" y="390525"/>
            <a:ext cx="638175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6246" y="390525"/>
            <a:ext cx="715109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977" y="628650"/>
            <a:ext cx="1266934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0720" y="399408"/>
            <a:ext cx="951802" cy="2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708" y="1255443"/>
            <a:ext cx="3314084" cy="24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9411" y="371475"/>
            <a:ext cx="783362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2"/>
            </a:pPr>
            <a:r>
              <a:rPr lang="en-US" sz="1400" b="1" dirty="0" err="1" smtClean="0">
                <a:solidFill>
                  <a:srgbClr val="0070C0"/>
                </a:solidFill>
                <a:latin typeface="Calibri" pitchFamily="34" charset="0"/>
              </a:rPr>
              <a:t>Yash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scored 40 marks in a test, getting 3 marks for each right answer and losing 1 mark for each wrong answer.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Had 4 marks been awarded for each right answer and 2 marks deducted for each wrong answer,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then </a:t>
            </a:r>
            <a:r>
              <a:rPr lang="en-US" sz="1400" b="1" dirty="0" err="1" smtClean="0">
                <a:solidFill>
                  <a:srgbClr val="0070C0"/>
                </a:solidFill>
                <a:latin typeface="Calibri" pitchFamily="34" charset="0"/>
              </a:rPr>
              <a:t>Yash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would have scored 50 marks.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How many question were there in the test?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7040" y="1435298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ea typeface="Arial" charset="0"/>
                <a:cs typeface="Arial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4191000" y="1136100"/>
            <a:ext cx="3538401" cy="1213949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  What we need to find?</a:t>
            </a:r>
          </a:p>
        </p:txBody>
      </p:sp>
      <p:sp>
        <p:nvSpPr>
          <p:cNvPr id="9" name="Cloud 8"/>
          <p:cNvSpPr/>
          <p:nvPr/>
        </p:nvSpPr>
        <p:spPr>
          <a:xfrm>
            <a:off x="4419600" y="2279765"/>
            <a:ext cx="3990974" cy="1121062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Some answer were right and some were wrong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58558"/>
              </p:ext>
            </p:extLst>
          </p:nvPr>
        </p:nvGraphicFramePr>
        <p:xfrm>
          <a:off x="533400" y="2430780"/>
          <a:ext cx="5596108" cy="18935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0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Marks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awarded for Right answer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Marks deducted for Wrong answer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2282" y="3084314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Condition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708" y="373784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Condition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307" y="305204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507" y="304038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1y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707" y="3042523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308" y="372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4x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508" y="372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2y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908" y="37261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50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1428750"/>
            <a:ext cx="55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Let number of right answers be x and wrong answer be y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25" y="174307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According to first condition,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2060496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3x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722" y="2070974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8725" y="2066925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1y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79551" y="2057400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0377" y="2047875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40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1202" y="2038350"/>
            <a:ext cx="88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….(</a:t>
            </a:r>
            <a:r>
              <a:rPr lang="en-US" dirty="0" err="1" smtClean="0">
                <a:solidFill>
                  <a:prstClr val="black"/>
                </a:solidFill>
                <a:latin typeface="Calibri" pitchFamily="34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1733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According to second condition,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86301" y="2039540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4x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2223" y="2050018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-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9226" y="2045969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2y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052" y="2036444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=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0878" y="2026919"/>
            <a:ext cx="43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50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1703" y="2017394"/>
            <a:ext cx="88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 pitchFamily="34" charset="0"/>
              </a:rPr>
              <a:t>….(ii)</a:t>
            </a: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4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20" grpId="0" animBg="1"/>
      <p:bldP spid="20" grpId="1" animBg="1"/>
      <p:bldP spid="7" grpId="0" animBg="1"/>
      <p:bldP spid="7" grpId="1" animBg="1"/>
      <p:bldP spid="8" grpId="0" animBg="1"/>
      <p:bldP spid="8" grpId="1" animBg="1"/>
      <p:bldP spid="6" grpId="0" animBg="1"/>
      <p:bldP spid="6" grpId="1" animBg="1"/>
      <p:bldP spid="4" grpId="0"/>
      <p:bldP spid="5" grpId="0" animBg="1"/>
      <p:bldP spid="5" grpId="1" animBg="1"/>
      <p:bldP spid="9" grpId="0" animBg="1"/>
      <p:bldP spid="9" grpId="1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800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19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354042" y="1597737"/>
            <a:ext cx="341568" cy="24026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1" name="Picture 5" descr="C:\Users\ADMIN\Desktop\SA2 TAT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31596"/>
            <a:ext cx="711754" cy="7117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5499" y="540003"/>
            <a:ext cx="3741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 covered by wheel in 1 revolution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311" y="539750"/>
            <a:ext cx="2045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1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499" y="822365"/>
            <a:ext cx="3741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 covered by wheel in 2 revolution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7311" y="822112"/>
            <a:ext cx="2045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2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499" y="1107749"/>
            <a:ext cx="3741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 covered by wheel in n revolution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27311" y="1107496"/>
            <a:ext cx="2045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n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822" y="541528"/>
            <a:ext cx="1684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 covered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10945" y="541275"/>
            <a:ext cx="3473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No. of revolutions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pic>
        <p:nvPicPr>
          <p:cNvPr id="3" name="Picture 3" descr="C:\Users\ADMIN\Desktop\SA2 TAT\wheel_rotating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73" y="3222665"/>
            <a:ext cx="715747" cy="7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\Desktop\SA2 TAT\wheel_rotating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61" y="3227426"/>
            <a:ext cx="715747" cy="7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ADMIN\Desktop\SA2 TAT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14" y="3218413"/>
            <a:ext cx="711754" cy="7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96281" y="3937041"/>
            <a:ext cx="159776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07018" y="3935453"/>
            <a:ext cx="1597763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502993" y="866837"/>
            <a:ext cx="3590746" cy="562188"/>
          </a:xfrm>
          <a:prstGeom prst="wedgeRoundRectCallout">
            <a:avLst>
              <a:gd name="adj1" fmla="val -14689"/>
              <a:gd name="adj2" fmla="val 4301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r>
              <a:rPr lang="en-US" sz="16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No. of revolutions = </a:t>
            </a:r>
            <a:endParaRPr lang="en-US" sz="16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06730" y="846875"/>
            <a:ext cx="1684564" cy="615017"/>
            <a:chOff x="2439769" y="4430910"/>
            <a:chExt cx="1684564" cy="615017"/>
          </a:xfrm>
        </p:grpSpPr>
        <p:sp>
          <p:nvSpPr>
            <p:cNvPr id="24" name="Rectangle 23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493367" y="4743450"/>
              <a:ext cx="152021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502369" y="4707373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701859" y="3248844"/>
            <a:ext cx="671697" cy="678414"/>
          </a:xfrm>
          <a:prstGeom prst="ellipse">
            <a:avLst/>
          </a:prstGeom>
          <a:noFill/>
          <a:ln w="28575">
            <a:solidFill>
              <a:srgbClr val="009AD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897491" y="2190750"/>
            <a:ext cx="3243207" cy="540251"/>
          </a:xfrm>
          <a:prstGeom prst="wedgeRoundRectCallout">
            <a:avLst>
              <a:gd name="adj1" fmla="val -41382"/>
              <a:gd name="adj2" fmla="val 9577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diameter of wheel is increase,</a:t>
            </a:r>
          </a:p>
          <a:p>
            <a:pPr algn="ctr"/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6388" y="2387395"/>
            <a:ext cx="3264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ea typeface="Cambria Math" pitchFamily="18" charset="0"/>
              </a:rPr>
              <a:t>t</a:t>
            </a:r>
            <a:r>
              <a:rPr lang="en-US" sz="1400" b="1" dirty="0" smtClean="0">
                <a:solidFill>
                  <a:prstClr val="white"/>
                </a:solidFill>
                <a:ea typeface="Cambria Math" pitchFamily="18" charset="0"/>
              </a:rPr>
              <a:t>hen its </a:t>
            </a:r>
            <a:r>
              <a:rPr lang="en-US" sz="1400" b="1" dirty="0" smtClean="0">
                <a:solidFill>
                  <a:prstClr val="white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400" b="1" dirty="0" smtClean="0">
                <a:solidFill>
                  <a:prstClr val="white"/>
                </a:solidFill>
                <a:ea typeface="Cambria Math" pitchFamily="18" charset="0"/>
              </a:rPr>
              <a:t>ircumference will also increase. </a:t>
            </a:r>
            <a:endParaRPr lang="en-US" sz="14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98618" y="3586990"/>
            <a:ext cx="685796" cy="0"/>
          </a:xfrm>
          <a:prstGeom prst="line">
            <a:avLst/>
          </a:prstGeom>
          <a:ln w="28575">
            <a:solidFill>
              <a:srgbClr val="009AD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667" y="1536247"/>
            <a:ext cx="1462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Circumference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7954" y="1535994"/>
            <a:ext cx="1615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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Diameter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685593" y="1299180"/>
            <a:ext cx="1311385" cy="315676"/>
          </a:xfrm>
          <a:prstGeom prst="wedgeRoundRectCallout">
            <a:avLst>
              <a:gd name="adj1" fmla="val -50632"/>
              <a:gd name="adj2" fmla="val 9577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We know that,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487072" y="1901690"/>
            <a:ext cx="2528950" cy="723525"/>
          </a:xfrm>
          <a:prstGeom prst="wedgeRoundRectCallout">
            <a:avLst>
              <a:gd name="adj1" fmla="val -45907"/>
              <a:gd name="adj2" fmla="val 4112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Since </a:t>
            </a:r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  <a:sym typeface="Symbol"/>
              </a:rPr>
              <a:t> is a constant value,</a:t>
            </a:r>
          </a:p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  <a:sym typeface="Symbol"/>
              </a:rPr>
              <a:t>means circumference changes as the diameter changes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1498361" y="2667165"/>
            <a:ext cx="2528950" cy="723525"/>
          </a:xfrm>
          <a:prstGeom prst="wedgeRoundRectCallout">
            <a:avLst>
              <a:gd name="adj1" fmla="val -45907"/>
              <a:gd name="adj2" fmla="val 4112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diameter increase by half, then circumference also increases by half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1509650" y="3414898"/>
            <a:ext cx="2528950" cy="787998"/>
          </a:xfrm>
          <a:prstGeom prst="wedgeRoundRectCallout">
            <a:avLst>
              <a:gd name="adj1" fmla="val -45907"/>
              <a:gd name="adj2" fmla="val 4112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diameter increase by 1/4, then circumference also increases </a:t>
            </a:r>
            <a:r>
              <a:rPr lang="en-US" sz="1400" b="1" kern="0" dirty="0">
                <a:solidFill>
                  <a:prstClr val="white"/>
                </a:solidFill>
                <a:ea typeface="Cambria Math" panose="02040503050406030204" pitchFamily="18" charset="0"/>
              </a:rPr>
              <a:t>by 1/4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2514986" y="2731001"/>
            <a:ext cx="2479120" cy="381371"/>
          </a:xfrm>
          <a:prstGeom prst="wedgeRoundRectCallout">
            <a:avLst>
              <a:gd name="adj1" fmla="val -39561"/>
              <a:gd name="adj2" fmla="val 24736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a wheel makes 1 revolution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2354042" y="4019550"/>
            <a:ext cx="2011634" cy="518878"/>
          </a:xfrm>
          <a:prstGeom prst="wedgeRoundRectCallout">
            <a:avLst>
              <a:gd name="adj1" fmla="val -30158"/>
              <a:gd name="adj2" fmla="val 3486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ea typeface="Cambria Math" panose="02040503050406030204" pitchFamily="18" charset="0"/>
              </a:rPr>
              <a:t>Distance covered by wheel </a:t>
            </a:r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in 1 revolution is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11393" y="1850725"/>
            <a:ext cx="2201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New circumference 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22060" y="185730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7464" y="18573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90960" y="1741680"/>
            <a:ext cx="289763" cy="603679"/>
            <a:chOff x="2438868" y="4430910"/>
            <a:chExt cx="289763" cy="603679"/>
          </a:xfrm>
        </p:grpSpPr>
        <p:sp>
          <p:nvSpPr>
            <p:cNvPr id="44" name="Rectangle 43"/>
            <p:cNvSpPr/>
            <p:nvPr/>
          </p:nvSpPr>
          <p:spPr>
            <a:xfrm>
              <a:off x="2439769" y="443091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487558" y="4743450"/>
              <a:ext cx="205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438868" y="46960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265594" y="185852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(x)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834" y="23186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624533" y="2226898"/>
            <a:ext cx="673582" cy="592554"/>
            <a:chOff x="2452469" y="4454735"/>
            <a:chExt cx="673582" cy="592554"/>
          </a:xfrm>
        </p:grpSpPr>
        <p:sp>
          <p:nvSpPr>
            <p:cNvPr id="50" name="Rectangle 49"/>
            <p:cNvSpPr/>
            <p:nvPr/>
          </p:nvSpPr>
          <p:spPr>
            <a:xfrm>
              <a:off x="2452469" y="4454735"/>
              <a:ext cx="673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4x + 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543183" y="4743450"/>
              <a:ext cx="508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651656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12834" y="281178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35822" y="2720025"/>
            <a:ext cx="383438" cy="592554"/>
            <a:chOff x="2452469" y="4454735"/>
            <a:chExt cx="383438" cy="592554"/>
          </a:xfrm>
        </p:grpSpPr>
        <p:sp>
          <p:nvSpPr>
            <p:cNvPr id="55" name="Rectangle 54"/>
            <p:cNvSpPr/>
            <p:nvPr/>
          </p:nvSpPr>
          <p:spPr>
            <a:xfrm>
              <a:off x="2452469" y="4454735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534831" y="4743450"/>
              <a:ext cx="234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503269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76" name="Rounded Rectangular Callout 75"/>
          <p:cNvSpPr/>
          <p:nvPr/>
        </p:nvSpPr>
        <p:spPr>
          <a:xfrm>
            <a:off x="4611346" y="527466"/>
            <a:ext cx="2632165" cy="713831"/>
          </a:xfrm>
          <a:prstGeom prst="wedgeRoundRectCallout">
            <a:avLst>
              <a:gd name="adj1" fmla="val -39561"/>
              <a:gd name="adj2" fmla="val 24736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circumference is x m and it increases by 1/4,</a:t>
            </a:r>
          </a:p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then new circumference will be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4601619" y="1233014"/>
            <a:ext cx="2965394" cy="547590"/>
          </a:xfrm>
          <a:prstGeom prst="wedgeRoundRectCallout">
            <a:avLst>
              <a:gd name="adj1" fmla="val -43513"/>
              <a:gd name="adj2" fmla="val -4157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Original circumference + increase in circumference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7037E-7 L -0.17084 -3.7037E-7 " pathEditMode="relative" rAng="0" ptsTypes="AA">
                                      <p:cBhvr>
                                        <p:cTn id="14" dur="7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7.40741E-7 L -0.17257 0.00154 " pathEditMode="relative" rAng="0" ptsTypes="AA">
                                      <p:cBhvr>
                                        <p:cTn id="52" dur="7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6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/>
      <p:bldP spid="4" grpId="1"/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2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/>
      <p:bldP spid="29" grpId="1"/>
      <p:bldP spid="31" grpId="0"/>
      <p:bldP spid="32" grpId="0"/>
      <p:bldP spid="33" grpId="0" animBg="1"/>
      <p:bldP spid="33" grpId="1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/>
      <p:bldP spid="41" grpId="0"/>
      <p:bldP spid="42" grpId="0"/>
      <p:bldP spid="47" grpId="0"/>
      <p:bldP spid="48" grpId="0"/>
      <p:bldP spid="53" grpId="0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431099" y="4250182"/>
            <a:ext cx="516107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60311" y="507414"/>
            <a:ext cx="1720386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6843" y="516939"/>
            <a:ext cx="1636887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28575" y="505629"/>
            <a:ext cx="587379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88320" y="507414"/>
            <a:ext cx="2057836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89" y="2133215"/>
            <a:ext cx="9235440" cy="112942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5146" y="730518"/>
            <a:ext cx="557798" cy="23088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1648" y="503061"/>
            <a:ext cx="6778611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8919" y="1478754"/>
            <a:ext cx="4121659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" name="Picture 2" descr="C:\Users\ADMIN\Desktop\SA2 TAT\162575975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8974" y="1811302"/>
            <a:ext cx="3625005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476" y="437005"/>
            <a:ext cx="85717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Q.  The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fore wheel of a carriage makes 6 revolutions more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than the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rear wheel in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going</a:t>
            </a: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120m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. If the diameter of the fore wheel be increased by ¼ its present diameter and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the</a:t>
            </a: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diameter of the rear wheel be increased by one-fifth of its present diameter, then the </a:t>
            </a:r>
            <a:endParaRPr lang="en-US" sz="1600" b="1" dirty="0" smtClean="0">
              <a:solidFill>
                <a:srgbClr val="0000FF"/>
              </a:solidFill>
              <a:ea typeface="Cambria Math" pitchFamily="18" charset="0"/>
            </a:endParaRP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fore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wheel </a:t>
            </a:r>
            <a:r>
              <a:rPr lang="en-US" sz="1600" b="1" spc="-30" dirty="0">
                <a:solidFill>
                  <a:srgbClr val="0000FF"/>
                </a:solidFill>
                <a:ea typeface="Cambria Math" pitchFamily="18" charset="0"/>
              </a:rPr>
              <a:t>makes 4 revolutions more than the rear wheel in going the same distance. </a:t>
            </a:r>
            <a:endParaRPr lang="en-US" sz="1600" b="1" spc="-30" dirty="0" smtClean="0">
              <a:solidFill>
                <a:srgbClr val="0000FF"/>
              </a:solidFill>
              <a:ea typeface="Cambria Math" pitchFamily="18" charset="0"/>
            </a:endParaRPr>
          </a:p>
          <a:p>
            <a:pPr>
              <a:tabLst>
                <a:tab pos="396875" algn="l"/>
              </a:tabLst>
            </a:pPr>
            <a:r>
              <a:rPr lang="en-US" sz="1600" b="1" spc="-30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spc="-30" dirty="0" smtClean="0">
                <a:solidFill>
                  <a:srgbClr val="0000FF"/>
                </a:solidFill>
                <a:ea typeface="Cambria Math" pitchFamily="18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Find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the circumference of each wheel of the carriage.</a:t>
            </a:r>
          </a:p>
        </p:txBody>
      </p:sp>
      <p:sp>
        <p:nvSpPr>
          <p:cNvPr id="3" name="Oval 2"/>
          <p:cNvSpPr/>
          <p:nvPr/>
        </p:nvSpPr>
        <p:spPr>
          <a:xfrm>
            <a:off x="6464284" y="2680845"/>
            <a:ext cx="513447" cy="513447"/>
          </a:xfrm>
          <a:prstGeom prst="ellipse">
            <a:avLst/>
          </a:prstGeom>
          <a:noFill/>
          <a:ln>
            <a:solidFill>
              <a:srgbClr val="3333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075" name="Picture 3" descr="C:\Users\ADMIN\Desktop\SA2 TAT\wheel_rotating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12" y="2661883"/>
            <a:ext cx="552590" cy="5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7663999" y="2505893"/>
            <a:ext cx="678414" cy="685198"/>
          </a:xfrm>
          <a:prstGeom prst="ellipse">
            <a:avLst/>
          </a:prstGeom>
          <a:noFill/>
          <a:ln>
            <a:solidFill>
              <a:srgbClr val="3333FF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192838" y="1648992"/>
            <a:ext cx="1949341" cy="540251"/>
          </a:xfrm>
          <a:prstGeom prst="wedgeRoundRectCallout">
            <a:avLst>
              <a:gd name="adj1" fmla="val -14689"/>
              <a:gd name="adj2" fmla="val 4301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Circumference of fore wheel &amp; rear wheel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559" y="1675298"/>
            <a:ext cx="497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0483" y="1671803"/>
            <a:ext cx="5644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Let the circumference of fore wheel be x m &amp; rear wheel be y m.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3418416"/>
            <a:ext cx="55546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35133" y="3384549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120 m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pic>
        <p:nvPicPr>
          <p:cNvPr id="31" name="Picture 2" descr="C:\Users\ADMIN\Desktop\SA2 TAT\16257597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750"/>
          <a:stretch/>
        </p:blipFill>
        <p:spPr bwMode="auto">
          <a:xfrm flipH="1">
            <a:off x="894044" y="1798461"/>
            <a:ext cx="2002827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ular Callout 31"/>
          <p:cNvSpPr/>
          <p:nvPr/>
        </p:nvSpPr>
        <p:spPr>
          <a:xfrm>
            <a:off x="517944" y="3344660"/>
            <a:ext cx="2307938" cy="540251"/>
          </a:xfrm>
          <a:prstGeom prst="wedgeRoundRectCallout">
            <a:avLst>
              <a:gd name="adj1" fmla="val -19641"/>
              <a:gd name="adj2" fmla="val -8392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Fore wheel makes 6 more revolutions than rear wheel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05621" y="2016426"/>
            <a:ext cx="1629204" cy="489082"/>
          </a:xfrm>
          <a:prstGeom prst="wedgeRoundRectCallout">
            <a:avLst>
              <a:gd name="adj1" fmla="val -18320"/>
              <a:gd name="adj2" fmla="val -5007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How to find no. of revolutions?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114808" y="3414713"/>
            <a:ext cx="1597763" cy="0"/>
          </a:xfrm>
          <a:prstGeom prst="line">
            <a:avLst/>
          </a:prstGeom>
          <a:ln w="19050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3" descr="C:\Users\ADMIN\Desktop\SA2 TAT\wheel_rotating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91" y="2490618"/>
            <a:ext cx="715747" cy="7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ular Callout 58"/>
          <p:cNvSpPr/>
          <p:nvPr/>
        </p:nvSpPr>
        <p:spPr>
          <a:xfrm>
            <a:off x="5444067" y="1968263"/>
            <a:ext cx="3349154" cy="540251"/>
          </a:xfrm>
          <a:prstGeom prst="wedgeRoundRectCallout">
            <a:avLst>
              <a:gd name="adj1" fmla="val -14689"/>
              <a:gd name="adj2" fmla="val 4301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No. of revolutions = 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070563" y="1926043"/>
            <a:ext cx="1684564" cy="615017"/>
            <a:chOff x="2439769" y="4430910"/>
            <a:chExt cx="1684564" cy="615017"/>
          </a:xfrm>
        </p:grpSpPr>
        <p:sp>
          <p:nvSpPr>
            <p:cNvPr id="61" name="Rectangle 60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493367" y="4743450"/>
              <a:ext cx="152021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502369" y="4707373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5725545" y="3413125"/>
            <a:ext cx="1597763" cy="0"/>
          </a:xfrm>
          <a:prstGeom prst="line">
            <a:avLst/>
          </a:prstGeom>
          <a:ln w="19050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50145"/>
              </p:ext>
            </p:extLst>
          </p:nvPr>
        </p:nvGraphicFramePr>
        <p:xfrm>
          <a:off x="617045" y="2031820"/>
          <a:ext cx="4801216" cy="187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810229" y="2032525"/>
            <a:ext cx="1147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Fore wheel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6305" y="2032525"/>
            <a:ext cx="116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Rear wheel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731" y="2411476"/>
            <a:ext cx="15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47632" y="241147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x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65226" y="241147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y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4731" y="2762730"/>
            <a:ext cx="9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3495" y="276273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120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31089" y="276273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120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731" y="3105952"/>
            <a:ext cx="1953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No. of Revolutions =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87400" y="3332728"/>
            <a:ext cx="1684564" cy="585222"/>
            <a:chOff x="2439769" y="4430910"/>
            <a:chExt cx="1684564" cy="585222"/>
          </a:xfrm>
        </p:grpSpPr>
        <p:sp>
          <p:nvSpPr>
            <p:cNvPr id="69" name="Rectangle 68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black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2506067" y="4718050"/>
              <a:ext cx="15202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502369" y="4677578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046071" y="3241036"/>
            <a:ext cx="531746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075043" y="3214413"/>
            <a:ext cx="497252" cy="614968"/>
            <a:chOff x="2439769" y="4430910"/>
            <a:chExt cx="497252" cy="614968"/>
          </a:xfrm>
        </p:grpSpPr>
        <p:sp>
          <p:nvSpPr>
            <p:cNvPr id="73" name="Rectangle 72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540469" y="47073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6147" y="4185726"/>
            <a:ext cx="497252" cy="614968"/>
            <a:chOff x="2439769" y="4430910"/>
            <a:chExt cx="497252" cy="614968"/>
          </a:xfrm>
        </p:grpSpPr>
        <p:sp>
          <p:nvSpPr>
            <p:cNvPr id="78" name="Rectangle 77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2540469" y="47073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574161" y="3926473"/>
            <a:ext cx="2346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As per the first condition,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71774" y="43239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01712" y="432393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+  6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449507" y="4185726"/>
            <a:ext cx="497252" cy="614968"/>
            <a:chOff x="2439769" y="4430910"/>
            <a:chExt cx="497252" cy="614968"/>
          </a:xfrm>
        </p:grpSpPr>
        <p:sp>
          <p:nvSpPr>
            <p:cNvPr id="92" name="Rectangle 91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2540469" y="4707324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4431868" y="3265645"/>
            <a:ext cx="531746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447312" y="3214413"/>
            <a:ext cx="497252" cy="614968"/>
            <a:chOff x="2439769" y="4430910"/>
            <a:chExt cx="497252" cy="614968"/>
          </a:xfrm>
        </p:grpSpPr>
        <p:sp>
          <p:nvSpPr>
            <p:cNvPr id="81" name="Rectangle 80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540469" y="4707324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cxnSp>
        <p:nvCxnSpPr>
          <p:cNvPr id="96" name="Straight Connector 95"/>
          <p:cNvCxnSpPr/>
          <p:nvPr/>
        </p:nvCxnSpPr>
        <p:spPr>
          <a:xfrm rot="5400000">
            <a:off x="2650372" y="4438555"/>
            <a:ext cx="79618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Right Arrow 7"/>
          <p:cNvSpPr/>
          <p:nvPr/>
        </p:nvSpPr>
        <p:spPr>
          <a:xfrm rot="5400000">
            <a:off x="1204797" y="3715542"/>
            <a:ext cx="298965" cy="77722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181256" y="4204776"/>
            <a:ext cx="497252" cy="614968"/>
            <a:chOff x="2439769" y="4430910"/>
            <a:chExt cx="497252" cy="614968"/>
          </a:xfrm>
        </p:grpSpPr>
        <p:sp>
          <p:nvSpPr>
            <p:cNvPr id="99" name="Rectangle 98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540469" y="47073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631675" y="434298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386821" y="434298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6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906041" y="4204776"/>
            <a:ext cx="497252" cy="614968"/>
            <a:chOff x="2439769" y="4430910"/>
            <a:chExt cx="497252" cy="614968"/>
          </a:xfrm>
        </p:grpSpPr>
        <p:sp>
          <p:nvSpPr>
            <p:cNvPr id="105" name="Rectangle 104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2540469" y="4707324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991100" y="4338514"/>
            <a:ext cx="508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a typeface="Cambria Math" pitchFamily="18" charset="0"/>
              </a:rPr>
              <a:t>…(</a:t>
            </a:r>
            <a:r>
              <a:rPr lang="en-US" sz="1600" b="1" dirty="0" err="1" smtClean="0">
                <a:solidFill>
                  <a:srgbClr val="C00000"/>
                </a:solidFill>
                <a:ea typeface="Cambria Math" pitchFamily="18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ea typeface="Cambria Math" pitchFamily="18" charset="0"/>
              </a:rPr>
              <a:t>)</a:t>
            </a:r>
            <a:endParaRPr lang="en-US" sz="1600" b="1" dirty="0">
              <a:solidFill>
                <a:srgbClr val="C00000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556E-7 2.19241E-6 L -0.60365 -0.00494 " pathEditMode="relative" rAng="0" ptsTypes="AA">
                                      <p:cBhvr>
                                        <p:cTn id="84" dur="1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91" y="-24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87 -3.7037E-6 L -0.60555 -0.00308 " pathEditMode="relative" rAng="0" ptsTypes="AA">
                                      <p:cBhvr>
                                        <p:cTn id="86" dur="1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3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7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7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1" dur="7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0" grpId="0" animBg="1"/>
      <p:bldP spid="90" grpId="1" animBg="1"/>
      <p:bldP spid="88" grpId="0" animBg="1"/>
      <p:bldP spid="88" grpId="1" animBg="1"/>
      <p:bldP spid="86" grpId="0" animBg="1"/>
      <p:bldP spid="86" grpId="1" animBg="1"/>
      <p:bldP spid="67" grpId="0" animBg="1"/>
      <p:bldP spid="67" grpId="1" animBg="1"/>
      <p:bldP spid="24" grpId="0" animBg="1"/>
      <p:bldP spid="24" grpId="1" animBg="1"/>
      <p:bldP spid="23" grpId="0" animBg="1"/>
      <p:bldP spid="23" grpId="1" animBg="1"/>
      <p:bldP spid="18" grpId="0" animBg="1"/>
      <p:bldP spid="18" grpId="1" animBg="1"/>
      <p:bldP spid="4" grpId="0"/>
      <p:bldP spid="3" grpId="0" animBg="1"/>
      <p:bldP spid="3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30" grpId="0"/>
      <p:bldP spid="30" grpId="1"/>
      <p:bldP spid="32" grpId="0" animBg="1"/>
      <p:bldP spid="32" grpId="1" animBg="1"/>
      <p:bldP spid="33" grpId="0" animBg="1"/>
      <p:bldP spid="33" grpId="1" animBg="1"/>
      <p:bldP spid="59" grpId="0" animBg="1"/>
      <p:bldP spid="52" grpId="0"/>
      <p:bldP spid="53" grpId="0"/>
      <p:bldP spid="54" grpId="0"/>
      <p:bldP spid="55" grpId="0"/>
      <p:bldP spid="56" grpId="0"/>
      <p:bldP spid="57" grpId="0"/>
      <p:bldP spid="64" grpId="0"/>
      <p:bldP spid="65" grpId="0"/>
      <p:bldP spid="66" grpId="0"/>
      <p:bldP spid="76" grpId="0" animBg="1"/>
      <p:bldP spid="76" grpId="1" animBg="1"/>
      <p:bldP spid="85" grpId="0"/>
      <p:bldP spid="87" grpId="0"/>
      <p:bldP spid="89" grpId="0"/>
      <p:bldP spid="95" grpId="0" animBg="1"/>
      <p:bldP spid="95" grpId="1" animBg="1"/>
      <p:bldP spid="8" grpId="0" animBg="1"/>
      <p:bldP spid="8" grpId="1" animBg="1"/>
      <p:bldP spid="102" grpId="0"/>
      <p:bldP spid="103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/>
          <p:cNvSpPr/>
          <p:nvPr/>
        </p:nvSpPr>
        <p:spPr>
          <a:xfrm>
            <a:off x="1253299" y="4247007"/>
            <a:ext cx="516107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683545" y="1231194"/>
            <a:ext cx="1653256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18843" y="1230630"/>
            <a:ext cx="1620680" cy="2286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559638" y="1230145"/>
            <a:ext cx="616091" cy="23788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8310" y="1226735"/>
            <a:ext cx="993280" cy="23788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31351" y="1228141"/>
            <a:ext cx="1538905" cy="23788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8046" y="976153"/>
            <a:ext cx="6462028" cy="23788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3894" y="738309"/>
            <a:ext cx="5967574" cy="23788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76" y="437005"/>
            <a:ext cx="85717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Q. The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fore wheel of a carriage makes 6 revolutions more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than the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rear wheel in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going</a:t>
            </a: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120m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. If the diameter of the fore wheel be increased by ¼ its present diameter and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the</a:t>
            </a: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diameter of the rear wheel be increased by one-fifth of its present diameter, then the </a:t>
            </a:r>
            <a:endParaRPr lang="en-US" sz="1600" b="1" dirty="0" smtClean="0">
              <a:solidFill>
                <a:srgbClr val="0000FF"/>
              </a:solidFill>
              <a:ea typeface="Cambria Math" pitchFamily="18" charset="0"/>
            </a:endParaRPr>
          </a:p>
          <a:p>
            <a:pPr>
              <a:tabLst>
                <a:tab pos="396875" algn="l"/>
              </a:tabLst>
            </a:pP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     fore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wheel </a:t>
            </a:r>
            <a:r>
              <a:rPr lang="en-US" sz="1600" b="1" spc="-30" dirty="0">
                <a:solidFill>
                  <a:srgbClr val="0000FF"/>
                </a:solidFill>
                <a:ea typeface="Cambria Math" pitchFamily="18" charset="0"/>
              </a:rPr>
              <a:t>makes 4 revolutions more than the rear wheel in going the same distance. </a:t>
            </a:r>
            <a:endParaRPr lang="en-US" sz="1600" b="1" spc="-30" dirty="0" smtClean="0">
              <a:solidFill>
                <a:srgbClr val="0000FF"/>
              </a:solidFill>
              <a:ea typeface="Cambria Math" pitchFamily="18" charset="0"/>
            </a:endParaRPr>
          </a:p>
          <a:p>
            <a:pPr>
              <a:tabLst>
                <a:tab pos="396875" algn="l"/>
              </a:tabLst>
            </a:pPr>
            <a:r>
              <a:rPr lang="en-US" sz="1600" b="1" spc="-30" dirty="0">
                <a:solidFill>
                  <a:srgbClr val="0000FF"/>
                </a:solidFill>
                <a:ea typeface="Cambria Math" pitchFamily="18" charset="0"/>
              </a:rPr>
              <a:t> </a:t>
            </a:r>
            <a:r>
              <a:rPr lang="en-US" sz="1600" b="1" spc="-30" dirty="0" smtClean="0">
                <a:solidFill>
                  <a:srgbClr val="0000FF"/>
                </a:solidFill>
                <a:ea typeface="Cambria Math" pitchFamily="18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</a:rPr>
              <a:t>Find </a:t>
            </a:r>
            <a:r>
              <a:rPr lang="en-US" sz="1600" b="1" dirty="0">
                <a:solidFill>
                  <a:srgbClr val="0000FF"/>
                </a:solidFill>
                <a:ea typeface="Cambria Math" pitchFamily="18" charset="0"/>
              </a:rPr>
              <a:t>the circumference of each wheel of the carriage.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559" y="1675298"/>
            <a:ext cx="497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Sol.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483" y="1671803"/>
            <a:ext cx="56447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Let the circumference of fore wheel be x m &amp; rear wheel be y m.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0563" y="1926043"/>
            <a:ext cx="1684564" cy="615017"/>
            <a:chOff x="2439769" y="4430910"/>
            <a:chExt cx="1684564" cy="615017"/>
          </a:xfrm>
        </p:grpSpPr>
        <p:sp>
          <p:nvSpPr>
            <p:cNvPr id="12" name="Rectangle 11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493367" y="4743450"/>
              <a:ext cx="152021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69" y="4707373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47826"/>
              </p:ext>
            </p:extLst>
          </p:nvPr>
        </p:nvGraphicFramePr>
        <p:xfrm>
          <a:off x="617045" y="2031820"/>
          <a:ext cx="4801216" cy="187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10229" y="2032525"/>
            <a:ext cx="1147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Fore wheel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6305" y="2032525"/>
            <a:ext cx="116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Rear wheel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731" y="2411476"/>
            <a:ext cx="15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Circumference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731" y="2762730"/>
            <a:ext cx="9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731" y="3105952"/>
            <a:ext cx="1953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No. of Revolutions =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87400" y="3332728"/>
            <a:ext cx="1684564" cy="585222"/>
            <a:chOff x="2439769" y="4430910"/>
            <a:chExt cx="1684564" cy="585222"/>
          </a:xfrm>
        </p:grpSpPr>
        <p:sp>
          <p:nvSpPr>
            <p:cNvPr id="22" name="Rectangle 21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black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06067" y="4718050"/>
              <a:ext cx="15202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502369" y="4677578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97032" y="1417461"/>
            <a:ext cx="2337368" cy="614968"/>
            <a:chOff x="3162206" y="4204776"/>
            <a:chExt cx="2337368" cy="614968"/>
          </a:xfrm>
        </p:grpSpPr>
        <p:sp>
          <p:nvSpPr>
            <p:cNvPr id="25" name="Rectangle 24"/>
            <p:cNvSpPr/>
            <p:nvPr/>
          </p:nvSpPr>
          <p:spPr>
            <a:xfrm>
              <a:off x="3162206" y="4238824"/>
              <a:ext cx="2318318" cy="5518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81256" y="4204776"/>
              <a:ext cx="497252" cy="614968"/>
              <a:chOff x="2439769" y="4430910"/>
              <a:chExt cx="497252" cy="6149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439769" y="443091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120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2540469" y="4707324"/>
                <a:ext cx="2792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31675" y="43429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–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6821" y="434298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=  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06041" y="4204776"/>
              <a:ext cx="497252" cy="614968"/>
              <a:chOff x="2439769" y="4430910"/>
              <a:chExt cx="497252" cy="61496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439769" y="443091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120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540469" y="4707324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y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4991100" y="4338514"/>
              <a:ext cx="5084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ea typeface="Cambria Math" pitchFamily="18" charset="0"/>
                </a:rPr>
                <a:t>…(</a:t>
              </a:r>
              <a:r>
                <a:rPr lang="en-US" sz="1600" b="1" dirty="0" err="1" smtClean="0">
                  <a:solidFill>
                    <a:srgbClr val="C00000"/>
                  </a:solidFill>
                  <a:ea typeface="Cambria Math" pitchFamily="18" charset="0"/>
                </a:rPr>
                <a:t>i</a:t>
              </a:r>
              <a:r>
                <a:rPr lang="en-US" sz="1600" b="1" dirty="0" smtClean="0">
                  <a:solidFill>
                    <a:srgbClr val="C00000"/>
                  </a:solidFill>
                  <a:ea typeface="Cambria Math" pitchFamily="18" charset="0"/>
                </a:rPr>
                <a:t>)</a:t>
              </a:r>
              <a:endParaRPr lang="en-US" sz="1600" b="1" dirty="0">
                <a:solidFill>
                  <a:srgbClr val="C00000"/>
                </a:solidFill>
                <a:ea typeface="Cambria Math" pitchFamily="18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31937" y="3926473"/>
            <a:ext cx="2611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ea typeface="Cambria Math" pitchFamily="18" charset="0"/>
              </a:rPr>
              <a:t>As per the second condition,</a:t>
            </a:r>
            <a:endParaRPr lang="en-US" sz="1600" b="1" dirty="0">
              <a:solidFill>
                <a:srgbClr val="0070C0"/>
              </a:solidFill>
              <a:ea typeface="Cambria Math" pitchFamily="18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4465552" y="1224975"/>
            <a:ext cx="2358797" cy="723525"/>
          </a:xfrm>
          <a:prstGeom prst="wedgeRoundRectCallout">
            <a:avLst>
              <a:gd name="adj1" fmla="val -49257"/>
              <a:gd name="adj2" fmla="val -86820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diameter increases by ¼ , then circumference also increases by ¼ 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5375519" y="1947687"/>
            <a:ext cx="2965394" cy="723525"/>
          </a:xfrm>
          <a:prstGeom prst="wedgeRoundRectCallout">
            <a:avLst>
              <a:gd name="adj1" fmla="val -43513"/>
              <a:gd name="adj2" fmla="val -4157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New circumference =</a:t>
            </a:r>
          </a:p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Original circumference + increase in circumference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3510" y="2803173"/>
            <a:ext cx="2201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New circumference 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4177" y="280975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9581" y="280975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953077" y="2694128"/>
            <a:ext cx="289763" cy="603679"/>
            <a:chOff x="2438868" y="4430910"/>
            <a:chExt cx="289763" cy="603679"/>
          </a:xfrm>
        </p:grpSpPr>
        <p:sp>
          <p:nvSpPr>
            <p:cNvPr id="48" name="Rectangle 47"/>
            <p:cNvSpPr/>
            <p:nvPr/>
          </p:nvSpPr>
          <p:spPr>
            <a:xfrm>
              <a:off x="2439769" y="443091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487558" y="4743450"/>
              <a:ext cx="205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438868" y="46960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127711" y="281096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(x)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4951" y="32711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486650" y="3179346"/>
            <a:ext cx="673582" cy="592554"/>
            <a:chOff x="2452469" y="4454735"/>
            <a:chExt cx="673582" cy="592554"/>
          </a:xfrm>
        </p:grpSpPr>
        <p:sp>
          <p:nvSpPr>
            <p:cNvPr id="55" name="Rectangle 54"/>
            <p:cNvSpPr/>
            <p:nvPr/>
          </p:nvSpPr>
          <p:spPr>
            <a:xfrm>
              <a:off x="2452469" y="4454735"/>
              <a:ext cx="673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4x + 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543183" y="4743450"/>
              <a:ext cx="508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651656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74951" y="37642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497939" y="3672473"/>
            <a:ext cx="383438" cy="592554"/>
            <a:chOff x="2452469" y="4454735"/>
            <a:chExt cx="383438" cy="592554"/>
          </a:xfrm>
        </p:grpSpPr>
        <p:sp>
          <p:nvSpPr>
            <p:cNvPr id="61" name="Rectangle 60"/>
            <p:cNvSpPr/>
            <p:nvPr/>
          </p:nvSpPr>
          <p:spPr>
            <a:xfrm>
              <a:off x="2452469" y="4454735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534831" y="4743450"/>
              <a:ext cx="234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503269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116249" y="2329756"/>
            <a:ext cx="357790" cy="494203"/>
            <a:chOff x="2452469" y="4454735"/>
            <a:chExt cx="357790" cy="504136"/>
          </a:xfrm>
        </p:grpSpPr>
        <p:sp>
          <p:nvSpPr>
            <p:cNvPr id="65" name="Rectangle 64"/>
            <p:cNvSpPr/>
            <p:nvPr/>
          </p:nvSpPr>
          <p:spPr>
            <a:xfrm>
              <a:off x="2452469" y="4454735"/>
              <a:ext cx="357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ea typeface="Cambria Math" pitchFamily="18" charset="0"/>
                </a:rPr>
                <a:t>5x</a:t>
              </a:r>
              <a:endParaRPr lang="en-US" sz="14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515781" y="4705350"/>
              <a:ext cx="234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493744" y="4651094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ea typeface="Cambria Math" pitchFamily="18" charset="0"/>
                </a:rPr>
                <a:t>4</a:t>
              </a:r>
              <a:endParaRPr lang="en-US" sz="14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4860865" y="1443004"/>
            <a:ext cx="2358797" cy="723525"/>
          </a:xfrm>
          <a:prstGeom prst="wedgeRoundRectCallout">
            <a:avLst>
              <a:gd name="adj1" fmla="val -45428"/>
              <a:gd name="adj2" fmla="val -7745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If diameter increases by 1/5, then circumference also increases by 1/5 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5386808" y="2027916"/>
            <a:ext cx="2965394" cy="723525"/>
          </a:xfrm>
          <a:prstGeom prst="wedgeRoundRectCallout">
            <a:avLst>
              <a:gd name="adj1" fmla="val -43513"/>
              <a:gd name="adj2" fmla="val -4157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New circumference =</a:t>
            </a:r>
          </a:p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Original circumference + increase in circumference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72100" y="2804644"/>
            <a:ext cx="2201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New circumference 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82767" y="281122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y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68171" y="281122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951667" y="2695599"/>
            <a:ext cx="289763" cy="603679"/>
            <a:chOff x="2438868" y="4430910"/>
            <a:chExt cx="289763" cy="603679"/>
          </a:xfrm>
        </p:grpSpPr>
        <p:sp>
          <p:nvSpPr>
            <p:cNvPr id="75" name="Rectangle 74"/>
            <p:cNvSpPr/>
            <p:nvPr/>
          </p:nvSpPr>
          <p:spPr>
            <a:xfrm>
              <a:off x="2439769" y="443091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487558" y="4743450"/>
              <a:ext cx="205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2438868" y="46960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126301" y="281244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(y)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73541" y="32725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7485240" y="3163890"/>
            <a:ext cx="673582" cy="609481"/>
            <a:chOff x="2452469" y="4437808"/>
            <a:chExt cx="673582" cy="609481"/>
          </a:xfrm>
        </p:grpSpPr>
        <p:sp>
          <p:nvSpPr>
            <p:cNvPr id="81" name="Rectangle 80"/>
            <p:cNvSpPr/>
            <p:nvPr/>
          </p:nvSpPr>
          <p:spPr>
            <a:xfrm>
              <a:off x="2452469" y="4437808"/>
              <a:ext cx="673582" cy="37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5y + 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543183" y="4743450"/>
              <a:ext cx="508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651656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232672" y="37752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496529" y="3673944"/>
            <a:ext cx="383438" cy="592554"/>
            <a:chOff x="2452469" y="4454735"/>
            <a:chExt cx="383438" cy="592554"/>
          </a:xfrm>
        </p:grpSpPr>
        <p:sp>
          <p:nvSpPr>
            <p:cNvPr id="86" name="Rectangle 85"/>
            <p:cNvSpPr/>
            <p:nvPr/>
          </p:nvSpPr>
          <p:spPr>
            <a:xfrm>
              <a:off x="2452469" y="4454735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6y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534831" y="4743450"/>
              <a:ext cx="234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503269" y="47087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5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9648" y="2325406"/>
            <a:ext cx="360996" cy="511556"/>
            <a:chOff x="2452469" y="4443219"/>
            <a:chExt cx="360996" cy="521838"/>
          </a:xfrm>
        </p:grpSpPr>
        <p:sp>
          <p:nvSpPr>
            <p:cNvPr id="90" name="Rectangle 89"/>
            <p:cNvSpPr/>
            <p:nvPr/>
          </p:nvSpPr>
          <p:spPr>
            <a:xfrm>
              <a:off x="2452469" y="4443219"/>
              <a:ext cx="360996" cy="313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ea typeface="Cambria Math" pitchFamily="18" charset="0"/>
                </a:rPr>
                <a:t>6y</a:t>
              </a:r>
              <a:endParaRPr lang="en-US" sz="14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15781" y="4705350"/>
              <a:ext cx="2346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2493744" y="4651094"/>
              <a:ext cx="276038" cy="3139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ea typeface="Cambria Math" pitchFamily="18" charset="0"/>
                </a:rPr>
                <a:t>5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013495" y="276273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120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1089" y="276273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120 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7" name="Rounded Rectangular Callout 96"/>
          <p:cNvSpPr/>
          <p:nvPr/>
        </p:nvSpPr>
        <p:spPr>
          <a:xfrm>
            <a:off x="5363028" y="2048093"/>
            <a:ext cx="3349154" cy="540251"/>
          </a:xfrm>
          <a:prstGeom prst="wedgeRoundRectCallout">
            <a:avLst>
              <a:gd name="adj1" fmla="val -14689"/>
              <a:gd name="adj2" fmla="val 43017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No. of revolutions = 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6989524" y="2005873"/>
            <a:ext cx="1684564" cy="615017"/>
            <a:chOff x="2439769" y="4430910"/>
            <a:chExt cx="1684564" cy="615017"/>
          </a:xfrm>
        </p:grpSpPr>
        <p:sp>
          <p:nvSpPr>
            <p:cNvPr id="99" name="Rectangle 98"/>
            <p:cNvSpPr/>
            <p:nvPr/>
          </p:nvSpPr>
          <p:spPr>
            <a:xfrm>
              <a:off x="2439769" y="4430910"/>
              <a:ext cx="168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Distance </a:t>
              </a:r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covered 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2493367" y="4743450"/>
              <a:ext cx="152021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502369" y="4707373"/>
              <a:ext cx="14620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ea typeface="Cambria Math" pitchFamily="18" charset="0"/>
                </a:rPr>
                <a:t>Circumference </a:t>
              </a: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940362" y="3683913"/>
            <a:ext cx="217162" cy="21443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1" name="Curved Right Arrow 120"/>
          <p:cNvSpPr/>
          <p:nvPr/>
        </p:nvSpPr>
        <p:spPr>
          <a:xfrm rot="10800000">
            <a:off x="3221009" y="3342124"/>
            <a:ext cx="192966" cy="50667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746508" y="3217446"/>
            <a:ext cx="593432" cy="714993"/>
            <a:chOff x="5893969" y="3239960"/>
            <a:chExt cx="593432" cy="714993"/>
          </a:xfrm>
        </p:grpSpPr>
        <p:sp>
          <p:nvSpPr>
            <p:cNvPr id="103" name="Rectangle 102"/>
            <p:cNvSpPr/>
            <p:nvPr/>
          </p:nvSpPr>
          <p:spPr>
            <a:xfrm>
              <a:off x="5943600" y="323996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5940091" y="3505202"/>
              <a:ext cx="4889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5893969" y="3510518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ea typeface="Cambria Math" pitchFamily="18" charset="0"/>
                </a:rPr>
                <a:t>(     )</a:t>
              </a:r>
              <a:endParaRPr lang="en-US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012301" y="3460750"/>
              <a:ext cx="357790" cy="494203"/>
              <a:chOff x="2452469" y="4454735"/>
              <a:chExt cx="357790" cy="504136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52469" y="4454735"/>
                <a:ext cx="3577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5x</a:t>
                </a:r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2515781" y="4705350"/>
                <a:ext cx="2346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2493744" y="4651094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4</a:t>
                </a:r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</p:grpSp>
      <p:sp>
        <p:nvSpPr>
          <p:cNvPr id="124" name="Rounded Rectangular Callout 123"/>
          <p:cNvSpPr/>
          <p:nvPr/>
        </p:nvSpPr>
        <p:spPr>
          <a:xfrm>
            <a:off x="3269491" y="2208003"/>
            <a:ext cx="1674577" cy="780706"/>
          </a:xfrm>
          <a:prstGeom prst="wedgeRoundRectCallout">
            <a:avLst>
              <a:gd name="adj1" fmla="val -50334"/>
              <a:gd name="adj2" fmla="val 91819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372417" y="2324111"/>
            <a:ext cx="838691" cy="615017"/>
            <a:chOff x="2439769" y="4430910"/>
            <a:chExt cx="838691" cy="615017"/>
          </a:xfrm>
        </p:grpSpPr>
        <p:sp>
          <p:nvSpPr>
            <p:cNvPr id="126" name="Rectangle 125"/>
            <p:cNvSpPr/>
            <p:nvPr/>
          </p:nvSpPr>
          <p:spPr>
            <a:xfrm>
              <a:off x="2439769" y="4430910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120 × 4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2549354" y="4743450"/>
              <a:ext cx="6208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2667469" y="470737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5x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 flipH="1">
            <a:off x="3638217" y="2665783"/>
            <a:ext cx="166956" cy="218858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3453139" y="2416719"/>
            <a:ext cx="325678" cy="179169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385117" y="2156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a typeface="Cambria Math" pitchFamily="18" charset="0"/>
              </a:rPr>
              <a:t>24</a:t>
            </a:r>
            <a:endParaRPr lang="en-US" sz="14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139778" y="24466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386432" y="2329756"/>
            <a:ext cx="393056" cy="615017"/>
            <a:chOff x="2439769" y="4430910"/>
            <a:chExt cx="393056" cy="615017"/>
          </a:xfrm>
        </p:grpSpPr>
        <p:sp>
          <p:nvSpPr>
            <p:cNvPr id="141" name="Rectangle 140"/>
            <p:cNvSpPr/>
            <p:nvPr/>
          </p:nvSpPr>
          <p:spPr>
            <a:xfrm>
              <a:off x="2439769" y="4430910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96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2499256" y="4743450"/>
              <a:ext cx="2638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2489669" y="4707373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369729" y="33343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49" name="Rounded Rectangular Callout 148"/>
          <p:cNvSpPr/>
          <p:nvPr/>
        </p:nvSpPr>
        <p:spPr>
          <a:xfrm>
            <a:off x="4585498" y="2192437"/>
            <a:ext cx="1674577" cy="780706"/>
          </a:xfrm>
          <a:prstGeom prst="wedgeRoundRectCallout">
            <a:avLst>
              <a:gd name="adj1" fmla="val -50334"/>
              <a:gd name="adj2" fmla="val 91819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688424" y="2308545"/>
            <a:ext cx="838691" cy="615017"/>
            <a:chOff x="2439769" y="4430910"/>
            <a:chExt cx="838691" cy="615017"/>
          </a:xfrm>
        </p:grpSpPr>
        <p:sp>
          <p:nvSpPr>
            <p:cNvPr id="151" name="Rectangle 150"/>
            <p:cNvSpPr/>
            <p:nvPr/>
          </p:nvSpPr>
          <p:spPr>
            <a:xfrm>
              <a:off x="2439769" y="4430910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120 × 5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2549354" y="4743450"/>
              <a:ext cx="6208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2667469" y="4707373"/>
              <a:ext cx="386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6y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4954224" y="2650217"/>
            <a:ext cx="166956" cy="218858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4769146" y="2401153"/>
            <a:ext cx="325678" cy="179169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701124" y="21408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ea typeface="Cambria Math" pitchFamily="18" charset="0"/>
              </a:rPr>
              <a:t>20</a:t>
            </a:r>
            <a:endParaRPr lang="en-US" sz="14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55785" y="24311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ea typeface="Cambria Math" pitchFamily="18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5651639" y="2314190"/>
            <a:ext cx="497252" cy="615017"/>
            <a:chOff x="2388969" y="4430910"/>
            <a:chExt cx="497252" cy="615017"/>
          </a:xfrm>
        </p:grpSpPr>
        <p:sp>
          <p:nvSpPr>
            <p:cNvPr id="159" name="Rectangle 158"/>
            <p:cNvSpPr/>
            <p:nvPr/>
          </p:nvSpPr>
          <p:spPr>
            <a:xfrm>
              <a:off x="23889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100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2499256" y="4743450"/>
              <a:ext cx="2638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2489669" y="4707373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white"/>
                </a:solidFill>
                <a:ea typeface="Cambria Math" pitchFamily="18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685736" y="33188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261334" y="3672687"/>
            <a:ext cx="217162" cy="21443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10800000">
            <a:off x="4541981" y="3330898"/>
            <a:ext cx="192966" cy="50667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73755" y="3226508"/>
            <a:ext cx="593432" cy="721052"/>
            <a:chOff x="5893969" y="3239960"/>
            <a:chExt cx="593432" cy="721052"/>
          </a:xfrm>
        </p:grpSpPr>
        <p:sp>
          <p:nvSpPr>
            <p:cNvPr id="113" name="Rectangle 112"/>
            <p:cNvSpPr/>
            <p:nvPr/>
          </p:nvSpPr>
          <p:spPr>
            <a:xfrm>
              <a:off x="5943600" y="323996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120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940091" y="3505202"/>
              <a:ext cx="4889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893969" y="3510518"/>
              <a:ext cx="593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ea typeface="Cambria Math" pitchFamily="18" charset="0"/>
                </a:rPr>
                <a:t>(     )</a:t>
              </a:r>
              <a:endParaRPr lang="en-US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6012301" y="3454395"/>
              <a:ext cx="360996" cy="506617"/>
              <a:chOff x="2452469" y="4448257"/>
              <a:chExt cx="360996" cy="51680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452469" y="4448257"/>
                <a:ext cx="360996" cy="31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6y</a:t>
                </a:r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515781" y="4705350"/>
                <a:ext cx="2346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493744" y="4651094"/>
                <a:ext cx="276038" cy="31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5</a:t>
                </a:r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</p:grpSp>
      <p:sp>
        <p:nvSpPr>
          <p:cNvPr id="170" name="Rectangle 169"/>
          <p:cNvSpPr/>
          <p:nvPr/>
        </p:nvSpPr>
        <p:spPr>
          <a:xfrm>
            <a:off x="3590532" y="3256626"/>
            <a:ext cx="435790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616383" y="3217446"/>
            <a:ext cx="393056" cy="598904"/>
            <a:chOff x="2439769" y="4430910"/>
            <a:chExt cx="393056" cy="598904"/>
          </a:xfrm>
        </p:grpSpPr>
        <p:sp>
          <p:nvSpPr>
            <p:cNvPr id="146" name="Rectangle 145"/>
            <p:cNvSpPr/>
            <p:nvPr/>
          </p:nvSpPr>
          <p:spPr>
            <a:xfrm>
              <a:off x="2439769" y="4430910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96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499256" y="4743450"/>
              <a:ext cx="2638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2489669" y="469126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6900" y="4197350"/>
            <a:ext cx="393056" cy="598904"/>
            <a:chOff x="2439769" y="4430910"/>
            <a:chExt cx="393056" cy="598904"/>
          </a:xfrm>
        </p:grpSpPr>
        <p:sp>
          <p:nvSpPr>
            <p:cNvPr id="172" name="Rectangle 171"/>
            <p:cNvSpPr/>
            <p:nvPr/>
          </p:nvSpPr>
          <p:spPr>
            <a:xfrm>
              <a:off x="2439769" y="4430910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96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2499256" y="4743450"/>
              <a:ext cx="2638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2489669" y="469126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993885" y="43138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5861" y="432393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+  4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1257672" y="4210616"/>
            <a:ext cx="497252" cy="607348"/>
            <a:chOff x="2439769" y="4438530"/>
            <a:chExt cx="497252" cy="607348"/>
          </a:xfrm>
        </p:grpSpPr>
        <p:sp>
          <p:nvSpPr>
            <p:cNvPr id="181" name="Rectangle 180"/>
            <p:cNvSpPr/>
            <p:nvPr/>
          </p:nvSpPr>
          <p:spPr>
            <a:xfrm>
              <a:off x="2439769" y="443853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2540469" y="4707324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4911203" y="3252680"/>
            <a:ext cx="440148" cy="54098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881590" y="3214580"/>
            <a:ext cx="497252" cy="586204"/>
            <a:chOff x="2388969" y="4443610"/>
            <a:chExt cx="497252" cy="586204"/>
          </a:xfrm>
        </p:grpSpPr>
        <p:sp>
          <p:nvSpPr>
            <p:cNvPr id="164" name="Rectangle 163"/>
            <p:cNvSpPr/>
            <p:nvPr/>
          </p:nvSpPr>
          <p:spPr>
            <a:xfrm>
              <a:off x="2388969" y="44436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499256" y="4743450"/>
              <a:ext cx="2638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2489669" y="4691260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cxnSp>
        <p:nvCxnSpPr>
          <p:cNvPr id="186" name="Straight Connector 185"/>
          <p:cNvCxnSpPr/>
          <p:nvPr/>
        </p:nvCxnSpPr>
        <p:spPr>
          <a:xfrm rot="5400000">
            <a:off x="2688472" y="4448080"/>
            <a:ext cx="79618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rved Right Arrow 186"/>
          <p:cNvSpPr/>
          <p:nvPr/>
        </p:nvSpPr>
        <p:spPr>
          <a:xfrm rot="5400000">
            <a:off x="1026997" y="3712367"/>
            <a:ext cx="298965" cy="77722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3244756" y="4214301"/>
            <a:ext cx="410034" cy="614968"/>
            <a:chOff x="2465169" y="4430910"/>
            <a:chExt cx="410034" cy="614968"/>
          </a:xfrm>
        </p:grpSpPr>
        <p:sp>
          <p:nvSpPr>
            <p:cNvPr id="189" name="Rectangle 188"/>
            <p:cNvSpPr/>
            <p:nvPr/>
          </p:nvSpPr>
          <p:spPr>
            <a:xfrm>
              <a:off x="2465169" y="4430910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96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2540469" y="4707324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3669775" y="435250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24921" y="4352508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4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944141" y="4214301"/>
            <a:ext cx="497252" cy="614968"/>
            <a:chOff x="2439769" y="4430910"/>
            <a:chExt cx="497252" cy="614968"/>
          </a:xfrm>
        </p:grpSpPr>
        <p:sp>
          <p:nvSpPr>
            <p:cNvPr id="195" name="Rectangle 194"/>
            <p:cNvSpPr/>
            <p:nvPr/>
          </p:nvSpPr>
          <p:spPr>
            <a:xfrm>
              <a:off x="2439769" y="4430910"/>
              <a:ext cx="4972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2486270" y="4743450"/>
              <a:ext cx="3889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2540469" y="4707324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y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5004354" y="4348039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a typeface="Cambria Math" pitchFamily="18" charset="0"/>
              </a:rPr>
              <a:t>…(ii)</a:t>
            </a:r>
            <a:endParaRPr lang="en-US" sz="1600" b="1" dirty="0">
              <a:solidFill>
                <a:srgbClr val="C00000"/>
              </a:solidFill>
              <a:ea typeface="Cambria Math" pitchFamily="18" charset="0"/>
            </a:endParaRPr>
          </a:p>
        </p:txBody>
      </p:sp>
      <p:sp>
        <p:nvSpPr>
          <p:cNvPr id="200" name="Rounded Rectangular Callout 199"/>
          <p:cNvSpPr/>
          <p:nvPr/>
        </p:nvSpPr>
        <p:spPr>
          <a:xfrm>
            <a:off x="3116249" y="2476175"/>
            <a:ext cx="2382385" cy="418578"/>
          </a:xfrm>
          <a:prstGeom prst="wedgeRoundRectCallout">
            <a:avLst>
              <a:gd name="adj1" fmla="val -42629"/>
              <a:gd name="adj2" fmla="val -3422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Lets solve these 2 equations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5" dur="7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79" grpId="0" animBg="1"/>
      <p:bldP spid="179" grpId="1" animBg="1"/>
      <p:bldP spid="177" grpId="0" animBg="1"/>
      <p:bldP spid="177" grpId="1" animBg="1"/>
      <p:bldP spid="175" grpId="0" animBg="1"/>
      <p:bldP spid="175" grpId="1" animBg="1"/>
      <p:bldP spid="169" grpId="0" animBg="1"/>
      <p:bldP spid="169" grpId="1" animBg="1"/>
      <p:bldP spid="95" grpId="0" animBg="1"/>
      <p:bldP spid="95" grpId="1" animBg="1"/>
      <p:bldP spid="68" grpId="0" animBg="1"/>
      <p:bldP spid="68" grpId="1" animBg="1"/>
      <p:bldP spid="39" grpId="0" animBg="1"/>
      <p:bldP spid="39" grpId="1" animBg="1"/>
      <p:bldP spid="38" grpId="0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51" grpId="0"/>
      <p:bldP spid="51" grpId="1"/>
      <p:bldP spid="52" grpId="0"/>
      <p:bldP spid="52" grpId="1"/>
      <p:bldP spid="59" grpId="0"/>
      <p:bldP spid="59" grpId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/>
      <p:bldP spid="72" grpId="1"/>
      <p:bldP spid="73" grpId="0"/>
      <p:bldP spid="73" grpId="1"/>
      <p:bldP spid="78" grpId="0"/>
      <p:bldP spid="78" grpId="1"/>
      <p:bldP spid="79" grpId="0"/>
      <p:bldP spid="79" grpId="1"/>
      <p:bldP spid="84" grpId="0"/>
      <p:bldP spid="84" grpId="1"/>
      <p:bldP spid="93" grpId="0"/>
      <p:bldP spid="94" grpId="0"/>
      <p:bldP spid="97" grpId="0" animBg="1"/>
      <p:bldP spid="120" grpId="0" animBg="1"/>
      <p:bldP spid="120" grpId="1" animBg="1"/>
      <p:bldP spid="121" grpId="0" animBg="1"/>
      <p:bldP spid="121" grpId="1" animBg="1"/>
      <p:bldP spid="124" grpId="0" animBg="1"/>
      <p:bldP spid="124" grpId="1" animBg="1"/>
      <p:bldP spid="138" grpId="0"/>
      <p:bldP spid="138" grpId="1"/>
      <p:bldP spid="139" grpId="0"/>
      <p:bldP spid="139" grpId="1"/>
      <p:bldP spid="144" grpId="0"/>
      <p:bldP spid="149" grpId="0" animBg="1"/>
      <p:bldP spid="149" grpId="1" animBg="1"/>
      <p:bldP spid="156" grpId="0"/>
      <p:bldP spid="156" grpId="1"/>
      <p:bldP spid="157" grpId="0"/>
      <p:bldP spid="157" grpId="1"/>
      <p:bldP spid="162" grpId="0"/>
      <p:bldP spid="167" grpId="0" animBg="1"/>
      <p:bldP spid="167" grpId="1" animBg="1"/>
      <p:bldP spid="168" grpId="0" animBg="1"/>
      <p:bldP spid="168" grpId="1" animBg="1"/>
      <p:bldP spid="170" grpId="0" animBg="1"/>
      <p:bldP spid="170" grpId="1" animBg="1"/>
      <p:bldP spid="176" grpId="0"/>
      <p:bldP spid="178" grpId="0"/>
      <p:bldP spid="184" grpId="0" animBg="1"/>
      <p:bldP spid="184" grpId="1" animBg="1"/>
      <p:bldP spid="187" grpId="0" animBg="1"/>
      <p:bldP spid="187" grpId="1" animBg="1"/>
      <p:bldP spid="192" grpId="0"/>
      <p:bldP spid="193" grpId="0"/>
      <p:bldP spid="198" grpId="0"/>
      <p:bldP spid="2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237084" y="536928"/>
            <a:ext cx="486196" cy="44779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75759" y="1483742"/>
            <a:ext cx="736753" cy="47534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36832" y="520142"/>
            <a:ext cx="486196" cy="44779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95436" y="3296916"/>
            <a:ext cx="736753" cy="475347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31331" y="639208"/>
            <a:ext cx="2337368" cy="614968"/>
            <a:chOff x="3162206" y="4204776"/>
            <a:chExt cx="2337368" cy="614968"/>
          </a:xfrm>
        </p:grpSpPr>
        <p:sp>
          <p:nvSpPr>
            <p:cNvPr id="4" name="Rectangle 3"/>
            <p:cNvSpPr/>
            <p:nvPr/>
          </p:nvSpPr>
          <p:spPr>
            <a:xfrm>
              <a:off x="3162206" y="4238824"/>
              <a:ext cx="2318318" cy="5518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81256" y="4204776"/>
              <a:ext cx="497252" cy="614968"/>
              <a:chOff x="2439769" y="4430910"/>
              <a:chExt cx="497252" cy="61496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439769" y="443091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120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40469" y="4707324"/>
                <a:ext cx="2792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631675" y="434298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–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86821" y="4342983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=  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06041" y="4204776"/>
              <a:ext cx="497252" cy="614968"/>
              <a:chOff x="2439769" y="4430910"/>
              <a:chExt cx="497252" cy="61496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39769" y="443091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120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2540469" y="4707324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y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991100" y="4338514"/>
              <a:ext cx="5084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ea typeface="Cambria Math" pitchFamily="18" charset="0"/>
                </a:rPr>
                <a:t>…(</a:t>
              </a:r>
              <a:r>
                <a:rPr lang="en-US" sz="1600" b="1" dirty="0" err="1" smtClean="0">
                  <a:solidFill>
                    <a:srgbClr val="C00000"/>
                  </a:solidFill>
                  <a:ea typeface="Cambria Math" pitchFamily="18" charset="0"/>
                </a:rPr>
                <a:t>i</a:t>
              </a:r>
              <a:r>
                <a:rPr lang="en-US" sz="1600" b="1" dirty="0" smtClean="0">
                  <a:solidFill>
                    <a:srgbClr val="C00000"/>
                  </a:solidFill>
                  <a:ea typeface="Cambria Math" pitchFamily="18" charset="0"/>
                </a:rPr>
                <a:t>)</a:t>
              </a:r>
              <a:endParaRPr lang="en-US" sz="1600" b="1" dirty="0">
                <a:solidFill>
                  <a:srgbClr val="C00000"/>
                </a:solidFill>
                <a:ea typeface="Cambria Math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31316" y="1188154"/>
            <a:ext cx="2380367" cy="614968"/>
            <a:chOff x="3182153" y="4214301"/>
            <a:chExt cx="2380367" cy="614968"/>
          </a:xfrm>
        </p:grpSpPr>
        <p:sp>
          <p:nvSpPr>
            <p:cNvPr id="2" name="Rectangle 1"/>
            <p:cNvSpPr/>
            <p:nvPr/>
          </p:nvSpPr>
          <p:spPr>
            <a:xfrm>
              <a:off x="3182153" y="4233959"/>
              <a:ext cx="2318318" cy="5518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244756" y="4214301"/>
              <a:ext cx="410034" cy="614968"/>
              <a:chOff x="2465169" y="4430910"/>
              <a:chExt cx="410034" cy="6149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465169" y="4430910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96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540469" y="4707324"/>
                <a:ext cx="2792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x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669775" y="435250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–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4921" y="4352508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=  4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44141" y="4214301"/>
              <a:ext cx="497252" cy="614968"/>
              <a:chOff x="2439769" y="4430910"/>
              <a:chExt cx="497252" cy="61496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39769" y="4430910"/>
                <a:ext cx="49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100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486270" y="4743450"/>
                <a:ext cx="3889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540469" y="4707324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y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5004354" y="4348039"/>
              <a:ext cx="5581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ea typeface="Cambria Math" pitchFamily="18" charset="0"/>
                </a:rPr>
                <a:t>…(ii)</a:t>
              </a:r>
              <a:endParaRPr lang="en-US" sz="1600" b="1" dirty="0">
                <a:solidFill>
                  <a:srgbClr val="C00000"/>
                </a:solidFill>
                <a:ea typeface="Cambria Math" pitchFamily="18" charset="0"/>
              </a:endParaRP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4083808" y="891205"/>
            <a:ext cx="2358797" cy="723525"/>
          </a:xfrm>
          <a:prstGeom prst="wedgeRoundRectCallout">
            <a:avLst>
              <a:gd name="adj1" fmla="val 30667"/>
              <a:gd name="adj2" fmla="val -4781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Since variables are in denominator lets remove it by substitution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88736" y="503061"/>
                <a:ext cx="3826064" cy="47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Substituting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 = a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ea typeface="Cambria Math" pitchFamily="18" charset="0"/>
                  </a:rPr>
                  <a:t> = </a:t>
                </a:r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b in (</a:t>
                </a:r>
                <a:r>
                  <a:rPr lang="en-US" sz="1600" b="1" dirty="0" err="1" smtClean="0">
                    <a:solidFill>
                      <a:prstClr val="black"/>
                    </a:solidFill>
                    <a:ea typeface="Cambria Math" pitchFamily="18" charset="0"/>
                  </a:rPr>
                  <a:t>i</a:t>
                </a:r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) and (ii)</a:t>
                </a:r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6" y="503061"/>
                <a:ext cx="3826064" cy="478721"/>
              </a:xfrm>
              <a:prstGeom prst="rect">
                <a:avLst/>
              </a:prstGeom>
              <a:blipFill rotWithShape="1">
                <a:blip r:embed="rId2"/>
                <a:stretch>
                  <a:fillRect l="-796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20348" y="932040"/>
            <a:ext cx="2683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20a  –  20b  =  1               </a:t>
            </a:r>
            <a:r>
              <a:rPr lang="en-US" sz="1600" b="1" dirty="0" smtClean="0">
                <a:solidFill>
                  <a:srgbClr val="C00000"/>
                </a:solidFill>
                <a:ea typeface="Cambria Math" pitchFamily="18" charset="0"/>
              </a:rPr>
              <a:t>...(iii)</a:t>
            </a:r>
            <a:endParaRPr lang="en-US" sz="1600" b="1" dirty="0">
              <a:solidFill>
                <a:srgbClr val="C00000"/>
              </a:solidFill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348" y="1225117"/>
            <a:ext cx="27592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96a  – 100b =  4               </a:t>
            </a:r>
            <a:r>
              <a:rPr lang="en-US" sz="1600" b="1" dirty="0" smtClean="0">
                <a:solidFill>
                  <a:srgbClr val="C00000"/>
                </a:solidFill>
                <a:ea typeface="Cambria Math" pitchFamily="18" charset="0"/>
              </a:rPr>
              <a:t>…(iv) </a:t>
            </a:r>
            <a:endParaRPr lang="en-US" sz="1600" b="1" dirty="0">
              <a:solidFill>
                <a:srgbClr val="C00000"/>
              </a:solidFill>
              <a:ea typeface="Cambria Math" pitchFamily="18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168068" y="928636"/>
            <a:ext cx="1893463" cy="592962"/>
          </a:xfrm>
          <a:prstGeom prst="wedgeRoundRectCallout">
            <a:avLst>
              <a:gd name="adj1" fmla="val 30667"/>
              <a:gd name="adj2" fmla="val -47813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prstClr val="white"/>
                </a:solidFill>
                <a:ea typeface="Cambria Math" panose="02040503050406030204" pitchFamily="18" charset="0"/>
              </a:rPr>
              <a:t>Lets make coefficient of b equal</a:t>
            </a:r>
            <a:endParaRPr lang="en-US" sz="1400" b="1" kern="0" dirty="0">
              <a:solidFill>
                <a:prstClr val="white"/>
              </a:solidFill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9483" y="1490551"/>
            <a:ext cx="2835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</a:rPr>
              <a:t>Multiplying (</a:t>
            </a:r>
            <a:r>
              <a:rPr lang="en-US" sz="1600" b="1" dirty="0" err="1" smtClean="0">
                <a:solidFill>
                  <a:srgbClr val="FF0000"/>
                </a:solidFill>
                <a:ea typeface="Cambria Math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</a:rPr>
              <a:t>) by 5 we get,</a:t>
            </a:r>
            <a:endParaRPr lang="en-US" sz="16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5071" y="1769255"/>
            <a:ext cx="2777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100a  – 100b =  5                </a:t>
            </a:r>
            <a:r>
              <a:rPr lang="en-US" sz="1600" b="1" dirty="0">
                <a:solidFill>
                  <a:srgbClr val="C00000"/>
                </a:solidFill>
                <a:ea typeface="Cambria Math" pitchFamily="18" charset="0"/>
              </a:rPr>
              <a:t>…(v)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8557" y="2035527"/>
            <a:ext cx="2324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</a:rPr>
              <a:t>Subtracting (v) from (iv)</a:t>
            </a:r>
            <a:endParaRPr lang="en-US" sz="16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1121" y="2302227"/>
            <a:ext cx="1570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96a  – 100b =  4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3619" y="2573214"/>
            <a:ext cx="1719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100a – 100b =  5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V="1">
            <a:off x="531754" y="3019844"/>
            <a:ext cx="1688866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srgbClr val="EEECE1">
                  <a:lumMod val="25000"/>
                </a:srgbClr>
              </a:solidFill>
              <a:ea typeface="Cambria Math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3543" y="3019071"/>
            <a:ext cx="159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– 4a             = –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6963" y="3268831"/>
                <a:ext cx="1503938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            a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𝟒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63" y="3268831"/>
                <a:ext cx="1503938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810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57200" y="2768474"/>
            <a:ext cx="176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ea typeface="Cambria Math" pitchFamily="18" charset="0"/>
              </a:rPr>
              <a:t>(–)       (+)             (–)</a:t>
            </a:r>
            <a:endParaRPr lang="en-US" sz="14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265388" y="2410509"/>
            <a:ext cx="385703" cy="135603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265388" y="2672679"/>
            <a:ext cx="385703" cy="135603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17550" y="3702829"/>
                <a:ext cx="2738916" cy="49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Substituting </a:t>
                </a:r>
                <a:r>
                  <a:rPr lang="en-US" sz="1600" b="1" dirty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𝟒</m:t>
                        </m:r>
                      </m:den>
                    </m:f>
                    <m:r>
                      <a:rPr lang="en-US" b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in (iii),</a:t>
                </a:r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0" y="3702829"/>
                <a:ext cx="2738916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1114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421428" y="4203128"/>
            <a:ext cx="466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20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62897" y="4084217"/>
                <a:ext cx="464545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sym typeface="Symbo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sz="1400" b="1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  <a:sym typeface="Symbol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i="1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  <a:sym typeface="Symbol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" y="4084217"/>
                <a:ext cx="464545" cy="5763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025872" y="4203128"/>
            <a:ext cx="1152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–  20b  =  1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23323" y="573505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     5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16283" y="573505"/>
            <a:ext cx="1184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–  20b  =  1 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962400" y="642704"/>
            <a:ext cx="0" cy="3898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23913" y="866903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        – 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20b 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17843" y="866903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= 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1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– 5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23913" y="1182782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        – 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20b 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17843" y="1182782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= – 4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944227" y="1455973"/>
                <a:ext cx="1782860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                  b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𝟓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227" y="1455973"/>
                <a:ext cx="1782860" cy="491096"/>
              </a:xfrm>
              <a:prstGeom prst="rect">
                <a:avLst/>
              </a:prstGeom>
              <a:blipFill rotWithShape="1">
                <a:blip r:embed="rId6"/>
                <a:stretch>
                  <a:fillRect l="-1712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010175" y="1904892"/>
            <a:ext cx="3196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  <a:sym typeface="Symbol"/>
              </a:rPr>
              <a:t>Resubstituting the values of a and b</a:t>
            </a:r>
            <a:endParaRPr lang="en-US" sz="1600" b="1" dirty="0" smtClean="0">
              <a:solidFill>
                <a:srgbClr val="FF0000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429914" y="2179461"/>
                <a:ext cx="81659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a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  <m:r>
                      <a:rPr lang="en-US" b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𝒙</m:t>
                        </m:r>
                      </m:den>
                    </m:f>
                  </m:oMath>
                </a14:m>
                <a:endParaRPr lang="en-US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14" y="2179461"/>
                <a:ext cx="816597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4478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952760" y="273813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392859" y="2663795"/>
                <a:ext cx="81659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1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    </a:t>
                </a:r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𝒙</m:t>
                        </m:r>
                      </m:den>
                    </m:f>
                  </m:oMath>
                </a14:m>
                <a:endParaRPr lang="en-US" sz="11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59" y="2663795"/>
                <a:ext cx="816597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3941303" y="3136368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     x  =  4 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6048538" y="2184958"/>
                <a:ext cx="816597" cy="527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b 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  <m:r>
                      <a:rPr lang="en-US" b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𝒚</m:t>
                        </m:r>
                      </m:den>
                    </m:f>
                  </m:oMath>
                </a14:m>
                <a:endParaRPr lang="en-US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38" y="2184958"/>
                <a:ext cx="816597" cy="527067"/>
              </a:xfrm>
              <a:prstGeom prst="rect">
                <a:avLst/>
              </a:prstGeom>
              <a:blipFill rotWithShape="1">
                <a:blip r:embed="rId9"/>
                <a:stretch>
                  <a:fillRect l="-373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5571384" y="274362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011483" y="2669292"/>
                <a:ext cx="816597" cy="527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11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    </a:t>
                </a:r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𝒚</m:t>
                        </m:r>
                      </m:den>
                    </m:f>
                  </m:oMath>
                </a14:m>
                <a:endParaRPr lang="en-US" sz="11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483" y="2669292"/>
                <a:ext cx="816597" cy="527067"/>
              </a:xfrm>
              <a:prstGeom prst="rect">
                <a:avLst/>
              </a:prstGeom>
              <a:blipFill rotWithShape="1">
                <a:blip r:embed="rId10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5559927" y="3141865"/>
            <a:ext cx="1221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      y  =  5 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63402" y="3518212"/>
            <a:ext cx="3508998" cy="61572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457200" algn="ctr"/>
                <a:tab pos="2462213" algn="r"/>
                <a:tab pos="2743200" algn="ctr"/>
                <a:tab pos="3082925" algn="l"/>
              </a:tabLs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ea typeface="Cambria Math" pitchFamily="18" charset="0"/>
              </a:rPr>
              <a:t>Circumference of  fore wheel is 4m and circumference of rear wheel is 5m</a:t>
            </a:r>
            <a:endParaRPr lang="en-US" sz="1600" b="1" kern="0" dirty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59577" y="351437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1" grpId="0" animBg="1"/>
      <p:bldP spid="61" grpId="1" animBg="1"/>
      <p:bldP spid="62" grpId="0" animBg="1"/>
      <p:bldP spid="62" grpId="1" animBg="1"/>
      <p:bldP spid="29" grpId="0" animBg="1"/>
      <p:bldP spid="29" grpId="1" animBg="1"/>
      <p:bldP spid="30" grpId="0"/>
      <p:bldP spid="31" grpId="0"/>
      <p:bldP spid="32" grpId="0"/>
      <p:bldP spid="33" grpId="0" animBg="1"/>
      <p:bldP spid="33" grpId="1" animBg="1"/>
      <p:bldP spid="34" grpId="0"/>
      <p:bldP spid="35" grpId="0"/>
      <p:bldP spid="36" grpId="0"/>
      <p:bldP spid="37" grpId="0"/>
      <p:bldP spid="38" grpId="0"/>
      <p:bldP spid="39" grpId="0" animBg="1"/>
      <p:bldP spid="41" grpId="0"/>
      <p:bldP spid="42" grpId="0"/>
      <p:bldP spid="43" grpId="0"/>
      <p:bldP spid="46" grpId="0"/>
      <p:bldP spid="47" grpId="0"/>
      <p:bldP spid="48" grpId="0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3" grpId="0"/>
      <p:bldP spid="64" grpId="0"/>
      <p:bldP spid="65" grpId="0"/>
      <p:bldP spid="66" grpId="0"/>
      <p:bldP spid="69" grpId="0"/>
      <p:bldP spid="70" grpId="0"/>
      <p:bldP spid="71" grpId="0"/>
      <p:bldP spid="72" grpId="0"/>
      <p:bldP spid="73" grpId="0" animBg="1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985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324100" y="447675"/>
            <a:ext cx="2209800" cy="23457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62200" y="238125"/>
            <a:ext cx="2209800" cy="23457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33601" y="704850"/>
            <a:ext cx="5243399" cy="19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13836"/>
            <a:ext cx="891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/>
            </a:pP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</a:rPr>
              <a:t>Ritu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can row downstream 20 km in 2 hours, and </a:t>
            </a:r>
            <a:endParaRPr lang="en-US" sz="1400" b="1" dirty="0" smtClean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                        upstream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4km in 2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hours.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 Find her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speed of rowing in still water and the speed of the current.</a:t>
            </a:r>
            <a:endParaRPr lang="en-US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5" name="Picture 4" descr="C:\Users\Administrator\Desktop\bloo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0548">
            <a:off x="5223059" y="2484759"/>
            <a:ext cx="3477172" cy="674292"/>
          </a:xfrm>
          <a:prstGeom prst="rect">
            <a:avLst/>
          </a:prstGeom>
          <a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</p:pic>
      <p:pic>
        <p:nvPicPr>
          <p:cNvPr id="6" name="Picture 61" descr="boat animations black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rot="260760">
            <a:off x="7868218" y="1597063"/>
            <a:ext cx="1420589" cy="156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5640" y="847725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ea typeface="Arial" charset="0"/>
                <a:cs typeface="Arial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328" y="971550"/>
            <a:ext cx="80862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Let </a:t>
            </a:r>
            <a:r>
              <a:rPr lang="en-US" sz="1400" b="1" dirty="0" err="1">
                <a:solidFill>
                  <a:prstClr val="black"/>
                </a:solidFill>
                <a:latin typeface="Calibri" pitchFamily="34" charset="0"/>
              </a:rPr>
              <a:t>Ritu’s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speed in still water be  x 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km/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and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the speed of current be y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km/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Speed of the Boat in upstream = (x – y ) km /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Speed of the boat in downstream = (x + y) km /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</a:p>
          <a:p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Distance covered in downstream = 20 km</a:t>
            </a:r>
          </a:p>
          <a:p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Time taken in down stream =   2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hrs</a:t>
            </a:r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We Know that,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Speed =</a:t>
            </a:r>
            <a:r>
              <a:rPr lang="en-US" sz="1400" b="1" u="sng" dirty="0" smtClean="0">
                <a:solidFill>
                  <a:prstClr val="black"/>
                </a:solidFill>
                <a:latin typeface="Calibri" pitchFamily="34" charset="0"/>
              </a:rPr>
              <a:t> 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                Time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 +  y  =  </a:t>
            </a:r>
            <a:r>
              <a:rPr lang="en-US" sz="1400" b="1" u="sng" dirty="0" smtClean="0">
                <a:solidFill>
                  <a:prstClr val="black"/>
                </a:solidFill>
                <a:latin typeface="Calibri" pitchFamily="34" charset="0"/>
              </a:rPr>
              <a:t>20</a:t>
            </a:r>
          </a:p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                2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 +  y   =  10 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….(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54519" y="2678822"/>
            <a:ext cx="685800" cy="9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1359" y="2782641"/>
            <a:ext cx="685800" cy="9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50808" y="1688128"/>
            <a:ext cx="915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Upstream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69559" y="3223796"/>
            <a:ext cx="114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ownstream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4679950" y="1200150"/>
            <a:ext cx="3702050" cy="479185"/>
          </a:xfrm>
          <a:prstGeom prst="wedgeRoundRectCallout">
            <a:avLst>
              <a:gd name="adj1" fmla="val -59907"/>
              <a:gd name="adj2" fmla="val -881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What we need to find?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257800" y="1352550"/>
            <a:ext cx="2536556" cy="888639"/>
          </a:xfrm>
          <a:prstGeom prst="wedgeRoundRectCallout">
            <a:avLst>
              <a:gd name="adj1" fmla="val -5746"/>
              <a:gd name="adj2" fmla="val -691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In this question we come across two new terms</a:t>
            </a:r>
          </a:p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Upstream and Downstream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5029200" y="1076295"/>
            <a:ext cx="3505200" cy="733455"/>
          </a:xfrm>
          <a:prstGeom prst="wedgeRoundRectCallout">
            <a:avLst>
              <a:gd name="adj1" fmla="val 46535"/>
              <a:gd name="adj2" fmla="val 477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T</a:t>
            </a:r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he boat and the stream travel in </a:t>
            </a:r>
          </a:p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opposite direction, </a:t>
            </a:r>
          </a:p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we say boat is moving upstream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159644" y="1276350"/>
            <a:ext cx="2993756" cy="655278"/>
          </a:xfrm>
          <a:prstGeom prst="wedgeRoundRectCallout">
            <a:avLst>
              <a:gd name="adj1" fmla="val -33872"/>
              <a:gd name="adj2" fmla="val -7757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So in upstream the speed will increase or decrease??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5083444" y="1809750"/>
            <a:ext cx="2536556" cy="479185"/>
          </a:xfrm>
          <a:prstGeom prst="wedgeRoundRectCallout">
            <a:avLst>
              <a:gd name="adj1" fmla="val -26877"/>
              <a:gd name="adj2" fmla="val -6618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Speed increases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5257800" y="1123950"/>
            <a:ext cx="2536556" cy="707785"/>
          </a:xfrm>
          <a:prstGeom prst="wedgeRoundRectCallout">
            <a:avLst>
              <a:gd name="adj1" fmla="val -22035"/>
              <a:gd name="adj2" fmla="val -604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Distance travelled in upstream is 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9" name="Rounded Rectangular Callout 68"/>
          <p:cNvSpPr/>
          <p:nvPr/>
        </p:nvSpPr>
        <p:spPr>
          <a:xfrm>
            <a:off x="4778644" y="1428750"/>
            <a:ext cx="2536556" cy="479185"/>
          </a:xfrm>
          <a:prstGeom prst="wedgeRoundRectCallout">
            <a:avLst>
              <a:gd name="adj1" fmla="val -27415"/>
              <a:gd name="adj2" fmla="val -6618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Distance travelled in downstream is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76" name="Rounded Rectangular Callout 75"/>
          <p:cNvSpPr/>
          <p:nvPr/>
        </p:nvSpPr>
        <p:spPr>
          <a:xfrm>
            <a:off x="4931044" y="1428750"/>
            <a:ext cx="2536556" cy="755440"/>
          </a:xfrm>
          <a:prstGeom prst="wedgeRoundRectCallout">
            <a:avLst>
              <a:gd name="adj1" fmla="val -33872"/>
              <a:gd name="adj2" fmla="val -7757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Similarly in upstream the speed of the boat Decreases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88" name="Cloud 87"/>
          <p:cNvSpPr/>
          <p:nvPr/>
        </p:nvSpPr>
        <p:spPr>
          <a:xfrm>
            <a:off x="4999515" y="1504950"/>
            <a:ext cx="2849085" cy="499225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Speed Reduces</a:t>
            </a:r>
          </a:p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5 – 2 = 3 km/</a:t>
            </a:r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hr</a:t>
            </a:r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 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9" name="Cloud 88"/>
          <p:cNvSpPr/>
          <p:nvPr/>
        </p:nvSpPr>
        <p:spPr>
          <a:xfrm>
            <a:off x="5076372" y="1123950"/>
            <a:ext cx="2315028" cy="880225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What will happen to your speed?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0" name="Cloud 89"/>
          <p:cNvSpPr/>
          <p:nvPr/>
        </p:nvSpPr>
        <p:spPr>
          <a:xfrm>
            <a:off x="5021224" y="895350"/>
            <a:ext cx="2293976" cy="1796772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And somebody opposes you with the speed of  2km / </a:t>
            </a:r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hr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1" name="Cloud 90"/>
          <p:cNvSpPr/>
          <p:nvPr/>
        </p:nvSpPr>
        <p:spPr>
          <a:xfrm>
            <a:off x="5480227" y="1047750"/>
            <a:ext cx="2444573" cy="1555130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 Suppose you are moving with speed of 5 km/hr.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2" name="Cloud 91"/>
          <p:cNvSpPr/>
          <p:nvPr/>
        </p:nvSpPr>
        <p:spPr>
          <a:xfrm>
            <a:off x="5173624" y="1428750"/>
            <a:ext cx="1989176" cy="575425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Eg</a:t>
            </a:r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 : Sea, River </a:t>
            </a:r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etc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3" name="Cloud 92"/>
          <p:cNvSpPr/>
          <p:nvPr/>
        </p:nvSpPr>
        <p:spPr>
          <a:xfrm>
            <a:off x="4724400" y="895350"/>
            <a:ext cx="3429000" cy="1569422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Stream means moving water or running water from higher level to lower level 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4" name="Cloud 93"/>
          <p:cNvSpPr/>
          <p:nvPr/>
        </p:nvSpPr>
        <p:spPr>
          <a:xfrm>
            <a:off x="5098454" y="1145559"/>
            <a:ext cx="2597746" cy="892791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Eg</a:t>
            </a:r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 : Swimming pool, pond </a:t>
            </a:r>
            <a:r>
              <a:rPr lang="en-IN" sz="1400" b="1" dirty="0" err="1" smtClean="0">
                <a:solidFill>
                  <a:prstClr val="white"/>
                </a:solidFill>
                <a:latin typeface="Calibri" pitchFamily="34" charset="0"/>
              </a:rPr>
              <a:t>etc</a:t>
            </a:r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 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5" name="Cloud 94"/>
          <p:cNvSpPr/>
          <p:nvPr/>
        </p:nvSpPr>
        <p:spPr>
          <a:xfrm>
            <a:off x="4648200" y="1094138"/>
            <a:ext cx="3865193" cy="1096612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Calibri" pitchFamily="34" charset="0"/>
              </a:rPr>
              <a:t>Still water means the water which is not moving </a:t>
            </a:r>
            <a:endParaRPr lang="en-IN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4925555" y="1123950"/>
            <a:ext cx="3151645" cy="1058967"/>
          </a:xfrm>
          <a:prstGeom prst="wedgeRoundRectCallout">
            <a:avLst>
              <a:gd name="adj1" fmla="val 54034"/>
              <a:gd name="adj2" fmla="val 1541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T</a:t>
            </a:r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he </a:t>
            </a:r>
            <a:r>
              <a:rPr lang="en-US" sz="14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boat and the stream travel </a:t>
            </a:r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in same direction,</a:t>
            </a:r>
          </a:p>
          <a:p>
            <a:pPr algn="ctr"/>
            <a:r>
              <a:rPr lang="en-US" sz="1400" b="1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We say boat is moving Downstream</a:t>
            </a:r>
            <a:endParaRPr lang="en-US" sz="1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8175" y="374034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8175" y="41689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3035062" y="3363833"/>
            <a:ext cx="2103120" cy="7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91000" y="2244923"/>
            <a:ext cx="292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Distance covered in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upstream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4 km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00525" y="2676525"/>
            <a:ext cx="2566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Time Taken in upstream 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2 </a:t>
            </a:r>
            <a:r>
              <a:rPr lang="en-US" sz="1400" b="1" dirty="0" err="1" smtClean="0">
                <a:solidFill>
                  <a:prstClr val="black"/>
                </a:solidFill>
                <a:latin typeface="Calibri" pitchFamily="34" charset="0"/>
              </a:rPr>
              <a:t>hrs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91000" y="3133725"/>
            <a:ext cx="1326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We Know that,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000" y="33242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Speed =</a:t>
            </a:r>
            <a:r>
              <a:rPr lang="en-US" sz="1400" b="1" u="sng" dirty="0">
                <a:solidFill>
                  <a:prstClr val="black"/>
                </a:solidFill>
                <a:latin typeface="Calibri" pitchFamily="34" charset="0"/>
              </a:rPr>
              <a:t> Distance</a:t>
            </a:r>
          </a:p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                 Time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0050" y="3743325"/>
            <a:ext cx="1307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x 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-  </a:t>
            </a:r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y  = 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400" b="1" u="sng" dirty="0">
                <a:solidFill>
                  <a:prstClr val="black"/>
                </a:solidFill>
                <a:latin typeface="Calibri" pitchFamily="34" charset="0"/>
              </a:rPr>
              <a:t>4</a:t>
            </a:r>
          </a:p>
          <a:p>
            <a:r>
              <a:rPr lang="en-US" sz="1400" b="1" dirty="0">
                <a:solidFill>
                  <a:prstClr val="black"/>
                </a:solidFill>
                <a:latin typeface="Calibri" pitchFamily="34" charset="0"/>
              </a:rPr>
              <a:t>                </a:t>
            </a:r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 2</a:t>
            </a:r>
            <a:endParaRPr lang="en-US" sz="1400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000500" y="374332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03242" y="414039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91000" y="4171950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</a:rPr>
              <a:t>x   -  y  =  2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 ….(ii)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Cloud 80"/>
          <p:cNvSpPr/>
          <p:nvPr/>
        </p:nvSpPr>
        <p:spPr>
          <a:xfrm>
            <a:off x="3504327" y="1200150"/>
            <a:ext cx="4191873" cy="1449288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Solve the equations with either substitution or elimination method</a:t>
            </a: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5166757" y="3815318"/>
            <a:ext cx="1097280" cy="79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746378" y="3257550"/>
            <a:ext cx="266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02912" y="327997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=  6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5638800" y="3505200"/>
            <a:ext cx="18473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400" b="1" dirty="0" smtClean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Substituting x = 6 in (</a:t>
            </a:r>
            <a:r>
              <a:rPr lang="en-US" sz="1400" b="1" dirty="0" err="1" smtClean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i</a:t>
            </a:r>
            <a:r>
              <a:rPr lang="en-US" sz="1400" b="1" dirty="0" smtClean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rial" charset="0"/>
              </a:rPr>
              <a:t>)</a:t>
            </a:r>
            <a:endParaRPr lang="en-US" sz="1400" b="1" dirty="0">
              <a:solidFill>
                <a:srgbClr val="CC0099"/>
              </a:solidFill>
              <a:latin typeface="Calibri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53100" y="37403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 =  4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42925" y="4476750"/>
            <a:ext cx="6438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Speed of rowing in still water is 6 km/</a:t>
            </a:r>
            <a:r>
              <a:rPr lang="en-US" sz="1400" b="1" dirty="0" err="1" smtClean="0">
                <a:solidFill>
                  <a:srgbClr val="C00000"/>
                </a:solidFill>
                <a:latin typeface="Calibri" pitchFamily="34" charset="0"/>
              </a:rPr>
              <a:t>hr</a:t>
            </a:r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 and speed of current is 4 km/</a:t>
            </a:r>
            <a:r>
              <a:rPr lang="en-US" sz="1400" b="1" dirty="0" err="1" smtClean="0">
                <a:solidFill>
                  <a:srgbClr val="C00000"/>
                </a:solidFill>
                <a:latin typeface="Calibri" pitchFamily="34" charset="0"/>
              </a:rPr>
              <a:t>hr</a:t>
            </a:r>
            <a:endParaRPr lang="en-US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0069 L -0.26041 -0.0125 " pathEditMode="relative" rAng="0" ptsTypes="AA">
                                      <p:cBhvr>
                                        <p:cTn id="90" dur="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60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repeatCount="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repeatCount="5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62 -0.0118 L -0.01562 -0.0118 " pathEditMode="relative" rAng="0" ptsTypes="AA">
                                      <p:cBhvr>
                                        <p:cTn id="170" dur="2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2" presetClass="entr" presetSubtype="8" repeatCount="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repeatCount="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2" grpId="0" animBg="1"/>
      <p:bldP spid="72" grpId="1" animBg="1"/>
      <p:bldP spid="102" grpId="0" animBg="1"/>
      <p:bldP spid="102" grpId="1" animBg="1"/>
      <p:bldP spid="7" grpId="0"/>
      <p:bldP spid="19" grpId="0"/>
      <p:bldP spid="19" grpId="1"/>
      <p:bldP spid="36" grpId="0"/>
      <p:bldP spid="36" grpId="1"/>
      <p:bldP spid="45" grpId="0" animBg="1"/>
      <p:bldP spid="45" grpId="1" animBg="1"/>
      <p:bldP spid="46" grpId="0" animBg="1"/>
      <p:bldP spid="46" grpId="1" animBg="1"/>
      <p:bldP spid="56" grpId="0" animBg="1"/>
      <p:bldP spid="56" grpId="1" animBg="1"/>
      <p:bldP spid="57" grpId="0" animBg="1"/>
      <p:bldP spid="57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6" grpId="0" animBg="1"/>
      <p:bldP spid="76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63" grpId="0" animBg="1"/>
      <p:bldP spid="63" grpId="1" animBg="1"/>
      <p:bldP spid="67" grpId="0"/>
      <p:bldP spid="71" grpId="0"/>
      <p:bldP spid="9" grpId="0"/>
      <p:bldP spid="75" grpId="0"/>
      <p:bldP spid="77" grpId="0"/>
      <p:bldP spid="16" grpId="0"/>
      <p:bldP spid="24" grpId="0"/>
      <p:bldP spid="78" grpId="0"/>
      <p:bldP spid="79" grpId="0"/>
      <p:bldP spid="80" grpId="0"/>
      <p:bldP spid="81" grpId="0" animBg="1"/>
      <p:bldP spid="81" grpId="1" animBg="1"/>
      <p:bldP spid="84" grpId="0"/>
      <p:bldP spid="96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3791" y="-10096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EXERCISE 3.6 Q.2(III)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39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1409700" y="723900"/>
            <a:ext cx="5905500" cy="12125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395839" y="542925"/>
            <a:ext cx="4928761" cy="8592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371600" y="285750"/>
            <a:ext cx="2209800" cy="121254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371600" y="889378"/>
            <a:ext cx="3276600" cy="23457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09550"/>
            <a:ext cx="891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>
              <a:buFontTx/>
              <a:buAutoNum type="romanLcParenBoth" startAt="2"/>
            </a:pPr>
            <a:r>
              <a:rPr lang="en-US" sz="1400" b="1" dirty="0" err="1" smtClean="0">
                <a:solidFill>
                  <a:srgbClr val="0070C0"/>
                </a:solidFill>
                <a:latin typeface="Calibri" pitchFamily="34" charset="0"/>
              </a:rPr>
              <a:t>Roohi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travels 300 km to her home partly by train and partly by bus.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She takes 4 hours if she travels 60 km by train by remaining by bus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If she travels 100 km by train and remaining by bus, she takes 10 minutes longer.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Find the speed of train and bus separately.</a:t>
            </a:r>
          </a:p>
          <a:p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</a:rPr>
              <a:t>          </a:t>
            </a:r>
            <a:endParaRPr lang="en-US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5640" y="1092398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alibri" pitchFamily="34" charset="0"/>
                <a:ea typeface="Arial" charset="0"/>
                <a:cs typeface="Arial" charset="0"/>
              </a:rPr>
              <a:t>Soln.</a:t>
            </a:r>
            <a:endParaRPr lang="en-US" sz="1400" b="1" dirty="0">
              <a:solidFill>
                <a:prstClr val="black"/>
              </a:solidFill>
              <a:latin typeface="Calibri" pitchFamily="34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4400" y="1111448"/>
            <a:ext cx="6086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Let the speed of the train be x km/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and the speed of the bus be y km/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1" name="Cloud 50"/>
          <p:cNvSpPr/>
          <p:nvPr/>
        </p:nvSpPr>
        <p:spPr>
          <a:xfrm>
            <a:off x="4495800" y="970062"/>
            <a:ext cx="2971801" cy="1449288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Total Distance = 300 km</a:t>
            </a:r>
          </a:p>
        </p:txBody>
      </p:sp>
      <p:sp>
        <p:nvSpPr>
          <p:cNvPr id="52" name="Cloud 51"/>
          <p:cNvSpPr/>
          <p:nvPr/>
        </p:nvSpPr>
        <p:spPr>
          <a:xfrm>
            <a:off x="4648200" y="1122462"/>
            <a:ext cx="2971801" cy="1449288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Let us understand this sum in tabular form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84818"/>
              </p:ext>
            </p:extLst>
          </p:nvPr>
        </p:nvGraphicFramePr>
        <p:xfrm>
          <a:off x="942975" y="1428750"/>
          <a:ext cx="350520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Train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Bus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990600" y="1882973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Distance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0600" y="220682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Speed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8225" y="264497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Time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17640" y="190500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60 km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82896" y="1905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240 km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0" name="Cloud 69"/>
          <p:cNvSpPr/>
          <p:nvPr/>
        </p:nvSpPr>
        <p:spPr>
          <a:xfrm>
            <a:off x="4648200" y="10923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Total Distance = 300km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By train = 60 km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Hence,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by bus = 300 – 60 = 240 km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35121" y="221634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km / 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33317" y="221932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km / 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86" name="Cloud 85"/>
          <p:cNvSpPr/>
          <p:nvPr/>
        </p:nvSpPr>
        <p:spPr>
          <a:xfrm>
            <a:off x="4648200" y="12447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Time = </a:t>
            </a:r>
            <a:r>
              <a:rPr lang="en-US" b="1" u="sng" dirty="0" smtClean="0">
                <a:solidFill>
                  <a:prstClr val="white"/>
                </a:solidFill>
                <a:latin typeface="Calibri" pitchFamily="34" charset="0"/>
              </a:rPr>
              <a:t>Distance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       Speed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38400" y="257175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 60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1775" y="263544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05200" y="257175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240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838575" y="2635448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9" name="Cloud 98"/>
          <p:cNvSpPr/>
          <p:nvPr/>
        </p:nvSpPr>
        <p:spPr>
          <a:xfrm>
            <a:off x="4648200" y="13971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Total Time = 4 hours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32304" y="3178373"/>
            <a:ext cx="2549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00B050"/>
                </a:solidFill>
                <a:latin typeface="Calibri" pitchFamily="34" charset="0"/>
              </a:rPr>
              <a:t>According to the first condition</a:t>
            </a:r>
            <a:endParaRPr lang="en-US" sz="1400" b="1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24000" y="3420130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 60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54416" y="34831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09800" y="341947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240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7000" y="34861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48000" y="34861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4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41888"/>
              </p:ext>
            </p:extLst>
          </p:nvPr>
        </p:nvGraphicFramePr>
        <p:xfrm>
          <a:off x="4648200" y="1428750"/>
          <a:ext cx="350520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Train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</a:rPr>
                        <a:t>Bus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4800600" y="1885950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Distance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00600" y="220980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Speed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48225" y="2647950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Time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27640" y="19079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100 km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92896" y="19079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200 km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45121" y="221932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x km / 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243317" y="2222302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 km / </a:t>
            </a:r>
            <a:r>
              <a:rPr lang="en-US" sz="1400" dirty="0" err="1" smtClean="0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48400" y="2574727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100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619875" y="263842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315200" y="257472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200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648575" y="2638425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alibri" pitchFamily="34" charset="0"/>
              </a:rPr>
              <a:t>hr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842304" y="3181350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00B050"/>
                </a:solidFill>
                <a:latin typeface="Calibri" pitchFamily="34" charset="0"/>
              </a:rPr>
              <a:t>According to the second condition</a:t>
            </a:r>
            <a:endParaRPr lang="en-US" sz="1400" b="1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125" name="Cloud 124"/>
          <p:cNvSpPr/>
          <p:nvPr/>
        </p:nvSpPr>
        <p:spPr>
          <a:xfrm>
            <a:off x="4800600" y="15495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She takes 10 minutes longer</a:t>
            </a:r>
          </a:p>
        </p:txBody>
      </p:sp>
      <p:sp>
        <p:nvSpPr>
          <p:cNvPr id="126" name="Cloud 125"/>
          <p:cNvSpPr/>
          <p:nvPr/>
        </p:nvSpPr>
        <p:spPr>
          <a:xfrm>
            <a:off x="4953000" y="17019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10 minutes = </a:t>
            </a:r>
            <a:r>
              <a:rPr lang="en-US" b="1" u="sng" dirty="0" smtClean="0">
                <a:solidFill>
                  <a:prstClr val="white"/>
                </a:solidFill>
                <a:latin typeface="Calibri" pitchFamily="34" charset="0"/>
              </a:rPr>
              <a:t>10 </a:t>
            </a:r>
            <a:r>
              <a:rPr lang="en-US" b="1" dirty="0" err="1" smtClean="0">
                <a:solidFill>
                  <a:prstClr val="white"/>
                </a:solidFill>
                <a:latin typeface="Calibri" pitchFamily="34" charset="0"/>
              </a:rPr>
              <a:t>hrs</a:t>
            </a:r>
            <a:endParaRPr lang="en-US" b="1" dirty="0" smtClean="0">
              <a:solidFill>
                <a:prstClr val="white"/>
              </a:solidFill>
              <a:latin typeface="Calibri" pitchFamily="34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	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60</a:t>
            </a:r>
          </a:p>
        </p:txBody>
      </p:sp>
      <p:sp>
        <p:nvSpPr>
          <p:cNvPr id="127" name="Cloud 126"/>
          <p:cNvSpPr/>
          <p:nvPr/>
        </p:nvSpPr>
        <p:spPr>
          <a:xfrm>
            <a:off x="5105400" y="1854398"/>
            <a:ext cx="4267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New time = 4 + </a:t>
            </a:r>
            <a:r>
              <a:rPr lang="en-US" b="1" u="sng" dirty="0" smtClean="0">
                <a:solidFill>
                  <a:prstClr val="white"/>
                </a:solidFill>
                <a:latin typeface="Calibri" pitchFamily="34" charset="0"/>
              </a:rPr>
              <a:t>10</a:t>
            </a:r>
          </a:p>
          <a:p>
            <a:pPr algn="ctr"/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                       60</a:t>
            </a:r>
          </a:p>
        </p:txBody>
      </p:sp>
      <p:sp>
        <p:nvSpPr>
          <p:cNvPr id="128" name="Cloud 127"/>
          <p:cNvSpPr/>
          <p:nvPr/>
        </p:nvSpPr>
        <p:spPr>
          <a:xfrm>
            <a:off x="5257800" y="2006798"/>
            <a:ext cx="4648200" cy="1669107"/>
          </a:xfrm>
          <a:prstGeom prst="cloud">
            <a:avLst/>
          </a:prstGeom>
          <a:solidFill>
            <a:srgbClr val="482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  New time = 4 + </a:t>
            </a:r>
            <a:r>
              <a:rPr lang="en-US" b="1" u="sng" dirty="0" smtClean="0">
                <a:solidFill>
                  <a:prstClr val="white"/>
                </a:solidFill>
                <a:latin typeface="Calibri" pitchFamily="34" charset="0"/>
              </a:rPr>
              <a:t>1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= </a:t>
            </a:r>
            <a:r>
              <a:rPr lang="en-US" b="1" u="sng" dirty="0" smtClean="0">
                <a:solidFill>
                  <a:prstClr val="white"/>
                </a:solidFill>
                <a:latin typeface="Calibri" pitchFamily="34" charset="0"/>
              </a:rPr>
              <a:t>25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prstClr val="white"/>
                </a:solidFill>
                <a:latin typeface="Calibri" pitchFamily="34" charset="0"/>
              </a:rPr>
              <a:t>hrs</a:t>
            </a:r>
            <a:endParaRPr lang="en-US" b="1" u="sng" dirty="0" smtClean="0">
              <a:solidFill>
                <a:prstClr val="white"/>
              </a:solidFill>
              <a:latin typeface="Calibri" pitchFamily="34" charset="0"/>
            </a:endParaRPr>
          </a:p>
          <a:p>
            <a:pPr algn="ctr"/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Calibri" pitchFamily="34" charset="0"/>
              </a:rPr>
              <a:t>                         6      6 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248275" y="341060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 100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678691" y="34736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934075" y="340995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200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 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91275" y="347662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642992" y="34106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25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6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019175" y="3864173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C0099"/>
                </a:solidFill>
                <a:latin typeface="Calibri" pitchFamily="34" charset="0"/>
              </a:rPr>
              <a:t>Dividing throughout by 4</a:t>
            </a:r>
            <a:endParaRPr lang="en-US" sz="1400" b="1" kern="0" dirty="0">
              <a:solidFill>
                <a:srgbClr val="CC0099"/>
              </a:solidFill>
              <a:latin typeface="Calibri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24000" y="4179153"/>
            <a:ext cx="48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 15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54416" y="42421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09800" y="4178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60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67000" y="42451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48000" y="42451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93419" y="4397573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</a:t>
            </a:r>
            <a:r>
              <a:rPr lang="en-US" sz="1400" b="1" dirty="0" err="1" smtClean="0">
                <a:solidFill>
                  <a:srgbClr val="FF33CC"/>
                </a:solidFill>
                <a:latin typeface="Calibri" pitchFamily="34" charset="0"/>
              </a:rPr>
              <a:t>i</a:t>
            </a:r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818659" y="3867150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srgbClr val="CC0099"/>
                </a:solidFill>
                <a:latin typeface="Calibri" pitchFamily="34" charset="0"/>
              </a:rPr>
              <a:t>Dividing throughout by 25</a:t>
            </a:r>
            <a:endParaRPr lang="en-US" sz="1400" b="1" kern="0" dirty="0">
              <a:solidFill>
                <a:srgbClr val="CC0099"/>
              </a:solidFill>
              <a:latin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334000" y="418213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 4  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  x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64416" y="424517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+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19800" y="4181475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8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y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477000" y="42481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itchFamily="34" charset="0"/>
              </a:rPr>
              <a:t>=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103419" y="4400550"/>
            <a:ext cx="57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33CC"/>
                </a:solidFill>
                <a:latin typeface="Calibri" pitchFamily="34" charset="0"/>
              </a:rPr>
              <a:t>... (ii)</a:t>
            </a:r>
            <a:endParaRPr lang="en-US" sz="1400" b="1" dirty="0">
              <a:solidFill>
                <a:srgbClr val="FF33CC"/>
              </a:solidFill>
              <a:latin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62750" y="4182130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>
                <a:solidFill>
                  <a:prstClr val="black"/>
                </a:solidFill>
                <a:latin typeface="Calibri" pitchFamily="34" charset="0"/>
              </a:rPr>
              <a:t>1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1" grpId="0" animBg="1"/>
      <p:bldP spid="61" grpId="1" animBg="1"/>
      <p:bldP spid="73" grpId="0" animBg="1"/>
      <p:bldP spid="73" grpId="1" animBg="1"/>
      <p:bldP spid="72" grpId="0" animBg="1"/>
      <p:bldP spid="72" grpId="1" animBg="1"/>
      <p:bldP spid="7" grpId="0"/>
      <p:bldP spid="50" grpId="0"/>
      <p:bldP spid="51" grpId="0" animBg="1"/>
      <p:bldP spid="51" grpId="1" animBg="1"/>
      <p:bldP spid="52" grpId="0" animBg="1"/>
      <p:bldP spid="52" grpId="1" animBg="1"/>
      <p:bldP spid="58" grpId="0"/>
      <p:bldP spid="59" grpId="0"/>
      <p:bldP spid="60" grpId="0"/>
      <p:bldP spid="64" grpId="0"/>
      <p:bldP spid="65" grpId="0"/>
      <p:bldP spid="70" grpId="0" animBg="1"/>
      <p:bldP spid="70" grpId="1" animBg="1"/>
      <p:bldP spid="82" grpId="0"/>
      <p:bldP spid="85" grpId="0"/>
      <p:bldP spid="86" grpId="0" animBg="1"/>
      <p:bldP spid="86" grpId="1" animBg="1"/>
      <p:bldP spid="87" grpId="0"/>
      <p:bldP spid="11" grpId="0"/>
      <p:bldP spid="97" grpId="0"/>
      <p:bldP spid="98" grpId="0"/>
      <p:bldP spid="99" grpId="0" animBg="1"/>
      <p:bldP spid="99" grpId="1" animBg="1"/>
      <p:bldP spid="100" grpId="0"/>
      <p:bldP spid="101" grpId="0"/>
      <p:bldP spid="107" grpId="0"/>
      <p:bldP spid="108" grpId="0"/>
      <p:bldP spid="109" grpId="0"/>
      <p:bldP spid="110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8" grpId="0"/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8500" y="-1314450"/>
            <a:ext cx="525780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ADDITIONAL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02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4908" y="498104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Lets understand the meaning of boat travelling upstream and downstream.</a:t>
            </a:r>
            <a:endParaRPr lang="en-US" sz="2000" b="1" dirty="0">
              <a:solidFill>
                <a:srgbClr val="0000FF"/>
              </a:solidFill>
              <a:ea typeface="Cambria Math" pitchFamily="18" charset="0"/>
              <a:cs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3422" y="1253464"/>
            <a:ext cx="9014451" cy="3695700"/>
            <a:chOff x="76201" y="-692150"/>
            <a:chExt cx="9014451" cy="5708650"/>
          </a:xfrm>
        </p:grpSpPr>
        <p:grpSp>
          <p:nvGrpSpPr>
            <p:cNvPr id="39" name="Group 38"/>
            <p:cNvGrpSpPr/>
            <p:nvPr/>
          </p:nvGrpSpPr>
          <p:grpSpPr>
            <a:xfrm>
              <a:off x="101600" y="-113345"/>
              <a:ext cx="8826500" cy="4921708"/>
              <a:chOff x="101600" y="-119695"/>
              <a:chExt cx="8826500" cy="492170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24755" y="-119695"/>
                <a:ext cx="8797491" cy="4921708"/>
                <a:chOff x="2851151" y="428006"/>
                <a:chExt cx="3963276" cy="3268928"/>
              </a:xfrm>
            </p:grpSpPr>
            <p:sp>
              <p:nvSpPr>
                <p:cNvPr id="45" name="Freeform 44"/>
                <p:cNvSpPr/>
                <p:nvPr/>
              </p:nvSpPr>
              <p:spPr>
                <a:xfrm>
                  <a:off x="2851151" y="1958179"/>
                  <a:ext cx="3917950" cy="1106082"/>
                </a:xfrm>
                <a:custGeom>
                  <a:avLst/>
                  <a:gdLst>
                    <a:gd name="connsiteX0" fmla="*/ 37386 w 3904536"/>
                    <a:gd name="connsiteY0" fmla="*/ 0 h 1035050"/>
                    <a:gd name="connsiteX1" fmla="*/ 5636 w 3904536"/>
                    <a:gd name="connsiteY1" fmla="*/ 971550 h 1035050"/>
                    <a:gd name="connsiteX2" fmla="*/ 3891836 w 3904536"/>
                    <a:gd name="connsiteY2" fmla="*/ 1035050 h 1035050"/>
                    <a:gd name="connsiteX3" fmla="*/ 3904536 w 3904536"/>
                    <a:gd name="connsiteY3" fmla="*/ 317500 h 1035050"/>
                    <a:gd name="connsiteX4" fmla="*/ 37386 w 3904536"/>
                    <a:gd name="connsiteY4" fmla="*/ 0 h 1035050"/>
                    <a:gd name="connsiteX0" fmla="*/ 48011 w 3903255"/>
                    <a:gd name="connsiteY0" fmla="*/ 0 h 1051719"/>
                    <a:gd name="connsiteX1" fmla="*/ 4355 w 3903255"/>
                    <a:gd name="connsiteY1" fmla="*/ 988219 h 1051719"/>
                    <a:gd name="connsiteX2" fmla="*/ 3890555 w 3903255"/>
                    <a:gd name="connsiteY2" fmla="*/ 1051719 h 1051719"/>
                    <a:gd name="connsiteX3" fmla="*/ 3903255 w 3903255"/>
                    <a:gd name="connsiteY3" fmla="*/ 334169 h 1051719"/>
                    <a:gd name="connsiteX4" fmla="*/ 48011 w 3903255"/>
                    <a:gd name="connsiteY4" fmla="*/ 0 h 1051719"/>
                    <a:gd name="connsiteX0" fmla="*/ 65874 w 3921118"/>
                    <a:gd name="connsiteY0" fmla="*/ 0 h 1051719"/>
                    <a:gd name="connsiteX1" fmla="*/ 3168 w 3921118"/>
                    <a:gd name="connsiteY1" fmla="*/ 985838 h 1051719"/>
                    <a:gd name="connsiteX2" fmla="*/ 3908418 w 3921118"/>
                    <a:gd name="connsiteY2" fmla="*/ 1051719 h 1051719"/>
                    <a:gd name="connsiteX3" fmla="*/ 3921118 w 3921118"/>
                    <a:gd name="connsiteY3" fmla="*/ 334169 h 1051719"/>
                    <a:gd name="connsiteX4" fmla="*/ 65874 w 3921118"/>
                    <a:gd name="connsiteY4" fmla="*/ 0 h 1051719"/>
                    <a:gd name="connsiteX0" fmla="*/ 355392 w 4210636"/>
                    <a:gd name="connsiteY0" fmla="*/ 0 h 1051719"/>
                    <a:gd name="connsiteX1" fmla="*/ 289511 w 4210636"/>
                    <a:gd name="connsiteY1" fmla="*/ 787401 h 1051719"/>
                    <a:gd name="connsiteX2" fmla="*/ 292686 w 4210636"/>
                    <a:gd name="connsiteY2" fmla="*/ 985838 h 1051719"/>
                    <a:gd name="connsiteX3" fmla="*/ 4197936 w 4210636"/>
                    <a:gd name="connsiteY3" fmla="*/ 1051719 h 1051719"/>
                    <a:gd name="connsiteX4" fmla="*/ 4210636 w 4210636"/>
                    <a:gd name="connsiteY4" fmla="*/ 334169 h 1051719"/>
                    <a:gd name="connsiteX5" fmla="*/ 355392 w 4210636"/>
                    <a:gd name="connsiteY5" fmla="*/ 0 h 1051719"/>
                    <a:gd name="connsiteX0" fmla="*/ 306019 w 4161263"/>
                    <a:gd name="connsiteY0" fmla="*/ 0 h 1051719"/>
                    <a:gd name="connsiteX1" fmla="*/ 240138 w 4161263"/>
                    <a:gd name="connsiteY1" fmla="*/ 787401 h 1051719"/>
                    <a:gd name="connsiteX2" fmla="*/ 243313 w 4161263"/>
                    <a:gd name="connsiteY2" fmla="*/ 985838 h 1051719"/>
                    <a:gd name="connsiteX3" fmla="*/ 4148563 w 4161263"/>
                    <a:gd name="connsiteY3" fmla="*/ 1051719 h 1051719"/>
                    <a:gd name="connsiteX4" fmla="*/ 4161263 w 4161263"/>
                    <a:gd name="connsiteY4" fmla="*/ 334169 h 1051719"/>
                    <a:gd name="connsiteX5" fmla="*/ 306019 w 4161263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303976 w 4159220"/>
                    <a:gd name="connsiteY0" fmla="*/ 0 h 1051719"/>
                    <a:gd name="connsiteX1" fmla="*/ 245239 w 4159220"/>
                    <a:gd name="connsiteY1" fmla="*/ 789782 h 1051719"/>
                    <a:gd name="connsiteX2" fmla="*/ 241270 w 4159220"/>
                    <a:gd name="connsiteY2" fmla="*/ 985838 h 1051719"/>
                    <a:gd name="connsiteX3" fmla="*/ 4146520 w 4159220"/>
                    <a:gd name="connsiteY3" fmla="*/ 1051719 h 1051719"/>
                    <a:gd name="connsiteX4" fmla="*/ 4159220 w 4159220"/>
                    <a:gd name="connsiteY4" fmla="*/ 334169 h 1051719"/>
                    <a:gd name="connsiteX5" fmla="*/ 303976 w 4159220"/>
                    <a:gd name="connsiteY5" fmla="*/ 0 h 1051719"/>
                    <a:gd name="connsiteX0" fmla="*/ 62706 w 3917950"/>
                    <a:gd name="connsiteY0" fmla="*/ 0 h 1051719"/>
                    <a:gd name="connsiteX1" fmla="*/ 3969 w 3917950"/>
                    <a:gd name="connsiteY1" fmla="*/ 789782 h 1051719"/>
                    <a:gd name="connsiteX2" fmla="*/ 0 w 3917950"/>
                    <a:gd name="connsiteY2" fmla="*/ 985838 h 1051719"/>
                    <a:gd name="connsiteX3" fmla="*/ 3905250 w 3917950"/>
                    <a:gd name="connsiteY3" fmla="*/ 1051719 h 1051719"/>
                    <a:gd name="connsiteX4" fmla="*/ 3917950 w 3917950"/>
                    <a:gd name="connsiteY4" fmla="*/ 334169 h 1051719"/>
                    <a:gd name="connsiteX5" fmla="*/ 62706 w 3917950"/>
                    <a:gd name="connsiteY5" fmla="*/ 0 h 105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17950" h="1051719">
                      <a:moveTo>
                        <a:pt x="62706" y="0"/>
                      </a:moveTo>
                      <a:cubicBezTo>
                        <a:pt x="9260" y="672836"/>
                        <a:pt x="14420" y="625476"/>
                        <a:pt x="3969" y="789782"/>
                      </a:cubicBezTo>
                      <a:cubicBezTo>
                        <a:pt x="-4101" y="992188"/>
                        <a:pt x="3440" y="786607"/>
                        <a:pt x="0" y="985838"/>
                      </a:cubicBezTo>
                      <a:lnTo>
                        <a:pt x="3905250" y="1051719"/>
                      </a:lnTo>
                      <a:lnTo>
                        <a:pt x="3917950" y="334169"/>
                      </a:lnTo>
                      <a:lnTo>
                        <a:pt x="62706" y="0"/>
                      </a:lnTo>
                      <a:close/>
                    </a:path>
                  </a:pathLst>
                </a:custGeom>
                <a:solidFill>
                  <a:srgbClr val="00B0F0">
                    <a:alpha val="80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kern="0" smtClean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 rot="232403" flipH="1">
                  <a:off x="2853017" y="428006"/>
                  <a:ext cx="3961410" cy="3268928"/>
                  <a:chOff x="1715547" y="785973"/>
                  <a:chExt cx="5799901" cy="4786017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800449" y="1231043"/>
                    <a:ext cx="5714999" cy="4340947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32403">
                    <a:off x="1798144" y="1062656"/>
                    <a:ext cx="5715000" cy="3571875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15547" y="785973"/>
                    <a:ext cx="5715000" cy="3571876"/>
                  </a:xfrm>
                  <a:prstGeom prst="rect">
                    <a:avLst/>
                  </a:prstGeom>
                  <a:ln>
                    <a:solidFill>
                      <a:srgbClr val="00B0F0"/>
                    </a:solidFill>
                  </a:ln>
                </p:spPr>
              </p:pic>
            </p:grpSp>
          </p:grpSp>
          <p:sp>
            <p:nvSpPr>
              <p:cNvPr id="44" name="Freeform 43"/>
              <p:cNvSpPr/>
              <p:nvPr/>
            </p:nvSpPr>
            <p:spPr>
              <a:xfrm>
                <a:off x="101600" y="308694"/>
                <a:ext cx="8826500" cy="2630423"/>
              </a:xfrm>
              <a:custGeom>
                <a:avLst/>
                <a:gdLst>
                  <a:gd name="connsiteX0" fmla="*/ 0 w 8826500"/>
                  <a:gd name="connsiteY0" fmla="*/ 2654300 h 3238500"/>
                  <a:gd name="connsiteX1" fmla="*/ 165100 w 8826500"/>
                  <a:gd name="connsiteY1" fmla="*/ 0 h 3238500"/>
                  <a:gd name="connsiteX2" fmla="*/ 8826500 w 8826500"/>
                  <a:gd name="connsiteY2" fmla="*/ 609600 h 3238500"/>
                  <a:gd name="connsiteX3" fmla="*/ 8610600 w 8826500"/>
                  <a:gd name="connsiteY3" fmla="*/ 3238500 h 3238500"/>
                  <a:gd name="connsiteX4" fmla="*/ 0 w 8826500"/>
                  <a:gd name="connsiteY4" fmla="*/ 2654300 h 3238500"/>
                  <a:gd name="connsiteX0" fmla="*/ 0 w 8826500"/>
                  <a:gd name="connsiteY0" fmla="*/ 2654300 h 3410170"/>
                  <a:gd name="connsiteX1" fmla="*/ 165100 w 8826500"/>
                  <a:gd name="connsiteY1" fmla="*/ 0 h 3410170"/>
                  <a:gd name="connsiteX2" fmla="*/ 8826500 w 8826500"/>
                  <a:gd name="connsiteY2" fmla="*/ 609600 h 3410170"/>
                  <a:gd name="connsiteX3" fmla="*/ 8820150 w 8826500"/>
                  <a:gd name="connsiteY3" fmla="*/ 3410170 h 3410170"/>
                  <a:gd name="connsiteX4" fmla="*/ 0 w 8826500"/>
                  <a:gd name="connsiteY4" fmla="*/ 2654300 h 3410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500" h="3410170">
                    <a:moveTo>
                      <a:pt x="0" y="2654300"/>
                    </a:moveTo>
                    <a:lnTo>
                      <a:pt x="165100" y="0"/>
                    </a:lnTo>
                    <a:lnTo>
                      <a:pt x="8826500" y="609600"/>
                    </a:lnTo>
                    <a:cubicBezTo>
                      <a:pt x="8824383" y="1543123"/>
                      <a:pt x="8822267" y="2476647"/>
                      <a:pt x="8820150" y="3410170"/>
                    </a:cubicBezTo>
                    <a:lnTo>
                      <a:pt x="0" y="2654300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 smtClea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8686800" y="1852090"/>
              <a:ext cx="300712" cy="20574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01" y="-692150"/>
              <a:ext cx="405010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640088" y="-692150"/>
              <a:ext cx="450564" cy="570865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000">
            <a:off x="525050" y="3405264"/>
            <a:ext cx="1210518" cy="96841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 flipH="1">
            <a:off x="7103634" y="3579434"/>
            <a:ext cx="1210518" cy="96841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501386" y="4209672"/>
            <a:ext cx="7728173" cy="440270"/>
            <a:chOff x="3061297" y="2387827"/>
            <a:chExt cx="2537444" cy="248521"/>
          </a:xfrm>
        </p:grpSpPr>
        <p:sp>
          <p:nvSpPr>
            <p:cNvPr id="58" name="Right Arrow 57"/>
            <p:cNvSpPr/>
            <p:nvPr/>
          </p:nvSpPr>
          <p:spPr>
            <a:xfrm rot="19899650">
              <a:off x="3061297" y="238782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Right Arrow 58"/>
            <p:cNvSpPr/>
            <p:nvPr/>
          </p:nvSpPr>
          <p:spPr>
            <a:xfrm rot="19899650">
              <a:off x="3719578" y="2429909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 rot="19899650">
              <a:off x="4377859" y="2471991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Right Arrow 60"/>
            <p:cNvSpPr/>
            <p:nvPr/>
          </p:nvSpPr>
          <p:spPr>
            <a:xfrm rot="19899650">
              <a:off x="5026239" y="2500317"/>
              <a:ext cx="572502" cy="136031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  <a:scene3d>
              <a:camera prst="isometricBottomDown"/>
              <a:lightRig rig="threePt" dir="t"/>
            </a:scene3d>
          </p:spPr>
          <p:txBody>
            <a:bodyPr rtlCol="0" anchor="ctr"/>
            <a:lstStyle/>
            <a:p>
              <a:pPr algn="ctr"/>
              <a:endParaRPr lang="en-US" kern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9311" y="1292424"/>
            <a:ext cx="909036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Callout 51"/>
          <p:cNvSpPr/>
          <p:nvPr/>
        </p:nvSpPr>
        <p:spPr>
          <a:xfrm>
            <a:off x="785933" y="2060603"/>
            <a:ext cx="2831804" cy="1066067"/>
          </a:xfrm>
          <a:prstGeom prst="wedgeEllipseCallout">
            <a:avLst>
              <a:gd name="adj1" fmla="val -32145"/>
              <a:gd name="adj2" fmla="val 34545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Boat travelling against the flow of stream is called Upstream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21929" y="883318"/>
            <a:ext cx="4226406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boat in still water is 10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and speed of stream is 2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32770" y="1499259"/>
            <a:ext cx="3178485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Then speed of boat in upstream will be (10 – 2) = 8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33137" y="863265"/>
            <a:ext cx="4468598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upstream =</a:t>
            </a:r>
          </a:p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still water – Speed of stream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Oval Callout 66"/>
          <p:cNvSpPr/>
          <p:nvPr/>
        </p:nvSpPr>
        <p:spPr>
          <a:xfrm>
            <a:off x="4914407" y="2698569"/>
            <a:ext cx="3010393" cy="955542"/>
          </a:xfrm>
          <a:prstGeom prst="wedgeEllipseCallout">
            <a:avLst>
              <a:gd name="adj1" fmla="val 31549"/>
              <a:gd name="adj2" fmla="val 31281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Boat travelling with the flow of stream is called Downstream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189535" y="1523779"/>
            <a:ext cx="4226406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boat in still water is 10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 and speed of stream is 2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2974" y="2145625"/>
            <a:ext cx="3441844" cy="58313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Then speed of boat in downstream will be (10 + 2) = 12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200743" y="1503726"/>
            <a:ext cx="4468598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downstream =</a:t>
            </a:r>
          </a:p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still water + Speed of stream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84908" y="2714128"/>
            <a:ext cx="2267597" cy="58313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boat in still water is 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x </a:t>
            </a:r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km/</a:t>
            </a:r>
            <a:r>
              <a:rPr lang="en-IN" sz="1400" b="1" kern="0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81875" y="4205372"/>
            <a:ext cx="1992453" cy="57736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stream is 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y </a:t>
            </a:r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km/</a:t>
            </a:r>
            <a:r>
              <a:rPr lang="en-IN" sz="1400" b="1" kern="0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20738" y="875296"/>
            <a:ext cx="3115856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Then speed of boat in upstream will be (x – y)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305489" y="2956872"/>
            <a:ext cx="2267597" cy="58313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boat in still water is 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x </a:t>
            </a:r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km/</a:t>
            </a:r>
            <a:r>
              <a:rPr lang="en-IN" sz="1400" b="1" kern="0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10285" y="4198738"/>
            <a:ext cx="1992453" cy="57736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If speed of stream is </a:t>
            </a:r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y </a:t>
            </a:r>
            <a:r>
              <a:rPr lang="en-IN" sz="1400" b="1" kern="0" dirty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km/</a:t>
            </a:r>
            <a:r>
              <a:rPr lang="en-IN" sz="1400" b="1" kern="0" dirty="0" err="1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106448" y="867276"/>
            <a:ext cx="3340620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Then speed of boat in downstream will be (x + y)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09 -0.06287 C -0.70625 -0.06164 -0.69341 -0.05856 -0.67657 -0.05671 C -0.66007 -0.05825 -0.65695 -0.05794 -0.64462 -0.06287 C -0.63334 -0.06195 -0.63039 -0.06287 -0.62188 -0.05856 C -0.6125 -0.05393 -0.60348 -0.04592 -0.59393 -0.04346 C -0.58125 -0.04469 -0.5632 -0.04284 -0.54983 -0.04993 C -0.53959 -0.04746 -0.53091 -0.03822 -0.52066 -0.03236 C -0.51059 -0.02651 -0.49931 -0.02897 -0.48872 -0.02774 C -0.48021 -0.02312 -0.47066 -0.01695 -0.46198 -0.01695 L -0.37153 -0.02435 L -0.28594 -0.00309 L -0.20434 -0.00709 L -0.12917 0.00493 L -0.04948 -0.00309 L 4.44444E-6 0.01047 " pathEditMode="relative" rAng="0" ptsTypes="ffffffffAAAAAAf">
                                      <p:cBhvr>
                                        <p:cTn id="22" dur="91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1668 C 0.01684 -0.01544 0.02969 -0.01235 0.04653 -0.0105 C 0.06302 -0.01204 0.06615 -0.01174 0.07847 -0.01668 C 0.08976 -0.01575 0.09271 -0.01668 0.10122 -0.01235 C 0.11059 -0.00772 0.11962 0.00031 0.12917 0.00278 C 0.14184 0.00155 0.1599 0.0034 0.17327 -0.0037 C 0.18351 -0.00123 0.19219 0.00804 0.20243 0.01391 C 0.2125 0.01978 0.22379 0.0173 0.23438 0.01854 C 0.24288 0.02317 0.25243 0.02935 0.26111 0.02935 L 0.35156 0.02194 L 0.43715 0.04325 L 0.51875 0.03924 L 0.59392 0.05129 L 0.67361 0.04325 L 0.72309 0.05685 " pathEditMode="relative" rAng="0" ptsTypes="ffffffffAAAAAAf">
                                      <p:cBhvr>
                                        <p:cTn id="83" dur="9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46" y="367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2" grpId="1" animBg="1"/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691791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74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7188623" y="597670"/>
            <a:ext cx="1362462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22337" y="842115"/>
            <a:ext cx="1695880" cy="23196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405" y="838782"/>
            <a:ext cx="1389848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3890" y="3841750"/>
            <a:ext cx="2849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ea typeface="Cambria Math" pitchFamily="18" charset="0"/>
              </a:rPr>
              <a:t>As per the first given condition,</a:t>
            </a:r>
            <a:endParaRPr lang="en-US" sz="1600" b="1" u="sng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79049" y="601488"/>
            <a:ext cx="1613571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1059" y="599990"/>
            <a:ext cx="1695880" cy="23196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37882" y="606817"/>
            <a:ext cx="1309299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0441" y="618631"/>
            <a:ext cx="853532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9484" y="602564"/>
            <a:ext cx="1127765" cy="23428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6427" y="1324248"/>
            <a:ext cx="8259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Let the speed of the boat in still water be x km/hr and the speed of the stream be y km/hr.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132" y="1097268"/>
            <a:ext cx="5865676" cy="25993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US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524" y="528864"/>
            <a:ext cx="503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(Q)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3742" y="1324248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Sol.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1385208"/>
            <a:ext cx="1740936" cy="57736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What we need to find?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2840" y="1093690"/>
            <a:ext cx="2623090" cy="264495"/>
          </a:xfrm>
          <a:prstGeom prst="rect">
            <a:avLst/>
          </a:prstGeom>
          <a:solidFill>
            <a:srgbClr val="00EDF4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7667" y="1085614"/>
            <a:ext cx="2121316" cy="264495"/>
          </a:xfrm>
          <a:prstGeom prst="rect">
            <a:avLst/>
          </a:prstGeom>
          <a:solidFill>
            <a:srgbClr val="00EDF4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/>
            <a:endParaRPr lang="en-IN" b="1" kern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386" y="547687"/>
            <a:ext cx="7774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A boat takes 6 hours to travel 8 km upstream and 32 km downstream, and it takes 7 hours to travel 20 km upstream and 16 km downstream.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Find the speed of the boat in still water and the speed of the stream.</a:t>
            </a:r>
            <a:endParaRPr lang="en-US" sz="1600" b="1" dirty="0">
              <a:solidFill>
                <a:srgbClr val="0000FF"/>
              </a:solidFill>
              <a:ea typeface="Cambria Math" pitchFamily="18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67400" y="1489406"/>
            <a:ext cx="2438710" cy="3689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Let us assume that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95231"/>
              </p:ext>
            </p:extLst>
          </p:nvPr>
        </p:nvGraphicFramePr>
        <p:xfrm>
          <a:off x="464178" y="1832609"/>
          <a:ext cx="4419600" cy="20047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0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46444" y="1901031"/>
            <a:ext cx="104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Upstream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0702" y="1901031"/>
            <a:ext cx="1357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ea typeface="Cambria Math" pitchFamily="18" charset="0"/>
              </a:rPr>
              <a:t>Downstream </a:t>
            </a:r>
            <a:endParaRPr lang="en-US" sz="1600" b="1" dirty="0">
              <a:solidFill>
                <a:srgbClr val="FFFF00"/>
              </a:solidFill>
              <a:ea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433" y="232119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Distance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93654" y="233807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8 km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5253" y="2338070"/>
            <a:ext cx="9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32 km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735" y="2764790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Speed 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96882" y="1700518"/>
            <a:ext cx="2765164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upstream will be (x – y)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96882" y="2284578"/>
            <a:ext cx="2964630" cy="61900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4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Speed of boat in downstream will be (x + y) km/</a:t>
            </a:r>
            <a:r>
              <a:rPr lang="en-IN" sz="1400" b="1" kern="0" dirty="0" err="1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hr</a:t>
            </a:r>
            <a:endParaRPr lang="en-IN" sz="14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40018" y="2756655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(x – y)  km/</a:t>
            </a:r>
            <a:r>
              <a:rPr lang="en-US" sz="1600" b="1" dirty="0" err="1">
                <a:solidFill>
                  <a:prstClr val="black"/>
                </a:solidFill>
                <a:ea typeface="Cambria Math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10426" y="2754630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(x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y)  km/</a:t>
            </a:r>
            <a:r>
              <a:rPr lang="en-US" sz="1600" b="1" dirty="0" err="1">
                <a:solidFill>
                  <a:prstClr val="black"/>
                </a:solidFill>
                <a:ea typeface="Cambria Math" pitchFamily="18" charset="0"/>
              </a:rPr>
              <a:t>hr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010" y="332439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Time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08"/>
              <p:cNvSpPr txBox="1">
                <a:spLocks noChangeArrowheads="1"/>
              </p:cNvSpPr>
              <p:nvPr/>
            </p:nvSpPr>
            <p:spPr bwMode="auto">
              <a:xfrm>
                <a:off x="965117" y="3247390"/>
                <a:ext cx="1026243" cy="527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𝐃𝐢𝐬𝐭𝐚𝐧𝐜𝐞</m:t>
                        </m:r>
                      </m:num>
                      <m:den>
                        <m:r>
                          <a:rPr lang="en-US" b="1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𝐒𝐩𝐞𝐞𝐝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117" y="3247390"/>
                <a:ext cx="1026243" cy="527324"/>
              </a:xfrm>
              <a:prstGeom prst="rect">
                <a:avLst/>
              </a:prstGeom>
              <a:blipFill rotWithShape="1">
                <a:blip r:embed="rId2"/>
                <a:stretch>
                  <a:fillRect l="-2959" b="-69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426851" y="3818367"/>
            <a:ext cx="1866517" cy="411643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We know that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0861" y="32869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08"/>
              <p:cNvSpPr txBox="1">
                <a:spLocks noChangeArrowheads="1"/>
              </p:cNvSpPr>
              <p:nvPr/>
            </p:nvSpPr>
            <p:spPr bwMode="auto">
              <a:xfrm>
                <a:off x="2153920" y="3161030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𝟖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920" y="3161030"/>
                <a:ext cx="928075" cy="6455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343400" y="328661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hrs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108"/>
              <p:cNvSpPr txBox="1">
                <a:spLocks noChangeArrowheads="1"/>
              </p:cNvSpPr>
              <p:nvPr/>
            </p:nvSpPr>
            <p:spPr bwMode="auto">
              <a:xfrm>
                <a:off x="3525266" y="3171190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𝟑𝟐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5266" y="3171190"/>
                <a:ext cx="928075" cy="6455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4923493" y="1707216"/>
            <a:ext cx="1633425" cy="577362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Total time is 6 hours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08"/>
              <p:cNvSpPr txBox="1">
                <a:spLocks noChangeArrowheads="1"/>
              </p:cNvSpPr>
              <p:nvPr/>
            </p:nvSpPr>
            <p:spPr bwMode="auto">
              <a:xfrm>
                <a:off x="1389170" y="4169477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𝟑𝟐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0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170" y="4169477"/>
                <a:ext cx="928075" cy="6455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108"/>
              <p:cNvSpPr txBox="1">
                <a:spLocks noChangeArrowheads="1"/>
              </p:cNvSpPr>
              <p:nvPr/>
            </p:nvSpPr>
            <p:spPr bwMode="auto">
              <a:xfrm>
                <a:off x="396240" y="4175827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𝟖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" y="4175827"/>
                <a:ext cx="928075" cy="6455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143726" y="42821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4151" y="42821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2751" y="42821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523" y="4282171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........(</a:t>
            </a:r>
            <a:r>
              <a:rPr lang="en-US" sz="1600" b="1" dirty="0" err="1" smtClean="0">
                <a:solidFill>
                  <a:srgbClr val="800000"/>
                </a:solidFill>
                <a:ea typeface="Cambria Math" pitchFamily="18" charset="0"/>
              </a:rPr>
              <a:t>i</a:t>
            </a:r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489960" y="3991186"/>
            <a:ext cx="0" cy="844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98973" y="234232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20 km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2172" y="2342325"/>
            <a:ext cx="95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16 km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108"/>
              <p:cNvSpPr txBox="1">
                <a:spLocks noChangeArrowheads="1"/>
              </p:cNvSpPr>
              <p:nvPr/>
            </p:nvSpPr>
            <p:spPr bwMode="auto">
              <a:xfrm>
                <a:off x="3526715" y="3160616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𝟏𝟔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6715" y="3160616"/>
                <a:ext cx="928075" cy="6455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8"/>
              <p:cNvSpPr txBox="1">
                <a:spLocks noChangeArrowheads="1"/>
              </p:cNvSpPr>
              <p:nvPr/>
            </p:nvSpPr>
            <p:spPr bwMode="auto">
              <a:xfrm>
                <a:off x="2164057" y="3160617"/>
                <a:ext cx="911147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𝟐𝟎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 – 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4057" y="3160617"/>
                <a:ext cx="911147" cy="64556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53"/>
          <p:cNvSpPr/>
          <p:nvPr/>
        </p:nvSpPr>
        <p:spPr>
          <a:xfrm>
            <a:off x="6053835" y="1723762"/>
            <a:ext cx="1633425" cy="577362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  <a:ea typeface="Cambria Math" panose="02040503050406030204" pitchFamily="18" charset="0"/>
              </a:rPr>
              <a:t>Total time is 7 hours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12643" y="3841750"/>
            <a:ext cx="3114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ea typeface="Cambria Math" pitchFamily="18" charset="0"/>
              </a:rPr>
              <a:t>As per the second given condition,</a:t>
            </a:r>
            <a:endParaRPr lang="en-US" sz="1600" b="1" u="sng" dirty="0">
              <a:solidFill>
                <a:srgbClr val="FF0000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08"/>
              <p:cNvSpPr txBox="1">
                <a:spLocks noChangeArrowheads="1"/>
              </p:cNvSpPr>
              <p:nvPr/>
            </p:nvSpPr>
            <p:spPr bwMode="auto">
              <a:xfrm>
                <a:off x="4507923" y="4169477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𝟏𝟔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+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6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7923" y="4169477"/>
                <a:ext cx="928075" cy="6455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108"/>
              <p:cNvSpPr txBox="1">
                <a:spLocks noChangeArrowheads="1"/>
              </p:cNvSpPr>
              <p:nvPr/>
            </p:nvSpPr>
            <p:spPr bwMode="auto">
              <a:xfrm>
                <a:off x="3514993" y="4175827"/>
                <a:ext cx="928075" cy="645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𝟐𝟎</m:t>
                              </m:r>
                            </m:num>
                            <m:den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𝐱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600" b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4993" y="4175827"/>
                <a:ext cx="928075" cy="64556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262479" y="42821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12904" y="42821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41504" y="42821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17276" y="4282171"/>
            <a:ext cx="848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........(ii)</a:t>
            </a:r>
          </a:p>
        </p:txBody>
      </p:sp>
    </p:spTree>
    <p:extLst>
      <p:ext uri="{BB962C8B-B14F-4D97-AF65-F5344CB8AC3E}">
        <p14:creationId xmlns:p14="http://schemas.microsoft.com/office/powerpoint/2010/main" val="37513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47" grpId="0" animBg="1"/>
      <p:bldP spid="47" grpId="1" animBg="1"/>
      <p:bldP spid="48" grpId="0" animBg="1"/>
      <p:bldP spid="48" grpId="1" animBg="1"/>
      <p:bldP spid="39" grpId="0"/>
      <p:bldP spid="37" grpId="0" animBg="1"/>
      <p:bldP spid="37" grpId="1" animBg="1"/>
      <p:bldP spid="22" grpId="0" animBg="1"/>
      <p:bldP spid="22" grpId="1" animBg="1"/>
      <p:bldP spid="21" grpId="0" animBg="1"/>
      <p:bldP spid="21" grpId="1" animBg="1"/>
      <p:bldP spid="18" grpId="0" animBg="1"/>
      <p:bldP spid="18" grpId="1" animBg="1"/>
      <p:bldP spid="19" grpId="0" animBg="1"/>
      <p:bldP spid="19" grpId="1" animBg="1"/>
      <p:bldP spid="14" grpId="0"/>
      <p:bldP spid="8" grpId="0" animBg="1"/>
      <p:bldP spid="8" grpId="1" animBg="1"/>
      <p:bldP spid="2" grpId="0"/>
      <p:bldP spid="7" grpId="0"/>
      <p:bldP spid="9" grpId="0" animBg="1"/>
      <p:bldP spid="10" grpId="0" animBg="1"/>
      <p:bldP spid="10" grpId="1" animBg="1"/>
      <p:bldP spid="12" grpId="0" animBg="1"/>
      <p:bldP spid="12" grpId="1" animBg="1"/>
      <p:bldP spid="6" grpId="0"/>
      <p:bldP spid="13" grpId="0" animBg="1"/>
      <p:bldP spid="16" grpId="0"/>
      <p:bldP spid="17" grpId="0"/>
      <p:bldP spid="20" grpId="0"/>
      <p:bldP spid="23" grpId="0"/>
      <p:bldP spid="23" grpId="1"/>
      <p:bldP spid="24" grpId="0"/>
      <p:bldP spid="24" grpId="1"/>
      <p:bldP spid="25" grpId="0"/>
      <p:bldP spid="26" grpId="0" animBg="1"/>
      <p:bldP spid="27" grpId="0" animBg="1"/>
      <p:bldP spid="28" grpId="0"/>
      <p:bldP spid="29" grpId="0"/>
      <p:bldP spid="30" grpId="0"/>
      <p:bldP spid="31" grpId="0"/>
      <p:bldP spid="32" grpId="0" animBg="1"/>
      <p:bldP spid="33" grpId="0"/>
      <p:bldP spid="34" grpId="0"/>
      <p:bldP spid="34" grpId="1"/>
      <p:bldP spid="35" grpId="0"/>
      <p:bldP spid="36" grpId="0"/>
      <p:bldP spid="36" grpId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524" y="528864"/>
            <a:ext cx="503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(Q)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9404" y="1290687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cs typeface="Arial" charset="0"/>
              </a:rPr>
              <a:t>Sol.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386" y="547687"/>
            <a:ext cx="7774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A boat takes 6 hours to travel 8 km upstream and 32 km downstream, and it takes 7 hours to travel 20 km upstream and 16 km downstream.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ea typeface="Cambria Math" pitchFamily="18" charset="0"/>
                <a:cs typeface="Arial" charset="0"/>
              </a:rPr>
              <a:t>Find the speed of the boat in still water and the speed of the stream.</a:t>
            </a:r>
            <a:endParaRPr lang="en-US" sz="1600" b="1" dirty="0">
              <a:solidFill>
                <a:srgbClr val="0000FF"/>
              </a:solidFill>
              <a:ea typeface="Cambria Math" pitchFamily="18" charset="0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662100" y="1276350"/>
            <a:ext cx="3100900" cy="1252954"/>
            <a:chOff x="5466693" y="1363730"/>
            <a:chExt cx="3100900" cy="1252954"/>
          </a:xfrm>
        </p:grpSpPr>
        <p:sp>
          <p:nvSpPr>
            <p:cNvPr id="8" name="Rectangle 7"/>
            <p:cNvSpPr/>
            <p:nvPr/>
          </p:nvSpPr>
          <p:spPr>
            <a:xfrm>
              <a:off x="5555014" y="1363730"/>
              <a:ext cx="2983340" cy="1252954"/>
            </a:xfrm>
            <a:prstGeom prst="rect">
              <a:avLst/>
            </a:prstGeom>
            <a:solidFill>
              <a:srgbClr val="00ED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459623" y="1370501"/>
                  <a:ext cx="928075" cy="645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𝟑𝟐</m:t>
                                </m:r>
                              </m:num>
                              <m:den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𝐱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𝐲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9" name="Text 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59623" y="1370501"/>
                  <a:ext cx="928075" cy="6455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466693" y="1376851"/>
                  <a:ext cx="928075" cy="645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𝟖</m:t>
                                </m:r>
                              </m:num>
                              <m:den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𝐱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𝐲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0" name="Text 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6693" y="1376851"/>
                  <a:ext cx="928075" cy="64556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214179" y="148319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+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64604" y="148319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93204" y="148319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6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8976" y="1483195"/>
              <a:ext cx="798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  <a:ea typeface="Cambria Math" pitchFamily="18" charset="0"/>
                </a:rPr>
                <a:t>........(</a:t>
              </a:r>
              <a:r>
                <a:rPr lang="en-US" sz="1600" b="1" dirty="0" err="1" smtClean="0">
                  <a:solidFill>
                    <a:srgbClr val="800000"/>
                  </a:solidFill>
                  <a:ea typeface="Cambria Math" pitchFamily="18" charset="0"/>
                </a:rPr>
                <a:t>i</a:t>
              </a:r>
              <a:r>
                <a:rPr lang="en-US" sz="1600" b="1" dirty="0" smtClean="0">
                  <a:solidFill>
                    <a:srgbClr val="800000"/>
                  </a:solidFill>
                  <a:ea typeface="Cambria Math" pitchFamily="18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469007" y="1951961"/>
                  <a:ext cx="928075" cy="645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𝟏𝟔</m:t>
                                </m:r>
                              </m:num>
                              <m:den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𝐱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+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𝐲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69007" y="1951961"/>
                  <a:ext cx="928075" cy="6455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476077" y="1958311"/>
                  <a:ext cx="928075" cy="6455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𝟐𝟎</m:t>
                                </m:r>
                              </m:num>
                              <m:den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𝐱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sz="1600" b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𝐲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>
                    <a:solidFill>
                      <a:prstClr val="black"/>
                    </a:solidFill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6077" y="1958311"/>
                  <a:ext cx="928075" cy="6455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223563" y="20646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+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73988" y="206465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02588" y="206465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ea typeface="Cambria Math" pitchFamily="18" charset="0"/>
                </a:rPr>
                <a:t>7</a:t>
              </a:r>
              <a:endParaRPr lang="en-US" sz="1600" b="1" dirty="0">
                <a:solidFill>
                  <a:prstClr val="black"/>
                </a:solidFill>
                <a:ea typeface="Cambria Math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17400" y="2064655"/>
              <a:ext cx="848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800000"/>
                  </a:solidFill>
                  <a:ea typeface="Cambria Math" pitchFamily="18" charset="0"/>
                </a:rPr>
                <a:t>........(ii)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18148" y="1245210"/>
                <a:ext cx="4937492" cy="47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ea typeface="Cambria Math" pitchFamily="18" charset="0"/>
                  </a:rPr>
                  <a:t>Substituting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𝐱</m:t>
                        </m:r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 −</m:t>
                        </m:r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𝐲</m:t>
                        </m:r>
                      </m:den>
                    </m:f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𝐦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𝐚𝐧𝐝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𝐱</m:t>
                        </m:r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+ </m:t>
                        </m:r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</a:rPr>
                          <m:t>𝐲</m:t>
                        </m:r>
                      </m:den>
                    </m:f>
                    <m:r>
                      <a:rPr lang="en-US" sz="1600" b="1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𝐧</m:t>
                    </m:r>
                    <m:r>
                      <a:rPr lang="en-US" sz="1600" b="1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FF0000"/>
                    </a:solidFill>
                    <a:ea typeface="Cambria Math" pitchFamily="18" charset="0"/>
                  </a:rPr>
                  <a:t>in (</a:t>
                </a:r>
                <a:r>
                  <a:rPr lang="en-US" sz="1600" b="1" dirty="0" err="1" smtClean="0">
                    <a:solidFill>
                      <a:srgbClr val="FF0000"/>
                    </a:solidFill>
                    <a:ea typeface="Cambria Math" pitchFamily="18" charset="0"/>
                  </a:rPr>
                  <a:t>i</a:t>
                </a:r>
                <a:r>
                  <a:rPr lang="en-US" sz="1600" b="1" dirty="0" smtClean="0">
                    <a:solidFill>
                      <a:srgbClr val="FF0000"/>
                    </a:solidFill>
                    <a:ea typeface="Cambria Math" pitchFamily="18" charset="0"/>
                  </a:rPr>
                  <a:t>) and (ii) we get</a:t>
                </a:r>
                <a:endParaRPr lang="en-US" sz="1600" b="1" dirty="0">
                  <a:solidFill>
                    <a:srgbClr val="FF0000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8" y="1245210"/>
                <a:ext cx="4937492" cy="478721"/>
              </a:xfrm>
              <a:prstGeom prst="rect">
                <a:avLst/>
              </a:prstGeom>
              <a:blipFill rotWithShape="1">
                <a:blip r:embed="rId6"/>
                <a:stretch>
                  <a:fillRect l="-617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12800" y="1570990"/>
            <a:ext cx="1567081" cy="34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8m + 32n = 6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200" y="1841923"/>
            <a:ext cx="164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20m + 16n = 7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57961" y="1570990"/>
            <a:ext cx="892191" cy="34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…. (iii)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7961" y="1831763"/>
            <a:ext cx="892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…. (iv)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1041" y="2101654"/>
            <a:ext cx="2585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</a:rPr>
              <a:t>Multiplying (iv) by 2, we get</a:t>
            </a:r>
            <a:endParaRPr lang="en-US" sz="16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262" y="2383790"/>
            <a:ext cx="1645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40m + 32n = 14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57961" y="2368806"/>
            <a:ext cx="892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</a:rPr>
              <a:t>…. (v)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939" y="2635250"/>
            <a:ext cx="2249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</a:rPr>
              <a:t>Subtracting (iii) from (v)</a:t>
            </a:r>
            <a:endParaRPr lang="en-US" sz="16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753" y="2891790"/>
            <a:ext cx="184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40m  +  32n 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= 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14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1316" y="3157756"/>
            <a:ext cx="1966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8m  +  32n  =    6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609600" y="3584556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srgbClr val="EEECE1">
                  <a:lumMod val="25000"/>
                </a:srgbClr>
              </a:solidFill>
              <a:ea typeface="Cambria Math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2327" y="3563301"/>
            <a:ext cx="632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32m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" y="3318510"/>
            <a:ext cx="176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ea typeface="Cambria Math" pitchFamily="18" charset="0"/>
              </a:rPr>
              <a:t>(–)         (–)            (–)</a:t>
            </a:r>
            <a:endParaRPr lang="en-US" sz="14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80925" y="3563301"/>
            <a:ext cx="758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=   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037482" y="3810000"/>
                <a:ext cx="1258678" cy="480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   m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ea typeface="Cambria Math" pitchFamily="18" charset="0"/>
                          </a:rPr>
                          <m:t>8 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ea typeface="Cambria Math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82" y="3810000"/>
                <a:ext cx="1258678" cy="480068"/>
              </a:xfrm>
              <a:prstGeom prst="rect">
                <a:avLst/>
              </a:prstGeom>
              <a:blipFill rotWithShape="1">
                <a:blip r:embed="rId7"/>
                <a:stretch>
                  <a:fillRect l="-1932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22963" y="4230370"/>
                <a:ext cx="1151277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   m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𝟒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3" y="4230370"/>
                <a:ext cx="1151277" cy="491096"/>
              </a:xfrm>
              <a:prstGeom prst="rect">
                <a:avLst/>
              </a:prstGeom>
              <a:blipFill rotWithShape="1">
                <a:blip r:embed="rId8"/>
                <a:stretch>
                  <a:fillRect l="-2116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226379" y="1578219"/>
                <a:ext cx="2412421" cy="49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  <a:ea typeface="Cambria Math" pitchFamily="18" charset="0"/>
                    <a:sym typeface="Symbol"/>
                  </a:rPr>
                  <a:t>Substituting </a:t>
                </a:r>
                <a:r>
                  <a:rPr lang="en-US" sz="1600" b="1" dirty="0">
                    <a:solidFill>
                      <a:srgbClr val="FF0000"/>
                    </a:solidFill>
                    <a:ea typeface="Cambria Math" pitchFamily="18" charset="0"/>
                    <a:sym typeface="Symbol"/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dirty="0">
                            <a:solidFill>
                              <a:srgbClr val="FF0000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𝟒</m:t>
                        </m:r>
                      </m:den>
                    </m:f>
                    <m: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srgbClr val="FF0000"/>
                    </a:solidFill>
                    <a:ea typeface="Cambria Math" pitchFamily="18" charset="0"/>
                    <a:sym typeface="Symbol"/>
                  </a:rPr>
                  <a:t>in (iii),</a:t>
                </a:r>
                <a:endParaRPr lang="en-US" sz="1600" b="1" dirty="0" smtClean="0">
                  <a:solidFill>
                    <a:srgbClr val="FF0000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79" y="1578219"/>
                <a:ext cx="2412421" cy="491096"/>
              </a:xfrm>
              <a:prstGeom prst="rect">
                <a:avLst/>
              </a:prstGeom>
              <a:blipFill rotWithShape="1">
                <a:blip r:embed="rId9"/>
                <a:stretch>
                  <a:fillRect l="-1263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245300" y="1734447"/>
            <a:ext cx="0" cy="308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37165" y="2061014"/>
            <a:ext cx="298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8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83000" y="1950020"/>
                <a:ext cx="538096" cy="565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sym typeface="Symbo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sz="1400" b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  <a:sym typeface="Symbol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400" b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pitchFamily="18" charset="0"/>
                                  <a:sym typeface="Symbol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0" y="1950020"/>
                <a:ext cx="538096" cy="56501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094480" y="2050854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+ 32n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28555" y="2050854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 6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4687" y="2415173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0068" y="2415173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2 + 32n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22148" y="2415173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 6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43072" y="2686497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68627" y="2686497"/>
            <a:ext cx="503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32n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10805" y="2686497"/>
            <a:ext cx="7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 6 – 2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43072" y="2971298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0131" y="2971298"/>
            <a:ext cx="5036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32n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10805" y="2971298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 4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43072" y="3242291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16041" y="3299851"/>
            <a:ext cx="298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91350" y="3226978"/>
                <a:ext cx="588623" cy="478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ea typeface="Cambria Math" pitchFamily="18" charset="0"/>
                            <a:sym typeface="Symbol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ea typeface="Cambria Math" pitchFamily="18" charset="0"/>
                            <a:sym typeface="Symbol"/>
                          </a:rPr>
                          <m:t>32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50" y="3226978"/>
                <a:ext cx="588623" cy="478336"/>
              </a:xfrm>
              <a:prstGeom prst="rect">
                <a:avLst/>
              </a:prstGeom>
              <a:blipFill rotWithShape="1">
                <a:blip r:embed="rId11"/>
                <a:stretch>
                  <a:fillRect l="-515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3352800" y="3711089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16041" y="3729535"/>
            <a:ext cx="298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n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590746" y="3646934"/>
                <a:ext cx="575799" cy="478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ea typeface="Cambria Math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solidFill>
                              <a:prstClr val="black"/>
                            </a:solidFill>
                            <a:ea typeface="Cambria Math" pitchFamily="18" charset="0"/>
                            <a:sym typeface="Symbol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prstClr val="black"/>
                            </a:solidFill>
                            <a:ea typeface="Cambria Math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46" y="3646934"/>
                <a:ext cx="575799" cy="478657"/>
              </a:xfrm>
              <a:prstGeom prst="rect">
                <a:avLst/>
              </a:prstGeom>
              <a:blipFill rotWithShape="1">
                <a:blip r:embed="rId12"/>
                <a:stretch>
                  <a:fillRect l="-5263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3244632" y="4102355"/>
            <a:ext cx="2633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ea typeface="Cambria Math" pitchFamily="18" charset="0"/>
                <a:sym typeface="Symbol"/>
              </a:rPr>
              <a:t>Resubstituting</a:t>
            </a:r>
            <a:r>
              <a:rPr lang="en-US" sz="1600" b="1" dirty="0" smtClean="0">
                <a:solidFill>
                  <a:srgbClr val="FF0000"/>
                </a:solidFill>
                <a:ea typeface="Cambria Math" pitchFamily="18" charset="0"/>
                <a:sym typeface="Symbol"/>
              </a:rPr>
              <a:t> the values of m and n we get,</a:t>
            </a:r>
            <a:endParaRPr lang="en-US" sz="1600" b="1" dirty="0" smtClean="0">
              <a:solidFill>
                <a:srgbClr val="FF0000"/>
              </a:solidFill>
              <a:ea typeface="Cambria Math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874753" y="1419655"/>
            <a:ext cx="0" cy="3445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868272" y="1297240"/>
                <a:ext cx="3371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𝟏</m:t>
                          </m:r>
                        </m:num>
                        <m:den>
                          <m: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72" y="1297240"/>
                <a:ext cx="337183" cy="495649"/>
              </a:xfrm>
              <a:prstGeom prst="rect">
                <a:avLst/>
              </a:prstGeom>
              <a:blipFill rotWithShape="1"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060719" y="1288673"/>
                <a:ext cx="747320" cy="527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 </m:t>
                    </m:r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𝐱</m:t>
                        </m:r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 −</m:t>
                        </m:r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𝐲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19" y="1288673"/>
                <a:ext cx="747320" cy="527067"/>
              </a:xfrm>
              <a:prstGeom prst="rect">
                <a:avLst/>
              </a:prstGeom>
              <a:blipFill rotWithShape="1">
                <a:blip r:embed="rId1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851905" y="1794583"/>
                <a:ext cx="631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𝐱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−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𝐲</m:t>
                      </m:r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05" y="1794583"/>
                <a:ext cx="63151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345005" y="1775127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4 </a:t>
            </a:r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  <a:sym typeface="Symbol"/>
              </a:rPr>
              <a:t>….(vi)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72782" y="1297240"/>
                <a:ext cx="337183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𝟏</m:t>
                          </m:r>
                        </m:num>
                        <m:den>
                          <m: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  <a:sym typeface="Symbol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782" y="1297240"/>
                <a:ext cx="337183" cy="495649"/>
              </a:xfrm>
              <a:prstGeom prst="rect">
                <a:avLst/>
              </a:prstGeom>
              <a:blipFill rotWithShape="1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447596" y="1288673"/>
                <a:ext cx="764953" cy="527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  <a:sym typeface="Symbol"/>
                      </a:rPr>
                      <m:t>  </m:t>
                    </m:r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dirty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𝐱</m:t>
                        </m:r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 + </m:t>
                        </m:r>
                        <m:r>
                          <a:rPr lang="en-US" b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  <a:sym typeface="Symbol"/>
                          </a:rPr>
                          <m:t>𝐲</m:t>
                        </m:r>
                      </m:den>
                    </m:f>
                  </m:oMath>
                </a14:m>
                <a:endParaRPr lang="en-US" sz="1400" b="1" dirty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96" y="1288673"/>
                <a:ext cx="764953" cy="527067"/>
              </a:xfrm>
              <a:prstGeom prst="rect">
                <a:avLst/>
              </a:prstGeom>
              <a:blipFill rotWithShape="1">
                <a:blip r:embed="rId17"/>
                <a:stretch>
                  <a:fillRect l="-400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783" y="1794583"/>
                <a:ext cx="631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𝐱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+</m:t>
                      </m:r>
                      <m:r>
                        <a:rPr lang="en-US" sz="1400" b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  <a:sym typeface="Symbol"/>
                        </a:rPr>
                        <m:t>𝐲</m:t>
                      </m:r>
                    </m:oMath>
                  </m:oMathPara>
                </a14:m>
                <a:endParaRPr lang="en-US" sz="14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83" y="1794583"/>
                <a:ext cx="631519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7806829" y="1775127"/>
            <a:ext cx="1010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8 </a:t>
            </a:r>
            <a:r>
              <a:rPr lang="en-US" sz="1600" b="1" dirty="0" smtClean="0">
                <a:solidFill>
                  <a:srgbClr val="800000"/>
                </a:solidFill>
                <a:ea typeface="Cambria Math" pitchFamily="18" charset="0"/>
                <a:sym typeface="Symbol"/>
              </a:rPr>
              <a:t>….(vii)</a:t>
            </a:r>
            <a:endParaRPr lang="en-US" sz="1600" b="1" dirty="0">
              <a:solidFill>
                <a:srgbClr val="800000"/>
              </a:solidFill>
              <a:ea typeface="Cambria Math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91728" y="2022558"/>
            <a:ext cx="2835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a typeface="Cambria Math" pitchFamily="18" charset="0"/>
              </a:rPr>
              <a:t>Adding (vi) and (vii),</a:t>
            </a:r>
            <a:endParaRPr lang="en-US" sz="14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67367" y="2191286"/>
            <a:ext cx="1847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x – y 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= 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4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23376" y="2381786"/>
            <a:ext cx="1966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    x +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</a:rPr>
              <a:t>y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 =  8</a:t>
            </a:r>
            <a:endParaRPr lang="en-US" sz="1600" b="1" dirty="0">
              <a:solidFill>
                <a:srgbClr val="FF33CC"/>
              </a:solidFill>
              <a:ea typeface="Cambria Math" pitchFamily="18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V="1">
            <a:off x="6125270" y="2648486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srgbClr val="EEECE1">
                  <a:lumMod val="25000"/>
                </a:srgbClr>
              </a:solidFill>
              <a:ea typeface="Cambria Math" pitchFamily="18" charset="0"/>
            </a:endParaRPr>
          </a:p>
        </p:txBody>
      </p:sp>
      <p:sp>
        <p:nvSpPr>
          <p:cNvPr id="78" name="Line 16"/>
          <p:cNvSpPr>
            <a:spLocks noChangeShapeType="1"/>
          </p:cNvSpPr>
          <p:nvPr/>
        </p:nvSpPr>
        <p:spPr bwMode="auto">
          <a:xfrm>
            <a:off x="6125270" y="2863718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600" b="1">
              <a:solidFill>
                <a:srgbClr val="EEECE1">
                  <a:lumMod val="25000"/>
                </a:srgbClr>
              </a:solidFill>
              <a:ea typeface="Cambria Math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90647" y="2597686"/>
            <a:ext cx="2105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</a:rPr>
              <a:t>2x      = 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5932248" y="2815171"/>
                <a:ext cx="1596912" cy="453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500" b="1" dirty="0" smtClean="0">
                    <a:solidFill>
                      <a:prstClr val="black"/>
                    </a:solidFill>
                    <a:ea typeface="Cambria Math" pitchFamily="18" charset="0"/>
                    <a:sym typeface="Symbol"/>
                  </a:rPr>
                  <a:t>            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 b="1" dirty="0">
                            <a:solidFill>
                              <a:prstClr val="black"/>
                            </a:solidFill>
                            <a:ea typeface="Cambria Math" pitchFamily="18" charset="0"/>
                          </a:rPr>
                          <m:t>12 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500" b="1" dirty="0">
                            <a:solidFill>
                              <a:prstClr val="black"/>
                            </a:solidFill>
                            <a:ea typeface="Cambria Math" pitchFamily="18" charset="0"/>
                            <a:sym typeface="Symbol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500" b="1" dirty="0">
                            <a:solidFill>
                              <a:prstClr val="black"/>
                            </a:solidFill>
                            <a:ea typeface="Cambria Math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500" b="1" dirty="0" smtClean="0">
                  <a:solidFill>
                    <a:prstClr val="black"/>
                  </a:solidFill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248" y="2815171"/>
                <a:ext cx="1596912" cy="453714"/>
              </a:xfrm>
              <a:prstGeom prst="rect">
                <a:avLst/>
              </a:prstGeom>
              <a:blipFill rotWithShape="1">
                <a:blip r:embed="rId19"/>
                <a:stretch>
                  <a:fillRect l="-382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5957896" y="3207286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               x = 6</a:t>
            </a:r>
            <a:endParaRPr lang="en-US" sz="1600" b="1" dirty="0" smtClean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980489" y="3389432"/>
            <a:ext cx="2017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ea typeface="Cambria Math" pitchFamily="18" charset="0"/>
                <a:sym typeface="Symbol"/>
              </a:rPr>
              <a:t>Substituting x = 6 in (vii) </a:t>
            </a:r>
            <a:endParaRPr lang="en-US" sz="1400" b="1" dirty="0">
              <a:solidFill>
                <a:srgbClr val="FF0000"/>
              </a:solidFill>
              <a:ea typeface="Cambria Math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39015" y="358828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6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55898" y="377820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57543" y="3778200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y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55898" y="399468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57543" y="3994686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y </a:t>
            </a:r>
            <a:r>
              <a:rPr lang="en-US" sz="16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27840" y="4286300"/>
            <a:ext cx="2492376" cy="64765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457200" algn="ctr"/>
                <a:tab pos="2462213" algn="r"/>
                <a:tab pos="2743200" algn="ctr"/>
                <a:tab pos="3082925" algn="l"/>
              </a:tabLst>
              <a:defRPr/>
            </a:pPr>
            <a:r>
              <a:rPr lang="en-US" sz="1400" b="1" dirty="0">
                <a:solidFill>
                  <a:prstClr val="black"/>
                </a:solidFill>
                <a:ea typeface="Cambria Math" pitchFamily="18" charset="0"/>
                <a:sym typeface="Symbol"/>
              </a:rPr>
              <a:t> </a:t>
            </a:r>
            <a:r>
              <a:rPr lang="en-US" sz="1400" b="1" kern="0" dirty="0" smtClean="0">
                <a:solidFill>
                  <a:sysClr val="windowText" lastClr="000000"/>
                </a:solidFill>
                <a:ea typeface="Cambria Math" pitchFamily="18" charset="0"/>
              </a:rPr>
              <a:t>The speed of boat in still water is 6km/</a:t>
            </a:r>
            <a:r>
              <a:rPr lang="en-US" sz="1400" b="1" kern="0" dirty="0" err="1" smtClean="0">
                <a:solidFill>
                  <a:sysClr val="windowText" lastClr="000000"/>
                </a:solidFill>
                <a:ea typeface="Cambria Math" pitchFamily="18" charset="0"/>
              </a:rPr>
              <a:t>hr</a:t>
            </a:r>
            <a:r>
              <a:rPr lang="en-US" sz="1400" b="1" kern="0" dirty="0" smtClean="0">
                <a:solidFill>
                  <a:sysClr val="windowText" lastClr="000000"/>
                </a:solidFill>
                <a:ea typeface="Cambria Math" pitchFamily="18" charset="0"/>
              </a:rPr>
              <a:t> and speed of stream is 2km/</a:t>
            </a:r>
            <a:r>
              <a:rPr lang="en-US" sz="1400" b="1" kern="0" dirty="0" err="1" smtClean="0">
                <a:solidFill>
                  <a:sysClr val="windowText" lastClr="000000"/>
                </a:solidFill>
                <a:ea typeface="Cambria Math" pitchFamily="18" charset="0"/>
              </a:rPr>
              <a:t>hr</a:t>
            </a:r>
            <a:endParaRPr lang="en-US" sz="1400" b="1" kern="0" dirty="0">
              <a:solidFill>
                <a:sysClr val="windowText" lastClr="000000"/>
              </a:solidFill>
              <a:ea typeface="Cambria Math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08033" y="358410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71689" y="3579932"/>
            <a:ext cx="282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y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995291" y="359045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45838" y="358447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8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89865" y="377820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=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139440" y="3778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8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91989" y="377820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–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444389" y="3778200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ea typeface="Cambria Math" pitchFamily="18" charset="0"/>
                <a:sym typeface="Symbol"/>
              </a:rPr>
              <a:t>6 </a:t>
            </a:r>
            <a:endParaRPr lang="en-US" sz="1600" b="1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7" name="Curved Down Arrow 96"/>
          <p:cNvSpPr/>
          <p:nvPr/>
        </p:nvSpPr>
        <p:spPr>
          <a:xfrm>
            <a:off x="6682770" y="3425999"/>
            <a:ext cx="670969" cy="206201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97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11829</TotalTime>
  <Words>2536</Words>
  <Application>Microsoft Office PowerPoint</Application>
  <PresentationFormat>On-screen Show (16:9)</PresentationFormat>
  <Paragraphs>574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Cambria Math</vt:lpstr>
      <vt:lpstr>Symbol</vt:lpstr>
      <vt:lpstr>Times New Roman</vt:lpstr>
      <vt:lpstr>Custom Design</vt:lpstr>
      <vt:lpstr>1_Chapter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T.S BORA</cp:lastModifiedBy>
  <cp:revision>1832</cp:revision>
  <dcterms:created xsi:type="dcterms:W3CDTF">2006-08-16T00:00:00Z</dcterms:created>
  <dcterms:modified xsi:type="dcterms:W3CDTF">2022-04-23T04:43:13Z</dcterms:modified>
</cp:coreProperties>
</file>