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  <p:sldMasterId id="2147483703" r:id="rId4"/>
    <p:sldMasterId id="2147483707" r:id="rId5"/>
    <p:sldMasterId id="2147483711" r:id="rId6"/>
  </p:sldMasterIdLst>
  <p:notesMasterIdLst>
    <p:notesMasterId r:id="rId50"/>
  </p:notesMasterIdLst>
  <p:sldIdLst>
    <p:sldId id="656" r:id="rId7"/>
    <p:sldId id="655" r:id="rId8"/>
    <p:sldId id="507" r:id="rId9"/>
    <p:sldId id="633" r:id="rId10"/>
    <p:sldId id="412" r:id="rId11"/>
    <p:sldId id="706" r:id="rId12"/>
    <p:sldId id="664" r:id="rId13"/>
    <p:sldId id="665" r:id="rId14"/>
    <p:sldId id="666" r:id="rId15"/>
    <p:sldId id="667" r:id="rId16"/>
    <p:sldId id="707" r:id="rId17"/>
    <p:sldId id="689" r:id="rId18"/>
    <p:sldId id="690" r:id="rId19"/>
    <p:sldId id="691" r:id="rId20"/>
    <p:sldId id="692" r:id="rId21"/>
    <p:sldId id="708" r:id="rId22"/>
    <p:sldId id="694" r:id="rId23"/>
    <p:sldId id="695" r:id="rId24"/>
    <p:sldId id="696" r:id="rId25"/>
    <p:sldId id="697" r:id="rId26"/>
    <p:sldId id="709" r:id="rId27"/>
    <p:sldId id="668" r:id="rId28"/>
    <p:sldId id="669" r:id="rId29"/>
    <p:sldId id="670" r:id="rId30"/>
    <p:sldId id="710" r:id="rId31"/>
    <p:sldId id="671" r:id="rId32"/>
    <p:sldId id="672" r:id="rId33"/>
    <p:sldId id="673" r:id="rId34"/>
    <p:sldId id="711" r:id="rId35"/>
    <p:sldId id="674" r:id="rId36"/>
    <p:sldId id="675" r:id="rId37"/>
    <p:sldId id="676" r:id="rId38"/>
    <p:sldId id="677" r:id="rId39"/>
    <p:sldId id="678" r:id="rId40"/>
    <p:sldId id="712" r:id="rId41"/>
    <p:sldId id="679" r:id="rId42"/>
    <p:sldId id="680" r:id="rId43"/>
    <p:sldId id="681" r:id="rId44"/>
    <p:sldId id="713" r:id="rId45"/>
    <p:sldId id="682" r:id="rId46"/>
    <p:sldId id="683" r:id="rId47"/>
    <p:sldId id="684" r:id="rId48"/>
    <p:sldId id="714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FFCC99"/>
    <a:srgbClr val="66FF99"/>
    <a:srgbClr val="99FF66"/>
    <a:srgbClr val="66FFCC"/>
    <a:srgbClr val="FF6699"/>
    <a:srgbClr val="FF3399"/>
    <a:srgbClr val="FF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887" autoAdjust="0"/>
    <p:restoredTop sz="94750" autoAdjust="0"/>
  </p:normalViewPr>
  <p:slideViewPr>
    <p:cSldViewPr>
      <p:cViewPr varScale="1">
        <p:scale>
          <a:sx n="143" d="100"/>
          <a:sy n="143" d="100"/>
        </p:scale>
        <p:origin x="306" y="108"/>
      </p:cViewPr>
      <p:guideLst>
        <p:guide orient="horz" pos="337"/>
        <p:guide pos="4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3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7D1310-DE39-4B33-ACF1-3690C76F2D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E1E02-863F-4847-A988-BF173C4B87E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4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9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3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08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46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73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8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23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83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56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7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16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90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3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6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27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12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63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78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6765-A636-44ED-9910-D604E9329DE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795B-FAA6-415E-BA63-11990C638EC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20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50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79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544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016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1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62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1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28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3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10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235" y="895350"/>
            <a:ext cx="3256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vi)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– 4x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– x + 1 = (x –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2)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6660" y="1212850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8200" y="1212850"/>
            <a:ext cx="26535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4x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– x + 1 = (x – 2)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 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25236" y="533400"/>
            <a:ext cx="5875564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Check whether the following are quadratic equations: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108426" y="1554426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363560" y="1554426"/>
            <a:ext cx="734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4x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944585" y="1554426"/>
            <a:ext cx="880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x 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34411" y="1554426"/>
            <a:ext cx="294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871685" y="1554426"/>
            <a:ext cx="5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163785" y="1554426"/>
            <a:ext cx="98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3x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(2)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10268" y="1554426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73410" y="1554426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+ 3(x)(2)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4485" y="1554426"/>
            <a:ext cx="571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106385" y="1896002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361519" y="1896002"/>
            <a:ext cx="734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4x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42544" y="1896002"/>
            <a:ext cx="880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x 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632370" y="1896002"/>
            <a:ext cx="294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869644" y="1896002"/>
            <a:ext cx="5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61744" y="1896002"/>
            <a:ext cx="80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10268" y="1896002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26894" y="1896002"/>
            <a:ext cx="981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+ 3(x)(4)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73485" y="1896002"/>
            <a:ext cx="571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62000" y="2590598"/>
            <a:ext cx="734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4x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329145" y="2590598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10268" y="259059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909217" y="2590598"/>
            <a:ext cx="585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281645" y="2590598"/>
            <a:ext cx="7575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12x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906485" y="2590598"/>
            <a:ext cx="575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264625" y="2590598"/>
            <a:ext cx="575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632370" y="2590598"/>
            <a:ext cx="575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075038" y="2903018"/>
            <a:ext cx="581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10268" y="290301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494138" y="2903018"/>
            <a:ext cx="7802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13x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146661" y="2903018"/>
            <a:ext cx="5520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+ 9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640313" y="2903018"/>
            <a:ext cx="5520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603477" y="3217343"/>
            <a:ext cx="5922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in 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03477" y="3541193"/>
            <a:ext cx="4730523" cy="301518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So it is a quadratic equation in variable x.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419600" y="2708319"/>
            <a:ext cx="3043782" cy="468126"/>
            <a:chOff x="2027330" y="3491709"/>
            <a:chExt cx="3614887" cy="235230"/>
          </a:xfrm>
        </p:grpSpPr>
        <p:sp>
          <p:nvSpPr>
            <p:cNvPr id="58" name="Rounded Rectangle 57"/>
            <p:cNvSpPr/>
            <p:nvPr/>
          </p:nvSpPr>
          <p:spPr>
            <a:xfrm>
              <a:off x="2135442" y="3491709"/>
              <a:ext cx="3383437" cy="2352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7330" y="3525807"/>
              <a:ext cx="3614887" cy="15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(a – b)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– 3a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b + 3ab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– 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19600" y="2659167"/>
            <a:ext cx="3043782" cy="566431"/>
            <a:chOff x="2027330" y="3467010"/>
            <a:chExt cx="3614887" cy="284628"/>
          </a:xfrm>
        </p:grpSpPr>
        <p:sp>
          <p:nvSpPr>
            <p:cNvPr id="68" name="Rounded Rectangle 67"/>
            <p:cNvSpPr/>
            <p:nvPr/>
          </p:nvSpPr>
          <p:spPr>
            <a:xfrm>
              <a:off x="2135442" y="3467010"/>
              <a:ext cx="3383437" cy="28462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27330" y="3475309"/>
              <a:ext cx="3614887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in such a way that we get R.H.S as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3" name="Curved Down Arrow 82"/>
          <p:cNvSpPr>
            <a:spLocks noChangeArrowheads="1"/>
          </p:cNvSpPr>
          <p:nvPr/>
        </p:nvSpPr>
        <p:spPr bwMode="auto">
          <a:xfrm rot="10800000" flipV="1">
            <a:off x="3569970" y="2065279"/>
            <a:ext cx="967450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362200" y="2943300"/>
            <a:ext cx="173407" cy="17307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2141065" y="2309036"/>
            <a:ext cx="250677" cy="1825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106385" y="2232994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361519" y="2232994"/>
            <a:ext cx="734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4x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942544" y="2232994"/>
            <a:ext cx="880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x 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632370" y="2232994"/>
            <a:ext cx="294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869644" y="2232994"/>
            <a:ext cx="5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161744" y="2232994"/>
            <a:ext cx="80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10268" y="2232994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726894" y="2232994"/>
            <a:ext cx="981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5410200" y="2232994"/>
            <a:ext cx="571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3911067" y="2309036"/>
            <a:ext cx="250677" cy="1825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rved Down Arrow 99"/>
          <p:cNvSpPr>
            <a:spLocks noChangeArrowheads="1"/>
          </p:cNvSpPr>
          <p:nvPr/>
        </p:nvSpPr>
        <p:spPr bwMode="auto">
          <a:xfrm rot="10800000" flipV="1">
            <a:off x="3552415" y="2065279"/>
            <a:ext cx="162532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Curved Down Arrow 100"/>
          <p:cNvSpPr>
            <a:spLocks noChangeArrowheads="1"/>
          </p:cNvSpPr>
          <p:nvPr/>
        </p:nvSpPr>
        <p:spPr bwMode="auto">
          <a:xfrm rot="10800000" flipV="1">
            <a:off x="3552415" y="2065279"/>
            <a:ext cx="219655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562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61" name="Rectangle 60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1(VIII)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9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63" grpId="0"/>
      <p:bldP spid="64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 animBg="1"/>
      <p:bldP spid="83" grpId="0" animBg="1"/>
      <p:bldP spid="83" grpId="1" animBg="1"/>
      <p:bldP spid="84" grpId="0" animBg="1"/>
      <p:bldP spid="84" grpId="1" animBg="1"/>
      <p:bldP spid="84" grpId="2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100" grpId="0" animBg="1"/>
      <p:bldP spid="100" grpId="1" animBg="1"/>
      <p:bldP spid="101" grpId="0" animBg="1"/>
      <p:bldP spid="10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8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47698" y="2999296"/>
            <a:ext cx="7702624" cy="19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.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Stating whether the given equation is a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Quadratic Equation or not ?</a:t>
            </a:r>
          </a:p>
          <a:p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416997" y="1389600"/>
            <a:ext cx="76529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351517" y="1348705"/>
            <a:ext cx="2139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16802" y="576497"/>
            <a:ext cx="634633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Check whether the following are quadratic equations :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525235" y="1013996"/>
            <a:ext cx="2913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) 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x +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1)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x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3)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49666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990600" y="166739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1235982" y="1667393"/>
            <a:ext cx="692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119313" y="1667393"/>
            <a:ext cx="294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2296447" y="1667393"/>
            <a:ext cx="5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622912" y="1667393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6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533400" y="166739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1471370" y="223332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731764" y="2233327"/>
            <a:ext cx="590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7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2119313" y="2233327"/>
            <a:ext cx="33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2302798" y="2233327"/>
            <a:ext cx="514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533400" y="223332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381000" y="2811470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381000" y="3154480"/>
            <a:ext cx="3314700" cy="33167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it is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quadratic equation.</a:t>
            </a: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737959" y="1667393"/>
            <a:ext cx="530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5254863" y="1433329"/>
            <a:ext cx="2286839" cy="468126"/>
            <a:chOff x="2476814" y="3491709"/>
            <a:chExt cx="2715918" cy="235230"/>
          </a:xfrm>
        </p:grpSpPr>
        <p:sp>
          <p:nvSpPr>
            <p:cNvPr id="179" name="Rounded Rectangle 178"/>
            <p:cNvSpPr/>
            <p:nvPr/>
          </p:nvSpPr>
          <p:spPr>
            <a:xfrm>
              <a:off x="2518050" y="3491709"/>
              <a:ext cx="2567446" cy="2352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476814" y="3525807"/>
              <a:ext cx="2715918" cy="15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(a + b)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+ 2ab + 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81" name="Curved Down Arrow 180"/>
          <p:cNvSpPr>
            <a:spLocks noChangeArrowheads="1"/>
          </p:cNvSpPr>
          <p:nvPr/>
        </p:nvSpPr>
        <p:spPr bwMode="auto">
          <a:xfrm rot="10800000" flipH="1" flipV="1">
            <a:off x="2410153" y="1208474"/>
            <a:ext cx="333784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2" name="Curved Down Arrow 181"/>
          <p:cNvSpPr>
            <a:spLocks noChangeArrowheads="1"/>
          </p:cNvSpPr>
          <p:nvPr/>
        </p:nvSpPr>
        <p:spPr bwMode="auto">
          <a:xfrm rot="10800000" flipH="1" flipV="1">
            <a:off x="2410153" y="1208474"/>
            <a:ext cx="676685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165872" y="2579850"/>
            <a:ext cx="143312" cy="1573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4907767" y="1277153"/>
            <a:ext cx="2043326" cy="780480"/>
            <a:chOff x="2150411" y="3410438"/>
            <a:chExt cx="1666679" cy="759284"/>
          </a:xfrm>
        </p:grpSpPr>
        <p:sp>
          <p:nvSpPr>
            <p:cNvPr id="198" name="Rounded Rectangle 197"/>
            <p:cNvSpPr/>
            <p:nvPr/>
          </p:nvSpPr>
          <p:spPr>
            <a:xfrm>
              <a:off x="2220534" y="3410438"/>
              <a:ext cx="154817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50411" y="3425292"/>
              <a:ext cx="1666679" cy="69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such that we get RHS =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0" name="Rectangle 17"/>
          <p:cNvSpPr>
            <a:spLocks noChangeArrowheads="1"/>
          </p:cNvSpPr>
          <p:nvPr/>
        </p:nvSpPr>
        <p:spPr bwMode="auto">
          <a:xfrm>
            <a:off x="533400" y="2528849"/>
            <a:ext cx="527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057897" y="1842086"/>
            <a:ext cx="1869302" cy="558935"/>
            <a:chOff x="2552700" y="5619750"/>
            <a:chExt cx="1869302" cy="558935"/>
          </a:xfrm>
        </p:grpSpPr>
        <p:sp>
          <p:nvSpPr>
            <p:cNvPr id="202" name="Rounded Rectangle 201"/>
            <p:cNvSpPr/>
            <p:nvPr/>
          </p:nvSpPr>
          <p:spPr>
            <a:xfrm>
              <a:off x="2552700" y="5619750"/>
              <a:ext cx="1793102" cy="55893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560468" y="5638881"/>
              <a:ext cx="1861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Represent Middle term as 0x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971966" y="1302629"/>
            <a:ext cx="1795032" cy="541748"/>
            <a:chOff x="2330526" y="3477398"/>
            <a:chExt cx="1933571" cy="435564"/>
          </a:xfrm>
        </p:grpSpPr>
        <p:sp>
          <p:nvSpPr>
            <p:cNvPr id="205" name="Rounded Rectangle 204"/>
            <p:cNvSpPr/>
            <p:nvPr/>
          </p:nvSpPr>
          <p:spPr>
            <a:xfrm>
              <a:off x="2396973" y="3477398"/>
              <a:ext cx="1743420" cy="4318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330526" y="3492293"/>
              <a:ext cx="1933571" cy="42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Middle term is missing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7" name="Rectangle 17"/>
          <p:cNvSpPr>
            <a:spLocks noChangeArrowheads="1"/>
          </p:cNvSpPr>
          <p:nvPr/>
        </p:nvSpPr>
        <p:spPr bwMode="auto">
          <a:xfrm>
            <a:off x="990600" y="2528849"/>
            <a:ext cx="527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Rectangle 17"/>
          <p:cNvSpPr>
            <a:spLocks noChangeArrowheads="1"/>
          </p:cNvSpPr>
          <p:nvPr/>
        </p:nvSpPr>
        <p:spPr bwMode="auto">
          <a:xfrm>
            <a:off x="1235982" y="2528849"/>
            <a:ext cx="701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pl-PL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9" name="Rectangle 17"/>
          <p:cNvSpPr>
            <a:spLocks noChangeArrowheads="1"/>
          </p:cNvSpPr>
          <p:nvPr/>
        </p:nvSpPr>
        <p:spPr bwMode="auto">
          <a:xfrm>
            <a:off x="1737959" y="2528849"/>
            <a:ext cx="593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r>
              <a:rPr lang="pl-PL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0" name="Rectangle 17"/>
          <p:cNvSpPr>
            <a:spLocks noChangeArrowheads="1"/>
          </p:cNvSpPr>
          <p:nvPr/>
        </p:nvSpPr>
        <p:spPr bwMode="auto">
          <a:xfrm>
            <a:off x="2119313" y="2528849"/>
            <a:ext cx="593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pl-PL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4983535" y="1316983"/>
            <a:ext cx="1867464" cy="736497"/>
            <a:chOff x="1980876" y="3482312"/>
            <a:chExt cx="2141374" cy="493453"/>
          </a:xfrm>
        </p:grpSpPr>
        <p:sp>
          <p:nvSpPr>
            <p:cNvPr id="215" name="Rounded Rectangle 214"/>
            <p:cNvSpPr/>
            <p:nvPr/>
          </p:nvSpPr>
          <p:spPr>
            <a:xfrm>
              <a:off x="1980876" y="3482312"/>
              <a:ext cx="214137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26331" y="3570178"/>
              <a:ext cx="2094150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Highest index of variable is 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217" name="Straight Connector 216"/>
          <p:cNvCxnSpPr/>
          <p:nvPr/>
        </p:nvCxnSpPr>
        <p:spPr>
          <a:xfrm flipH="1">
            <a:off x="1525144" y="1800225"/>
            <a:ext cx="243331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2406979" y="1800373"/>
            <a:ext cx="212758" cy="1080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rved Down Arrow 221"/>
          <p:cNvSpPr>
            <a:spLocks noChangeArrowheads="1"/>
          </p:cNvSpPr>
          <p:nvPr/>
        </p:nvSpPr>
        <p:spPr bwMode="auto">
          <a:xfrm rot="10800000" flipV="1">
            <a:off x="2038349" y="1493936"/>
            <a:ext cx="857250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987732" y="197871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116445" y="1978718"/>
            <a:ext cx="294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293579" y="1978718"/>
            <a:ext cx="5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682158" y="1978718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+ 6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0532" y="197871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275280" y="1978718"/>
            <a:ext cx="530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562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56" name="Rectangle 55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1(I)</a:t>
              </a:r>
              <a:endParaRPr lang="en-US" sz="40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-381000" y="-933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11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176" grpId="0"/>
      <p:bldP spid="108" grpId="0" animBg="1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153" grpId="0"/>
      <p:bldP spid="156" grpId="0"/>
      <p:bldP spid="157" grpId="0"/>
      <p:bldP spid="158" grpId="0"/>
      <p:bldP spid="174" grpId="0"/>
      <p:bldP spid="175" grpId="0" animBg="1"/>
      <p:bldP spid="177" grpId="0"/>
      <p:bldP spid="181" grpId="0" animBg="1"/>
      <p:bldP spid="181" grpId="1" animBg="1"/>
      <p:bldP spid="182" grpId="0" animBg="1"/>
      <p:bldP spid="182" grpId="1" animBg="1"/>
      <p:bldP spid="196" grpId="0" animBg="1"/>
      <p:bldP spid="196" grpId="1" animBg="1"/>
      <p:bldP spid="196" grpId="2" animBg="1"/>
      <p:bldP spid="200" grpId="0"/>
      <p:bldP spid="207" grpId="0"/>
      <p:bldP spid="208" grpId="0"/>
      <p:bldP spid="209" grpId="0"/>
      <p:bldP spid="210" grpId="0"/>
      <p:bldP spid="222" grpId="0" animBg="1"/>
      <p:bldP spid="222" grpId="1" animBg="1"/>
      <p:bldP spid="48" grpId="0"/>
      <p:bldP spid="50" grpId="0"/>
      <p:bldP spid="51" grpId="0"/>
      <p:bldP spid="52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6802" y="576497"/>
            <a:ext cx="634633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Check whether the following are quadratic equations 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235" y="1013996"/>
            <a:ext cx="35133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ii)    x²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– 2x  =  (– 2)  (3 – x)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2917" y="1348705"/>
            <a:ext cx="24584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 – 2x 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(–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2)  (3 – x)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53445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2917" y="1653445"/>
            <a:ext cx="8582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23016" y="1653445"/>
            <a:ext cx="3589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91" y="1653445"/>
            <a:ext cx="478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14600" y="1653445"/>
            <a:ext cx="696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+ 2x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2258324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56238" y="2258324"/>
            <a:ext cx="4772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32438" y="2258324"/>
            <a:ext cx="6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4x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99188" y="2258324"/>
            <a:ext cx="6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07729" y="2258324"/>
            <a:ext cx="319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34804" y="2258324"/>
            <a:ext cx="319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1000" y="2544395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" y="2887405"/>
            <a:ext cx="3314700" cy="33167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it is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quadratic equation.</a:t>
            </a:r>
          </a:p>
        </p:txBody>
      </p:sp>
      <p:sp>
        <p:nvSpPr>
          <p:cNvPr id="20" name="Oval 19"/>
          <p:cNvSpPr/>
          <p:nvPr/>
        </p:nvSpPr>
        <p:spPr>
          <a:xfrm>
            <a:off x="1328470" y="2311875"/>
            <a:ext cx="143312" cy="1573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83535" y="1316983"/>
            <a:ext cx="1867464" cy="736497"/>
            <a:chOff x="1980876" y="3482312"/>
            <a:chExt cx="2141374" cy="493453"/>
          </a:xfrm>
        </p:grpSpPr>
        <p:sp>
          <p:nvSpPr>
            <p:cNvPr id="22" name="Rounded Rectangle 21"/>
            <p:cNvSpPr/>
            <p:nvPr/>
          </p:nvSpPr>
          <p:spPr>
            <a:xfrm>
              <a:off x="1980876" y="3482312"/>
              <a:ext cx="214137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26331" y="3570178"/>
              <a:ext cx="2094150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Highest index of variable is 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4" name="Curved Down Arrow 23"/>
          <p:cNvSpPr>
            <a:spLocks noChangeArrowheads="1"/>
          </p:cNvSpPr>
          <p:nvPr/>
        </p:nvSpPr>
        <p:spPr bwMode="auto">
          <a:xfrm rot="10800000" flipH="1" flipV="1">
            <a:off x="2337346" y="1214755"/>
            <a:ext cx="56876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" name="Curved Down Arrow 24"/>
          <p:cNvSpPr>
            <a:spLocks noChangeArrowheads="1"/>
          </p:cNvSpPr>
          <p:nvPr/>
        </p:nvSpPr>
        <p:spPr bwMode="auto">
          <a:xfrm rot="10800000" flipH="1" flipV="1">
            <a:off x="2326833" y="1214755"/>
            <a:ext cx="884371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06131" y="1308868"/>
            <a:ext cx="2043326" cy="780480"/>
            <a:chOff x="2150411" y="3410438"/>
            <a:chExt cx="1666679" cy="759284"/>
          </a:xfrm>
        </p:grpSpPr>
        <p:sp>
          <p:nvSpPr>
            <p:cNvPr id="27" name="Rounded Rectangle 26"/>
            <p:cNvSpPr/>
            <p:nvPr/>
          </p:nvSpPr>
          <p:spPr>
            <a:xfrm>
              <a:off x="2220534" y="3410438"/>
              <a:ext cx="154817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50411" y="3425292"/>
              <a:ext cx="1666679" cy="69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such that we get RHS =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16148" y="195355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62000" y="1953557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 – 2x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33977" y="1953557"/>
            <a:ext cx="3589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2566" y="1953557"/>
            <a:ext cx="626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80740" y="1953557"/>
            <a:ext cx="696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4" name="Curved Down Arrow 33"/>
          <p:cNvSpPr>
            <a:spLocks noChangeArrowheads="1"/>
          </p:cNvSpPr>
          <p:nvPr/>
        </p:nvSpPr>
        <p:spPr bwMode="auto">
          <a:xfrm rot="10800000" flipV="1">
            <a:off x="1858327" y="1493936"/>
            <a:ext cx="1037273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85211" y="1953557"/>
            <a:ext cx="574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- 2x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6" name="Curved Down Arrow 35"/>
          <p:cNvSpPr>
            <a:spLocks noChangeArrowheads="1"/>
          </p:cNvSpPr>
          <p:nvPr/>
        </p:nvSpPr>
        <p:spPr bwMode="auto">
          <a:xfrm rot="10800000" flipV="1">
            <a:off x="1770705" y="1532293"/>
            <a:ext cx="708472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562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38" name="Rectangle 3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0" grpId="1" animBg="1"/>
      <p:bldP spid="20" grpId="2" animBg="1"/>
      <p:bldP spid="24" grpId="0" animBg="1"/>
      <p:bldP spid="24" grpId="1" animBg="1"/>
      <p:bldP spid="25" grpId="0" animBg="1"/>
      <p:bldP spid="25" grpId="1" animBg="1"/>
      <p:bldP spid="29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1024802" y="2708897"/>
            <a:ext cx="825239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890421" y="2708897"/>
            <a:ext cx="777412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387409" y="2108487"/>
            <a:ext cx="706738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572461" y="2099861"/>
            <a:ext cx="76529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16802" y="576497"/>
            <a:ext cx="634633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Check whether the following are quadratic equations :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525234" y="1013996"/>
            <a:ext cx="4143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(iii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)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x – 2) (x + 1) = (x – 1) (x + 3)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49666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795168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947568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+ 1)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81000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351516" y="1348705"/>
            <a:ext cx="2915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(x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2)(x + 1)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(x – 1)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 (x + 3)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81" name="Curved Down Arrow 180"/>
          <p:cNvSpPr>
            <a:spLocks noChangeArrowheads="1"/>
          </p:cNvSpPr>
          <p:nvPr/>
        </p:nvSpPr>
        <p:spPr bwMode="auto">
          <a:xfrm rot="10800000" flipH="1" flipV="1">
            <a:off x="1602238" y="1183273"/>
            <a:ext cx="78274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2" name="Curved Down Arrow 181"/>
          <p:cNvSpPr>
            <a:spLocks noChangeArrowheads="1"/>
          </p:cNvSpPr>
          <p:nvPr/>
        </p:nvSpPr>
        <p:spPr bwMode="auto">
          <a:xfrm rot="10800000" flipH="1" flipV="1">
            <a:off x="1870586" y="1183273"/>
            <a:ext cx="535441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634046" y="1699667"/>
            <a:ext cx="6851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57218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+ 1)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623968" y="1699667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64361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016761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+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723878" y="1699667"/>
            <a:ext cx="6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024143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+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070535" y="2060209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1000" y="2060209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56285" y="2060209"/>
            <a:ext cx="4919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758710" y="206020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2x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224246" y="206020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2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623968" y="2060209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62831" y="2060209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142907" y="206020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+ 3x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623968" y="2398763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862831" y="2398763"/>
            <a:ext cx="737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224038" y="2398763"/>
            <a:ext cx="521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81000" y="239876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68259" y="2398763"/>
            <a:ext cx="517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224246" y="2398763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2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81000" y="301839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747668" y="3018398"/>
            <a:ext cx="680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224246" y="3018398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623968" y="3018398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828327" y="3018398"/>
            <a:ext cx="3090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81000" y="3339700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911702" y="3339700"/>
            <a:ext cx="4646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224246" y="3339700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623968" y="3339700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819701" y="3339700"/>
            <a:ext cx="3090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81000" y="3641505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is not in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80999" y="3991246"/>
            <a:ext cx="3886199" cy="33167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it is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not a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quadratic equation.</a:t>
            </a:r>
          </a:p>
        </p:txBody>
      </p:sp>
      <p:sp>
        <p:nvSpPr>
          <p:cNvPr id="94" name="Curved Down Arrow 93"/>
          <p:cNvSpPr>
            <a:spLocks noChangeArrowheads="1"/>
          </p:cNvSpPr>
          <p:nvPr/>
        </p:nvSpPr>
        <p:spPr bwMode="auto">
          <a:xfrm rot="10800000" flipH="1" flipV="1">
            <a:off x="2988697" y="1208673"/>
            <a:ext cx="78274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Curved Down Arrow 94"/>
          <p:cNvSpPr>
            <a:spLocks noChangeArrowheads="1"/>
          </p:cNvSpPr>
          <p:nvPr/>
        </p:nvSpPr>
        <p:spPr bwMode="auto">
          <a:xfrm rot="10800000" flipH="1" flipV="1">
            <a:off x="3257045" y="1208673"/>
            <a:ext cx="535441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6" name="Curved Down Arrow 95"/>
          <p:cNvSpPr>
            <a:spLocks noChangeArrowheads="1"/>
          </p:cNvSpPr>
          <p:nvPr/>
        </p:nvSpPr>
        <p:spPr bwMode="auto">
          <a:xfrm rot="10800000" flipH="1" flipV="1">
            <a:off x="924264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7" name="Curved Down Arrow 96"/>
          <p:cNvSpPr>
            <a:spLocks noChangeArrowheads="1"/>
          </p:cNvSpPr>
          <p:nvPr/>
        </p:nvSpPr>
        <p:spPr bwMode="auto">
          <a:xfrm rot="10800000" flipH="1" flipV="1">
            <a:off x="914400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Curved Down Arrow 97"/>
          <p:cNvSpPr>
            <a:spLocks noChangeArrowheads="1"/>
          </p:cNvSpPr>
          <p:nvPr/>
        </p:nvSpPr>
        <p:spPr bwMode="auto">
          <a:xfrm rot="10800000" flipH="1" flipV="1">
            <a:off x="1934330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9" name="Curved Down Arrow 98"/>
          <p:cNvSpPr>
            <a:spLocks noChangeArrowheads="1"/>
          </p:cNvSpPr>
          <p:nvPr/>
        </p:nvSpPr>
        <p:spPr bwMode="auto">
          <a:xfrm rot="10800000" flipH="1" flipV="1">
            <a:off x="1924466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Curved Down Arrow 99"/>
          <p:cNvSpPr>
            <a:spLocks noChangeArrowheads="1"/>
          </p:cNvSpPr>
          <p:nvPr/>
        </p:nvSpPr>
        <p:spPr bwMode="auto">
          <a:xfrm rot="10800000" flipH="1" flipV="1">
            <a:off x="2956406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Curved Down Arrow 100"/>
          <p:cNvSpPr>
            <a:spLocks noChangeArrowheads="1"/>
          </p:cNvSpPr>
          <p:nvPr/>
        </p:nvSpPr>
        <p:spPr bwMode="auto">
          <a:xfrm rot="10800000" flipH="1" flipV="1">
            <a:off x="2946542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2" name="Curved Down Arrow 101"/>
          <p:cNvSpPr>
            <a:spLocks noChangeArrowheads="1"/>
          </p:cNvSpPr>
          <p:nvPr/>
        </p:nvSpPr>
        <p:spPr bwMode="auto">
          <a:xfrm rot="10800000" flipH="1" flipV="1">
            <a:off x="3992162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3" name="Curved Down Arrow 102"/>
          <p:cNvSpPr>
            <a:spLocks noChangeArrowheads="1"/>
          </p:cNvSpPr>
          <p:nvPr/>
        </p:nvSpPr>
        <p:spPr bwMode="auto">
          <a:xfrm rot="10800000" flipH="1" flipV="1">
            <a:off x="3982298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666324" y="206020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025900" y="206020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 – 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119112" y="2175150"/>
            <a:ext cx="243331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2959100" y="2175298"/>
            <a:ext cx="212758" cy="1080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rved Down Arrow 108"/>
          <p:cNvSpPr>
            <a:spLocks noChangeArrowheads="1"/>
          </p:cNvSpPr>
          <p:nvPr/>
        </p:nvSpPr>
        <p:spPr bwMode="auto">
          <a:xfrm rot="10800000" flipV="1">
            <a:off x="2132865" y="2236168"/>
            <a:ext cx="857250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0" name="Curved Down Arrow 109"/>
          <p:cNvSpPr>
            <a:spLocks noChangeArrowheads="1"/>
          </p:cNvSpPr>
          <p:nvPr/>
        </p:nvSpPr>
        <p:spPr bwMode="auto">
          <a:xfrm rot="10800000" flipV="1">
            <a:off x="2485258" y="2236168"/>
            <a:ext cx="1114795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029200" y="950413"/>
            <a:ext cx="1981200" cy="804273"/>
            <a:chOff x="2200717" y="3495980"/>
            <a:chExt cx="2134107" cy="404147"/>
          </a:xfrm>
        </p:grpSpPr>
        <p:sp>
          <p:nvSpPr>
            <p:cNvPr id="115" name="Rounded Rectangle 114"/>
            <p:cNvSpPr/>
            <p:nvPr/>
          </p:nvSpPr>
          <p:spPr>
            <a:xfrm>
              <a:off x="2200717" y="3495980"/>
              <a:ext cx="2134107" cy="4041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00833" y="3505676"/>
              <a:ext cx="1972434" cy="37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such that we get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RHS as 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3968" y="2678516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24539" y="2678516"/>
            <a:ext cx="609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- 2 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89680" y="2678516"/>
            <a:ext cx="521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81000" y="2678516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970480" y="2678516"/>
            <a:ext cx="517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258318" y="2672047"/>
            <a:ext cx="694425" cy="35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2x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810774" y="2678516"/>
            <a:ext cx="378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108996" y="1019629"/>
            <a:ext cx="1831110" cy="547563"/>
            <a:chOff x="2300833" y="3561401"/>
            <a:chExt cx="1972434" cy="275150"/>
          </a:xfrm>
        </p:grpSpPr>
        <p:sp>
          <p:nvSpPr>
            <p:cNvPr id="113" name="Rounded Rectangle 112"/>
            <p:cNvSpPr/>
            <p:nvPr/>
          </p:nvSpPr>
          <p:spPr>
            <a:xfrm>
              <a:off x="2367349" y="3561401"/>
              <a:ext cx="1856593" cy="27330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00833" y="3573633"/>
              <a:ext cx="1972434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dividing 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throughout by -1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62600" y="-1314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19" name="Rectangle 118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1(III)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6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111" grpId="0" animBg="1"/>
      <p:bldP spid="111" grpId="1" animBg="1"/>
      <p:bldP spid="64" grpId="0" animBg="1"/>
      <p:bldP spid="64" grpId="1" animBg="1"/>
      <p:bldP spid="63" grpId="0" animBg="1"/>
      <p:bldP spid="63" grpId="1" animBg="1"/>
      <p:bldP spid="143" grpId="0"/>
      <p:bldP spid="144" grpId="0"/>
      <p:bldP spid="145" grpId="0"/>
      <p:bldP spid="146" grpId="0"/>
      <p:bldP spid="151" grpId="0"/>
      <p:bldP spid="176" grpId="0"/>
      <p:bldP spid="181" grpId="0" animBg="1"/>
      <p:bldP spid="181" grpId="1" animBg="1"/>
      <p:bldP spid="182" grpId="0" animBg="1"/>
      <p:bldP spid="182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  <p:bldP spid="59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5" grpId="0"/>
      <p:bldP spid="109" grpId="0" animBg="1"/>
      <p:bldP spid="109" grpId="1" animBg="1"/>
      <p:bldP spid="110" grpId="0" animBg="1"/>
      <p:bldP spid="110" grpId="1" animBg="1"/>
      <p:bldP spid="65" grpId="0"/>
      <p:bldP spid="66" grpId="0"/>
      <p:bldP spid="67" grpId="0"/>
      <p:bldP spid="68" grpId="0"/>
      <p:bldP spid="90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2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47698" y="2999296"/>
            <a:ext cx="7702624" cy="19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.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Stating whether the given equation is a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Quadratic Equation or not ?</a:t>
            </a:r>
          </a:p>
          <a:p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694426" y="2746997"/>
            <a:ext cx="689914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463481" y="2746997"/>
            <a:ext cx="946101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614683" y="2097298"/>
            <a:ext cx="689914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16802" y="576497"/>
            <a:ext cx="634633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Check whether the following are quadratic equations :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525234" y="1013996"/>
            <a:ext cx="4143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(iv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)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x – 3) (2x + 1) = x (x + 5)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49666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33415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55335" y="1699667"/>
            <a:ext cx="10096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(2x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81000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168972" y="1348705"/>
            <a:ext cx="3982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(x – 3) (2x + 1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 =  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(x + 5)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81" name="Curved Down Arrow 180"/>
          <p:cNvSpPr>
            <a:spLocks noChangeArrowheads="1"/>
          </p:cNvSpPr>
          <p:nvPr/>
        </p:nvSpPr>
        <p:spPr bwMode="auto">
          <a:xfrm rot="10800000" flipH="1" flipV="1">
            <a:off x="1371600" y="1222763"/>
            <a:ext cx="95249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2" name="Curved Down Arrow 181"/>
          <p:cNvSpPr>
            <a:spLocks noChangeArrowheads="1"/>
          </p:cNvSpPr>
          <p:nvPr/>
        </p:nvSpPr>
        <p:spPr bwMode="auto">
          <a:xfrm rot="10800000" flipH="1" flipV="1">
            <a:off x="1676400" y="1208474"/>
            <a:ext cx="64769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520763" y="1699667"/>
            <a:ext cx="6851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843934" y="1699667"/>
            <a:ext cx="1018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(2x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623968" y="1699667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64361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124200" y="1699667"/>
            <a:ext cx="695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+ 5x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80363" y="2044969"/>
            <a:ext cx="543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1000" y="2044969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56285" y="2044969"/>
            <a:ext cx="4919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758710" y="204496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6x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224246" y="204496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623968" y="2044969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62831" y="2044969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142907" y="2044969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+ 5x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81000" y="239876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295400" y="2398763"/>
            <a:ext cx="517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727587" y="2398763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5x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4" name="Curved Down Arrow 93"/>
          <p:cNvSpPr>
            <a:spLocks noChangeArrowheads="1"/>
          </p:cNvSpPr>
          <p:nvPr/>
        </p:nvSpPr>
        <p:spPr bwMode="auto">
          <a:xfrm rot="10800000" flipH="1" flipV="1">
            <a:off x="2988697" y="1208673"/>
            <a:ext cx="321920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Curved Down Arrow 94"/>
          <p:cNvSpPr>
            <a:spLocks noChangeArrowheads="1"/>
          </p:cNvSpPr>
          <p:nvPr/>
        </p:nvSpPr>
        <p:spPr bwMode="auto">
          <a:xfrm rot="10800000" flipH="1" flipV="1">
            <a:off x="3033711" y="1208673"/>
            <a:ext cx="632613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6" name="Curved Down Arrow 95"/>
          <p:cNvSpPr>
            <a:spLocks noChangeArrowheads="1"/>
          </p:cNvSpPr>
          <p:nvPr/>
        </p:nvSpPr>
        <p:spPr bwMode="auto">
          <a:xfrm rot="10800000" flipH="1" flipV="1">
            <a:off x="742948" y="1577121"/>
            <a:ext cx="376164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7" name="Curved Down Arrow 96"/>
          <p:cNvSpPr>
            <a:spLocks noChangeArrowheads="1"/>
          </p:cNvSpPr>
          <p:nvPr/>
        </p:nvSpPr>
        <p:spPr bwMode="auto">
          <a:xfrm rot="10800000" flipH="1" flipV="1">
            <a:off x="759963" y="1577121"/>
            <a:ext cx="74117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Curved Down Arrow 97"/>
          <p:cNvSpPr>
            <a:spLocks noChangeArrowheads="1"/>
          </p:cNvSpPr>
          <p:nvPr/>
        </p:nvSpPr>
        <p:spPr bwMode="auto">
          <a:xfrm rot="10800000" flipH="1" flipV="1">
            <a:off x="1800806" y="1587133"/>
            <a:ext cx="332794" cy="2002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9" name="Curved Down Arrow 98"/>
          <p:cNvSpPr>
            <a:spLocks noChangeArrowheads="1"/>
          </p:cNvSpPr>
          <p:nvPr/>
        </p:nvSpPr>
        <p:spPr bwMode="auto">
          <a:xfrm rot="10800000" flipH="1" flipV="1">
            <a:off x="1828800" y="1577121"/>
            <a:ext cx="73818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193766" y="2398763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623968" y="2398763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862832" y="2398763"/>
            <a:ext cx="499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176413" y="2398763"/>
            <a:ext cx="738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+ 5x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80999" y="3069055"/>
            <a:ext cx="599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i.e.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295400" y="3069055"/>
            <a:ext cx="517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1601932" y="3069055"/>
            <a:ext cx="7793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10x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193766" y="3069055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623968" y="3069055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2862832" y="3069055"/>
            <a:ext cx="499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495800" y="1028363"/>
            <a:ext cx="1981200" cy="804273"/>
            <a:chOff x="2200717" y="3495980"/>
            <a:chExt cx="2134107" cy="404147"/>
          </a:xfrm>
        </p:grpSpPr>
        <p:sp>
          <p:nvSpPr>
            <p:cNvPr id="138" name="Rounded Rectangle 137"/>
            <p:cNvSpPr/>
            <p:nvPr/>
          </p:nvSpPr>
          <p:spPr>
            <a:xfrm>
              <a:off x="2200717" y="3495980"/>
              <a:ext cx="2134107" cy="4041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0833" y="3505676"/>
              <a:ext cx="1972434" cy="37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such that we get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RHS as 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0" name="Curved Down Arrow 139"/>
          <p:cNvSpPr>
            <a:spLocks noChangeArrowheads="1"/>
          </p:cNvSpPr>
          <p:nvPr/>
        </p:nvSpPr>
        <p:spPr bwMode="auto">
          <a:xfrm rot="10800000" flipV="1">
            <a:off x="2104289" y="2236168"/>
            <a:ext cx="1467585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81000" y="3325124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381000" y="3703698"/>
            <a:ext cx="3314700" cy="33167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it is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quadratic equation.</a:t>
            </a:r>
          </a:p>
        </p:txBody>
      </p:sp>
      <p:sp>
        <p:nvSpPr>
          <p:cNvPr id="147" name="Oval 146"/>
          <p:cNvSpPr/>
          <p:nvPr/>
        </p:nvSpPr>
        <p:spPr>
          <a:xfrm>
            <a:off x="1474167" y="3121519"/>
            <a:ext cx="143312" cy="1573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495800" y="1062251"/>
            <a:ext cx="1867464" cy="736497"/>
            <a:chOff x="1980876" y="3482312"/>
            <a:chExt cx="2141374" cy="493453"/>
          </a:xfrm>
        </p:grpSpPr>
        <p:sp>
          <p:nvSpPr>
            <p:cNvPr id="149" name="Rounded Rectangle 148"/>
            <p:cNvSpPr/>
            <p:nvPr/>
          </p:nvSpPr>
          <p:spPr>
            <a:xfrm>
              <a:off x="1980876" y="3482312"/>
              <a:ext cx="214137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26331" y="3570178"/>
              <a:ext cx="2094150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Highest index of variable is 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81000" y="2716616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22550" y="2716616"/>
            <a:ext cx="517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382547" y="2716616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5x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848726" y="2716616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5x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623968" y="2716616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960068" y="2716616"/>
            <a:ext cx="641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9638" y="2716616"/>
            <a:ext cx="738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3" name="Curved Down Arrow 72"/>
          <p:cNvSpPr>
            <a:spLocks noChangeArrowheads="1"/>
          </p:cNvSpPr>
          <p:nvPr/>
        </p:nvSpPr>
        <p:spPr bwMode="auto">
          <a:xfrm rot="10800000" flipV="1">
            <a:off x="1795127" y="2249698"/>
            <a:ext cx="1212880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878348" y="2716616"/>
            <a:ext cx="499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562600" y="-10096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1" name="Rectangle 80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1(IV)</a:t>
              </a:r>
              <a:endParaRPr lang="en-US" sz="400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-228600" y="-933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09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9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8" grpId="0" animBg="1"/>
      <p:bldP spid="78" grpId="1" animBg="1"/>
      <p:bldP spid="53" grpId="0" animBg="1"/>
      <p:bldP spid="53" grpId="1" animBg="1"/>
      <p:bldP spid="143" grpId="0"/>
      <p:bldP spid="144" grpId="0"/>
      <p:bldP spid="145" grpId="0"/>
      <p:bldP spid="146" grpId="0"/>
      <p:bldP spid="151" grpId="0"/>
      <p:bldP spid="176" grpId="0"/>
      <p:bldP spid="181" grpId="0" animBg="1"/>
      <p:bldP spid="181" grpId="1" animBg="1"/>
      <p:bldP spid="182" grpId="0" animBg="1"/>
      <p:bldP spid="182" grpId="1" animBg="1"/>
      <p:bldP spid="46" grpId="0"/>
      <p:bldP spid="47" grpId="0"/>
      <p:bldP spid="48" grpId="0"/>
      <p:bldP spid="49" grpId="0"/>
      <p:bldP spid="51" grpId="0"/>
      <p:bldP spid="55" grpId="0"/>
      <p:bldP spid="56" grpId="0"/>
      <p:bldP spid="57" grpId="0"/>
      <p:bldP spid="58" grpId="0"/>
      <p:bldP spid="59" grpId="0"/>
      <p:bldP spid="69" grpId="0"/>
      <p:bldP spid="70" grpId="0"/>
      <p:bldP spid="71" grpId="0"/>
      <p:bldP spid="75" grpId="0"/>
      <p:bldP spid="76" grpId="0"/>
      <p:bldP spid="77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63" grpId="0"/>
      <p:bldP spid="64" grpId="0"/>
      <p:bldP spid="65" grpId="0"/>
      <p:bldP spid="66" grpId="0"/>
      <p:bldP spid="123" grpId="0"/>
      <p:bldP spid="124" grpId="0"/>
      <p:bldP spid="125" grpId="0"/>
      <p:bldP spid="126" grpId="0"/>
      <p:bldP spid="127" grpId="0"/>
      <p:bldP spid="128" grpId="0"/>
      <p:bldP spid="140" grpId="0" animBg="1"/>
      <p:bldP spid="140" grpId="1" animBg="1"/>
      <p:bldP spid="141" grpId="0"/>
      <p:bldP spid="142" grpId="0" animBg="1"/>
      <p:bldP spid="147" grpId="0" animBg="1"/>
      <p:bldP spid="147" grpId="1" animBg="1"/>
      <p:bldP spid="147" grpId="2" animBg="1"/>
      <p:bldP spid="54" grpId="0"/>
      <p:bldP spid="60" grpId="0"/>
      <p:bldP spid="61" grpId="0"/>
      <p:bldP spid="62" grpId="0"/>
      <p:bldP spid="67" grpId="0"/>
      <p:bldP spid="68" grpId="0"/>
      <p:bldP spid="72" grpId="0"/>
      <p:bldP spid="73" grpId="0" animBg="1"/>
      <p:bldP spid="73" grpId="1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66094" y="2737330"/>
            <a:ext cx="89501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663131" y="2746832"/>
            <a:ext cx="85157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648364" y="2723826"/>
            <a:ext cx="593328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08503" y="2081480"/>
            <a:ext cx="89501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25630" y="2080046"/>
            <a:ext cx="868692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16802" y="576497"/>
            <a:ext cx="634633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Check whether the following are quadratic equations :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525234" y="1013996"/>
            <a:ext cx="4143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)    (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2x – 1)  (x – 3)  =  (x + 5)  (x – 1) 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49666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57225" y="1699667"/>
            <a:ext cx="50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947568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81000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117600" y="1348705"/>
            <a:ext cx="45158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(2x – 1) (x – 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  = 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 + 5)  (x – 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81" name="Curved Down Arrow 180"/>
          <p:cNvSpPr>
            <a:spLocks noChangeArrowheads="1"/>
          </p:cNvSpPr>
          <p:nvPr/>
        </p:nvSpPr>
        <p:spPr bwMode="auto">
          <a:xfrm rot="10800000" flipH="1" flipV="1">
            <a:off x="1369904" y="1192799"/>
            <a:ext cx="99229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2" name="Curved Down Arrow 181"/>
          <p:cNvSpPr>
            <a:spLocks noChangeArrowheads="1"/>
          </p:cNvSpPr>
          <p:nvPr/>
        </p:nvSpPr>
        <p:spPr bwMode="auto">
          <a:xfrm rot="10800000" flipH="1" flipV="1">
            <a:off x="1766280" y="1202908"/>
            <a:ext cx="59115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634046" y="1699667"/>
            <a:ext cx="6851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57218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623968" y="1699667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64361" y="1699667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016761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657600" y="1699667"/>
            <a:ext cx="6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024143" y="1699667"/>
            <a:ext cx="897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(x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47568" y="2031634"/>
            <a:ext cx="527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1000" y="2031634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27710" y="2031634"/>
            <a:ext cx="620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6x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63666" y="2031634"/>
            <a:ext cx="517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224246" y="2031634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+ 3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623968" y="2031634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62831" y="2031634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142907" y="2031634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– 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4" name="Curved Down Arrow 93"/>
          <p:cNvSpPr>
            <a:spLocks noChangeArrowheads="1"/>
          </p:cNvSpPr>
          <p:nvPr/>
        </p:nvSpPr>
        <p:spPr bwMode="auto">
          <a:xfrm rot="10800000" flipH="1" flipV="1">
            <a:off x="3058595" y="1208673"/>
            <a:ext cx="92761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Curved Down Arrow 94"/>
          <p:cNvSpPr>
            <a:spLocks noChangeArrowheads="1"/>
          </p:cNvSpPr>
          <p:nvPr/>
        </p:nvSpPr>
        <p:spPr bwMode="auto">
          <a:xfrm rot="10800000" flipH="1" flipV="1">
            <a:off x="3426959" y="1208673"/>
            <a:ext cx="598941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6" name="Curved Down Arrow 95"/>
          <p:cNvSpPr>
            <a:spLocks noChangeArrowheads="1"/>
          </p:cNvSpPr>
          <p:nvPr/>
        </p:nvSpPr>
        <p:spPr bwMode="auto">
          <a:xfrm rot="10800000" flipH="1" flipV="1">
            <a:off x="924264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7" name="Curved Down Arrow 96"/>
          <p:cNvSpPr>
            <a:spLocks noChangeArrowheads="1"/>
          </p:cNvSpPr>
          <p:nvPr/>
        </p:nvSpPr>
        <p:spPr bwMode="auto">
          <a:xfrm rot="10800000" flipH="1" flipV="1">
            <a:off x="914400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Curved Down Arrow 97"/>
          <p:cNvSpPr>
            <a:spLocks noChangeArrowheads="1"/>
          </p:cNvSpPr>
          <p:nvPr/>
        </p:nvSpPr>
        <p:spPr bwMode="auto">
          <a:xfrm rot="10800000" flipH="1" flipV="1">
            <a:off x="1934330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9" name="Curved Down Arrow 98"/>
          <p:cNvSpPr>
            <a:spLocks noChangeArrowheads="1"/>
          </p:cNvSpPr>
          <p:nvPr/>
        </p:nvSpPr>
        <p:spPr bwMode="auto">
          <a:xfrm rot="10800000" flipH="1" flipV="1">
            <a:off x="1924466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Curved Down Arrow 99"/>
          <p:cNvSpPr>
            <a:spLocks noChangeArrowheads="1"/>
          </p:cNvSpPr>
          <p:nvPr/>
        </p:nvSpPr>
        <p:spPr bwMode="auto">
          <a:xfrm rot="10800000" flipH="1" flipV="1">
            <a:off x="2956406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Curved Down Arrow 100"/>
          <p:cNvSpPr>
            <a:spLocks noChangeArrowheads="1"/>
          </p:cNvSpPr>
          <p:nvPr/>
        </p:nvSpPr>
        <p:spPr bwMode="auto">
          <a:xfrm rot="10800000" flipH="1" flipV="1">
            <a:off x="2946542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2" name="Curved Down Arrow 101"/>
          <p:cNvSpPr>
            <a:spLocks noChangeArrowheads="1"/>
          </p:cNvSpPr>
          <p:nvPr/>
        </p:nvSpPr>
        <p:spPr bwMode="auto">
          <a:xfrm rot="10800000" flipH="1" flipV="1">
            <a:off x="3992162" y="1577121"/>
            <a:ext cx="27503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3" name="Curved Down Arrow 102"/>
          <p:cNvSpPr>
            <a:spLocks noChangeArrowheads="1"/>
          </p:cNvSpPr>
          <p:nvPr/>
        </p:nvSpPr>
        <p:spPr bwMode="auto">
          <a:xfrm rot="10800000" flipH="1" flipV="1">
            <a:off x="3982298" y="1577121"/>
            <a:ext cx="68783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505200" y="2031634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+ 5x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962400" y="2031634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 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371600" y="2370188"/>
            <a:ext cx="527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81000" y="237018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751742" y="2370188"/>
            <a:ext cx="620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7x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224246" y="2370188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+ 3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623968" y="2370188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862831" y="237018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142907" y="2370188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+ 4x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650449" y="2370188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 –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855456" y="3047206"/>
            <a:ext cx="527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80999" y="3047206"/>
            <a:ext cx="6807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i.e.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2094860" y="3047206"/>
            <a:ext cx="7341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11x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2706339" y="3047206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+ 8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3106061" y="3047206"/>
            <a:ext cx="7456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81000" y="3352062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81000" y="3695072"/>
            <a:ext cx="3314700" cy="33167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it is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quadratic equation.</a:t>
            </a:r>
          </a:p>
        </p:txBody>
      </p:sp>
      <p:sp>
        <p:nvSpPr>
          <p:cNvPr id="124" name="Oval 123"/>
          <p:cNvSpPr/>
          <p:nvPr/>
        </p:nvSpPr>
        <p:spPr>
          <a:xfrm>
            <a:off x="2029243" y="3099711"/>
            <a:ext cx="143312" cy="1573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93783" y="1062251"/>
            <a:ext cx="1867464" cy="736497"/>
            <a:chOff x="1980876" y="3482312"/>
            <a:chExt cx="2141374" cy="493453"/>
          </a:xfrm>
        </p:grpSpPr>
        <p:sp>
          <p:nvSpPr>
            <p:cNvPr id="126" name="Rounded Rectangle 125"/>
            <p:cNvSpPr/>
            <p:nvPr/>
          </p:nvSpPr>
          <p:spPr>
            <a:xfrm>
              <a:off x="1980876" y="3482312"/>
              <a:ext cx="214137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26331" y="3570178"/>
              <a:ext cx="2094150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Highest index of variable is 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8" name="Curved Down Arrow 127"/>
          <p:cNvSpPr>
            <a:spLocks noChangeArrowheads="1"/>
          </p:cNvSpPr>
          <p:nvPr/>
        </p:nvSpPr>
        <p:spPr bwMode="auto">
          <a:xfrm rot="10800000" flipV="1">
            <a:off x="1579449" y="2224437"/>
            <a:ext cx="1467585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9" name="Curved Down Arrow 128"/>
          <p:cNvSpPr>
            <a:spLocks noChangeArrowheads="1"/>
          </p:cNvSpPr>
          <p:nvPr/>
        </p:nvSpPr>
        <p:spPr bwMode="auto">
          <a:xfrm rot="10800000" flipV="1">
            <a:off x="2088681" y="2224437"/>
            <a:ext cx="1516531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4698318" y="1028363"/>
            <a:ext cx="1981200" cy="804273"/>
            <a:chOff x="2200717" y="3495980"/>
            <a:chExt cx="2134107" cy="404147"/>
          </a:xfrm>
        </p:grpSpPr>
        <p:sp>
          <p:nvSpPr>
            <p:cNvPr id="133" name="Rounded Rectangle 132"/>
            <p:cNvSpPr/>
            <p:nvPr/>
          </p:nvSpPr>
          <p:spPr>
            <a:xfrm>
              <a:off x="2200717" y="3495980"/>
              <a:ext cx="2134107" cy="4041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00833" y="3505676"/>
              <a:ext cx="1972434" cy="37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such that we get</a:t>
              </a:r>
            </a:p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RHS as 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36122" y="2693446"/>
            <a:ext cx="527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81000" y="2693446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89496" y="2693446"/>
            <a:ext cx="620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7x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425472" y="2693446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+ 3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143565" y="2693446"/>
            <a:ext cx="351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119867" y="2693446"/>
            <a:ext cx="6464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956756" y="2693446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 4x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724514" y="2693446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+ 5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1" name="Curved Down Arrow 80"/>
          <p:cNvSpPr>
            <a:spLocks noChangeArrowheads="1"/>
          </p:cNvSpPr>
          <p:nvPr/>
        </p:nvSpPr>
        <p:spPr bwMode="auto">
          <a:xfrm rot="10800000" flipV="1">
            <a:off x="2522069" y="2241072"/>
            <a:ext cx="1516531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296711" y="2693446"/>
            <a:ext cx="377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562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7" name="Rectangle 86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1(V)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9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9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72" grpId="0" animBg="1"/>
      <p:bldP spid="72" grpId="1" animBg="1"/>
      <p:bldP spid="66" grpId="0" animBg="1"/>
      <p:bldP spid="66" grpId="1" animBg="1"/>
      <p:bldP spid="143" grpId="0"/>
      <p:bldP spid="144" grpId="0"/>
      <p:bldP spid="145" grpId="0"/>
      <p:bldP spid="146" grpId="0"/>
      <p:bldP spid="151" grpId="0"/>
      <p:bldP spid="176" grpId="0"/>
      <p:bldP spid="181" grpId="0" animBg="1"/>
      <p:bldP spid="181" grpId="1" animBg="1"/>
      <p:bldP spid="182" grpId="0" animBg="1"/>
      <p:bldP spid="182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  <p:bldP spid="59" grpId="0"/>
      <p:bldP spid="69" grpId="0"/>
      <p:bldP spid="70" grpId="0"/>
      <p:bldP spid="71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5" grpId="0"/>
      <p:bldP spid="63" grpId="0"/>
      <p:bldP spid="64" grpId="0"/>
      <p:bldP spid="65" grpId="0"/>
      <p:bldP spid="67" grpId="0"/>
      <p:bldP spid="68" grpId="0"/>
      <p:bldP spid="90" grpId="0"/>
      <p:bldP spid="91" grpId="0"/>
      <p:bldP spid="93" grpId="0"/>
      <p:bldP spid="111" grpId="0"/>
      <p:bldP spid="112" grpId="0"/>
      <p:bldP spid="113" grpId="0"/>
      <p:bldP spid="117" grpId="0"/>
      <p:bldP spid="119" grpId="0"/>
      <p:bldP spid="122" grpId="0"/>
      <p:bldP spid="123" grpId="0" animBg="1"/>
      <p:bldP spid="124" grpId="0" animBg="1"/>
      <p:bldP spid="124" grpId="1" animBg="1"/>
      <p:bldP spid="124" grpId="2" animBg="1"/>
      <p:bldP spid="128" grpId="0" animBg="1"/>
      <p:bldP spid="128" grpId="1" animBg="1"/>
      <p:bldP spid="129" grpId="0" animBg="1"/>
      <p:bldP spid="129" grpId="1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1" grpId="1" animBg="1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To Quadratic Equations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2306323" y="2095341"/>
            <a:ext cx="553408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259430" y="2095341"/>
            <a:ext cx="89501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9426" y="1396809"/>
            <a:ext cx="739682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6802" y="576497"/>
            <a:ext cx="6346335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Q.) </a:t>
            </a:r>
            <a:r>
              <a:rPr lang="en-US" dirty="0"/>
              <a:t>Check whether the following are quadratic equations 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234" y="1013996"/>
            <a:ext cx="4143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vi)     x²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+ 3x + 1 = (x – 2)²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666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4600" y="1348705"/>
            <a:ext cx="2317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 + 3x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 =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 – 2)²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8567" y="169346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44600" y="1693463"/>
            <a:ext cx="12593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 + 3x 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7791" y="1693463"/>
            <a:ext cx="364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0240" y="169346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x²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4656" y="1693463"/>
            <a:ext cx="601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4x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84609" y="1693463"/>
            <a:ext cx="601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4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0999" y="2430414"/>
            <a:ext cx="6807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i.e.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08909" y="2430414"/>
            <a:ext cx="4255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7x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09238" y="2430414"/>
            <a:ext cx="6262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– 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91991" y="2430414"/>
            <a:ext cx="7456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1000" y="2735270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is not in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1000" y="3078280"/>
            <a:ext cx="3810000" cy="331670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So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it is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not a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quadratic equation.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19600" y="1156587"/>
            <a:ext cx="2286839" cy="468126"/>
            <a:chOff x="2476814" y="3491709"/>
            <a:chExt cx="2715918" cy="235230"/>
          </a:xfrm>
        </p:grpSpPr>
        <p:sp>
          <p:nvSpPr>
            <p:cNvPr id="24" name="Rounded Rectangle 23"/>
            <p:cNvSpPr/>
            <p:nvPr/>
          </p:nvSpPr>
          <p:spPr>
            <a:xfrm>
              <a:off x="2518050" y="3491709"/>
              <a:ext cx="2567446" cy="2352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76814" y="3525807"/>
              <a:ext cx="2715918" cy="15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(a + b)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+ 2ab + 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19600" y="1000410"/>
            <a:ext cx="2043326" cy="780480"/>
            <a:chOff x="2150411" y="3410438"/>
            <a:chExt cx="1666679" cy="759284"/>
          </a:xfrm>
        </p:grpSpPr>
        <p:sp>
          <p:nvSpPr>
            <p:cNvPr id="27" name="Rounded Rectangle 26"/>
            <p:cNvSpPr/>
            <p:nvPr/>
          </p:nvSpPr>
          <p:spPr>
            <a:xfrm>
              <a:off x="2220534" y="3410438"/>
              <a:ext cx="154817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50411" y="3425292"/>
              <a:ext cx="1666679" cy="69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such that we get RHS =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>
            <a:off x="1289838" y="1808405"/>
            <a:ext cx="243331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36020" y="1808707"/>
            <a:ext cx="212758" cy="1080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/>
          <p:cNvSpPr>
            <a:spLocks noChangeArrowheads="1"/>
          </p:cNvSpPr>
          <p:nvPr/>
        </p:nvSpPr>
        <p:spPr bwMode="auto">
          <a:xfrm rot="10800000" flipV="1">
            <a:off x="1745726" y="1527876"/>
            <a:ext cx="1516531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2" name="Curved Down Arrow 31"/>
          <p:cNvSpPr>
            <a:spLocks noChangeArrowheads="1"/>
          </p:cNvSpPr>
          <p:nvPr/>
        </p:nvSpPr>
        <p:spPr bwMode="auto">
          <a:xfrm rot="10800000" flipV="1">
            <a:off x="2173438" y="1527876"/>
            <a:ext cx="1516531" cy="24230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38200" y="2064960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204233" y="2064960"/>
            <a:ext cx="541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749351" y="2064960"/>
            <a:ext cx="364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971800" y="206496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571092" y="2064960"/>
            <a:ext cx="7270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4x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432063" y="2064960"/>
            <a:ext cx="601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- 4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8774" y="2064960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62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41" name="Rectangle 40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1(VI)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3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 animBg="1"/>
      <p:bldP spid="42" grpId="1" animBg="1"/>
      <p:bldP spid="33" grpId="0" animBg="1"/>
      <p:bldP spid="33" grpId="1" animBg="1"/>
      <p:bldP spid="3" grpId="0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31" grpId="0" animBg="1"/>
      <p:bldP spid="31" grpId="1" animBg="1"/>
      <p:bldP spid="32" grpId="0" animBg="1"/>
      <p:bldP spid="32" grpId="1" animBg="1"/>
      <p:bldP spid="34" grpId="0"/>
      <p:bldP spid="35" grpId="0"/>
      <p:bldP spid="36" grpId="0"/>
      <p:bldP spid="37" grpId="0"/>
      <p:bldP spid="38" grpId="0"/>
      <p:bldP spid="3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2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15771"/>
            <a:ext cx="7702624" cy="7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. Converting statements in Equation Form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48282" y="1852187"/>
            <a:ext cx="1728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   </a:t>
            </a:r>
            <a:r>
              <a:rPr lang="en-US" i="1" dirty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dirty="0" err="1">
                <a:solidFill>
                  <a:prstClr val="black"/>
                </a:solidFill>
                <a:latin typeface="Bookman Old Style" pitchFamily="18" charset="0"/>
              </a:rPr>
              <a:t>metres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8945" y="18640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6278" y="2895773"/>
            <a:ext cx="2094285" cy="252332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288481" y="1172614"/>
            <a:ext cx="281518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5000" y="1170606"/>
            <a:ext cx="4304726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93389" y="1416991"/>
            <a:ext cx="1911556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533640" y="1166425"/>
            <a:ext cx="1047696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07280" y="1181665"/>
            <a:ext cx="2399877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0549" y="1429691"/>
            <a:ext cx="2438996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8078" y="1166425"/>
            <a:ext cx="3643258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78472" y="1429691"/>
            <a:ext cx="3312873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709" y="655062"/>
            <a:ext cx="8542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dirty="0" smtClean="0">
                <a:solidFill>
                  <a:prstClr val="white"/>
                </a:solidFill>
                <a:latin typeface="Bookman Old Style"/>
              </a:rPr>
              <a:t>the form of quadratic </a:t>
            </a:r>
          </a:p>
          <a:p>
            <a:pPr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dirty="0">
                <a:solidFill>
                  <a:prstClr val="white"/>
                </a:solidFill>
                <a:latin typeface="Bookman Old Style"/>
              </a:rPr>
              <a:t>	 </a:t>
            </a:r>
            <a:r>
              <a:rPr lang="en-US" sz="1600" dirty="0" smtClean="0">
                <a:solidFill>
                  <a:prstClr val="white"/>
                </a:solidFill>
                <a:latin typeface="Bookman Old Style"/>
              </a:rPr>
              <a:t>   equations </a:t>
            </a:r>
            <a:r>
              <a:rPr lang="en-US" sz="1600" dirty="0">
                <a:solidFill>
                  <a:prstClr val="white"/>
                </a:solidFill>
                <a:latin typeface="Bookman Old Style"/>
              </a:rPr>
              <a:t>:</a:t>
            </a:r>
          </a:p>
          <a:p>
            <a:pPr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The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area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of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a rectangular plot is 528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m².The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length of the plot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is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one more than twice its breadth. We need to find the length and breadth of the plot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</a:p>
          <a:p>
            <a:pPr marL="90170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    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Let the breadth of the rectangular plot be  </a:t>
            </a:r>
            <a:r>
              <a:rPr lang="en-US" sz="1600" i="1" dirty="0">
                <a:solidFill>
                  <a:prstClr val="black"/>
                </a:solidFill>
                <a:latin typeface="Bookman Old Style"/>
              </a:rPr>
              <a:t>x 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metres.</a:t>
            </a:r>
          </a:p>
          <a:p>
            <a:pPr marL="90170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Symbol"/>
              </a:rPr>
              <a:t>		</a:t>
            </a:r>
            <a:r>
              <a:rPr lang="en-US" sz="1600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		</a:t>
            </a:r>
          </a:p>
          <a:p>
            <a:pPr marL="90170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Symbol"/>
              </a:rPr>
              <a:t>		\	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Area of the rectangle	=	</a:t>
            </a:r>
            <a:r>
              <a:rPr lang="en-US" sz="1600" i="1" dirty="0">
                <a:solidFill>
                  <a:prstClr val="black"/>
                </a:solidFill>
                <a:latin typeface="Bookman Old Style"/>
              </a:rPr>
              <a:t>l × </a:t>
            </a:r>
            <a:r>
              <a:rPr lang="en-US" sz="1600" i="1" dirty="0" smtClean="0">
                <a:solidFill>
                  <a:prstClr val="black"/>
                </a:solidFill>
                <a:latin typeface="Bookman Old Style"/>
              </a:rPr>
              <a:t>b</a:t>
            </a:r>
          </a:p>
          <a:p>
            <a:pPr marL="90170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baseline="30000" dirty="0" smtClean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             </a:t>
            </a:r>
            <a:r>
              <a:rPr lang="en-US" sz="1600" dirty="0" smtClean="0">
                <a:solidFill>
                  <a:prstClr val="black"/>
                </a:solidFill>
                <a:latin typeface="Symbol"/>
              </a:rPr>
              <a:t>\</a:t>
            </a:r>
            <a:r>
              <a:rPr lang="en-US" sz="1600" i="1" dirty="0" smtClean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	= 	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/>
              </a:rPr>
              <a:t>	</a:t>
            </a:r>
            <a:endParaRPr lang="en-US" sz="1600" dirty="0" smtClean="0">
              <a:solidFill>
                <a:prstClr val="black"/>
              </a:solidFill>
              <a:latin typeface="Bookman Old Style"/>
            </a:endParaRPr>
          </a:p>
          <a:p>
            <a:pPr marL="73152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Symbol"/>
              </a:rPr>
              <a:t>		</a:t>
            </a:r>
            <a:r>
              <a:rPr lang="en-US" sz="1600" dirty="0" smtClean="0">
                <a:solidFill>
                  <a:prstClr val="black"/>
                </a:solidFill>
                <a:latin typeface="Symbol"/>
              </a:rPr>
              <a:t>    </a:t>
            </a:r>
          </a:p>
          <a:p>
            <a:pPr marL="73152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Symbol"/>
              </a:rPr>
              <a:t>                 \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i="1" dirty="0">
                <a:solidFill>
                  <a:prstClr val="black"/>
                </a:solidFill>
                <a:latin typeface="Bookman Old Style"/>
              </a:rPr>
              <a:t>x² + x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– 528	=	0</a:t>
            </a:r>
          </a:p>
          <a:p>
            <a:pPr marL="73152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spc="-50" dirty="0" smtClean="0">
                <a:solidFill>
                  <a:prstClr val="black"/>
                </a:solidFill>
                <a:latin typeface="Bookman Old Style"/>
              </a:rPr>
              <a:t>			         Is </a:t>
            </a:r>
            <a:r>
              <a:rPr lang="en-US" sz="1600" spc="-50" dirty="0">
                <a:solidFill>
                  <a:prstClr val="black"/>
                </a:solidFill>
                <a:latin typeface="Bookman Old Style"/>
              </a:rPr>
              <a:t>the required representation of </a:t>
            </a:r>
            <a:endParaRPr lang="en-US" sz="1600" spc="-50" dirty="0" smtClean="0">
              <a:solidFill>
                <a:prstClr val="black"/>
              </a:solidFill>
              <a:latin typeface="Bookman Old Style"/>
            </a:endParaRPr>
          </a:p>
          <a:p>
            <a:pPr marL="901700" indent="-901700" algn="just">
              <a:tabLst>
                <a:tab pos="457200" algn="ctr"/>
                <a:tab pos="3886200" algn="r"/>
                <a:tab pos="4114800" algn="ctr"/>
                <a:tab pos="4292600" algn="l"/>
              </a:tabLst>
              <a:defRPr/>
            </a:pPr>
            <a:r>
              <a:rPr lang="en-US" sz="1600" spc="-50" dirty="0">
                <a:solidFill>
                  <a:prstClr val="black"/>
                </a:solidFill>
                <a:latin typeface="Bookman Old Style"/>
              </a:rPr>
              <a:t>		</a:t>
            </a:r>
            <a:r>
              <a:rPr lang="en-US" sz="1600" spc="-50" dirty="0" smtClean="0">
                <a:solidFill>
                  <a:prstClr val="black"/>
                </a:solidFill>
                <a:latin typeface="Bookman Old Style"/>
              </a:rPr>
              <a:t>      problem </a:t>
            </a:r>
            <a:r>
              <a:rPr lang="en-US" sz="1600" spc="-50" dirty="0">
                <a:solidFill>
                  <a:prstClr val="black"/>
                </a:solidFill>
                <a:latin typeface="Bookman Old Style"/>
              </a:rPr>
              <a:t>mathematically.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95679" y="1864096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12548" y="1864096"/>
            <a:ext cx="4219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32572" y="3606665"/>
            <a:ext cx="1660256" cy="608674"/>
            <a:chOff x="2121520" y="3531515"/>
            <a:chExt cx="1903773" cy="407812"/>
          </a:xfrm>
        </p:grpSpPr>
        <p:sp>
          <p:nvSpPr>
            <p:cNvPr id="12" name="Rounded Rectangle 11"/>
            <p:cNvSpPr/>
            <p:nvPr/>
          </p:nvSpPr>
          <p:spPr>
            <a:xfrm>
              <a:off x="2177620" y="3531515"/>
              <a:ext cx="1769730" cy="40781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1520" y="3557546"/>
              <a:ext cx="1903773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What we need to find 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86788" y="163549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016342" y="3659484"/>
            <a:ext cx="2292717" cy="503036"/>
            <a:chOff x="2028710" y="3492027"/>
            <a:chExt cx="2629000" cy="448593"/>
          </a:xfrm>
        </p:grpSpPr>
        <p:sp>
          <p:nvSpPr>
            <p:cNvPr id="32" name="Rounded Rectangle 31"/>
            <p:cNvSpPr/>
            <p:nvPr/>
          </p:nvSpPr>
          <p:spPr>
            <a:xfrm>
              <a:off x="2112699" y="3492027"/>
              <a:ext cx="2355510" cy="44859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28710" y="3574326"/>
              <a:ext cx="2629000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It is given that ……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16342" y="3606665"/>
            <a:ext cx="2292717" cy="608675"/>
            <a:chOff x="1901934" y="3482635"/>
            <a:chExt cx="2629000" cy="407812"/>
          </a:xfrm>
        </p:grpSpPr>
        <p:sp>
          <p:nvSpPr>
            <p:cNvPr id="35" name="Rounded Rectangle 34"/>
            <p:cNvSpPr/>
            <p:nvPr/>
          </p:nvSpPr>
          <p:spPr>
            <a:xfrm>
              <a:off x="2185398" y="3482635"/>
              <a:ext cx="2141374" cy="40781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1934" y="3505354"/>
              <a:ext cx="2629000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will assume breadth to be ‘x’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00800" y="3371850"/>
            <a:ext cx="2323800" cy="1078305"/>
            <a:chOff x="1886973" y="3446209"/>
            <a:chExt cx="2664642" cy="722465"/>
          </a:xfrm>
        </p:grpSpPr>
        <p:sp>
          <p:nvSpPr>
            <p:cNvPr id="43" name="Rounded Rectangle 42"/>
            <p:cNvSpPr/>
            <p:nvPr/>
          </p:nvSpPr>
          <p:spPr>
            <a:xfrm>
              <a:off x="1960554" y="3446209"/>
              <a:ext cx="2591061" cy="72246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6973" y="3502822"/>
              <a:ext cx="2629000" cy="63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In a comparative statement whatever comes later is taken as ‘x’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43768" y="1864088"/>
            <a:ext cx="988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(2</a:t>
            </a:r>
            <a:r>
              <a:rPr lang="en-US" sz="1600" i="1" dirty="0" smtClean="0">
                <a:solidFill>
                  <a:prstClr val="black"/>
                </a:solidFill>
                <a:latin typeface="Bookman Old Style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+ 1)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47448" y="1628433"/>
            <a:ext cx="295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25695" y="236374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528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31665" y="2568689"/>
            <a:ext cx="12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(2</a:t>
            </a:r>
            <a:r>
              <a:rPr lang="en-US" sz="1600" i="1" dirty="0" smtClean="0">
                <a:solidFill>
                  <a:prstClr val="black"/>
                </a:solidFill>
                <a:latin typeface="Bookman Old Style"/>
              </a:rPr>
              <a:t>x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+ 1)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50715" y="2568689"/>
            <a:ext cx="1295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= 528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15629" y="2568689"/>
            <a:ext cx="479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ymbol"/>
              </a:rPr>
              <a:t>\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flipH="1">
            <a:off x="4273260" y="2403302"/>
            <a:ext cx="830649" cy="282032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23870" y="1369722"/>
            <a:ext cx="937324" cy="406383"/>
          </a:xfrm>
          <a:prstGeom prst="ellipse">
            <a:avLst/>
          </a:prstGeom>
          <a:noFill/>
          <a:ln w="19050" cap="flat" cmpd="sng" algn="ctr">
            <a:solidFill>
              <a:srgbClr val="00FF00"/>
            </a:solidFill>
            <a:prstDash val="sysDash"/>
          </a:ln>
          <a:effectLst>
            <a:glow rad="25400">
              <a:sysClr val="windowText" lastClr="000000">
                <a:alpha val="89000"/>
              </a:sysClr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31268" y="1976872"/>
            <a:ext cx="1472650" cy="11064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0187" y="2345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11140" y="3083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?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1268" y="1976872"/>
            <a:ext cx="1472650" cy="1106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13853" y="3576232"/>
            <a:ext cx="1697695" cy="669541"/>
            <a:chOff x="1941333" y="3563093"/>
            <a:chExt cx="2141374" cy="448593"/>
          </a:xfrm>
        </p:grpSpPr>
        <p:sp>
          <p:nvSpPr>
            <p:cNvPr id="49" name="Rounded Rectangle 48"/>
            <p:cNvSpPr/>
            <p:nvPr/>
          </p:nvSpPr>
          <p:spPr>
            <a:xfrm>
              <a:off x="1941333" y="3563093"/>
              <a:ext cx="2141374" cy="44859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60134" y="3612110"/>
              <a:ext cx="1903773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By opening the bracket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08665" y="742950"/>
            <a:ext cx="7697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Q) Express the following statements mathematically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62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63" name="Rectangle 62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2(I)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1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82716E-6 L 2.77778E-6 0.0892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3299 0.1327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4" grpId="0" animBg="1"/>
      <p:bldP spid="47" grpId="0" animBg="1"/>
      <p:bldP spid="47" grpId="1" animBg="1"/>
      <p:bldP spid="47" grpId="2" animBg="1"/>
      <p:bldP spid="45" grpId="0" animBg="1"/>
      <p:bldP spid="45" grpId="1" animBg="1"/>
      <p:bldP spid="45" grpId="2" animBg="1"/>
      <p:bldP spid="42" grpId="0" animBg="1"/>
      <p:bldP spid="42" grpId="1" animBg="1"/>
      <p:bldP spid="42" grpId="2" animBg="1"/>
      <p:bldP spid="41" grpId="0" animBg="1"/>
      <p:bldP spid="41" grpId="1" animBg="1"/>
      <p:bldP spid="41" grpId="2" animBg="1"/>
      <p:bldP spid="40" grpId="0" animBg="1"/>
      <p:bldP spid="40" grpId="1" animBg="1"/>
      <p:bldP spid="40" grpId="2" animBg="1"/>
      <p:bldP spid="38" grpId="0" animBg="1"/>
      <p:bldP spid="38" grpId="1" animBg="1"/>
      <p:bldP spid="38" grpId="2" animBg="1"/>
      <p:bldP spid="37" grpId="0" animBg="1"/>
      <p:bldP spid="37" grpId="1" animBg="1"/>
      <p:bldP spid="37" grpId="2" animBg="1"/>
      <p:bldP spid="23" grpId="0" animBg="1"/>
      <p:bldP spid="23" grpId="1" animBg="1"/>
      <p:bldP spid="23" grpId="2" animBg="1"/>
      <p:bldP spid="16" grpId="0"/>
      <p:bldP spid="18" grpId="0"/>
      <p:bldP spid="24" grpId="0"/>
      <p:bldP spid="6" grpId="0"/>
      <p:bldP spid="6" grpId="1"/>
      <p:bldP spid="46" grpId="0"/>
      <p:bldP spid="46" grpId="1"/>
      <p:bldP spid="51" grpId="0"/>
      <p:bldP spid="52" grpId="0"/>
      <p:bldP spid="53" grpId="0"/>
      <p:bldP spid="54" grpId="0"/>
      <p:bldP spid="7" grpId="0" animBg="1"/>
      <p:bldP spid="7" grpId="1" animBg="1"/>
      <p:bldP spid="55" grpId="0" animBg="1"/>
      <p:bldP spid="55" grpId="1" animBg="1"/>
      <p:bldP spid="55" grpId="2" animBg="1"/>
      <p:bldP spid="2" grpId="0" animBg="1"/>
      <p:bldP spid="4" grpId="0"/>
      <p:bldP spid="4" grpId="1"/>
      <p:bldP spid="56" grpId="0"/>
      <p:bldP spid="56" grpId="1"/>
      <p:bldP spid="57" grpId="0" animBg="1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7277105" y="898562"/>
            <a:ext cx="1181096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9767" y="1174712"/>
            <a:ext cx="2940750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41548" y="936015"/>
            <a:ext cx="4607867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29064" y="1173026"/>
            <a:ext cx="919558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81776" y="1431942"/>
            <a:ext cx="1346325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99240" y="1170387"/>
            <a:ext cx="4189693" cy="26664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633204" y="908503"/>
            <a:ext cx="2748796" cy="26664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3970" y="529931"/>
            <a:ext cx="8116966" cy="301621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none" lIns="91440" tIns="9144" rIns="0" bIns="45720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.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Represent the following situations in the form of quadratic equations 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235" y="876300"/>
            <a:ext cx="80957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iii)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Rohan’s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mother is 26 years older than him. The product of their ages (in years) 3 years from now will be 360. We would like to find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Rohan’s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present age.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634229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11866" y="1634229"/>
            <a:ext cx="3777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Rohan’s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present age be x years.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95678"/>
              </p:ext>
            </p:extLst>
          </p:nvPr>
        </p:nvGraphicFramePr>
        <p:xfrm>
          <a:off x="522516" y="1951266"/>
          <a:ext cx="4953000" cy="161924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{1E171933-4619-4E11-9A3F-F7608DF75F80}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38508" y="1990734"/>
            <a:ext cx="1192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  <a:latin typeface="Bookman Old Style" pitchFamily="18" charset="0"/>
              </a:rPr>
              <a:t>Rohan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961318" y="1993770"/>
            <a:ext cx="1155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Mother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47488" y="2474685"/>
            <a:ext cx="1499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Present age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47488" y="2910842"/>
            <a:ext cx="1499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Age 3 years from now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304107" y="2474685"/>
            <a:ext cx="1024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years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84616" y="2910842"/>
            <a:ext cx="1499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+ 3) years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684816" y="2474685"/>
            <a:ext cx="1708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+ 26) years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570516" y="2910842"/>
            <a:ext cx="1708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+ 26 + 3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56002" y="3231528"/>
            <a:ext cx="19375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(x + 29) years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18390" y="3545644"/>
            <a:ext cx="30521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According to given condition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096000" y="921502"/>
            <a:ext cx="911602" cy="2787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857619" y="913882"/>
            <a:ext cx="539621" cy="2787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1940" y="1165125"/>
            <a:ext cx="2905960" cy="2787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49416" y="1648218"/>
            <a:ext cx="2603984" cy="53934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multiplication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750182" y="3772332"/>
            <a:ext cx="853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+ 3)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308116" y="3771900"/>
            <a:ext cx="1105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(x + 29)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327808" y="3771900"/>
            <a:ext cx="659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4267200" y="1155600"/>
            <a:ext cx="521733" cy="2787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513272" y="1155662"/>
            <a:ext cx="753928" cy="2787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167906" y="3771900"/>
            <a:ext cx="3382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99340" y="4021455"/>
            <a:ext cx="3318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90575" y="4021455"/>
            <a:ext cx="11296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x(x + 29)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704544" y="4021455"/>
            <a:ext cx="12742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+ 3(x + 29)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853190" y="4021455"/>
            <a:ext cx="299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084965" y="4021455"/>
            <a:ext cx="581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360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99340" y="4290060"/>
            <a:ext cx="3318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790576" y="4290060"/>
            <a:ext cx="517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099022" y="4290060"/>
            <a:ext cx="829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+ 29x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743845" y="4290060"/>
            <a:ext cx="72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+ 3x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2256520" y="4290060"/>
            <a:ext cx="72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+ 87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853190" y="4290060"/>
            <a:ext cx="299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3084965" y="4290060"/>
            <a:ext cx="581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360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488220" y="1657350"/>
            <a:ext cx="0" cy="315159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58747" y="4549676"/>
            <a:ext cx="3318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295400" y="4549676"/>
            <a:ext cx="517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573366" y="4549676"/>
            <a:ext cx="829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+ 32x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246765" y="4549676"/>
            <a:ext cx="72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+ 87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853190" y="4549676"/>
            <a:ext cx="299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084965" y="4549676"/>
            <a:ext cx="581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360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7" name="Curved Down Arrow 106"/>
          <p:cNvSpPr>
            <a:spLocks noChangeArrowheads="1"/>
          </p:cNvSpPr>
          <p:nvPr/>
        </p:nvSpPr>
        <p:spPr bwMode="auto">
          <a:xfrm rot="10800000" flipV="1">
            <a:off x="2606041" y="4400550"/>
            <a:ext cx="709134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488220" y="1634229"/>
            <a:ext cx="3318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867400" y="1634229"/>
            <a:ext cx="517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145366" y="1634229"/>
            <a:ext cx="829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+ 32x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818765" y="1634229"/>
            <a:ext cx="72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+ 87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7339534" y="1634229"/>
            <a:ext cx="299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–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571309" y="1634229"/>
            <a:ext cx="581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360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8099822" y="1634229"/>
            <a:ext cx="581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488220" y="1975621"/>
            <a:ext cx="2393757" cy="33855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+ 32x – 273 = 0 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850533" y="2322094"/>
            <a:ext cx="2150467" cy="338556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kern="0" baseline="30000" dirty="0">
                <a:solidFill>
                  <a:sysClr val="windowText" lastClr="000000"/>
                </a:solidFill>
                <a:sym typeface="Symbol"/>
              </a:rPr>
              <a:t>2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+ 32x – 273 = 0 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5488221" y="2322094"/>
            <a:ext cx="379180" cy="338556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549416" y="1648218"/>
            <a:ext cx="2603984" cy="59327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in this sum ?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771437" y="1614185"/>
            <a:ext cx="2359216" cy="7896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If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Rohan’s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present age 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is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20 years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59000" y="2474685"/>
            <a:ext cx="1314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years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523719" y="1650079"/>
            <a:ext cx="2854652" cy="7178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Then, what will be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Rohan’s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mother’s age ?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854191" y="2471466"/>
            <a:ext cx="1314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46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years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588053" y="2469118"/>
            <a:ext cx="1826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            )years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694743" y="2469118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126" y="2474685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+ 26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509179" y="1657350"/>
            <a:ext cx="2833173" cy="7896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Rohan’s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mother’s age =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Rohan’s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age + 26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509179" y="1657350"/>
            <a:ext cx="2833173" cy="7896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Rohan’s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mother’s age = 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Rohan’s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age + 26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562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20" name="Rectangle 119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2(III)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7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2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7 -0.1679 L 4.16667E-6 1.97531E-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7 -0.10803 L -2.22222E-6 6.17284E-7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77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5" grpId="0" animBg="1"/>
      <p:bldP spid="65" grpId="1" animBg="1"/>
      <p:bldP spid="62" grpId="0" animBg="1"/>
      <p:bldP spid="62" grpId="1" animBg="1"/>
      <p:bldP spid="60" grpId="0" animBg="1"/>
      <p:bldP spid="60" grpId="1" animBg="1"/>
      <p:bldP spid="61" grpId="0" animBg="1"/>
      <p:bldP spid="61" grpId="1" animBg="1"/>
      <p:bldP spid="74" grpId="0" animBg="1"/>
      <p:bldP spid="74" grpId="1" animBg="1"/>
      <p:bldP spid="73" grpId="0" animBg="1"/>
      <p:bldP spid="73" grpId="1" animBg="1"/>
      <p:bldP spid="2" grpId="0" animBg="1"/>
      <p:bldP spid="3" grpId="0"/>
      <p:bldP spid="4" grpId="0"/>
      <p:bldP spid="35" grpId="0"/>
      <p:bldP spid="37" grpId="0"/>
      <p:bldP spid="38" grpId="0"/>
      <p:bldP spid="45" grpId="0"/>
      <p:bldP spid="50" grpId="0"/>
      <p:bldP spid="51" grpId="0"/>
      <p:bldP spid="52" grpId="0"/>
      <p:bldP spid="53" grpId="0"/>
      <p:bldP spid="69" grpId="0"/>
      <p:bldP spid="70" grpId="0"/>
      <p:bldP spid="71" grpId="0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/>
      <p:bldP spid="79" grpId="1"/>
      <p:bldP spid="80" grpId="0"/>
      <p:bldP spid="80" grpId="1"/>
      <p:bldP spid="81" grpId="0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7" grpId="0"/>
      <p:bldP spid="98" grpId="0"/>
      <p:bldP spid="100" grpId="0"/>
      <p:bldP spid="101" grpId="0"/>
      <p:bldP spid="102" grpId="0"/>
      <p:bldP spid="104" grpId="0"/>
      <p:bldP spid="105" grpId="0"/>
      <p:bldP spid="106" grpId="0"/>
      <p:bldP spid="107" grpId="0" animBg="1"/>
      <p:bldP spid="107" grpId="1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17" grpId="0"/>
      <p:bldP spid="59" grpId="0" animBg="1"/>
      <p:bldP spid="59" grpId="1" animBg="1"/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72" grpId="0"/>
      <p:bldP spid="72" grpId="1"/>
      <p:bldP spid="96" grpId="0"/>
      <p:bldP spid="96" grpId="1"/>
      <p:bldP spid="93" grpId="0"/>
      <p:bldP spid="93" grpId="1"/>
      <p:bldP spid="5" grpId="0"/>
      <p:bldP spid="5" grpId="1"/>
      <p:bldP spid="103" grpId="0" animBg="1"/>
      <p:bldP spid="103" grpId="1" animBg="1"/>
      <p:bldP spid="118" grpId="0" animBg="1"/>
      <p:bldP spid="1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15771"/>
            <a:ext cx="7702624" cy="7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. Converting statements in Equation Form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2801904"/>
            <a:ext cx="1752600" cy="261273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80263" y="1079400"/>
            <a:ext cx="496737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00492" y="1079400"/>
            <a:ext cx="302641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85262" y="1085974"/>
            <a:ext cx="1303932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5395" y="1086807"/>
            <a:ext cx="4364367" cy="27756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0116" y="1045532"/>
            <a:ext cx="7318484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 (ii)   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product of two consecutive integers is 306. We need to 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find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integers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marL="901700" indent="-901700"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Let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first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integer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901700" indent="-901700"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Second integer  =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(x + 1)</a:t>
            </a:r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  <a:p>
            <a:pPr marL="901700" indent="-901700"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According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to given condition,</a:t>
            </a:r>
          </a:p>
          <a:p>
            <a:pPr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 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    </a:t>
            </a:r>
          </a:p>
          <a:p>
            <a:pPr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   \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x²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306</a:t>
            </a:r>
          </a:p>
          <a:p>
            <a:pPr marL="901700" indent="-901700"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       \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x² + x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306 = 0</a:t>
            </a:r>
            <a:endParaRPr lang="en-US" sz="1600" b="1" dirty="0" smtClean="0">
              <a:solidFill>
                <a:prstClr val="black"/>
              </a:solidFill>
              <a:latin typeface="Symbol" pitchFamily="18" charset="2"/>
            </a:endParaRPr>
          </a:p>
          <a:p>
            <a:pPr marL="901700" indent="-901700" algn="just">
              <a:spcAft>
                <a:spcPts val="300"/>
              </a:spcAft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	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Is the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required representation of 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901700" indent="-901700"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problem mathematically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528060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77350" y="1692747"/>
            <a:ext cx="2738396" cy="103140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number which comes one after the other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077350" y="1888238"/>
            <a:ext cx="2738396" cy="64042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multiplication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47722" y="1086807"/>
            <a:ext cx="900239" cy="2775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9305" y="22747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9163" y="2274785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457200" algn="ctr"/>
                <a:tab pos="3086100" algn="r"/>
                <a:tab pos="3378200" algn="ctr"/>
                <a:tab pos="37211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306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417850" y="1739629"/>
            <a:ext cx="2057397" cy="93763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Two consecutive integers </a:t>
            </a:r>
          </a:p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10, 10 + 1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665" y="590550"/>
            <a:ext cx="7697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Express the following statements mathematically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626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19" name="Rectangle 18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2(II)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54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5" grpId="1" animBg="1"/>
      <p:bldP spid="15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8" grpId="0" animBg="1"/>
      <p:bldP spid="8" grpId="1" animBg="1"/>
      <p:bldP spid="8" grpId="2" animBg="1"/>
      <p:bldP spid="7" grpId="0"/>
      <p:bldP spid="9" grpId="0" animBg="1"/>
      <p:bldP spid="9" grpId="1" build="allAtOnce" animBg="1"/>
      <p:bldP spid="13" grpId="0" animBg="1"/>
      <p:bldP spid="13" grpId="1" build="allAtOnce" animBg="1"/>
      <p:bldP spid="12" grpId="0" animBg="1"/>
      <p:bldP spid="12" grpId="1" animBg="1"/>
      <p:bldP spid="12" grpId="2" animBg="1"/>
      <p:bldP spid="6" grpId="0"/>
      <p:bldP spid="16" grpId="0"/>
      <p:bldP spid="5" grpId="0" animBg="1"/>
      <p:bldP spid="5" grpId="1" build="allAtOnce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935923" y="885372"/>
            <a:ext cx="3836234" cy="25340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24947" y="886586"/>
            <a:ext cx="1355605" cy="26664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9471" y="1390197"/>
            <a:ext cx="2021329" cy="26664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112552" y="1134183"/>
            <a:ext cx="5199713" cy="26664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72157" y="1403439"/>
            <a:ext cx="2027909" cy="25340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70956" y="1153233"/>
            <a:ext cx="2468629" cy="26664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3970" y="577556"/>
            <a:ext cx="8116966" cy="301621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none" lIns="91440" tIns="9144" rIns="0" bIns="45720">
            <a:spAutoFit/>
          </a:bodyPr>
          <a:lstStyle/>
          <a:p>
            <a:pPr defTabSz="912813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Q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.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Represent the following situations in the form of quadratic equations 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235" y="856797"/>
            <a:ext cx="80957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iv) A train travels a distance of 480 km at a uniform speed. If the speed had been 8 km/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less, then it would have taken 3 hours more to cover the same distance. We need to find the speed of the train.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631950"/>
            <a:ext cx="78603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11866" y="1631950"/>
            <a:ext cx="40173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train be x km/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33400" y="2014825"/>
            <a:ext cx="404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011866" y="2014825"/>
            <a:ext cx="4474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The new speed of the train is (x – 8)km/</a:t>
            </a:r>
            <a:r>
              <a:rPr lang="en-US" sz="14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5216"/>
              </p:ext>
            </p:extLst>
          </p:nvPr>
        </p:nvGraphicFramePr>
        <p:xfrm>
          <a:off x="532012" y="2444750"/>
          <a:ext cx="4789716" cy="224408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{1E171933-4619-4E11-9A3F-F7608DF75F80}</a:tableStyleId>
              </a:tblPr>
              <a:tblGrid>
                <a:gridCol w="152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84720" y="2499458"/>
            <a:ext cx="1192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Old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807530" y="2502494"/>
            <a:ext cx="1155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New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3700" y="2983409"/>
            <a:ext cx="1499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Speed 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3700" y="3512083"/>
            <a:ext cx="1499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06812" y="2983409"/>
            <a:ext cx="1195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930828" y="3512083"/>
            <a:ext cx="1499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480 km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531028" y="2983409"/>
            <a:ext cx="1708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– 8)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416728" y="3512083"/>
            <a:ext cx="1708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480 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388620" y="4068214"/>
                <a:ext cx="1816100" cy="515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5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𝐃𝐢𝐬𝐭𝐚𝐧𝐜𝐞</m:t>
                        </m:r>
                      </m:num>
                      <m:den>
                        <m:r>
                          <a:rPr lang="en-US" sz="175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𝐒𝐩𝐞𝐞𝐝</m:t>
                        </m:r>
                      </m:den>
                    </m:f>
                  </m:oMath>
                </a14:m>
                <a:endParaRPr lang="en-US" sz="17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" y="4068214"/>
                <a:ext cx="1816100" cy="515206"/>
              </a:xfrm>
              <a:prstGeom prst="rect">
                <a:avLst/>
              </a:prstGeom>
              <a:blipFill rotWithShape="1">
                <a:blip r:embed="rId2"/>
                <a:stretch>
                  <a:fillRect b="-2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1930828" y="4003037"/>
                <a:ext cx="1499961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𝟒𝟖𝟎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den>
                          </m:f>
                        </m:e>
                      </m:d>
                      <m:r>
                        <a:rPr lang="en-US" sz="1600" b="1" dirty="0">
                          <a:solidFill>
                            <a:prstClr val="black"/>
                          </a:solidFill>
                          <a:latin typeface="Cambria Math"/>
                        </a:rPr>
                        <m:t>𝐡𝐫𝐬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828" y="4003037"/>
                <a:ext cx="1499961" cy="6455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3416728" y="4003037"/>
                <a:ext cx="1708956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𝟒𝟖𝟎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  <m:r>
                        <a:rPr lang="en-US" sz="1600" b="1" dirty="0">
                          <a:solidFill>
                            <a:prstClr val="black"/>
                          </a:solidFill>
                          <a:latin typeface="Cambria Math"/>
                        </a:rPr>
                        <m:t>𝐡𝐫𝐬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728" y="4003037"/>
                <a:ext cx="1708956" cy="6455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/>
          <p:cNvCxnSpPr/>
          <p:nvPr/>
        </p:nvCxnSpPr>
        <p:spPr>
          <a:xfrm>
            <a:off x="5346700" y="1723972"/>
            <a:ext cx="0" cy="313260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5715000" y="1842944"/>
            <a:ext cx="2367258" cy="65260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in this sum ?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53170" y="2629489"/>
            <a:ext cx="3267766" cy="15134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583866" y="2700667"/>
            <a:ext cx="24723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If old time = 10hrs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5488940" y="3071396"/>
            <a:ext cx="1216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New time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532880" y="3071396"/>
            <a:ext cx="1216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10 + 3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716741" y="3071396"/>
            <a:ext cx="1216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13hrs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6651213" y="3426233"/>
            <a:ext cx="1216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13 – 10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7704046" y="3426233"/>
            <a:ext cx="608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5245100" y="3787647"/>
            <a:ext cx="3149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time – Old time = 3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5356860" y="1590447"/>
            <a:ext cx="30521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According to given condition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5846666" y="1770673"/>
                <a:ext cx="1024494" cy="576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480</m:t>
                              </m:r>
                              <m:r>
                                <a:rPr lang="en-US" sz="1400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1400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6666" y="1770673"/>
                <a:ext cx="1024494" cy="5763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6837266" y="1770673"/>
                <a:ext cx="932216" cy="576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480 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x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7266" y="1770673"/>
                <a:ext cx="932216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6608666" y="1924176"/>
                <a:ext cx="4779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8666" y="1924176"/>
                <a:ext cx="477934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7599266" y="1924176"/>
                <a:ext cx="4779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9266" y="1924176"/>
                <a:ext cx="4779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5648325" y="2364477"/>
            <a:ext cx="404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6216663" y="2366945"/>
                <a:ext cx="571500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480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663" y="2366945"/>
                <a:ext cx="571500" cy="3028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7599266" y="2364477"/>
                <a:ext cx="4779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9266" y="2364477"/>
                <a:ext cx="4779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5648325" y="2841206"/>
            <a:ext cx="404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6324600" y="2690332"/>
                <a:ext cx="1345379" cy="57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x</m:t>
                              </m:r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−(</m:t>
                              </m:r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x</m:t>
                              </m:r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 −8)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x</m:t>
                              </m:r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x</m:t>
                              </m:r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−8)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2690332"/>
                <a:ext cx="1345379" cy="571760"/>
              </a:xfrm>
              <a:prstGeom prst="rect">
                <a:avLst/>
              </a:prstGeom>
              <a:blipFill rotWithShape="1">
                <a:blip r:embed="rId10"/>
                <a:stretch>
                  <a:fillRect b="-10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7694516" y="2686050"/>
                <a:ext cx="477934" cy="497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480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4516" y="2686050"/>
                <a:ext cx="477934" cy="497059"/>
              </a:xfrm>
              <a:prstGeom prst="rect">
                <a:avLst/>
              </a:prstGeom>
              <a:blipFill rotWithShape="1">
                <a:blip r:embed="rId11"/>
                <a:stretch>
                  <a:fillRect l="-13924" r="-6329" b="-1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648325" y="3306973"/>
            <a:ext cx="404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6404161" y="3156099"/>
                <a:ext cx="1345379" cy="497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+8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baseline="300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2</m:t>
                          </m:r>
                          <m:r>
                            <a:rPr lang="en-US" sz="1400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4161" y="3156099"/>
                <a:ext cx="1345379" cy="497059"/>
              </a:xfrm>
              <a:prstGeom prst="rect">
                <a:avLst/>
              </a:prstGeom>
              <a:blipFill rotWithShape="1">
                <a:blip r:embed="rId12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7694516" y="3150384"/>
                <a:ext cx="477934" cy="497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4516" y="3150384"/>
                <a:ext cx="477934" cy="497059"/>
              </a:xfrm>
              <a:prstGeom prst="rect">
                <a:avLst/>
              </a:prstGeom>
              <a:blipFill rotWithShape="1">
                <a:blip r:embed="rId13"/>
                <a:stretch>
                  <a:fillRect l="-13924" r="-6329" b="-1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5648325" y="3957320"/>
            <a:ext cx="33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6688813" y="3957320"/>
            <a:ext cx="5175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6966779" y="3957320"/>
            <a:ext cx="637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– 8x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7543800" y="3957320"/>
                <a:ext cx="299154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3957320"/>
                <a:ext cx="299154" cy="30284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7776068" y="3957320"/>
            <a:ext cx="9551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mbria Math"/>
                <a:sym typeface="Symbol"/>
              </a:rPr>
              <a:t>8 × 160</a:t>
            </a:r>
            <a:endParaRPr lang="en-US" sz="1400" dirty="0">
              <a:solidFill>
                <a:prstClr val="black"/>
              </a:solidFill>
              <a:latin typeface="Cambria Math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5648325" y="4171950"/>
            <a:ext cx="33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690360" y="4171950"/>
            <a:ext cx="5175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6968326" y="4171950"/>
            <a:ext cx="637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– 8x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7543800" y="4171950"/>
                <a:ext cx="299154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4171950"/>
                <a:ext cx="299154" cy="30284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776068" y="4171950"/>
            <a:ext cx="682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mbria Math"/>
                <a:sym typeface="Symbol"/>
              </a:rPr>
              <a:t>1280</a:t>
            </a:r>
            <a:endParaRPr lang="en-US" sz="1400" dirty="0">
              <a:solidFill>
                <a:prstClr val="black"/>
              </a:solidFill>
              <a:latin typeface="Cambria Math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6209939" y="4623654"/>
            <a:ext cx="1844401" cy="231238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400" b="1" kern="0" baseline="3000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8x – 1280 = 0 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5648325" y="4569996"/>
            <a:ext cx="33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1" name="Curved Down Arrow 160"/>
          <p:cNvSpPr>
            <a:spLocks noChangeArrowheads="1"/>
          </p:cNvSpPr>
          <p:nvPr/>
        </p:nvSpPr>
        <p:spPr bwMode="auto">
          <a:xfrm rot="10800000" flipV="1">
            <a:off x="7303373" y="4025900"/>
            <a:ext cx="77382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6625108" y="3230649"/>
            <a:ext cx="207171" cy="1508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6968355" y="3230649"/>
            <a:ext cx="207171" cy="1508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653980" y="3647693"/>
            <a:ext cx="404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6693467" y="3539490"/>
                <a:ext cx="918913" cy="497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baseline="300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2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−8</m:t>
                          </m:r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3467" y="3539490"/>
                <a:ext cx="918913" cy="497059"/>
              </a:xfrm>
              <a:prstGeom prst="rect">
                <a:avLst/>
              </a:prstGeom>
              <a:blipFill rotWithShape="1">
                <a:blip r:embed="rId15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7700171" y="3540292"/>
                <a:ext cx="477934" cy="497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0171" y="3540292"/>
                <a:ext cx="477934" cy="497059"/>
              </a:xfrm>
              <a:prstGeom prst="rect">
                <a:avLst/>
              </a:prstGeom>
              <a:blipFill rotWithShape="1">
                <a:blip r:embed="rId16"/>
                <a:stretch>
                  <a:fillRect l="-13924" r="-6329" b="-1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545274" y="2266950"/>
                <a:ext cx="1075351" cy="502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dirty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x</m:t>
                              </m:r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−8</m:t>
                              </m:r>
                            </m:den>
                          </m:f>
                          <m:r>
                            <a:rPr lang="en-US" sz="1400" dirty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 dirty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solidFill>
                                    <a:prstClr val="white"/>
                                  </a:solidFill>
                                  <a:latin typeface="Cambria Math"/>
                                  <a:cs typeface="Arial" charset="0"/>
                                  <a:sym typeface="Symbol"/>
                                </a:rPr>
                                <m:t>x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5274" y="2266950"/>
                <a:ext cx="1075351" cy="50283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6957675" y="2354388"/>
                <a:ext cx="551825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−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7675" y="2354388"/>
                <a:ext cx="551825" cy="30284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6414515" y="2254393"/>
                <a:ext cx="1075351" cy="502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−8</m:t>
                          </m:r>
                        </m:den>
                      </m:f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4515" y="2254393"/>
                <a:ext cx="1075351" cy="50283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7106275" y="2257984"/>
                <a:ext cx="551825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6275" y="2257984"/>
                <a:ext cx="551825" cy="49564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6351334" y="2704840"/>
                <a:ext cx="1345379" cy="54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 −8)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x</m:t>
                          </m:r>
                          <m:r>
                            <a:rPr lang="en-US" sz="1400" dirty="0" smtClean="0">
                              <a:solidFill>
                                <a:prstClr val="white"/>
                              </a:solidFill>
                              <a:latin typeface="Cambria Math"/>
                              <a:cs typeface="Arial" charset="0"/>
                              <a:sym typeface="Symbol"/>
                            </a:rPr>
                            <m:t>−8) </m:t>
                          </m:r>
                        </m:den>
                      </m:f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1334" y="2704840"/>
                <a:ext cx="1345379" cy="540917"/>
              </a:xfrm>
              <a:prstGeom prst="rect">
                <a:avLst/>
              </a:prstGeom>
              <a:blipFill rotWithShape="1">
                <a:blip r:embed="rId21"/>
                <a:stretch>
                  <a:fillRect b="-56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6333440" y="2686050"/>
                <a:ext cx="697652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3440" y="2686050"/>
                <a:ext cx="697652" cy="30284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6326270" y="2942245"/>
                <a:ext cx="1345379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x</m:t>
                      </m:r>
                      <m: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x</m:t>
                      </m:r>
                      <m: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−8)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270" y="2942245"/>
                <a:ext cx="1345379" cy="302840"/>
              </a:xfrm>
              <a:prstGeom prst="rect">
                <a:avLst/>
              </a:prstGeom>
              <a:blipFill rotWithShape="1">
                <a:blip r:embed="rId23"/>
                <a:stretch>
                  <a:fillRect b="-122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6562723" y="2686050"/>
                <a:ext cx="1073348" cy="30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−(</m:t>
                      </m:r>
                      <m:r>
                        <m:rPr>
                          <m:sty m:val="p"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x</m:t>
                      </m:r>
                      <m:r>
                        <a:rPr lang="en-US" sz="1400" dirty="0">
                          <a:solidFill>
                            <a:prstClr val="black"/>
                          </a:solidFill>
                          <a:latin typeface="Cambria Math"/>
                          <a:cs typeface="Arial" charset="0"/>
                          <a:sym typeface="Symbol"/>
                        </a:rPr>
                        <m:t> −8)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723" y="2686050"/>
                <a:ext cx="1073348" cy="302840"/>
              </a:xfrm>
              <a:prstGeom prst="rect">
                <a:avLst/>
              </a:prstGeom>
              <a:blipFill rotWithShape="1">
                <a:blip r:embed="rId24"/>
                <a:stretch>
                  <a:fillRect b="-122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648325" y="4362450"/>
            <a:ext cx="3318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083300" y="4362450"/>
            <a:ext cx="5175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2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322972" y="4362450"/>
            <a:ext cx="637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– 8x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764375" y="4362450"/>
            <a:ext cx="913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1280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7547610" y="4362450"/>
                <a:ext cx="91328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latin typeface="Bookman Old Style" pitchFamily="18" charset="0"/>
                    <a:ea typeface="Arial" charset="0"/>
                    <a:cs typeface="Arial" charset="0"/>
                    <a:sym typeface="Symbol"/>
                  </a:rPr>
                  <a:t> 0</a:t>
                </a:r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7610" y="4362450"/>
                <a:ext cx="913286" cy="307777"/>
              </a:xfrm>
              <a:prstGeom prst="rect">
                <a:avLst/>
              </a:prstGeom>
              <a:blipFill rotWithShape="1">
                <a:blip r:embed="rId25"/>
                <a:stretch>
                  <a:fillRect t="-2000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5562600" y="-1314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6" name="Rectangle 85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2(IV)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4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7 -0.24444 L 4.44444E-6 8.02469E-6 " pathEditMode="relative" ptsTypes="AA">
                                      <p:cBhvr>
                                        <p:cTn id="8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01 -0.1753 L 7.5E-6 5.4321E-6 " pathEditMode="relative" ptsTypes="AA">
                                      <p:cBhvr>
                                        <p:cTn id="9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78 0.4395 L -2.5E-6 2.22222E-6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2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055 0.43703 L -1.11111E-6 2.22222E-6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8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76" grpId="0" animBg="1"/>
      <p:bldP spid="76" grpId="1" animBg="1"/>
      <p:bldP spid="123" grpId="0" animBg="1"/>
      <p:bldP spid="123" grpId="1" animBg="1"/>
      <p:bldP spid="122" grpId="0" animBg="1"/>
      <p:bldP spid="122" grpId="1" animBg="1"/>
      <p:bldP spid="77" grpId="0" animBg="1"/>
      <p:bldP spid="77" grpId="1" animBg="1"/>
      <p:bldP spid="77" grpId="2" animBg="1"/>
      <p:bldP spid="74" grpId="0" animBg="1"/>
      <p:bldP spid="74" grpId="1" animBg="1"/>
      <p:bldP spid="3" grpId="0"/>
      <p:bldP spid="4" grpId="0"/>
      <p:bldP spid="35" grpId="0"/>
      <p:bldP spid="59" grpId="0"/>
      <p:bldP spid="61" grpId="0"/>
      <p:bldP spid="63" grpId="0"/>
      <p:bldP spid="64" grpId="0"/>
      <p:bldP spid="65" grpId="0"/>
      <p:bldP spid="66" grpId="0"/>
      <p:bldP spid="67" grpId="0"/>
      <p:bldP spid="67" grpId="1"/>
      <p:bldP spid="68" grpId="0"/>
      <p:bldP spid="72" grpId="0"/>
      <p:bldP spid="72" grpId="1"/>
      <p:bldP spid="93" grpId="0"/>
      <p:bldP spid="103" grpId="0"/>
      <p:bldP spid="118" grpId="0"/>
      <p:bldP spid="119" grpId="0"/>
      <p:bldP spid="121" grpId="0" animBg="1"/>
      <p:bldP spid="121" grpId="1" animBg="1"/>
      <p:bldP spid="124" grpId="0" animBg="1"/>
      <p:bldP spid="124" grpId="1" animBg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3" grpId="0"/>
      <p:bldP spid="133" grpId="1"/>
      <p:bldP spid="134" grpId="0"/>
      <p:bldP spid="134" grpId="1"/>
      <p:bldP spid="135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 animBg="1"/>
      <p:bldP spid="160" grpId="0"/>
      <p:bldP spid="161" grpId="0" animBg="1"/>
      <p:bldP spid="161" grpId="1" animBg="1"/>
      <p:bldP spid="70" grpId="0"/>
      <p:bldP spid="71" grpId="0"/>
      <p:bldP spid="73" grpId="0"/>
      <p:bldP spid="75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/>
      <p:bldP spid="88" grpId="0"/>
      <p:bldP spid="89" grpId="0"/>
      <p:bldP spid="90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1886418" y="1581151"/>
            <a:ext cx="5371164" cy="715089"/>
            <a:chOff x="1494017" y="152402"/>
            <a:chExt cx="5904881" cy="953452"/>
          </a:xfrm>
          <a:solidFill>
            <a:srgbClr val="6600CC"/>
          </a:solidFill>
          <a:effectLst/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1712162" y="152402"/>
              <a:ext cx="5686736" cy="953452"/>
            </a:xfrm>
            <a:prstGeom prst="round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anchor="ctr">
              <a:spAutoFit/>
            </a:bodyPr>
            <a:lstStyle/>
            <a:p>
              <a:pPr marL="347663" indent="-347663" algn="ctr"/>
              <a:r>
                <a:rPr lang="en-US" sz="3600" b="1" i="1" kern="0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rPr>
                <a:t>Quadratic </a:t>
              </a:r>
              <a:r>
                <a:rPr lang="en-US" sz="3600" b="1" i="1" kern="0" dirty="0" smtClean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rPr>
                <a:t>Equation</a:t>
              </a:r>
              <a:endParaRPr lang="en-US" sz="3600" b="1" i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494017" y="988633"/>
              <a:ext cx="5904881" cy="793"/>
            </a:xfrm>
            <a:prstGeom prst="line">
              <a:avLst/>
            </a:prstGeom>
            <a:grp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483969" y="2419350"/>
            <a:ext cx="2440831" cy="703694"/>
            <a:chOff x="130475" y="3634460"/>
            <a:chExt cx="7613316" cy="471475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130475" y="3634460"/>
              <a:ext cx="7613316" cy="471475"/>
            </a:xfrm>
            <a:prstGeom prst="wedgeRoundRectCallout">
              <a:avLst>
                <a:gd name="adj1" fmla="val -24389"/>
                <a:gd name="adj2" fmla="val -398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343" y="3674298"/>
              <a:ext cx="7282727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/>
                </a:rPr>
                <a:t>What is a quadratic equation ?</a:t>
              </a:r>
              <a:endParaRPr lang="en-US" sz="1600" b="1" dirty="0"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719190"/>
            <a:ext cx="7702624" cy="167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Methods for solving Quadratic Equations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Factorization Method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1361" y="1257240"/>
            <a:ext cx="7740639" cy="523220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1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800" dirty="0"/>
              <a:t>Methods to solve a Quadratic Equation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1968447"/>
            <a:ext cx="4953000" cy="533331"/>
          </a:xfrm>
          <a:prstGeom prst="snip2DiagRect">
            <a:avLst/>
          </a:prstGeom>
          <a:solidFill>
            <a:srgbClr val="00206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800" b="1" dirty="0">
                <a:latin typeface="Bookman Old Style" pitchFamily="18" charset="0"/>
              </a:rPr>
              <a:t>1]  </a:t>
            </a:r>
            <a:r>
              <a:rPr lang="en-US" sz="2800" b="1" dirty="0" err="1">
                <a:latin typeface="Bookman Old Style" pitchFamily="18" charset="0"/>
              </a:rPr>
              <a:t>Factorisation</a:t>
            </a:r>
            <a:r>
              <a:rPr lang="en-US" sz="2800" b="1" dirty="0">
                <a:latin typeface="Bookman Old Style" pitchFamily="18" charset="0"/>
              </a:rPr>
              <a:t> Method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2689765"/>
            <a:ext cx="6660475" cy="624423"/>
          </a:xfrm>
          <a:prstGeom prst="snip2DiagRect">
            <a:avLst/>
          </a:prstGeom>
          <a:solidFill>
            <a:srgbClr val="00206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2]  Completing the Square Method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3502175"/>
            <a:ext cx="3935020" cy="624423"/>
          </a:xfrm>
          <a:prstGeom prst="snip2DiagRect">
            <a:avLst/>
          </a:prstGeom>
          <a:solidFill>
            <a:srgbClr val="00206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3] 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7268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1968447"/>
            <a:ext cx="4953000" cy="533331"/>
          </a:xfrm>
          <a:prstGeom prst="snip2DiagRect">
            <a:avLst/>
          </a:prstGeom>
          <a:solidFill>
            <a:srgbClr val="00206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1]  </a:t>
            </a:r>
            <a:r>
              <a:rPr lang="en-US" dirty="0" err="1">
                <a:solidFill>
                  <a:prstClr val="white"/>
                </a:solidFill>
              </a:rPr>
              <a:t>Factorisation</a:t>
            </a:r>
            <a:r>
              <a:rPr lang="en-US" dirty="0">
                <a:solidFill>
                  <a:prstClr val="white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3817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6006218" y="2936431"/>
            <a:ext cx="2559107" cy="778319"/>
            <a:chOff x="2433202" y="5474036"/>
            <a:chExt cx="2559107" cy="778319"/>
          </a:xfrm>
        </p:grpSpPr>
        <p:sp>
          <p:nvSpPr>
            <p:cNvPr id="186" name="Rounded Rectangular Callout 185"/>
            <p:cNvSpPr/>
            <p:nvPr/>
          </p:nvSpPr>
          <p:spPr>
            <a:xfrm>
              <a:off x="2433677" y="5486775"/>
              <a:ext cx="2558632" cy="76558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+</a:t>
              </a:r>
            </a:p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to both factors.</a:t>
              </a:r>
            </a:p>
          </p:txBody>
        </p:sp>
      </p:grp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08069" y="2752029"/>
            <a:ext cx="29049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3x + 1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0  or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x + 11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6000760" y="2155121"/>
            <a:ext cx="2559107" cy="756591"/>
            <a:chOff x="2433202" y="5473752"/>
            <a:chExt cx="2559107" cy="756591"/>
          </a:xfrm>
        </p:grpSpPr>
        <p:sp>
          <p:nvSpPr>
            <p:cNvPr id="147" name="Rounded Rectangular Callout 146"/>
            <p:cNvSpPr/>
            <p:nvPr/>
          </p:nvSpPr>
          <p:spPr>
            <a:xfrm>
              <a:off x="2433677" y="5486774"/>
              <a:ext cx="2558632" cy="74356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33 in such a way 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008597" y="2369435"/>
            <a:ext cx="266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    that by adding</a:t>
            </a:r>
          </a:p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factors we get middle no.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584268" y="775395"/>
            <a:ext cx="3454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defTabSz="912813">
              <a:buFont typeface="Arial" charset="0"/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3x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+ 34x + 11=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1026225" y="1400365"/>
            <a:ext cx="2024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+ 34x  + 11=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492825" y="1407963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3499702" y="1223473"/>
            <a:ext cx="1490244" cy="642065"/>
            <a:chOff x="2397168" y="3507093"/>
            <a:chExt cx="1769856" cy="322637"/>
          </a:xfrm>
        </p:grpSpPr>
        <p:sp>
          <p:nvSpPr>
            <p:cNvPr id="157" name="Rounded Rectangular Callout 156"/>
            <p:cNvSpPr/>
            <p:nvPr/>
          </p:nvSpPr>
          <p:spPr>
            <a:xfrm>
              <a:off x="2397168" y="3507093"/>
              <a:ext cx="1769856" cy="322637"/>
            </a:xfrm>
            <a:prstGeom prst="wedgeRoundRectCallout">
              <a:avLst>
                <a:gd name="adj1" fmla="val -94975"/>
                <a:gd name="adj2" fmla="val 61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004343" y="1050225"/>
            <a:ext cx="2558632" cy="523220"/>
            <a:chOff x="2433677" y="5474036"/>
            <a:chExt cx="2558632" cy="523220"/>
          </a:xfrm>
        </p:grpSpPr>
        <p:sp>
          <p:nvSpPr>
            <p:cNvPr id="160" name="Rounded Rectangular Callout 159"/>
            <p:cNvSpPr/>
            <p:nvPr/>
          </p:nvSpPr>
          <p:spPr>
            <a:xfrm>
              <a:off x="2433677" y="5486774"/>
              <a:ext cx="2558632" cy="51048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33677" y="5474036"/>
              <a:ext cx="255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</a:t>
              </a:r>
              <a:r>
                <a:rPr lang="en-US" sz="1400" b="1" kern="0" dirty="0" err="1" smtClean="0">
                  <a:solidFill>
                    <a:prstClr val="black"/>
                  </a:solidFill>
                  <a:latin typeface="Bookman Old Style" pitchFamily="18" charset="0"/>
                </a:rPr>
                <a:t>factorise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by splitting middle term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004344" y="1601674"/>
            <a:ext cx="2559581" cy="523220"/>
            <a:chOff x="2433203" y="5474036"/>
            <a:chExt cx="2559581" cy="523220"/>
          </a:xfrm>
        </p:grpSpPr>
        <p:sp>
          <p:nvSpPr>
            <p:cNvPr id="163" name="Rounded Rectangular Callout 162"/>
            <p:cNvSpPr/>
            <p:nvPr/>
          </p:nvSpPr>
          <p:spPr>
            <a:xfrm>
              <a:off x="2433677" y="5486773"/>
              <a:ext cx="2558632" cy="507551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kern="0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kern="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5" name="Arc 164"/>
          <p:cNvSpPr/>
          <p:nvPr/>
        </p:nvSpPr>
        <p:spPr>
          <a:xfrm>
            <a:off x="1121926" y="1210065"/>
            <a:ext cx="1450466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2139667" y="1447927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4785454" y="1079385"/>
            <a:ext cx="1534196" cy="678292"/>
            <a:chOff x="2404231" y="3437964"/>
            <a:chExt cx="1822054" cy="340841"/>
          </a:xfrm>
        </p:grpSpPr>
        <p:sp>
          <p:nvSpPr>
            <p:cNvPr id="171" name="Cloud 170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= 1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ea typeface="Cambria Math"/>
                </a:rPr>
                <a:t>33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4964540" y="1224277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571840" y="1886327"/>
            <a:ext cx="1928910" cy="678292"/>
            <a:chOff x="2139745" y="3442750"/>
            <a:chExt cx="2290827" cy="340841"/>
          </a:xfrm>
        </p:grpSpPr>
        <p:sp>
          <p:nvSpPr>
            <p:cNvPr id="175" name="Cloud 174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76486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 +         = 34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7" name="Group 28"/>
          <p:cNvGrpSpPr/>
          <p:nvPr/>
        </p:nvGrpSpPr>
        <p:grpSpPr>
          <a:xfrm>
            <a:off x="4878751" y="1488502"/>
            <a:ext cx="685800" cy="526462"/>
            <a:chOff x="1524000" y="4876800"/>
            <a:chExt cx="990600" cy="762000"/>
          </a:xfrm>
        </p:grpSpPr>
        <p:cxnSp>
          <p:nvCxnSpPr>
            <p:cNvPr id="178" name="Straight Connector 177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4691395" y="2021902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5386115" y="2021902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4339445" y="2504091"/>
            <a:ext cx="1855357" cy="741032"/>
            <a:chOff x="2184212" y="3457737"/>
            <a:chExt cx="2203474" cy="372368"/>
          </a:xfrm>
        </p:grpSpPr>
        <p:sp>
          <p:nvSpPr>
            <p:cNvPr id="183" name="Rounded Rectangular Callout 182"/>
            <p:cNvSpPr/>
            <p:nvPr/>
          </p:nvSpPr>
          <p:spPr>
            <a:xfrm>
              <a:off x="2219145" y="3457737"/>
              <a:ext cx="2125901" cy="370633"/>
            </a:xfrm>
            <a:prstGeom prst="wedgeRoundRectCallout">
              <a:avLst>
                <a:gd name="adj1" fmla="val -2741"/>
                <a:gd name="adj2" fmla="val -769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88" name="Oval 187"/>
          <p:cNvSpPr/>
          <p:nvPr/>
        </p:nvSpPr>
        <p:spPr>
          <a:xfrm>
            <a:off x="1453009" y="1447927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4551877" y="201497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5237677" y="2014977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2379025" y="1441002"/>
            <a:ext cx="274210" cy="26580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039866" y="1441002"/>
            <a:ext cx="220301" cy="26580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673294" y="1442697"/>
            <a:ext cx="279722" cy="26580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1003387" y="742950"/>
            <a:ext cx="1892213" cy="499985"/>
            <a:chOff x="2158473" y="3446748"/>
            <a:chExt cx="2247245" cy="363900"/>
          </a:xfrm>
        </p:grpSpPr>
        <p:sp>
          <p:nvSpPr>
            <p:cNvPr id="204" name="Cloud Callout 203"/>
            <p:cNvSpPr/>
            <p:nvPr/>
          </p:nvSpPr>
          <p:spPr>
            <a:xfrm>
              <a:off x="2158473" y="3446748"/>
              <a:ext cx="2247245" cy="363900"/>
            </a:xfrm>
            <a:prstGeom prst="wedgeRoundRectCallout">
              <a:avLst>
                <a:gd name="adj1" fmla="val -4725"/>
                <a:gd name="adj2" fmla="val 9488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84212" y="3510323"/>
              <a:ext cx="2203474" cy="171110"/>
            </a:xfrm>
            <a:prstGeom prst="wedgeRound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34x = + 1x + 33x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495300" y="1772468"/>
            <a:ext cx="2768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 x +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33x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+ 11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7" name="Minus 206"/>
          <p:cNvSpPr/>
          <p:nvPr/>
        </p:nvSpPr>
        <p:spPr>
          <a:xfrm>
            <a:off x="922999" y="2048123"/>
            <a:ext cx="802839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8" name="Minus 207"/>
          <p:cNvSpPr/>
          <p:nvPr/>
        </p:nvSpPr>
        <p:spPr>
          <a:xfrm>
            <a:off x="1866218" y="2048123"/>
            <a:ext cx="922844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506566" y="2100225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942975" y="2094314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(3x + 1)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2038680" y="1100893"/>
            <a:ext cx="1566857" cy="632657"/>
            <a:chOff x="2515915" y="3435073"/>
            <a:chExt cx="2200601" cy="317909"/>
          </a:xfrm>
        </p:grpSpPr>
        <p:sp>
          <p:nvSpPr>
            <p:cNvPr id="215" name="Cloud Callout 214"/>
            <p:cNvSpPr/>
            <p:nvPr/>
          </p:nvSpPr>
          <p:spPr>
            <a:xfrm>
              <a:off x="2518427" y="3435073"/>
              <a:ext cx="2198089" cy="317909"/>
            </a:xfrm>
            <a:prstGeom prst="wedgeRoundRectCallou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15915" y="3458927"/>
              <a:ext cx="2177354" cy="290887"/>
            </a:xfrm>
            <a:prstGeom prst="wedgeRound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common from last two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13137" y="1007652"/>
            <a:ext cx="1664243" cy="658346"/>
            <a:chOff x="2611027" y="3468075"/>
            <a:chExt cx="1976505" cy="330818"/>
          </a:xfrm>
        </p:grpSpPr>
        <p:sp>
          <p:nvSpPr>
            <p:cNvPr id="218" name="Rounded Rectangular Callout 217"/>
            <p:cNvSpPr/>
            <p:nvPr/>
          </p:nvSpPr>
          <p:spPr>
            <a:xfrm>
              <a:off x="2628590" y="3468075"/>
              <a:ext cx="1958942" cy="330818"/>
            </a:xfrm>
            <a:prstGeom prst="wedgeRoundRectCallout">
              <a:avLst>
                <a:gd name="adj1" fmla="val 533"/>
                <a:gd name="adj2" fmla="val 885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611027" y="3502003"/>
              <a:ext cx="1906837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From first two ‘x’ is common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1601565" y="895350"/>
            <a:ext cx="2284635" cy="789235"/>
            <a:chOff x="2357284" y="3523730"/>
            <a:chExt cx="2713299" cy="396590"/>
          </a:xfrm>
        </p:grpSpPr>
        <p:sp>
          <p:nvSpPr>
            <p:cNvPr id="221" name="Rounded Rectangular Callout 220"/>
            <p:cNvSpPr/>
            <p:nvPr/>
          </p:nvSpPr>
          <p:spPr>
            <a:xfrm>
              <a:off x="2357284" y="3523730"/>
              <a:ext cx="2713299" cy="396590"/>
            </a:xfrm>
            <a:prstGeom prst="wedgeRoundRectCallout">
              <a:avLst>
                <a:gd name="adj1" fmla="val -12495"/>
                <a:gd name="adj2" fmla="val 7818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457862" y="3530721"/>
              <a:ext cx="259791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From last two ‘11’ is common along with 3</a:t>
              </a:r>
              <a:r>
                <a:rPr lang="en-US" sz="1400" b="1" kern="0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1692620" y="2099493"/>
            <a:ext cx="627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+ 11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2133787" y="2089968"/>
            <a:ext cx="995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(3x + 1) 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2892612" y="2093143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6" name="Minus 225"/>
          <p:cNvSpPr/>
          <p:nvPr/>
        </p:nvSpPr>
        <p:spPr>
          <a:xfrm flipV="1">
            <a:off x="1038225" y="2405313"/>
            <a:ext cx="727066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7" name="Minus 226"/>
          <p:cNvSpPr/>
          <p:nvPr/>
        </p:nvSpPr>
        <p:spPr>
          <a:xfrm>
            <a:off x="2232091" y="2405313"/>
            <a:ext cx="734337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500034" y="2420849"/>
            <a:ext cx="27479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(3x + 1)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(x + 11)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490375" y="3048255"/>
            <a:ext cx="2938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3x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–1    or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x 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11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8639"/>
              </p:ext>
            </p:extLst>
          </p:nvPr>
        </p:nvGraphicFramePr>
        <p:xfrm>
          <a:off x="614351" y="3292727"/>
          <a:ext cx="23860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26" name="Equation" r:id="rId4" imgW="1777680" imgH="406080" progId="Equation.DSMT4">
                  <p:embed/>
                </p:oleObj>
              </mc:Choice>
              <mc:Fallback>
                <p:oleObj name="Equation" r:id="rId4" imgW="1777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1" y="3292727"/>
                        <a:ext cx="238601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" name="Group 236"/>
          <p:cNvGrpSpPr/>
          <p:nvPr/>
        </p:nvGrpSpPr>
        <p:grpSpPr>
          <a:xfrm>
            <a:off x="4418102" y="2413906"/>
            <a:ext cx="1573122" cy="575054"/>
            <a:chOff x="2349663" y="3426414"/>
            <a:chExt cx="1868284" cy="288964"/>
          </a:xfrm>
        </p:grpSpPr>
        <p:sp>
          <p:nvSpPr>
            <p:cNvPr id="238" name="Rounded Rectangular Callout 237"/>
            <p:cNvSpPr/>
            <p:nvPr/>
          </p:nvSpPr>
          <p:spPr>
            <a:xfrm>
              <a:off x="2349663" y="3426414"/>
              <a:ext cx="1868284" cy="288964"/>
            </a:xfrm>
            <a:prstGeom prst="wedgeRoundRectCallout">
              <a:avLst>
                <a:gd name="adj1" fmla="val -46869"/>
                <a:gd name="adj2" fmla="val 111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391965" y="3439783"/>
              <a:ext cx="1787967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‘+’ sign means adding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1824" y="3835652"/>
            <a:ext cx="6679075" cy="536942"/>
            <a:chOff x="518635" y="3604996"/>
            <a:chExt cx="6679075" cy="536942"/>
          </a:xfrm>
        </p:grpSpPr>
        <p:sp>
          <p:nvSpPr>
            <p:cNvPr id="235" name="TextBox 234"/>
            <p:cNvSpPr txBox="1"/>
            <p:nvPr/>
          </p:nvSpPr>
          <p:spPr>
            <a:xfrm>
              <a:off x="518635" y="3611262"/>
              <a:ext cx="6679075" cy="50783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Symbol"/>
                <a:buChar char="\"/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The roots of the given quadratic equations are –11 and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6631043" y="3604996"/>
                  <a:ext cx="452368" cy="536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kern="0" dirty="0" smtClean="0">
                      <a:solidFill>
                        <a:prstClr val="black"/>
                      </a:solidFill>
                    </a:rPr>
                    <a:t>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a14:m>
                  <a:endParaRPr lang="en-US" sz="20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043" y="3604996"/>
                  <a:ext cx="452368" cy="5369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333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Group 192"/>
          <p:cNvGrpSpPr/>
          <p:nvPr/>
        </p:nvGrpSpPr>
        <p:grpSpPr>
          <a:xfrm>
            <a:off x="1851903" y="1926001"/>
            <a:ext cx="988961" cy="497484"/>
            <a:chOff x="2668849" y="3460753"/>
            <a:chExt cx="1174520" cy="249985"/>
          </a:xfrm>
        </p:grpSpPr>
        <p:sp>
          <p:nvSpPr>
            <p:cNvPr id="194" name="Rounded Rectangular Callout 193"/>
            <p:cNvSpPr/>
            <p:nvPr/>
          </p:nvSpPr>
          <p:spPr>
            <a:xfrm>
              <a:off x="2668849" y="3460753"/>
              <a:ext cx="1158621" cy="249985"/>
            </a:xfrm>
            <a:prstGeom prst="wedgeRoundRectCallout">
              <a:avLst>
                <a:gd name="adj1" fmla="val -2282"/>
                <a:gd name="adj2" fmla="val -8301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771828" y="3481854"/>
              <a:ext cx="1071541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29255" y="1890440"/>
            <a:ext cx="884669" cy="495399"/>
            <a:chOff x="2757655" y="3442133"/>
            <a:chExt cx="1050658" cy="248938"/>
          </a:xfrm>
        </p:grpSpPr>
        <p:sp>
          <p:nvSpPr>
            <p:cNvPr id="197" name="Rounded Rectangular Callout 196"/>
            <p:cNvSpPr/>
            <p:nvPr/>
          </p:nvSpPr>
          <p:spPr>
            <a:xfrm>
              <a:off x="2757655" y="3442133"/>
              <a:ext cx="1048884" cy="248938"/>
            </a:xfrm>
            <a:prstGeom prst="wedgeRoundRectCallout">
              <a:avLst>
                <a:gd name="adj1" fmla="val -342"/>
                <a:gd name="adj2" fmla="val -817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63581" y="3458927"/>
              <a:ext cx="104473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198512" y="1879870"/>
            <a:ext cx="1202288" cy="445905"/>
            <a:chOff x="2506018" y="3444996"/>
            <a:chExt cx="1427872" cy="224067"/>
          </a:xfrm>
        </p:grpSpPr>
        <p:sp>
          <p:nvSpPr>
            <p:cNvPr id="201" name="Rounded Rectangular Callout 200"/>
            <p:cNvSpPr/>
            <p:nvPr/>
          </p:nvSpPr>
          <p:spPr>
            <a:xfrm>
              <a:off x="2506018" y="3444996"/>
              <a:ext cx="1427872" cy="224067"/>
            </a:xfrm>
            <a:prstGeom prst="wedgeRoundRectCallout">
              <a:avLst>
                <a:gd name="adj1" fmla="val -4988"/>
                <a:gd name="adj2" fmla="val -784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551275" y="3468499"/>
              <a:ext cx="1381725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478644" y="2009075"/>
            <a:ext cx="1855357" cy="799187"/>
            <a:chOff x="2184212" y="3458044"/>
            <a:chExt cx="2203474" cy="401591"/>
          </a:xfrm>
        </p:grpSpPr>
        <p:sp>
          <p:nvSpPr>
            <p:cNvPr id="154" name="Rounded Rectangular Callout 153"/>
            <p:cNvSpPr/>
            <p:nvPr/>
          </p:nvSpPr>
          <p:spPr>
            <a:xfrm>
              <a:off x="2280748" y="3458044"/>
              <a:ext cx="2002696" cy="401591"/>
            </a:xfrm>
            <a:prstGeom prst="wedgeRoundRectCallout">
              <a:avLst>
                <a:gd name="adj1" fmla="val -37214"/>
                <a:gd name="adj2" fmla="val -733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3619497" y="2332438"/>
            <a:ext cx="2029071" cy="738625"/>
            <a:chOff x="2045264" y="3390105"/>
            <a:chExt cx="2409782" cy="371158"/>
          </a:xfrm>
        </p:grpSpPr>
        <p:sp>
          <p:nvSpPr>
            <p:cNvPr id="241" name="Rounded Rectangular Callout 240"/>
            <p:cNvSpPr/>
            <p:nvPr/>
          </p:nvSpPr>
          <p:spPr>
            <a:xfrm>
              <a:off x="2045264" y="3390105"/>
              <a:ext cx="2409782" cy="371158"/>
            </a:xfrm>
            <a:prstGeom prst="wedgeRoundRectCallout">
              <a:avLst>
                <a:gd name="adj1" fmla="val -80920"/>
                <a:gd name="adj2" fmla="val -148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Either (3x + 1) = 0 or (x + 11) = 0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097431" y="1073852"/>
            <a:ext cx="1477044" cy="678292"/>
            <a:chOff x="2404231" y="3437964"/>
            <a:chExt cx="1754179" cy="340841"/>
          </a:xfrm>
        </p:grpSpPr>
        <p:sp>
          <p:nvSpPr>
            <p:cNvPr id="167" name="Cloud 166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07514" y="3515461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11 </a:t>
              </a:r>
              <a:r>
                <a:rPr lang="en-US" sz="1400" b="1" kern="0" dirty="0">
                  <a:solidFill>
                    <a:prstClr val="black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ea typeface="Cambria Math"/>
                </a:rPr>
                <a:t>3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=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ea typeface="Cambria Math"/>
                </a:rPr>
                <a:t>33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04954" y="2232658"/>
            <a:ext cx="2029071" cy="671477"/>
            <a:chOff x="2090226" y="3399676"/>
            <a:chExt cx="2409782" cy="371158"/>
          </a:xfrm>
        </p:grpSpPr>
        <p:sp>
          <p:nvSpPr>
            <p:cNvPr id="230" name="Rounded Rectangular Callout 229"/>
            <p:cNvSpPr/>
            <p:nvPr/>
          </p:nvSpPr>
          <p:spPr>
            <a:xfrm>
              <a:off x="2090226" y="3399676"/>
              <a:ext cx="2409782" cy="371158"/>
            </a:xfrm>
            <a:prstGeom prst="wedgeRoundRectCallout">
              <a:avLst>
                <a:gd name="adj1" fmla="val -75756"/>
                <a:gd name="adj2" fmla="val 6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Product of two brackets is zero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65545" y="1100893"/>
            <a:ext cx="1668055" cy="632657"/>
            <a:chOff x="2518427" y="3435073"/>
            <a:chExt cx="2198089" cy="317909"/>
          </a:xfrm>
        </p:grpSpPr>
        <p:sp>
          <p:nvSpPr>
            <p:cNvPr id="212" name="Cloud Callout 211"/>
            <p:cNvSpPr/>
            <p:nvPr/>
          </p:nvSpPr>
          <p:spPr>
            <a:xfrm>
              <a:off x="2518427" y="3435073"/>
              <a:ext cx="2198089" cy="317909"/>
            </a:xfrm>
            <a:prstGeom prst="wedgeRoundRectCallou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531875" y="3450509"/>
              <a:ext cx="2177354" cy="290887"/>
            </a:xfrm>
            <a:prstGeom prst="wedgeRoundRectCallout">
              <a:avLst>
                <a:gd name="adj1" fmla="val -12186"/>
                <a:gd name="adj2" fmla="val 85536"/>
                <a:gd name="adj3" fmla="val 16667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common from first two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45" grpId="0"/>
      <p:bldP spid="149" grpId="0"/>
      <p:bldP spid="150" grpId="0"/>
      <p:bldP spid="151" grpId="0"/>
      <p:bldP spid="152" grpId="0"/>
      <p:bldP spid="165" grpId="0" animBg="1"/>
      <p:bldP spid="169" grpId="0" animBg="1"/>
      <p:bldP spid="173" grpId="0"/>
      <p:bldP spid="180" grpId="0"/>
      <p:bldP spid="181" grpId="0"/>
      <p:bldP spid="188" grpId="0" animBg="1"/>
      <p:bldP spid="189" grpId="0"/>
      <p:bldP spid="190" grpId="0"/>
      <p:bldP spid="191" grpId="0" animBg="1"/>
      <p:bldP spid="191" grpId="1" animBg="1"/>
      <p:bldP spid="192" grpId="0" animBg="1"/>
      <p:bldP spid="192" grpId="1" animBg="1"/>
      <p:bldP spid="199" grpId="0" animBg="1"/>
      <p:bldP spid="199" grpId="1" animBg="1"/>
      <p:bldP spid="206" grpId="0"/>
      <p:bldP spid="207" grpId="0" animBg="1"/>
      <p:bldP spid="207" grpId="1" animBg="1"/>
      <p:bldP spid="208" grpId="0" animBg="1"/>
      <p:bldP spid="208" grpId="1" animBg="1"/>
      <p:bldP spid="209" grpId="0"/>
      <p:bldP spid="210" grpId="0"/>
      <p:bldP spid="223" grpId="0"/>
      <p:bldP spid="224" grpId="0"/>
      <p:bldP spid="225" grpId="0"/>
      <p:bldP spid="226" grpId="0" animBg="1"/>
      <p:bldP spid="226" grpId="1" animBg="1"/>
      <p:bldP spid="227" grpId="0" animBg="1"/>
      <p:bldP spid="227" grpId="1" animBg="1"/>
      <p:bldP spid="228" grpId="0"/>
      <p:bldP spid="2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6126" y="4043695"/>
            <a:ext cx="5064207" cy="822960"/>
            <a:chOff x="536126" y="3848717"/>
            <a:chExt cx="5064207" cy="822960"/>
          </a:xfrm>
        </p:grpSpPr>
        <p:sp>
          <p:nvSpPr>
            <p:cNvPr id="237" name="Rectangle 236"/>
            <p:cNvSpPr/>
            <p:nvPr/>
          </p:nvSpPr>
          <p:spPr>
            <a:xfrm>
              <a:off x="536126" y="3848717"/>
              <a:ext cx="5064207" cy="82296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buFont typeface="Symbol"/>
                <a:buChar char="\"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The 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roots of the given quadratic  equations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818159" y="4222462"/>
              <a:ext cx="13564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are 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–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  and</a:t>
              </a:r>
              <a:endParaRPr lang="en-US" sz="1400" b="1" kern="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/>
                <p:cNvSpPr txBox="1"/>
                <p:nvPr/>
              </p:nvSpPr>
              <p:spPr>
                <a:xfrm>
                  <a:off x="2051622" y="4129182"/>
                  <a:ext cx="564578" cy="5400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kern="0" dirty="0" smtClean="0">
                      <a:solidFill>
                        <a:prstClr val="black"/>
                      </a:solidFill>
                    </a:rPr>
                    <a:t>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𝟏𝟓</m:t>
                          </m:r>
                        </m:num>
                        <m:den>
                          <m:r>
                            <a:rPr lang="en-US" sz="2000" b="1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sz="20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80" name="TextBox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22" y="4129182"/>
                  <a:ext cx="564578" cy="5400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957" b="-674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533400" y="1118771"/>
            <a:ext cx="34543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iii) 2m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+ 19m + 30  = 0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026225" y="1504888"/>
            <a:ext cx="2156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2m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+ 19m +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30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492825" y="1512486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3599689" y="1357183"/>
            <a:ext cx="1296756" cy="583695"/>
            <a:chOff x="2515917" y="3521758"/>
            <a:chExt cx="1540065" cy="293306"/>
          </a:xfrm>
        </p:grpSpPr>
        <p:sp>
          <p:nvSpPr>
            <p:cNvPr id="164" name="Rounded Rectangular Callout 163"/>
            <p:cNvSpPr/>
            <p:nvPr/>
          </p:nvSpPr>
          <p:spPr>
            <a:xfrm>
              <a:off x="2617237" y="3521758"/>
              <a:ext cx="1329718" cy="293306"/>
            </a:xfrm>
            <a:prstGeom prst="wedgeRoundRectCallout">
              <a:avLst>
                <a:gd name="adj1" fmla="val -102502"/>
                <a:gd name="adj2" fmla="val 538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004343" y="1047750"/>
            <a:ext cx="2558632" cy="523220"/>
            <a:chOff x="2433677" y="5474036"/>
            <a:chExt cx="2558632" cy="523220"/>
          </a:xfrm>
        </p:grpSpPr>
        <p:sp>
          <p:nvSpPr>
            <p:cNvPr id="167" name="Rounded Rectangular Callout 166"/>
            <p:cNvSpPr/>
            <p:nvPr/>
          </p:nvSpPr>
          <p:spPr>
            <a:xfrm>
              <a:off x="2433677" y="5486774"/>
              <a:ext cx="2558632" cy="51048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433677" y="5474036"/>
              <a:ext cx="255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To </a:t>
              </a:r>
              <a:r>
                <a:rPr lang="en-US" sz="1400" b="1" kern="0" dirty="0" err="1" smtClean="0">
                  <a:solidFill>
                    <a:prstClr val="black"/>
                  </a:solidFill>
                  <a:latin typeface="Bookman Old Style" pitchFamily="18" charset="0"/>
                </a:rPr>
                <a:t>factorise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by splitting middle term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6004344" y="1599199"/>
            <a:ext cx="2559581" cy="527226"/>
            <a:chOff x="2433203" y="5474036"/>
            <a:chExt cx="2559581" cy="527226"/>
          </a:xfrm>
        </p:grpSpPr>
        <p:sp>
          <p:nvSpPr>
            <p:cNvPr id="170" name="Rounded Rectangular Callout 169"/>
            <p:cNvSpPr/>
            <p:nvPr/>
          </p:nvSpPr>
          <p:spPr>
            <a:xfrm>
              <a:off x="2433677" y="5486773"/>
              <a:ext cx="2558632" cy="51448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kern="0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kern="0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172" name="Arc 171"/>
          <p:cNvSpPr/>
          <p:nvPr/>
        </p:nvSpPr>
        <p:spPr>
          <a:xfrm>
            <a:off x="1121926" y="1314588"/>
            <a:ext cx="1450466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4097431" y="1178375"/>
            <a:ext cx="1477044" cy="678292"/>
            <a:chOff x="2404231" y="3437964"/>
            <a:chExt cx="1754179" cy="340841"/>
          </a:xfrm>
        </p:grpSpPr>
        <p:sp>
          <p:nvSpPr>
            <p:cNvPr id="174" name="Cloud 173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507514" y="3515461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30 </a:t>
              </a:r>
              <a:r>
                <a:rPr lang="en-US" sz="1400" b="1" kern="0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2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60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004818" y="2150050"/>
            <a:ext cx="2559107" cy="734640"/>
            <a:chOff x="2433202" y="5473752"/>
            <a:chExt cx="2559107" cy="734640"/>
          </a:xfrm>
        </p:grpSpPr>
        <p:sp>
          <p:nvSpPr>
            <p:cNvPr id="177" name="Rounded Rectangular Callout 176"/>
            <p:cNvSpPr/>
            <p:nvPr/>
          </p:nvSpPr>
          <p:spPr>
            <a:xfrm>
              <a:off x="2433677" y="5486774"/>
              <a:ext cx="2558632" cy="721618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60 in such a way 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9" name="Oval 178"/>
          <p:cNvSpPr/>
          <p:nvPr/>
        </p:nvSpPr>
        <p:spPr>
          <a:xfrm>
            <a:off x="2177767" y="1552450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999072" y="2369750"/>
            <a:ext cx="278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    that by adding</a:t>
            </a:r>
          </a:p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factors we get middle no.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4847555" y="1215545"/>
            <a:ext cx="1491145" cy="595990"/>
            <a:chOff x="2477984" y="3453857"/>
            <a:chExt cx="1770925" cy="299484"/>
          </a:xfrm>
        </p:grpSpPr>
        <p:sp>
          <p:nvSpPr>
            <p:cNvPr id="182" name="Cloud 181"/>
            <p:cNvSpPr/>
            <p:nvPr/>
          </p:nvSpPr>
          <p:spPr>
            <a:xfrm>
              <a:off x="2477984" y="3453857"/>
              <a:ext cx="1754180" cy="299484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98097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= 1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60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590890" y="1990848"/>
            <a:ext cx="1928910" cy="678292"/>
            <a:chOff x="2139745" y="3452322"/>
            <a:chExt cx="2290827" cy="340841"/>
          </a:xfrm>
        </p:grpSpPr>
        <p:sp>
          <p:nvSpPr>
            <p:cNvPr id="185" name="Cloud 184"/>
            <p:cNvSpPr/>
            <p:nvPr/>
          </p:nvSpPr>
          <p:spPr>
            <a:xfrm>
              <a:off x="2139745" y="3452322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76486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rgbClr val="002060"/>
                  </a:solidFill>
                  <a:latin typeface="Bookman Old Style"/>
                </a:rPr>
                <a:t>+         </a:t>
              </a:r>
              <a:r>
                <a:rPr lang="en-US" sz="1400" b="1" kern="0" dirty="0">
                  <a:solidFill>
                    <a:srgbClr val="002060"/>
                  </a:solidFill>
                  <a:latin typeface="Bookman Old Style"/>
                  <a:sym typeface="Symbol"/>
                </a:rPr>
                <a:t></a:t>
              </a:r>
              <a:r>
                <a:rPr lang="en-US" sz="1400" b="1" kern="0" dirty="0">
                  <a:solidFill>
                    <a:srgbClr val="002060"/>
                  </a:solidFill>
                  <a:latin typeface="Bookman Old Style"/>
                </a:rPr>
                <a:t> 19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7" name="Group 28"/>
          <p:cNvGrpSpPr/>
          <p:nvPr/>
        </p:nvGrpSpPr>
        <p:grpSpPr>
          <a:xfrm>
            <a:off x="4878751" y="1593025"/>
            <a:ext cx="685800" cy="526462"/>
            <a:chOff x="1524000" y="4876800"/>
            <a:chExt cx="990600" cy="762000"/>
          </a:xfrm>
        </p:grpSpPr>
        <p:cxnSp>
          <p:nvCxnSpPr>
            <p:cNvPr id="188" name="Straight Connector 187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4691395" y="2126425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5386115" y="2126425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60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6006218" y="2914650"/>
            <a:ext cx="2559107" cy="778319"/>
            <a:chOff x="2433202" y="5474036"/>
            <a:chExt cx="2559107" cy="778319"/>
          </a:xfrm>
        </p:grpSpPr>
        <p:sp>
          <p:nvSpPr>
            <p:cNvPr id="193" name="Rounded Rectangular Callout 192"/>
            <p:cNvSpPr/>
            <p:nvPr/>
          </p:nvSpPr>
          <p:spPr>
            <a:xfrm>
              <a:off x="2433677" y="5486775"/>
              <a:ext cx="2558632" cy="76558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+</a:t>
              </a:r>
            </a:p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to both factors.</a:t>
              </a:r>
            </a:p>
          </p:txBody>
        </p:sp>
      </p:grpSp>
      <p:sp>
        <p:nvSpPr>
          <p:cNvPr id="195" name="Oval 194"/>
          <p:cNvSpPr/>
          <p:nvPr/>
        </p:nvSpPr>
        <p:spPr>
          <a:xfrm>
            <a:off x="1500634" y="1552450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417125" y="1545525"/>
            <a:ext cx="274210" cy="26580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39866" y="1545525"/>
            <a:ext cx="220301" cy="26580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1836727" y="2002031"/>
            <a:ext cx="1418244" cy="461347"/>
            <a:chOff x="2443775" y="3431545"/>
            <a:chExt cx="1684347" cy="231826"/>
          </a:xfrm>
        </p:grpSpPr>
        <p:sp>
          <p:nvSpPr>
            <p:cNvPr id="199" name="Rounded Rectangular Callout 198"/>
            <p:cNvSpPr/>
            <p:nvPr/>
          </p:nvSpPr>
          <p:spPr>
            <a:xfrm>
              <a:off x="2714202" y="3431545"/>
              <a:ext cx="1135790" cy="231826"/>
            </a:xfrm>
            <a:prstGeom prst="wedgeRoundRectCallout">
              <a:avLst>
                <a:gd name="adj1" fmla="val -2905"/>
                <a:gd name="adj2" fmla="val -840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443775" y="3458927"/>
              <a:ext cx="1684347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07192" y="1967993"/>
            <a:ext cx="1418244" cy="500352"/>
            <a:chOff x="2443775" y="3423796"/>
            <a:chExt cx="1684347" cy="251427"/>
          </a:xfrm>
        </p:grpSpPr>
        <p:sp>
          <p:nvSpPr>
            <p:cNvPr id="202" name="Rounded Rectangular Callout 201"/>
            <p:cNvSpPr/>
            <p:nvPr/>
          </p:nvSpPr>
          <p:spPr>
            <a:xfrm>
              <a:off x="2794869" y="3423796"/>
              <a:ext cx="1217719" cy="251427"/>
            </a:xfrm>
            <a:prstGeom prst="wedgeRoundRectCallout">
              <a:avLst>
                <a:gd name="adj1" fmla="val -37554"/>
                <a:gd name="adj2" fmla="val -7293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443775" y="3458927"/>
              <a:ext cx="1684347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4" name="Rounded Rectangle 203"/>
          <p:cNvSpPr/>
          <p:nvPr/>
        </p:nvSpPr>
        <p:spPr>
          <a:xfrm>
            <a:off x="1730444" y="1547220"/>
            <a:ext cx="279722" cy="265804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143000" y="1981198"/>
            <a:ext cx="1492024" cy="461347"/>
            <a:chOff x="2356153" y="3423957"/>
            <a:chExt cx="1771969" cy="231826"/>
          </a:xfrm>
        </p:grpSpPr>
        <p:sp>
          <p:nvSpPr>
            <p:cNvPr id="206" name="Rounded Rectangular Callout 205"/>
            <p:cNvSpPr/>
            <p:nvPr/>
          </p:nvSpPr>
          <p:spPr>
            <a:xfrm>
              <a:off x="2561912" y="3423957"/>
              <a:ext cx="1311045" cy="231826"/>
            </a:xfrm>
            <a:prstGeom prst="wedgeRoundRectCallout">
              <a:avLst>
                <a:gd name="adj1" fmla="val 1601"/>
                <a:gd name="adj2" fmla="val -820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809761" y="895350"/>
            <a:ext cx="2132188" cy="494624"/>
            <a:chOff x="2106465" y="3494851"/>
            <a:chExt cx="2532247" cy="248548"/>
          </a:xfrm>
        </p:grpSpPr>
        <p:sp>
          <p:nvSpPr>
            <p:cNvPr id="209" name="Rounded Rectangular Callout 208"/>
            <p:cNvSpPr/>
            <p:nvPr/>
          </p:nvSpPr>
          <p:spPr>
            <a:xfrm>
              <a:off x="2106465" y="3494851"/>
              <a:ext cx="2532247" cy="248548"/>
            </a:xfrm>
            <a:prstGeom prst="wedgeRoundRectCallout">
              <a:avLst>
                <a:gd name="adj1" fmla="val 1503"/>
                <a:gd name="adj2" fmla="val 759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84212" y="3530721"/>
              <a:ext cx="2412385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19m = + 15m + 4m</a:t>
              </a:r>
            </a:p>
          </p:txBody>
        </p:sp>
      </p:grp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495300" y="1876991"/>
            <a:ext cx="31261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2m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+ 4m + 15m + 30 = 0</a:t>
            </a:r>
          </a:p>
        </p:txBody>
      </p:sp>
      <p:sp>
        <p:nvSpPr>
          <p:cNvPr id="212" name="Minus 211"/>
          <p:cNvSpPr/>
          <p:nvPr/>
        </p:nvSpPr>
        <p:spPr>
          <a:xfrm>
            <a:off x="934068" y="2152646"/>
            <a:ext cx="1009300" cy="3600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3" name="Minus 212"/>
          <p:cNvSpPr/>
          <p:nvPr/>
        </p:nvSpPr>
        <p:spPr>
          <a:xfrm>
            <a:off x="2187375" y="2152646"/>
            <a:ext cx="950807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506566" y="2223734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1114425" y="2223734"/>
            <a:ext cx="88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(m + 2)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528836" y="1104900"/>
            <a:ext cx="1833364" cy="632657"/>
            <a:chOff x="2604601" y="3435073"/>
            <a:chExt cx="1979413" cy="317909"/>
          </a:xfrm>
        </p:grpSpPr>
        <p:sp>
          <p:nvSpPr>
            <p:cNvPr id="217" name="Rounded Rectangular Callout 216"/>
            <p:cNvSpPr/>
            <p:nvPr/>
          </p:nvSpPr>
          <p:spPr>
            <a:xfrm>
              <a:off x="2771174" y="3435073"/>
              <a:ext cx="1651455" cy="317909"/>
            </a:xfrm>
            <a:prstGeom prst="wedgeRoundRectCallout">
              <a:avLst>
                <a:gd name="adj1" fmla="val 339"/>
                <a:gd name="adj2" fmla="val 8207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604601" y="3458927"/>
              <a:ext cx="1979413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common from first two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093934" y="1125021"/>
            <a:ext cx="1833364" cy="632657"/>
            <a:chOff x="2515915" y="3435073"/>
            <a:chExt cx="2177354" cy="317909"/>
          </a:xfrm>
        </p:grpSpPr>
        <p:sp>
          <p:nvSpPr>
            <p:cNvPr id="220" name="Rounded Rectangular Callout 219"/>
            <p:cNvSpPr/>
            <p:nvPr/>
          </p:nvSpPr>
          <p:spPr>
            <a:xfrm>
              <a:off x="2618340" y="3435073"/>
              <a:ext cx="1998262" cy="317909"/>
            </a:xfrm>
            <a:prstGeom prst="wedgeRoundRectCallout">
              <a:avLst>
                <a:gd name="adj1" fmla="val -27060"/>
                <a:gd name="adj2" fmla="val 8357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515915" y="3458927"/>
              <a:ext cx="217735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Take common from last two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522398" y="1053026"/>
            <a:ext cx="2066900" cy="731423"/>
            <a:chOff x="2499723" y="3444929"/>
            <a:chExt cx="2454714" cy="367539"/>
          </a:xfrm>
        </p:grpSpPr>
        <p:sp>
          <p:nvSpPr>
            <p:cNvPr id="223" name="Rounded Rectangular Callout 222"/>
            <p:cNvSpPr/>
            <p:nvPr/>
          </p:nvSpPr>
          <p:spPr>
            <a:xfrm>
              <a:off x="2572214" y="3444929"/>
              <a:ext cx="2343184" cy="367539"/>
            </a:xfrm>
            <a:prstGeom prst="wedgeRoundRectCallout">
              <a:avLst>
                <a:gd name="adj1" fmla="val -2971"/>
                <a:gd name="adj2" fmla="val 76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499723" y="3492431"/>
              <a:ext cx="245471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From first two ‘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2m’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689904" y="858898"/>
            <a:ext cx="1981285" cy="827642"/>
            <a:chOff x="2454168" y="3521253"/>
            <a:chExt cx="2353032" cy="415888"/>
          </a:xfrm>
        </p:grpSpPr>
        <p:sp>
          <p:nvSpPr>
            <p:cNvPr id="226" name="Rounded Rectangular Callout 225"/>
            <p:cNvSpPr/>
            <p:nvPr/>
          </p:nvSpPr>
          <p:spPr>
            <a:xfrm>
              <a:off x="2454168" y="3521253"/>
              <a:ext cx="2353032" cy="415888"/>
            </a:xfrm>
            <a:prstGeom prst="wedgeRoundRectCallout">
              <a:avLst>
                <a:gd name="adj1" fmla="val -7853"/>
                <a:gd name="adj2" fmla="val 740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457863" y="3530721"/>
              <a:ext cx="2303667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From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last two ‘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15’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is common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 long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with 3</a:t>
              </a:r>
              <a:r>
                <a:rPr lang="en-US" sz="1400" b="1" kern="0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1823800" y="2187649"/>
            <a:ext cx="627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+ 15</a:t>
            </a:r>
          </a:p>
        </p:txBody>
      </p:sp>
      <p:sp>
        <p:nvSpPr>
          <p:cNvPr id="229" name="Rectangle 228"/>
          <p:cNvSpPr>
            <a:spLocks noChangeArrowheads="1"/>
          </p:cNvSpPr>
          <p:nvPr/>
        </p:nvSpPr>
        <p:spPr bwMode="auto">
          <a:xfrm>
            <a:off x="2264967" y="2187649"/>
            <a:ext cx="946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(m + 2) </a:t>
            </a:r>
          </a:p>
        </p:txBody>
      </p: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2995217" y="2197666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1" name="Minus 230"/>
          <p:cNvSpPr/>
          <p:nvPr/>
        </p:nvSpPr>
        <p:spPr>
          <a:xfrm>
            <a:off x="1208269" y="2509836"/>
            <a:ext cx="691778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2" name="Minus 231"/>
          <p:cNvSpPr/>
          <p:nvPr/>
        </p:nvSpPr>
        <p:spPr>
          <a:xfrm>
            <a:off x="2352045" y="2509836"/>
            <a:ext cx="684929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500034" y="2581274"/>
            <a:ext cx="26500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(m + 2) (2m + 15)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>
            <a:spLocks noChangeArrowheads="1"/>
          </p:cNvSpPr>
          <p:nvPr/>
        </p:nvSpPr>
        <p:spPr bwMode="auto">
          <a:xfrm>
            <a:off x="508069" y="2856552"/>
            <a:ext cx="3387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m + 2 = 0   or   2m + 15 = 0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500034" y="3181350"/>
            <a:ext cx="2938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m = – 2   or   2m = – 15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70998"/>
              </p:ext>
            </p:extLst>
          </p:nvPr>
        </p:nvGraphicFramePr>
        <p:xfrm>
          <a:off x="641338" y="3486150"/>
          <a:ext cx="22161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50" name="Equation" r:id="rId5" imgW="1650960" imgH="406080" progId="Equation.DSMT4">
                  <p:embed/>
                </p:oleObj>
              </mc:Choice>
              <mc:Fallback>
                <p:oleObj name="Equation" r:id="rId5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38" y="3486150"/>
                        <a:ext cx="22161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" name="Group 240"/>
          <p:cNvGrpSpPr/>
          <p:nvPr/>
        </p:nvGrpSpPr>
        <p:grpSpPr>
          <a:xfrm>
            <a:off x="4838030" y="1184199"/>
            <a:ext cx="1534196" cy="678292"/>
            <a:chOff x="2404231" y="3437964"/>
            <a:chExt cx="1822054" cy="340841"/>
          </a:xfrm>
        </p:grpSpPr>
        <p:sp>
          <p:nvSpPr>
            <p:cNvPr id="242" name="Cloud 241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= 2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30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4831126" y="1175299"/>
            <a:ext cx="1534196" cy="678292"/>
            <a:chOff x="2404231" y="3437964"/>
            <a:chExt cx="1822054" cy="340841"/>
          </a:xfrm>
        </p:grpSpPr>
        <p:sp>
          <p:nvSpPr>
            <p:cNvPr id="245" name="Cloud 244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= 3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20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826743" y="1188608"/>
            <a:ext cx="1534196" cy="678292"/>
            <a:chOff x="2404231" y="3437964"/>
            <a:chExt cx="1822054" cy="340841"/>
          </a:xfrm>
        </p:grpSpPr>
        <p:sp>
          <p:nvSpPr>
            <p:cNvPr id="248" name="Cloud 247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= 4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15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0" name="Rectangle 249"/>
          <p:cNvSpPr>
            <a:spLocks noChangeArrowheads="1"/>
          </p:cNvSpPr>
          <p:nvPr/>
        </p:nvSpPr>
        <p:spPr bwMode="auto">
          <a:xfrm>
            <a:off x="4964540" y="1328800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60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4595715" y="2384100"/>
            <a:ext cx="1928910" cy="678292"/>
            <a:chOff x="2139745" y="3442750"/>
            <a:chExt cx="2290827" cy="340841"/>
          </a:xfrm>
        </p:grpSpPr>
        <p:sp>
          <p:nvSpPr>
            <p:cNvPr id="252" name="Cloud 251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376486" y="3508314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 +        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  <a:sym typeface="Symbol"/>
                </a:rPr>
                <a:t>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 19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4" name="Rectangle 253"/>
          <p:cNvSpPr>
            <a:spLocks noChangeArrowheads="1"/>
          </p:cNvSpPr>
          <p:nvPr/>
        </p:nvSpPr>
        <p:spPr bwMode="auto">
          <a:xfrm>
            <a:off x="4728064" y="2516773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5382572" y="2516773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4614765" y="2800350"/>
            <a:ext cx="1928910" cy="678292"/>
            <a:chOff x="2139745" y="3442750"/>
            <a:chExt cx="2290827" cy="340841"/>
          </a:xfrm>
        </p:grpSpPr>
        <p:sp>
          <p:nvSpPr>
            <p:cNvPr id="257" name="Cloud 256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376486" y="3508314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 +        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  <a:sym typeface="Symbol"/>
                </a:rPr>
                <a:t>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 19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9" name="Rectangle 258"/>
          <p:cNvSpPr>
            <a:spLocks noChangeArrowheads="1"/>
          </p:cNvSpPr>
          <p:nvPr/>
        </p:nvSpPr>
        <p:spPr bwMode="auto">
          <a:xfrm>
            <a:off x="4739834" y="2924883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0" name="Rectangle 259"/>
          <p:cNvSpPr>
            <a:spLocks noChangeArrowheads="1"/>
          </p:cNvSpPr>
          <p:nvPr/>
        </p:nvSpPr>
        <p:spPr bwMode="auto">
          <a:xfrm>
            <a:off x="5419314" y="2924883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4643340" y="3194536"/>
            <a:ext cx="1928910" cy="678292"/>
            <a:chOff x="2139745" y="3442750"/>
            <a:chExt cx="2290827" cy="340841"/>
          </a:xfrm>
        </p:grpSpPr>
        <p:sp>
          <p:nvSpPr>
            <p:cNvPr id="262" name="Cloud 261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376486" y="3508314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 +         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  <a:sym typeface="Symbol"/>
                </a:rPr>
                <a:t>=</a:t>
              </a:r>
              <a:r>
                <a:rPr lang="en-US" sz="1400" b="1" kern="0" dirty="0" smtClean="0">
                  <a:solidFill>
                    <a:srgbClr val="002060"/>
                  </a:solidFill>
                  <a:latin typeface="Bookman Old Style"/>
                </a:rPr>
                <a:t> 19</a:t>
              </a:r>
              <a:endParaRPr lang="en-US" sz="1400" b="1" kern="0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5428839" y="3314700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15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4749359" y="3314700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4600575" y="3305175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5305425" y="3295650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4314990" y="3714750"/>
            <a:ext cx="1855357" cy="737579"/>
            <a:chOff x="2184212" y="3448777"/>
            <a:chExt cx="2203474" cy="407696"/>
          </a:xfrm>
        </p:grpSpPr>
        <p:sp>
          <p:nvSpPr>
            <p:cNvPr id="269" name="Rounded Rectangular Callout 268"/>
            <p:cNvSpPr/>
            <p:nvPr/>
          </p:nvSpPr>
          <p:spPr>
            <a:xfrm>
              <a:off x="2241769" y="3448777"/>
              <a:ext cx="2125901" cy="407696"/>
            </a:xfrm>
            <a:prstGeom prst="wedgeRoundRectCallout">
              <a:avLst>
                <a:gd name="adj1" fmla="val -81"/>
                <a:gd name="adj2" fmla="val -6546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3304929" y="2346711"/>
            <a:ext cx="2029071" cy="671477"/>
            <a:chOff x="2124162" y="3416547"/>
            <a:chExt cx="2409782" cy="337416"/>
          </a:xfrm>
        </p:grpSpPr>
        <p:sp>
          <p:nvSpPr>
            <p:cNvPr id="272" name="Rounded Rectangular Callout 271"/>
            <p:cNvSpPr/>
            <p:nvPr/>
          </p:nvSpPr>
          <p:spPr>
            <a:xfrm>
              <a:off x="2124162" y="3416547"/>
              <a:ext cx="2409782" cy="337416"/>
            </a:xfrm>
            <a:prstGeom prst="wedgeRoundRectCallout">
              <a:avLst>
                <a:gd name="adj1" fmla="val -64490"/>
                <a:gd name="adj2" fmla="val 43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Product of two brackets is zero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4286895" y="2437034"/>
            <a:ext cx="1730434" cy="695817"/>
            <a:chOff x="2256248" y="3396073"/>
            <a:chExt cx="2055112" cy="349647"/>
          </a:xfrm>
        </p:grpSpPr>
        <p:sp>
          <p:nvSpPr>
            <p:cNvPr id="275" name="Cloud 274"/>
            <p:cNvSpPr/>
            <p:nvPr/>
          </p:nvSpPr>
          <p:spPr>
            <a:xfrm>
              <a:off x="2256248" y="3396073"/>
              <a:ext cx="2055112" cy="349647"/>
            </a:xfrm>
            <a:prstGeom prst="cloud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91965" y="3439783"/>
              <a:ext cx="1787967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‘+’ sign means adding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576354" y="2387868"/>
            <a:ext cx="2029071" cy="610434"/>
            <a:chOff x="2124162" y="3431884"/>
            <a:chExt cx="2409782" cy="306742"/>
          </a:xfrm>
        </p:grpSpPr>
        <p:sp>
          <p:nvSpPr>
            <p:cNvPr id="278" name="Rounded Rectangular Callout 277"/>
            <p:cNvSpPr/>
            <p:nvPr/>
          </p:nvSpPr>
          <p:spPr>
            <a:xfrm>
              <a:off x="2124162" y="3431884"/>
              <a:ext cx="2409782" cy="306742"/>
            </a:xfrm>
            <a:prstGeom prst="wedgeRoundRectCallout">
              <a:avLst>
                <a:gd name="adj1" fmla="val -71062"/>
                <a:gd name="adj2" fmla="val 16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277857" y="3450469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Either (m + 2) = 0 or (2m + 15) = 0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478644" y="2104074"/>
            <a:ext cx="1855357" cy="799189"/>
            <a:chOff x="2184212" y="3453258"/>
            <a:chExt cx="2203474" cy="401592"/>
          </a:xfrm>
        </p:grpSpPr>
        <p:sp>
          <p:nvSpPr>
            <p:cNvPr id="161" name="Rounded Rectangular Callout 160"/>
            <p:cNvSpPr/>
            <p:nvPr/>
          </p:nvSpPr>
          <p:spPr>
            <a:xfrm>
              <a:off x="2280748" y="3453258"/>
              <a:ext cx="2002696" cy="401592"/>
            </a:xfrm>
            <a:prstGeom prst="wedgeRoundRectCallout">
              <a:avLst>
                <a:gd name="adj1" fmla="val -3888"/>
                <a:gd name="adj2" fmla="val -745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  <p:bldP spid="159" grpId="0"/>
      <p:bldP spid="172" grpId="0" animBg="1"/>
      <p:bldP spid="179" grpId="0" animBg="1"/>
      <p:bldP spid="180" grpId="0"/>
      <p:bldP spid="190" grpId="0"/>
      <p:bldP spid="191" grpId="0"/>
      <p:bldP spid="195" grpId="0" animBg="1"/>
      <p:bldP spid="196" grpId="0" animBg="1"/>
      <p:bldP spid="196" grpId="1" animBg="1"/>
      <p:bldP spid="197" grpId="0" animBg="1"/>
      <p:bldP spid="197" grpId="1" animBg="1"/>
      <p:bldP spid="204" grpId="0" animBg="1"/>
      <p:bldP spid="204" grpId="1" animBg="1"/>
      <p:bldP spid="211" grpId="0"/>
      <p:bldP spid="212" grpId="0" animBg="1"/>
      <p:bldP spid="212" grpId="1" animBg="1"/>
      <p:bldP spid="213" grpId="0" animBg="1"/>
      <p:bldP spid="213" grpId="1" animBg="1"/>
      <p:bldP spid="214" grpId="0"/>
      <p:bldP spid="215" grpId="0"/>
      <p:bldP spid="228" grpId="0"/>
      <p:bldP spid="229" grpId="0"/>
      <p:bldP spid="230" grpId="0"/>
      <p:bldP spid="231" grpId="0" animBg="1"/>
      <p:bldP spid="231" grpId="1" animBg="1"/>
      <p:bldP spid="232" grpId="0" animBg="1"/>
      <p:bldP spid="232" grpId="1" animBg="1"/>
      <p:bldP spid="233" grpId="0"/>
      <p:bldP spid="234" grpId="0"/>
      <p:bldP spid="235" grpId="0"/>
      <p:bldP spid="250" grpId="0"/>
      <p:bldP spid="254" grpId="0"/>
      <p:bldP spid="255" grpId="0"/>
      <p:bldP spid="259" grpId="0"/>
      <p:bldP spid="260" grpId="0"/>
      <p:bldP spid="264" grpId="0"/>
      <p:bldP spid="265" grpId="0"/>
      <p:bldP spid="266" grpId="0"/>
      <p:bldP spid="2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Factorization Method Continued…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06218" y="2661058"/>
            <a:ext cx="2559107" cy="1169551"/>
            <a:chOff x="2433202" y="5474036"/>
            <a:chExt cx="2559107" cy="1169551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2433677" y="5486775"/>
              <a:ext cx="2558632" cy="114922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33202" y="5474036"/>
              <a:ext cx="25591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–</a:t>
              </a:r>
            </a:p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only to bigger factor and opposite sign to smaller factor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43552" y="1068663"/>
            <a:ext cx="252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iv) x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–  x  –  132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231530" y="1629107"/>
            <a:ext cx="21242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132 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4546" y="1643788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440711" y="1719850"/>
            <a:ext cx="1296756" cy="583695"/>
            <a:chOff x="2515917" y="3531330"/>
            <a:chExt cx="1540065" cy="293306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550751" y="3531330"/>
              <a:ext cx="1462690" cy="293306"/>
            </a:xfrm>
            <a:prstGeom prst="wedgeRoundRectCallout">
              <a:avLst>
                <a:gd name="adj1" fmla="val -68783"/>
                <a:gd name="adj2" fmla="val -468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4819" y="1145484"/>
            <a:ext cx="2559581" cy="523220"/>
            <a:chOff x="2433203" y="5474036"/>
            <a:chExt cx="2559581" cy="52322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433677" y="5486773"/>
              <a:ext cx="2558632" cy="50248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39" name="Arc 38"/>
          <p:cNvSpPr/>
          <p:nvPr/>
        </p:nvSpPr>
        <p:spPr>
          <a:xfrm>
            <a:off x="1186329" y="1408781"/>
            <a:ext cx="1419272" cy="848576"/>
          </a:xfrm>
          <a:prstGeom prst="arc">
            <a:avLst>
              <a:gd name="adj1" fmla="val 11574431"/>
              <a:gd name="adj2" fmla="val 20927733"/>
            </a:avLst>
          </a:prstGeom>
          <a:noFill/>
          <a:ln w="19050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7584" y="1640775"/>
            <a:ext cx="30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endParaRPr lang="en-US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67344" y="1246507"/>
            <a:ext cx="1555736" cy="626392"/>
            <a:chOff x="2379812" y="3446268"/>
            <a:chExt cx="1847634" cy="314761"/>
          </a:xfrm>
        </p:grpSpPr>
        <p:sp>
          <p:nvSpPr>
            <p:cNvPr id="42" name="Cloud 41"/>
            <p:cNvSpPr/>
            <p:nvPr/>
          </p:nvSpPr>
          <p:spPr>
            <a:xfrm>
              <a:off x="2379812" y="3446268"/>
              <a:ext cx="1825405" cy="31476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07101" y="3515461"/>
              <a:ext cx="1820345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132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132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62050" y="1385884"/>
            <a:ext cx="540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132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95293" y="1686160"/>
            <a:ext cx="2615307" cy="947579"/>
            <a:chOff x="2433202" y="5473752"/>
            <a:chExt cx="2615307" cy="947579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2433677" y="5486774"/>
              <a:ext cx="2558632" cy="934557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3202" y="5473752"/>
              <a:ext cx="261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132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2177445" y="1679818"/>
            <a:ext cx="254819" cy="259941"/>
          </a:xfrm>
          <a:prstGeom prst="ellipse">
            <a:avLst/>
          </a:prstGeom>
          <a:noFill/>
          <a:ln w="19050" cap="flat" cmpd="sng" algn="ctr">
            <a:solidFill>
              <a:srgbClr val="C00000">
                <a:alpha val="9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99072" y="1909269"/>
            <a:ext cx="266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               that by subtracting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factors we get middle no.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993844" y="1647260"/>
            <a:ext cx="685800" cy="564437"/>
            <a:chOff x="1524000" y="4876800"/>
            <a:chExt cx="990600" cy="762000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699367" y="2177257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555179" y="2175577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28635" y="1640423"/>
            <a:ext cx="30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</a:rPr>
              <a:t>1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721213" y="1674236"/>
            <a:ext cx="27972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70754" y="2114549"/>
            <a:ext cx="1492024" cy="461347"/>
            <a:chOff x="2356153" y="3427091"/>
            <a:chExt cx="1771969" cy="231826"/>
          </a:xfrm>
        </p:grpSpPr>
        <p:sp>
          <p:nvSpPr>
            <p:cNvPr id="61" name="Rounded Rectangular Callout 60"/>
            <p:cNvSpPr/>
            <p:nvPr/>
          </p:nvSpPr>
          <p:spPr>
            <a:xfrm>
              <a:off x="2553119" y="3427091"/>
              <a:ext cx="1311045" cy="231826"/>
            </a:xfrm>
            <a:prstGeom prst="wedgeRoundRectCallout">
              <a:avLst>
                <a:gd name="adj1" fmla="val -125"/>
                <a:gd name="adj2" fmla="val -902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27288" y="2597237"/>
            <a:ext cx="1855357" cy="811337"/>
            <a:chOff x="2184212" y="3443991"/>
            <a:chExt cx="2203474" cy="407696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2219145" y="3443991"/>
              <a:ext cx="2125901" cy="407696"/>
            </a:xfrm>
            <a:prstGeom prst="wedgeRoundRectCallout">
              <a:avLst>
                <a:gd name="adj1" fmla="val 2048"/>
                <a:gd name="adj2" fmla="val -7720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600575" y="215682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371218" y="2156723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80436" y="1700379"/>
            <a:ext cx="247325" cy="237673"/>
          </a:xfrm>
          <a:prstGeom prst="ellipse">
            <a:avLst/>
          </a:prstGeom>
          <a:noFill/>
          <a:ln w="19050" cap="flat" cmpd="sng" algn="ctr">
            <a:solidFill>
              <a:srgbClr val="7030A0">
                <a:alpha val="9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42827" y="1960918"/>
            <a:ext cx="29803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12x + 11x – 132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42327" y="2278954"/>
            <a:ext cx="1398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x(x – 12)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42338" y="2637678"/>
            <a:ext cx="2475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(x – 12) (x + 11)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62755" y="3006958"/>
            <a:ext cx="3212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 x – 12 = 0   or   x + 11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74137"/>
              </p:ext>
            </p:extLst>
          </p:nvPr>
        </p:nvGraphicFramePr>
        <p:xfrm>
          <a:off x="647700" y="3452907"/>
          <a:ext cx="23526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74" name="Equation" r:id="rId3" imgW="1651000" imgH="177800" progId="Equation.DSMT4">
                  <p:embed/>
                </p:oleObj>
              </mc:Choice>
              <mc:Fallback>
                <p:oleObj name="Equation" r:id="rId3" imgW="16510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52907"/>
                        <a:ext cx="23526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Minus 78"/>
          <p:cNvSpPr/>
          <p:nvPr/>
        </p:nvSpPr>
        <p:spPr>
          <a:xfrm>
            <a:off x="943046" y="2251381"/>
            <a:ext cx="895703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6250" y="1213993"/>
            <a:ext cx="1936425" cy="645375"/>
            <a:chOff x="2471192" y="3514076"/>
            <a:chExt cx="2299756" cy="324300"/>
          </a:xfrm>
        </p:grpSpPr>
        <p:sp>
          <p:nvSpPr>
            <p:cNvPr id="81" name="Rounded Rectangular Callout 80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sp>
        <p:nvSpPr>
          <p:cNvPr id="83" name="Minus 82"/>
          <p:cNvSpPr/>
          <p:nvPr/>
        </p:nvSpPr>
        <p:spPr>
          <a:xfrm>
            <a:off x="2046707" y="2251381"/>
            <a:ext cx="1009936" cy="0"/>
          </a:xfrm>
          <a:prstGeom prst="mathMinus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90156" y="913525"/>
            <a:ext cx="2073637" cy="896225"/>
            <a:chOff x="2517750" y="3499618"/>
            <a:chExt cx="2462712" cy="450350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8163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1805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‘11’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795085" y="2288390"/>
            <a:ext cx="17331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+ 11(x – 12)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36126" y="3838536"/>
            <a:ext cx="5064207" cy="640080"/>
            <a:chOff x="536126" y="3928865"/>
            <a:chExt cx="5064207" cy="640080"/>
          </a:xfrm>
        </p:grpSpPr>
        <p:sp>
          <p:nvSpPr>
            <p:cNvPr id="89" name="Rectangle 88"/>
            <p:cNvSpPr/>
            <p:nvPr/>
          </p:nvSpPr>
          <p:spPr>
            <a:xfrm>
              <a:off x="536126" y="3928865"/>
              <a:ext cx="5064207" cy="64008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buFont typeface="Symbol"/>
                <a:buChar char="\"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The 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roots of the given quadratic  equations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18159" y="4222462"/>
              <a:ext cx="13901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are 12  and</a:t>
              </a:r>
              <a:endParaRPr lang="en-US" sz="1400" b="1" kern="0" dirty="0" smtClea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72709" y="4228525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- 11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31044" y="2419350"/>
            <a:ext cx="1855357" cy="799189"/>
            <a:chOff x="2184212" y="3448472"/>
            <a:chExt cx="2203474" cy="401592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2280748" y="3448472"/>
              <a:ext cx="2002696" cy="401592"/>
            </a:xfrm>
            <a:prstGeom prst="wedgeRoundRectCallout">
              <a:avLst>
                <a:gd name="adj1" fmla="val -33824"/>
                <a:gd name="adj2" fmla="val -745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14990" y="3787968"/>
            <a:ext cx="1855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1400" b="1" kern="0" dirty="0">
              <a:solidFill>
                <a:prstClr val="white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664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9" grpId="0" animBg="1"/>
      <p:bldP spid="40" grpId="0"/>
      <p:bldP spid="44" grpId="0"/>
      <p:bldP spid="52" grpId="0"/>
      <p:bldP spid="56" grpId="0"/>
      <p:bldP spid="57" grpId="0"/>
      <p:bldP spid="58" grpId="0"/>
      <p:bldP spid="59" grpId="0" animBg="1"/>
      <p:bldP spid="59" grpId="1" animBg="1"/>
      <p:bldP spid="69" grpId="0"/>
      <p:bldP spid="70" grpId="0"/>
      <p:bldP spid="72" grpId="0"/>
      <p:bldP spid="73" grpId="0"/>
      <p:bldP spid="74" grpId="0"/>
      <p:bldP spid="75" grpId="0"/>
      <p:bldP spid="79" grpId="0" animBg="1"/>
      <p:bldP spid="79" grpId="1" animBg="1"/>
      <p:bldP spid="83" grpId="0" animBg="1"/>
      <p:bldP spid="83" grpId="1" animBg="1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6019800" y="955231"/>
            <a:ext cx="2559107" cy="778319"/>
            <a:chOff x="2433202" y="5474036"/>
            <a:chExt cx="2559107" cy="778319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2433677" y="5486775"/>
              <a:ext cx="2558632" cy="76558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 smtClean="0">
                  <a:solidFill>
                    <a:sysClr val="windowText" lastClr="000000"/>
                  </a:solidFill>
                  <a:latin typeface="Rockwell" pitchFamily="18" charset="0"/>
                  <a:sym typeface="Symbol"/>
                </a:rPr>
                <a:t>–</a:t>
              </a:r>
            </a:p>
            <a:p>
              <a:r>
                <a:rPr lang="en-US" sz="1400" b="1" dirty="0" smtClean="0">
                  <a:solidFill>
                    <a:srgbClr val="3B3B3B">
                      <a:lumMod val="10000"/>
                    </a:srgbClr>
                  </a:solidFill>
                  <a:latin typeface="Bookman Old Style" pitchFamily="18" charset="0"/>
                </a:rPr>
                <a:t>Give middle sign only to bigger factor.</a:t>
              </a:r>
              <a:endPara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9418" y="3902424"/>
            <a:ext cx="5064207" cy="822960"/>
            <a:chOff x="536126" y="3939088"/>
            <a:chExt cx="5064207" cy="822960"/>
          </a:xfrm>
        </p:grpSpPr>
        <p:sp>
          <p:nvSpPr>
            <p:cNvPr id="101" name="Rectangle 100"/>
            <p:cNvSpPr/>
            <p:nvPr/>
          </p:nvSpPr>
          <p:spPr>
            <a:xfrm>
              <a:off x="536126" y="3939088"/>
              <a:ext cx="5064207" cy="82296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buFont typeface="Symbol"/>
                <a:buChar char="\"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The 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roots of the given quadratic 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818159" y="4203412"/>
                  <a:ext cx="1471878" cy="5354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are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and 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endParaRPr lang="en-US" b="1" kern="0" dirty="0" smtClean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59" y="4203412"/>
                  <a:ext cx="1471878" cy="5354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115844" y="1760024"/>
            <a:ext cx="2109894" cy="692357"/>
            <a:chOff x="2378024" y="3551058"/>
            <a:chExt cx="2505765" cy="347910"/>
          </a:xfrm>
        </p:grpSpPr>
        <p:sp>
          <p:nvSpPr>
            <p:cNvPr id="40" name="Cloud 39"/>
            <p:cNvSpPr/>
            <p:nvPr/>
          </p:nvSpPr>
          <p:spPr>
            <a:xfrm>
              <a:off x="2378024" y="3551058"/>
              <a:ext cx="2505765" cy="347910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04333" y="3626440"/>
              <a:ext cx="217764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sym typeface="Symbol"/>
                </a:rPr>
                <a:t>      ×   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    = 168 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6800" y="1600827"/>
            <a:ext cx="2270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8x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 -  22x  -  21 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61548" y="1666832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069628"/>
            <a:ext cx="2702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v) 8x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–  22x  –  21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1608425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8873" y="1925555"/>
            <a:ext cx="2853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8x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28x + 6x – 21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8384" y="2641253"/>
            <a:ext cx="2475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(2x – 7) (4x + 3)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3005242"/>
            <a:ext cx="2949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 2x – 7 = 0 or 4x + 3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2445"/>
              </p:ext>
            </p:extLst>
          </p:nvPr>
        </p:nvGraphicFramePr>
        <p:xfrm>
          <a:off x="831888" y="3326936"/>
          <a:ext cx="2455598" cy="533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98" name="Equation" r:id="rId4" imgW="1866090" imgH="406224" progId="Equation.DSMT4">
                  <p:embed/>
                </p:oleObj>
              </mc:Choice>
              <mc:Fallback>
                <p:oleObj name="Equation" r:id="rId4" imgW="186609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88" y="3326936"/>
                        <a:ext cx="2455598" cy="533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64731" y="190181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49947" y="1901819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3989" y="2372182"/>
            <a:ext cx="75212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7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 × 7</a:t>
            </a:r>
            <a:endParaRPr lang="en-US" sz="17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61174" y="2422696"/>
            <a:ext cx="250017" cy="25001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4021566" y="2277277"/>
            <a:ext cx="1600200" cy="609600"/>
          </a:xfrm>
          <a:prstGeom prst="arc">
            <a:avLst>
              <a:gd name="adj1" fmla="val 437356"/>
              <a:gd name="adj2" fmla="val 10362264"/>
            </a:avLst>
          </a:prstGeom>
          <a:noFill/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>
            <a:off x="4313950" y="2274813"/>
            <a:ext cx="1371600" cy="609600"/>
          </a:xfrm>
          <a:prstGeom prst="arc">
            <a:avLst>
              <a:gd name="adj1" fmla="val 437356"/>
              <a:gd name="adj2" fmla="val 10362264"/>
            </a:avLst>
          </a:prstGeom>
          <a:noFill/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56698" y="1677615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5463" y="2259910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55718" y="2273049"/>
            <a:ext cx="909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(2x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54577" y="2268703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+ 3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58363" y="2268703"/>
            <a:ext cx="974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(2x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7)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95650" y="2281403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" name="Arc 29"/>
          <p:cNvSpPr/>
          <p:nvPr/>
        </p:nvSpPr>
        <p:spPr>
          <a:xfrm>
            <a:off x="1202706" y="1377233"/>
            <a:ext cx="1540493" cy="783645"/>
          </a:xfrm>
          <a:prstGeom prst="arc">
            <a:avLst>
              <a:gd name="adj1" fmla="val 11454078"/>
              <a:gd name="adj2" fmla="val 21001341"/>
            </a:avLst>
          </a:prstGeom>
          <a:noFill/>
          <a:ln w="19050" cap="flat" cmpd="sng" algn="ctr">
            <a:solidFill>
              <a:srgbClr val="7030A0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050021" y="1242631"/>
            <a:ext cx="1556234" cy="574656"/>
            <a:chOff x="2536461" y="3592937"/>
            <a:chExt cx="1848223" cy="288765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2626914" y="3594173"/>
              <a:ext cx="1691032" cy="287529"/>
            </a:xfrm>
            <a:prstGeom prst="wedgeRoundRectCallout">
              <a:avLst>
                <a:gd name="adj1" fmla="val 50075"/>
                <a:gd name="adj2" fmla="val 724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36461" y="3592937"/>
              <a:ext cx="1848223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8 can be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factorise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as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76946" y="2379876"/>
            <a:ext cx="1122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 × 2 × 2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3166" y="1156140"/>
            <a:ext cx="1556234" cy="572196"/>
            <a:chOff x="2536461" y="3589387"/>
            <a:chExt cx="1848223" cy="287529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615602" y="3589387"/>
              <a:ext cx="1691032" cy="287529"/>
            </a:xfrm>
            <a:prstGeom prst="wedgeRoundRectCallout">
              <a:avLst>
                <a:gd name="adj1" fmla="val -42908"/>
                <a:gd name="adj2" fmla="val 824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6461" y="3592937"/>
              <a:ext cx="1848223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21 can be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factorise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as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52514" y="2035597"/>
            <a:ext cx="1800379" cy="692357"/>
            <a:chOff x="2448591" y="3554410"/>
            <a:chExt cx="2138175" cy="347910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448591" y="3554410"/>
              <a:ext cx="2138175" cy="347910"/>
            </a:xfrm>
            <a:prstGeom prst="wedgeRoundRectCallout">
              <a:avLst>
                <a:gd name="adj1" fmla="val -63157"/>
                <a:gd name="adj2" fmla="val 198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6461" y="3592937"/>
              <a:ext cx="2024920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Take biggest no. as one group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3" name="Oval 62"/>
          <p:cNvSpPr/>
          <p:nvPr/>
        </p:nvSpPr>
        <p:spPr>
          <a:xfrm>
            <a:off x="3679208" y="2372268"/>
            <a:ext cx="1828488" cy="36232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256289" y="3062769"/>
            <a:ext cx="2086180" cy="692357"/>
            <a:chOff x="2598497" y="3546272"/>
            <a:chExt cx="2477600" cy="347910"/>
          </a:xfrm>
        </p:grpSpPr>
        <p:sp>
          <p:nvSpPr>
            <p:cNvPr id="60" name="Cloud 59"/>
            <p:cNvSpPr/>
            <p:nvPr/>
          </p:nvSpPr>
          <p:spPr>
            <a:xfrm>
              <a:off x="2598497" y="3546272"/>
              <a:ext cx="2268438" cy="347910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98448" y="3621654"/>
              <a:ext cx="217764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sym typeface="Symbol"/>
                </a:rPr>
                <a:t>   –  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  <a:sym typeface="Symbol"/>
                </a:rPr>
                <a:t>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22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43453" y="3211924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16194" y="3211924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7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220243" y="1832375"/>
            <a:ext cx="2314157" cy="849852"/>
            <a:chOff x="2518950" y="3562488"/>
            <a:chExt cx="2748350" cy="427052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518950" y="3562488"/>
              <a:ext cx="2748350" cy="427052"/>
            </a:xfrm>
            <a:prstGeom prst="wedgeRoundRectCallout">
              <a:avLst>
                <a:gd name="adj1" fmla="val -60758"/>
                <a:gd name="adj2" fmla="val 27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36460" y="3592937"/>
              <a:ext cx="2670271" cy="37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Take biggest no. &amp; one of the smallest as one group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18067" y="2740412"/>
            <a:ext cx="1692062" cy="572196"/>
            <a:chOff x="2466351" y="3584601"/>
            <a:chExt cx="2009536" cy="287529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466351" y="3584601"/>
              <a:ext cx="2009536" cy="287529"/>
            </a:xfrm>
            <a:prstGeom prst="wedgeRoundRectCallout">
              <a:avLst>
                <a:gd name="adj1" fmla="val -65867"/>
                <a:gd name="adj2" fmla="val 3087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36461" y="3592937"/>
              <a:ext cx="1848224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Remaining no. as other group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5659021" y="2424144"/>
            <a:ext cx="250017" cy="25001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03128" y="2424506"/>
            <a:ext cx="250017" cy="25001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083111" y="2365635"/>
            <a:ext cx="1469001" cy="36232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235642" y="3062769"/>
            <a:ext cx="2074415" cy="692357"/>
            <a:chOff x="2598497" y="3546272"/>
            <a:chExt cx="2463629" cy="347910"/>
          </a:xfrm>
        </p:grpSpPr>
        <p:sp>
          <p:nvSpPr>
            <p:cNvPr id="74" name="Cloud 73"/>
            <p:cNvSpPr/>
            <p:nvPr/>
          </p:nvSpPr>
          <p:spPr>
            <a:xfrm>
              <a:off x="2598497" y="3546272"/>
              <a:ext cx="2268438" cy="347910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84477" y="3621654"/>
              <a:ext cx="217764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srgbClr val="002060"/>
                  </a:solidFill>
                  <a:latin typeface="Bookman Old Style" pitchFamily="18" charset="0"/>
                  <a:sym typeface="Symbol"/>
                </a:rPr>
                <a:t>   –  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 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  <a:sym typeface="Symbol"/>
                </a:rPr>
                <a:t>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22</a:t>
              </a:r>
              <a:endParaRPr lang="en-US" sz="1400" b="1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413281" y="3211924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123504" y="3211924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136714" y="1880534"/>
            <a:ext cx="2314157" cy="772593"/>
            <a:chOff x="2518950" y="3581900"/>
            <a:chExt cx="2748350" cy="388229"/>
          </a:xfrm>
        </p:grpSpPr>
        <p:sp>
          <p:nvSpPr>
            <p:cNvPr id="82" name="Rounded Rectangular Callout 81"/>
            <p:cNvSpPr/>
            <p:nvPr/>
          </p:nvSpPr>
          <p:spPr>
            <a:xfrm>
              <a:off x="2518950" y="3581900"/>
              <a:ext cx="2748350" cy="388229"/>
            </a:xfrm>
            <a:prstGeom prst="wedgeRoundRectCallout">
              <a:avLst>
                <a:gd name="adj1" fmla="val -64051"/>
                <a:gd name="adj2" fmla="val 1441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6460" y="3592937"/>
              <a:ext cx="2670271" cy="37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Take biggest no. &amp; 2 of the smallest as one group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234235" y="2715418"/>
            <a:ext cx="1766765" cy="629415"/>
            <a:chOff x="2388498" y="3559196"/>
            <a:chExt cx="2098255" cy="347910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388498" y="3559196"/>
              <a:ext cx="2098255" cy="347910"/>
            </a:xfrm>
            <a:prstGeom prst="wedgeRoundRectCallout">
              <a:avLst>
                <a:gd name="adj1" fmla="val -65867"/>
                <a:gd name="adj2" fmla="val 102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36461" y="3592937"/>
              <a:ext cx="1848224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Remaining no. as other group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7" name="Oval 86"/>
          <p:cNvSpPr/>
          <p:nvPr/>
        </p:nvSpPr>
        <p:spPr>
          <a:xfrm>
            <a:off x="5671882" y="2426773"/>
            <a:ext cx="250017" cy="25001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677493" y="2421568"/>
            <a:ext cx="697114" cy="25001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81257" y="2369623"/>
            <a:ext cx="1036986" cy="36232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238157" y="3062769"/>
            <a:ext cx="2391243" cy="692357"/>
            <a:chOff x="2598497" y="3546272"/>
            <a:chExt cx="2839902" cy="347910"/>
          </a:xfrm>
        </p:grpSpPr>
        <p:sp>
          <p:nvSpPr>
            <p:cNvPr id="92" name="Cloud 91"/>
            <p:cNvSpPr/>
            <p:nvPr/>
          </p:nvSpPr>
          <p:spPr>
            <a:xfrm>
              <a:off x="2598497" y="3546272"/>
              <a:ext cx="2268438" cy="347910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60750" y="3621654"/>
              <a:ext cx="217764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  <a:sym typeface="Symbol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22</a:t>
              </a:r>
            </a:p>
          </p:txBody>
        </p:sp>
      </p:grp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415796" y="3211924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28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183169" y="322144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6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78" name="Group 25"/>
          <p:cNvGrpSpPr/>
          <p:nvPr/>
        </p:nvGrpSpPr>
        <p:grpSpPr>
          <a:xfrm>
            <a:off x="4578771" y="2664898"/>
            <a:ext cx="788311" cy="564437"/>
            <a:chOff x="1524000" y="4876800"/>
            <a:chExt cx="990600" cy="762000"/>
          </a:xfrm>
        </p:grpSpPr>
        <p:cxnSp>
          <p:nvCxnSpPr>
            <p:cNvPr id="79" name="Straight Connector 78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4769852" y="3679547"/>
            <a:ext cx="2011948" cy="629416"/>
            <a:chOff x="1995241" y="3570224"/>
            <a:chExt cx="2389444" cy="316282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2004470" y="3570224"/>
              <a:ext cx="2325071" cy="316282"/>
            </a:xfrm>
            <a:prstGeom prst="wedgeRoundRectCallout">
              <a:avLst>
                <a:gd name="adj1" fmla="val -46619"/>
                <a:gd name="adj2" fmla="val -842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95241" y="3592937"/>
              <a:ext cx="2389444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To add or subtract as per last sign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267200" y="3193605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5020266" y="3203294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812908" y="1208502"/>
            <a:ext cx="1936425" cy="645375"/>
            <a:chOff x="2539065" y="3514076"/>
            <a:chExt cx="2299756" cy="324300"/>
          </a:xfrm>
        </p:grpSpPr>
        <p:sp>
          <p:nvSpPr>
            <p:cNvPr id="112" name="Rounded Rectangular Callout 111"/>
            <p:cNvSpPr/>
            <p:nvPr/>
          </p:nvSpPr>
          <p:spPr>
            <a:xfrm>
              <a:off x="2578133" y="3514076"/>
              <a:ext cx="2185530" cy="324300"/>
            </a:xfrm>
            <a:prstGeom prst="wedgeRoundRectCallout">
              <a:avLst>
                <a:gd name="adj1" fmla="val -3752"/>
                <a:gd name="adj2" fmla="val 772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39065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‘4x’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719436" y="951625"/>
            <a:ext cx="2073637" cy="896225"/>
            <a:chOff x="2517750" y="3499618"/>
            <a:chExt cx="2462712" cy="450350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2517750" y="3499618"/>
              <a:ext cx="2462712" cy="450350"/>
            </a:xfrm>
            <a:prstGeom prst="wedgeRoundRectCallout">
              <a:avLst>
                <a:gd name="adj1" fmla="val 297"/>
                <a:gd name="adj2" fmla="val 710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88218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‘3’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73755" y="2797999"/>
            <a:ext cx="1583130" cy="629416"/>
            <a:chOff x="2504519" y="3565438"/>
            <a:chExt cx="1880166" cy="316282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2504519" y="3565438"/>
              <a:ext cx="1867951" cy="316282"/>
            </a:xfrm>
            <a:prstGeom prst="wedgeRoundRectCallout">
              <a:avLst>
                <a:gd name="adj1" fmla="val 52443"/>
                <a:gd name="adj2" fmla="val -7672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36461" y="3592937"/>
              <a:ext cx="1848224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Make 2 groups of all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63289" y="2748064"/>
            <a:ext cx="1861268" cy="629416"/>
            <a:chOff x="2388498" y="3570224"/>
            <a:chExt cx="2210489" cy="316282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2388498" y="3570224"/>
              <a:ext cx="2210489" cy="316282"/>
            </a:xfrm>
            <a:prstGeom prst="wedgeRoundRectCallout">
              <a:avLst>
                <a:gd name="adj1" fmla="val -59726"/>
                <a:gd name="adj2" fmla="val 196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36461" y="3592937"/>
              <a:ext cx="1848224" cy="26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Remaining no. as other group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7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/>
      <p:bldP spid="8" grpId="0"/>
      <p:bldP spid="15" grpId="0" animBg="1"/>
      <p:bldP spid="16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 animBg="1"/>
      <p:bldP spid="63" grpId="0" animBg="1"/>
      <p:bldP spid="63" grpId="1" animBg="1"/>
      <p:bldP spid="18" grpId="0"/>
      <p:bldP spid="19" grpId="0"/>
      <p:bldP spid="70" grpId="0" animBg="1"/>
      <p:bldP spid="71" grpId="0" animBg="1"/>
      <p:bldP spid="72" grpId="0" animBg="1"/>
      <p:bldP spid="72" grpId="1" animBg="1"/>
      <p:bldP spid="76" grpId="0"/>
      <p:bldP spid="77" grpId="0"/>
      <p:bldP spid="87" grpId="0" animBg="1"/>
      <p:bldP spid="88" grpId="0" animBg="1"/>
      <p:bldP spid="90" grpId="0" animBg="1"/>
      <p:bldP spid="90" grpId="1" animBg="1"/>
      <p:bldP spid="109" grpId="0"/>
      <p:bldP spid="1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0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1202507" y="1249628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9x</a:t>
            </a:r>
            <a:r>
              <a:rPr kumimoji="0" lang="en-US" sz="14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2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+ 5x + 7 = 9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895599" y="1264344"/>
            <a:ext cx="1673474" cy="371475"/>
            <a:chOff x="2895600" y="2299849"/>
            <a:chExt cx="1673914" cy="49455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895600" y="2492637"/>
              <a:ext cx="457320" cy="1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2" name="TextBox 62"/>
            <p:cNvSpPr txBox="1">
              <a:spLocks noChangeArrowheads="1"/>
            </p:cNvSpPr>
            <p:nvPr/>
          </p:nvSpPr>
          <p:spPr bwMode="auto">
            <a:xfrm>
              <a:off x="3402672" y="2299849"/>
              <a:ext cx="1166842" cy="494554"/>
            </a:xfrm>
            <a:prstGeom prst="roundRect">
              <a:avLst/>
            </a:prstGeom>
            <a:solidFill>
              <a:srgbClr val="66FF99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</a:defRPr>
              </a:lvl1pPr>
            </a:lstStyle>
            <a:p>
              <a:r>
                <a:rPr lang="en-US" dirty="0"/>
                <a:t>Degree 2</a:t>
              </a:r>
            </a:p>
          </p:txBody>
        </p: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22002" y="625475"/>
            <a:ext cx="7150398" cy="33855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Quadratic Equation is an equation in one variable with degree 2</a:t>
            </a:r>
          </a:p>
        </p:txBody>
      </p:sp>
      <p:grpSp>
        <p:nvGrpSpPr>
          <p:cNvPr id="55" name="Group 74"/>
          <p:cNvGrpSpPr>
            <a:grpSpLocks/>
          </p:cNvGrpSpPr>
          <p:nvPr/>
        </p:nvGrpSpPr>
        <p:grpSpPr bwMode="auto">
          <a:xfrm>
            <a:off x="4657726" y="1249628"/>
            <a:ext cx="2809875" cy="374571"/>
            <a:chOff x="3112654" y="2263852"/>
            <a:chExt cx="2810614" cy="498676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112654" y="2492638"/>
              <a:ext cx="457320" cy="158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62"/>
            <p:cNvSpPr txBox="1">
              <a:spLocks noChangeArrowheads="1"/>
            </p:cNvSpPr>
            <p:nvPr/>
          </p:nvSpPr>
          <p:spPr bwMode="auto">
            <a:xfrm>
              <a:off x="3632157" y="2263852"/>
              <a:ext cx="2291111" cy="498676"/>
            </a:xfrm>
            <a:prstGeom prst="roundRect">
              <a:avLst/>
            </a:prstGeom>
            <a:solidFill>
              <a:srgbClr val="66FF99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Bookman Old Style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Quadratic Equation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705350" y="924037"/>
            <a:ext cx="12573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53200" y="926418"/>
            <a:ext cx="92202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25479"/>
              </p:ext>
            </p:extLst>
          </p:nvPr>
        </p:nvGraphicFramePr>
        <p:xfrm>
          <a:off x="896366" y="1691861"/>
          <a:ext cx="2194605" cy="44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60" name="Equation" r:id="rId4" imgW="1485255" imgH="406224" progId="Equation.DSMT4">
                  <p:embed/>
                </p:oleObj>
              </mc:Choice>
              <mc:Fallback>
                <p:oleObj name="Equation" r:id="rId4" imgW="148525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66" y="1691861"/>
                        <a:ext cx="2194605" cy="448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20038"/>
              </p:ext>
            </p:extLst>
          </p:nvPr>
        </p:nvGraphicFramePr>
        <p:xfrm>
          <a:off x="1203325" y="2358043"/>
          <a:ext cx="16002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61" name="Equation" r:id="rId6" imgW="1155700" imgH="228600" progId="Equation.DSMT4">
                  <p:embed/>
                </p:oleObj>
              </mc:Choice>
              <mc:Fallback>
                <p:oleObj name="Equation" r:id="rId6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358043"/>
                        <a:ext cx="16002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77"/>
          <p:cNvGrpSpPr>
            <a:grpSpLocks/>
          </p:cNvGrpSpPr>
          <p:nvPr/>
        </p:nvGrpSpPr>
        <p:grpSpPr bwMode="auto">
          <a:xfrm>
            <a:off x="3051182" y="1776200"/>
            <a:ext cx="1620379" cy="374571"/>
            <a:chOff x="2899436" y="3843409"/>
            <a:chExt cx="1619182" cy="498679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899436" y="4051055"/>
              <a:ext cx="456863" cy="158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66130" y="3843409"/>
              <a:ext cx="1152488" cy="498679"/>
            </a:xfrm>
            <a:prstGeom prst="roundRect">
              <a:avLst/>
            </a:prstGeom>
            <a:solidFill>
              <a:srgbClr val="66FF99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</a:defRPr>
              </a:lvl1pPr>
            </a:lstStyle>
            <a:p>
              <a:r>
                <a:rPr lang="en-US" dirty="0"/>
                <a:t>Degree 5</a:t>
              </a:r>
            </a:p>
          </p:txBody>
        </p:sp>
      </p:grp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4698399" y="1771650"/>
            <a:ext cx="3221043" cy="374571"/>
            <a:chOff x="3017801" y="2244072"/>
            <a:chExt cx="3221890" cy="498676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3017801" y="2492637"/>
              <a:ext cx="343591" cy="158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62"/>
            <p:cNvSpPr txBox="1">
              <a:spLocks noChangeArrowheads="1"/>
            </p:cNvSpPr>
            <p:nvPr/>
          </p:nvSpPr>
          <p:spPr bwMode="auto">
            <a:xfrm>
              <a:off x="3446711" y="2244072"/>
              <a:ext cx="2792980" cy="498676"/>
            </a:xfrm>
            <a:prstGeom prst="roundRect">
              <a:avLst/>
            </a:prstGeom>
            <a:solidFill>
              <a:srgbClr val="66FF99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Bookman Old Style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Not a Quadratic Equation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V="1">
            <a:off x="1879599" y="2541270"/>
            <a:ext cx="0" cy="18288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74"/>
          <p:cNvGrpSpPr>
            <a:grpSpLocks/>
          </p:cNvGrpSpPr>
          <p:nvPr/>
        </p:nvGrpSpPr>
        <p:grpSpPr bwMode="auto">
          <a:xfrm>
            <a:off x="4688874" y="2298777"/>
            <a:ext cx="3220477" cy="374571"/>
            <a:chOff x="3012505" y="2263852"/>
            <a:chExt cx="3221324" cy="498676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3012505" y="2492638"/>
              <a:ext cx="343591" cy="158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62"/>
            <p:cNvSpPr txBox="1">
              <a:spLocks noChangeArrowheads="1"/>
            </p:cNvSpPr>
            <p:nvPr/>
          </p:nvSpPr>
          <p:spPr bwMode="auto">
            <a:xfrm>
              <a:off x="3440849" y="2263852"/>
              <a:ext cx="2792980" cy="498676"/>
            </a:xfrm>
            <a:prstGeom prst="roundRect">
              <a:avLst/>
            </a:prstGeom>
            <a:solidFill>
              <a:srgbClr val="66FF99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Bookman Old Style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Not a Quadratic Equation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530340" y="639217"/>
            <a:ext cx="829685" cy="320492"/>
          </a:xfrm>
          <a:prstGeom prst="roundRect">
            <a:avLst/>
          </a:prstGeom>
          <a:noFill/>
          <a:ln w="28575">
            <a:solidFill>
              <a:srgbClr val="00FF00"/>
            </a:solidFill>
            <a:prstDash val="sysDash"/>
          </a:ln>
          <a:effectLst>
            <a:glow rad="25400">
              <a:schemeClr val="bg1">
                <a:alpha val="8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752961" y="1047750"/>
            <a:ext cx="1838667" cy="755703"/>
            <a:chOff x="2169408" y="3463114"/>
            <a:chExt cx="2108352" cy="506321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183610" y="3463114"/>
              <a:ext cx="2094150" cy="506321"/>
            </a:xfrm>
            <a:prstGeom prst="wedgeRoundRectCallout">
              <a:avLst>
                <a:gd name="adj1" fmla="val -21111"/>
                <a:gd name="adj2" fmla="val -4169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9408" y="3512133"/>
              <a:ext cx="2094152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/>
                </a:rPr>
                <a:t>Highest index of variable</a:t>
              </a:r>
              <a:endParaRPr lang="en-US" sz="1600" b="1" dirty="0">
                <a:latin typeface="Bookman Old Style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36830" y="1180804"/>
            <a:ext cx="1754798" cy="526316"/>
            <a:chOff x="2266953" y="3528691"/>
            <a:chExt cx="2094152" cy="411757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325376" y="3528691"/>
              <a:ext cx="1924006" cy="411757"/>
            </a:xfrm>
            <a:prstGeom prst="wedgeRoundRectCallout">
              <a:avLst>
                <a:gd name="adj1" fmla="val -41794"/>
                <a:gd name="adj2" fmla="val 2271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66953" y="3528691"/>
              <a:ext cx="2094152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/>
                </a:rPr>
                <a:t>Highest index is 2</a:t>
              </a:r>
              <a:endParaRPr lang="en-US" sz="1600" b="1" dirty="0">
                <a:latin typeface="Bookman Old Style"/>
              </a:endParaRPr>
            </a:p>
          </p:txBody>
        </p: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22002" y="1901977"/>
            <a:ext cx="4419898" cy="33855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latin typeface="Bookman Old Style" pitchFamily="18" charset="0"/>
              </a:rPr>
              <a:t>General form of Quadratic Equation:- 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543259" y="2291423"/>
            <a:ext cx="914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x</a:t>
            </a:r>
            <a:r>
              <a:rPr kumimoji="0" lang="en-US" sz="17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 </a:t>
            </a: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+         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392092" y="2291423"/>
            <a:ext cx="838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x  + 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199679" y="2291423"/>
            <a:ext cx="534121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</a:t>
            </a:r>
            <a:r>
              <a:rPr kumimoji="0" lang="en-US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0</a:t>
            </a:r>
            <a:endParaRPr kumimoji="0" lang="en-US" sz="1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440072" y="2291423"/>
            <a:ext cx="31130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285279" y="2291423"/>
            <a:ext cx="31931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971079" y="2291423"/>
            <a:ext cx="29848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c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33400" y="2525015"/>
            <a:ext cx="391966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where </a:t>
            </a: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a, b and c are real numbers;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4157" y="2525015"/>
            <a:ext cx="79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 ≠ 0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65365" y="2787718"/>
            <a:ext cx="1550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If a = 0, then</a:t>
            </a:r>
            <a:endParaRPr kumimoji="0" lang="en-US" sz="1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60240" y="3092518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0x</a:t>
            </a:r>
            <a:r>
              <a:rPr kumimoji="0" lang="en-US" sz="160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2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+ 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bx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+ c = 0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37932" y="3428483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     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bx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 + c = 0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6" name="Group 73"/>
          <p:cNvGrpSpPr>
            <a:grpSpLocks/>
          </p:cNvGrpSpPr>
          <p:nvPr/>
        </p:nvGrpSpPr>
        <p:grpSpPr bwMode="auto">
          <a:xfrm>
            <a:off x="3283676" y="3427449"/>
            <a:ext cx="1491624" cy="338554"/>
            <a:chOff x="2895600" y="1883370"/>
            <a:chExt cx="1492015" cy="338045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2895600" y="2057105"/>
              <a:ext cx="457320" cy="158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324224" y="1883370"/>
              <a:ext cx="1063391" cy="33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Degree 1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45802" y="3710982"/>
            <a:ext cx="360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rPr>
              <a:t>Which is not a quadratic equation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447671" y="1053036"/>
            <a:ext cx="2143957" cy="619343"/>
            <a:chOff x="2194004" y="3577988"/>
            <a:chExt cx="2299812" cy="457560"/>
          </a:xfrm>
        </p:grpSpPr>
        <p:sp>
          <p:nvSpPr>
            <p:cNvPr id="111" name="Rounded Rectangular Callout 110"/>
            <p:cNvSpPr/>
            <p:nvPr/>
          </p:nvSpPr>
          <p:spPr>
            <a:xfrm>
              <a:off x="2309195" y="3585058"/>
              <a:ext cx="2048608" cy="450490"/>
            </a:xfrm>
            <a:prstGeom prst="wedgeRoundRectCallout">
              <a:avLst>
                <a:gd name="adj1" fmla="val -25163"/>
                <a:gd name="adj2" fmla="val 4667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94004" y="3577988"/>
              <a:ext cx="2299812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Coefficient of square term as 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113" name="Rounded Rectangular Callout 112"/>
          <p:cNvSpPr/>
          <p:nvPr/>
        </p:nvSpPr>
        <p:spPr>
          <a:xfrm>
            <a:off x="3342435" y="2962910"/>
            <a:ext cx="1922933" cy="370660"/>
          </a:xfrm>
          <a:prstGeom prst="wedgeRoundRectCallout">
            <a:avLst>
              <a:gd name="adj1" fmla="val -30945"/>
              <a:gd name="adj2" fmla="val -36029"/>
              <a:gd name="adj3" fmla="val 16667"/>
            </a:avLst>
          </a:prstGeom>
          <a:solidFill>
            <a:srgbClr val="66FF99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92886" y="2967468"/>
            <a:ext cx="2013256" cy="369332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</a:defRPr>
            </a:lvl1pPr>
          </a:lstStyle>
          <a:p>
            <a:r>
              <a:rPr lang="en-US" sz="1600" b="1" kern="1200" dirty="0">
                <a:solidFill>
                  <a:schemeClr val="bg1"/>
                </a:solidFill>
                <a:latin typeface="Bookman Old Style"/>
              </a:rPr>
              <a:t>Zero is a real </a:t>
            </a:r>
            <a:r>
              <a:rPr lang="en-US" sz="1600" b="1" kern="1200" dirty="0" smtClean="0">
                <a:solidFill>
                  <a:schemeClr val="bg1"/>
                </a:solidFill>
                <a:latin typeface="Bookman Old Style"/>
              </a:rPr>
              <a:t>no</a:t>
            </a:r>
            <a:endParaRPr lang="en-US" sz="1600" b="1" kern="1200" dirty="0">
              <a:solidFill>
                <a:schemeClr val="bg1"/>
              </a:solidFill>
              <a:latin typeface="Bookman Old Style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492192" y="1200150"/>
            <a:ext cx="1099436" cy="493899"/>
            <a:chOff x="2183088" y="3507931"/>
            <a:chExt cx="1924218" cy="364003"/>
          </a:xfrm>
        </p:grpSpPr>
        <p:sp>
          <p:nvSpPr>
            <p:cNvPr id="116" name="Rounded Rectangular Callout 115"/>
            <p:cNvSpPr/>
            <p:nvPr/>
          </p:nvSpPr>
          <p:spPr>
            <a:xfrm>
              <a:off x="2217854" y="3507931"/>
              <a:ext cx="1889452" cy="364003"/>
            </a:xfrm>
            <a:prstGeom prst="wedgeRoundRectCallout">
              <a:avLst>
                <a:gd name="adj1" fmla="val -33693"/>
                <a:gd name="adj2" fmla="val -2031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83088" y="3522269"/>
              <a:ext cx="1801119" cy="249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If, b = 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43828" y="1219605"/>
            <a:ext cx="1447800" cy="450885"/>
            <a:chOff x="1806445" y="3516762"/>
            <a:chExt cx="2533922" cy="332301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2144384" y="3516762"/>
              <a:ext cx="1985833" cy="332301"/>
            </a:xfrm>
            <a:prstGeom prst="wedgeRoundRectCallout">
              <a:avLst>
                <a:gd name="adj1" fmla="val -21935"/>
                <a:gd name="adj2" fmla="val -398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06445" y="3544843"/>
              <a:ext cx="2533922" cy="22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If, c = 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sp>
        <p:nvSpPr>
          <p:cNvPr id="121" name="Rounded Rectangular Callout 120"/>
          <p:cNvSpPr/>
          <p:nvPr/>
        </p:nvSpPr>
        <p:spPr>
          <a:xfrm>
            <a:off x="4918220" y="1928854"/>
            <a:ext cx="1052308" cy="342297"/>
          </a:xfrm>
          <a:prstGeom prst="wedgeRoundRectCallout">
            <a:avLst>
              <a:gd name="adj1" fmla="val -76374"/>
              <a:gd name="adj2" fmla="val -16991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83514" y="1923431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/>
              </a:rPr>
              <a:t>Degree 2</a:t>
            </a:r>
            <a:endParaRPr lang="en-US" sz="1600" b="1" dirty="0">
              <a:latin typeface="Bookman Old Style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869800" y="2266950"/>
            <a:ext cx="1607200" cy="644481"/>
            <a:chOff x="2315774" y="3500373"/>
            <a:chExt cx="1842934" cy="431803"/>
          </a:xfrm>
        </p:grpSpPr>
        <p:sp>
          <p:nvSpPr>
            <p:cNvPr id="124" name="Rounded Rectangular Callout 123"/>
            <p:cNvSpPr/>
            <p:nvPr/>
          </p:nvSpPr>
          <p:spPr>
            <a:xfrm>
              <a:off x="2380961" y="3500373"/>
              <a:ext cx="1709070" cy="431803"/>
            </a:xfrm>
            <a:prstGeom prst="wedgeRoundRectCallout">
              <a:avLst>
                <a:gd name="adj1" fmla="val -12459"/>
                <a:gd name="adj2" fmla="val -398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15774" y="3512058"/>
              <a:ext cx="1842934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A term with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index 2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807915" y="2279009"/>
            <a:ext cx="1607200" cy="644481"/>
            <a:chOff x="2315774" y="3507184"/>
            <a:chExt cx="1842934" cy="431803"/>
          </a:xfrm>
        </p:grpSpPr>
        <p:sp>
          <p:nvSpPr>
            <p:cNvPr id="127" name="Rounded Rectangular Callout 126"/>
            <p:cNvSpPr/>
            <p:nvPr/>
          </p:nvSpPr>
          <p:spPr>
            <a:xfrm>
              <a:off x="2447724" y="3507184"/>
              <a:ext cx="1553700" cy="431803"/>
            </a:xfrm>
            <a:prstGeom prst="wedgeRoundRectCallout">
              <a:avLst>
                <a:gd name="adj1" fmla="val -11245"/>
                <a:gd name="adj2" fmla="val -386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15774" y="3518440"/>
              <a:ext cx="1842934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A term with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index 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711428" y="2266950"/>
            <a:ext cx="1607200" cy="601409"/>
            <a:chOff x="2315774" y="3512058"/>
            <a:chExt cx="1842934" cy="402945"/>
          </a:xfrm>
        </p:grpSpPr>
        <p:sp>
          <p:nvSpPr>
            <p:cNvPr id="130" name="Rounded Rectangular Callout 129"/>
            <p:cNvSpPr/>
            <p:nvPr/>
          </p:nvSpPr>
          <p:spPr>
            <a:xfrm>
              <a:off x="2678557" y="3531800"/>
              <a:ext cx="1128247" cy="383203"/>
            </a:xfrm>
            <a:prstGeom prst="wedgeRoundRectCallout">
              <a:avLst>
                <a:gd name="adj1" fmla="val -19470"/>
                <a:gd name="adj2" fmla="val -371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15774" y="3512058"/>
              <a:ext cx="1842934" cy="39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Then,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= 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881014" y="1072575"/>
            <a:ext cx="1710614" cy="584775"/>
            <a:chOff x="2412284" y="3563174"/>
            <a:chExt cx="1834968" cy="391799"/>
          </a:xfrm>
        </p:grpSpPr>
        <p:sp>
          <p:nvSpPr>
            <p:cNvPr id="133" name="Rounded Rectangular Callout 132"/>
            <p:cNvSpPr/>
            <p:nvPr/>
          </p:nvSpPr>
          <p:spPr>
            <a:xfrm>
              <a:off x="2412284" y="3588878"/>
              <a:ext cx="1761996" cy="334711"/>
            </a:xfrm>
            <a:prstGeom prst="wedgeRoundRectCallout">
              <a:avLst>
                <a:gd name="adj1" fmla="val -22834"/>
                <a:gd name="adj2" fmla="val 3914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17886" y="3563174"/>
              <a:ext cx="1829366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constant term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as c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447672" y="1047750"/>
            <a:ext cx="2143956" cy="596380"/>
            <a:chOff x="2205344" y="3588501"/>
            <a:chExt cx="2299812" cy="421169"/>
          </a:xfrm>
        </p:grpSpPr>
        <p:sp>
          <p:nvSpPr>
            <p:cNvPr id="136" name="Rounded Rectangular Callout 135"/>
            <p:cNvSpPr/>
            <p:nvPr/>
          </p:nvSpPr>
          <p:spPr>
            <a:xfrm>
              <a:off x="2348715" y="3603462"/>
              <a:ext cx="2048782" cy="406208"/>
            </a:xfrm>
            <a:prstGeom prst="wedgeRoundRectCallout">
              <a:avLst>
                <a:gd name="adj1" fmla="val -20403"/>
                <a:gd name="adj2" fmla="val 4653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05344" y="3588501"/>
              <a:ext cx="2299812" cy="3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Coefficient of middle term as b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157570" y="1841097"/>
            <a:ext cx="2434058" cy="692051"/>
            <a:chOff x="2314497" y="3477316"/>
            <a:chExt cx="2791070" cy="463675"/>
          </a:xfrm>
        </p:grpSpPr>
        <p:sp>
          <p:nvSpPr>
            <p:cNvPr id="139" name="Rounded Rectangular Callout 138"/>
            <p:cNvSpPr/>
            <p:nvPr/>
          </p:nvSpPr>
          <p:spPr>
            <a:xfrm>
              <a:off x="2314497" y="3477316"/>
              <a:ext cx="2746380" cy="463675"/>
            </a:xfrm>
            <a:prstGeom prst="wedgeRoundRectCallout">
              <a:avLst>
                <a:gd name="adj1" fmla="val -26560"/>
                <a:gd name="adj2" fmla="val -4373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15774" y="3512058"/>
              <a:ext cx="2789793" cy="39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Then, equation will be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ax</a:t>
              </a:r>
              <a:r>
                <a:rPr kumimoji="0" lang="en-US" sz="1600" b="1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2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 +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c =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0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158684" y="2603599"/>
            <a:ext cx="2432944" cy="692051"/>
            <a:chOff x="2315774" y="3482421"/>
            <a:chExt cx="2789793" cy="463675"/>
          </a:xfrm>
        </p:grpSpPr>
        <p:sp>
          <p:nvSpPr>
            <p:cNvPr id="142" name="Rounded Rectangular Callout 141"/>
            <p:cNvSpPr/>
            <p:nvPr/>
          </p:nvSpPr>
          <p:spPr>
            <a:xfrm>
              <a:off x="2561557" y="3482421"/>
              <a:ext cx="2269735" cy="463675"/>
            </a:xfrm>
            <a:prstGeom prst="wedgeRoundRectCallout">
              <a:avLst>
                <a:gd name="adj1" fmla="val -27624"/>
                <a:gd name="adj2" fmla="val -4671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315774" y="3512058"/>
              <a:ext cx="2789793" cy="39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It is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a Quadratic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Equation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58684" y="1833923"/>
            <a:ext cx="2432944" cy="692051"/>
            <a:chOff x="2333250" y="3477316"/>
            <a:chExt cx="2789793" cy="463675"/>
          </a:xfrm>
        </p:grpSpPr>
        <p:sp>
          <p:nvSpPr>
            <p:cNvPr id="145" name="Rounded Rectangular Callout 144"/>
            <p:cNvSpPr/>
            <p:nvPr/>
          </p:nvSpPr>
          <p:spPr>
            <a:xfrm>
              <a:off x="2465546" y="3477316"/>
              <a:ext cx="2496709" cy="463675"/>
            </a:xfrm>
            <a:prstGeom prst="wedgeRoundRectCallout">
              <a:avLst>
                <a:gd name="adj1" fmla="val -19811"/>
                <a:gd name="adj2" fmla="val -39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33250" y="3517164"/>
              <a:ext cx="2789793" cy="39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Then, equation will be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ax</a:t>
              </a:r>
              <a:r>
                <a:rPr kumimoji="0" lang="en-US" sz="1600" b="1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2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 + 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bx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=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  <a:cs typeface="Calibri" pitchFamily="34" charset="0"/>
                </a:rPr>
                <a:t>0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142459" y="2603599"/>
            <a:ext cx="2432944" cy="692051"/>
            <a:chOff x="2315774" y="3477316"/>
            <a:chExt cx="2789793" cy="463675"/>
          </a:xfrm>
        </p:grpSpPr>
        <p:sp>
          <p:nvSpPr>
            <p:cNvPr id="148" name="Rounded Rectangular Callout 147"/>
            <p:cNvSpPr/>
            <p:nvPr/>
          </p:nvSpPr>
          <p:spPr>
            <a:xfrm>
              <a:off x="2570294" y="3477316"/>
              <a:ext cx="2269735" cy="463675"/>
            </a:xfrm>
            <a:prstGeom prst="wedgeRoundRectCallout">
              <a:avLst>
                <a:gd name="adj1" fmla="val -17707"/>
                <a:gd name="adj2" fmla="val -3474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315774" y="3512058"/>
              <a:ext cx="2789793" cy="39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It is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a Quadratic Equation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208496" y="1073641"/>
            <a:ext cx="2383132" cy="659909"/>
            <a:chOff x="2330952" y="3537886"/>
            <a:chExt cx="2732675" cy="353208"/>
          </a:xfrm>
        </p:grpSpPr>
        <p:sp>
          <p:nvSpPr>
            <p:cNvPr id="151" name="Rounded Rectangular Callout 150"/>
            <p:cNvSpPr/>
            <p:nvPr/>
          </p:nvSpPr>
          <p:spPr>
            <a:xfrm>
              <a:off x="2544081" y="3537886"/>
              <a:ext cx="2269735" cy="353208"/>
            </a:xfrm>
            <a:prstGeom prst="wedgeRoundRectCallout">
              <a:avLst>
                <a:gd name="adj1" fmla="val -27500"/>
                <a:gd name="adj2" fmla="val -4439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330952" y="3557374"/>
              <a:ext cx="2732675" cy="31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Think it over: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What if b=0,c=0.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3604" y="2756654"/>
            <a:ext cx="1619631" cy="309563"/>
          </a:xfrm>
          <a:prstGeom prst="roundRect">
            <a:avLst/>
          </a:prstGeom>
          <a:solidFill>
            <a:srgbClr val="66FF99"/>
          </a:solidFill>
          <a:ln w="12700">
            <a:solidFill>
              <a:sysClr val="windowText" lastClr="000000"/>
            </a:solidFill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two variables</a:t>
            </a:r>
          </a:p>
        </p:txBody>
      </p:sp>
      <p:sp>
        <p:nvSpPr>
          <p:cNvPr id="97" name="Oval 96"/>
          <p:cNvSpPr/>
          <p:nvPr/>
        </p:nvSpPr>
        <p:spPr>
          <a:xfrm>
            <a:off x="1462774" y="1296014"/>
            <a:ext cx="149512" cy="14951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1343552" y="1771277"/>
            <a:ext cx="164463" cy="16446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6916620" y="1224975"/>
            <a:ext cx="1675008" cy="584775"/>
            <a:chOff x="2230129" y="3497732"/>
            <a:chExt cx="2033431" cy="501996"/>
          </a:xfrm>
        </p:grpSpPr>
        <p:sp>
          <p:nvSpPr>
            <p:cNvPr id="154" name="Rounded Rectangular Callout 153"/>
            <p:cNvSpPr/>
            <p:nvPr/>
          </p:nvSpPr>
          <p:spPr>
            <a:xfrm>
              <a:off x="2277676" y="3508817"/>
              <a:ext cx="1961035" cy="460292"/>
            </a:xfrm>
            <a:prstGeom prst="wedgeRoundRectCallout">
              <a:avLst>
                <a:gd name="adj1" fmla="val -47348"/>
                <a:gd name="adj2" fmla="val 2519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230129" y="3497732"/>
              <a:ext cx="2033431" cy="50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/>
                </a:rPr>
                <a:t>Highest index is 2</a:t>
              </a:r>
              <a:endParaRPr lang="en-US" sz="1600" b="1" dirty="0">
                <a:latin typeface="Bookman Old Style"/>
              </a:endParaRPr>
            </a:p>
          </p:txBody>
        </p:sp>
      </p:grpSp>
      <p:sp>
        <p:nvSpPr>
          <p:cNvPr id="156" name="Oval 155"/>
          <p:cNvSpPr/>
          <p:nvPr/>
        </p:nvSpPr>
        <p:spPr>
          <a:xfrm>
            <a:off x="1441450" y="2347287"/>
            <a:ext cx="164463" cy="16446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8"/>
          <p:cNvGrpSpPr>
            <a:grpSpLocks/>
          </p:cNvGrpSpPr>
          <p:nvPr/>
        </p:nvGrpSpPr>
        <p:grpSpPr bwMode="auto">
          <a:xfrm>
            <a:off x="3019425" y="2298777"/>
            <a:ext cx="1623225" cy="374571"/>
            <a:chOff x="2854217" y="4421257"/>
            <a:chExt cx="1623648" cy="498676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854217" y="4650046"/>
              <a:ext cx="457320" cy="158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0"/>
            <p:cNvSpPr txBox="1">
              <a:spLocks noChangeArrowheads="1"/>
            </p:cNvSpPr>
            <p:nvPr/>
          </p:nvSpPr>
          <p:spPr bwMode="auto">
            <a:xfrm>
              <a:off x="3324224" y="4421257"/>
              <a:ext cx="1153641" cy="498676"/>
            </a:xfrm>
            <a:prstGeom prst="roundRect">
              <a:avLst/>
            </a:prstGeom>
            <a:solidFill>
              <a:srgbClr val="66FF99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Bookman Old Style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600" dirty="0"/>
                <a:t>Degree 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27323" y="1171524"/>
            <a:ext cx="1764305" cy="584775"/>
            <a:chOff x="2147871" y="3545881"/>
            <a:chExt cx="2160500" cy="413059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263508" y="3558673"/>
              <a:ext cx="1903772" cy="366195"/>
            </a:xfrm>
            <a:prstGeom prst="wedgeRoundRectCallout">
              <a:avLst>
                <a:gd name="adj1" fmla="val -46218"/>
                <a:gd name="adj2" fmla="val -92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47871" y="3545881"/>
              <a:ext cx="2160500" cy="41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/>
                </a:rPr>
                <a:t>Highest index is 5</a:t>
              </a:r>
              <a:endParaRPr lang="en-US" sz="1600" b="1" dirty="0"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" grpId="0" animBg="1"/>
      <p:bldP spid="2" grpId="1" animBg="1"/>
      <p:bldP spid="2" grpId="2" animBg="1"/>
      <p:bldP spid="74" grpId="0" animBg="1"/>
      <p:bldP spid="75" grpId="0"/>
      <p:bldP spid="76" grpId="0"/>
      <p:bldP spid="77" grpId="0"/>
      <p:bldP spid="78" grpId="0"/>
      <p:bldP spid="79" grpId="0"/>
      <p:bldP spid="99" grpId="0"/>
      <p:bldP spid="101" grpId="0"/>
      <p:bldP spid="102" grpId="0"/>
      <p:bldP spid="103" grpId="0"/>
      <p:bldP spid="103" grpId="1"/>
      <p:bldP spid="104" grpId="0"/>
      <p:bldP spid="104" grpId="1"/>
      <p:bldP spid="105" grpId="0"/>
      <p:bldP spid="105" grpId="1"/>
      <p:bldP spid="109" grpId="0"/>
      <p:bldP spid="109" grpId="1"/>
      <p:bldP spid="113" grpId="0" animBg="1"/>
      <p:bldP spid="113" grpId="1" animBg="1"/>
      <p:bldP spid="114" grpId="0"/>
      <p:bldP spid="114" grpId="1"/>
      <p:bldP spid="121" grpId="0" animBg="1"/>
      <p:bldP spid="121" grpId="1" animBg="1"/>
      <p:bldP spid="122" grpId="0"/>
      <p:bldP spid="122" grpId="1"/>
      <p:bldP spid="22" grpId="0" animBg="1"/>
      <p:bldP spid="22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156" grpId="0" animBg="1"/>
      <p:bldP spid="156" grpId="1" animBg="1"/>
      <p:bldP spid="156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2976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Factorization Method Continued…</a:t>
            </a:r>
          </a:p>
        </p:txBody>
      </p:sp>
    </p:spTree>
    <p:extLst>
      <p:ext uri="{BB962C8B-B14F-4D97-AF65-F5344CB8AC3E}">
        <p14:creationId xmlns:p14="http://schemas.microsoft.com/office/powerpoint/2010/main" val="18388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9494" y="4050131"/>
            <a:ext cx="3938675" cy="764373"/>
            <a:chOff x="547143" y="4945145"/>
            <a:chExt cx="3938675" cy="764373"/>
          </a:xfrm>
        </p:grpSpPr>
        <p:sp>
          <p:nvSpPr>
            <p:cNvPr id="123" name="Rectangle 122"/>
            <p:cNvSpPr/>
            <p:nvPr/>
          </p:nvSpPr>
          <p:spPr>
            <a:xfrm>
              <a:off x="547143" y="4977998"/>
              <a:ext cx="3851206" cy="73152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kern="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62949" y="4945145"/>
                  <a:ext cx="3922869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Symbol"/>
                    <a:buChar char="\"/>
                    <a:defRPr/>
                  </a:pP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The roots of the given quadratic</a:t>
                  </a:r>
                </a:p>
                <a:p>
                  <a:pPr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e</a:t>
                  </a:r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quations are </a:t>
                  </a:r>
                  <a14:m>
                    <m:oMath xmlns:m="http://schemas.openxmlformats.org/officeDocument/2006/math">
                      <m:r>
                        <a:rPr lang="en-US" b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b="1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𝐚𝐧𝐝</m:t>
                      </m:r>
                      <m:r>
                        <a:rPr lang="en-US" b="1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sz="1600" b="1" kern="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	</a:t>
                  </a:r>
                  <a:endParaRPr lang="en-US" sz="160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9" y="4945145"/>
                  <a:ext cx="3922869" cy="7386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76" t="-3279" b="-8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8543" y="1090532"/>
            <a:ext cx="3034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viii)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10x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+ 3x  -  4  = 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26225" y="1448074"/>
            <a:ext cx="2185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10x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 3x  -  4  =  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92825" y="1455672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400425" y="1300369"/>
            <a:ext cx="1315211" cy="583695"/>
            <a:chOff x="2515917" y="3521758"/>
            <a:chExt cx="1561983" cy="293306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615210" y="3521758"/>
              <a:ext cx="1462690" cy="293306"/>
            </a:xfrm>
            <a:prstGeom prst="wedgeRoundRectCallout">
              <a:avLst>
                <a:gd name="adj1" fmla="val -85797"/>
                <a:gd name="adj2" fmla="val -11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5917" y="3549862"/>
              <a:ext cx="1540065" cy="26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Standard form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04343" y="990936"/>
            <a:ext cx="2558632" cy="523220"/>
            <a:chOff x="2433677" y="5474036"/>
            <a:chExt cx="2558632" cy="52322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2433677" y="5486774"/>
              <a:ext cx="2558632" cy="510482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3677" y="5474036"/>
              <a:ext cx="255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To </a:t>
              </a:r>
              <a:r>
                <a:rPr lang="en-US" sz="14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factorise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by splitting middle term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04344" y="1542385"/>
            <a:ext cx="2559581" cy="523220"/>
            <a:chOff x="2433203" y="5474036"/>
            <a:chExt cx="2559581" cy="523220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2433677" y="5486773"/>
              <a:ext cx="2558632" cy="510483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sp>
        <p:nvSpPr>
          <p:cNvPr id="46" name="Arc 45"/>
          <p:cNvSpPr/>
          <p:nvPr/>
        </p:nvSpPr>
        <p:spPr>
          <a:xfrm>
            <a:off x="1150501" y="1257774"/>
            <a:ext cx="1450466" cy="928076"/>
          </a:xfrm>
          <a:prstGeom prst="arc">
            <a:avLst>
              <a:gd name="adj1" fmla="val 11928406"/>
              <a:gd name="adj2" fmla="val 20342897"/>
            </a:avLst>
          </a:prstGeom>
          <a:noFill/>
          <a:ln w="19050" cap="flat" cmpd="sng" algn="ctr">
            <a:solidFill>
              <a:srgbClr val="BA068B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97431" y="1121561"/>
            <a:ext cx="1477044" cy="678292"/>
            <a:chOff x="2404231" y="3437964"/>
            <a:chExt cx="1754179" cy="340841"/>
          </a:xfrm>
        </p:grpSpPr>
        <p:sp>
          <p:nvSpPr>
            <p:cNvPr id="48" name="Cloud 47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07514" y="3510675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4 </a:t>
              </a:r>
              <a:r>
                <a:rPr lang="en-US" sz="1400" b="1" dirty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10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40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4818" y="2093236"/>
            <a:ext cx="2559107" cy="970240"/>
            <a:chOff x="2433202" y="5473752"/>
            <a:chExt cx="2559107" cy="970240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433677" y="5486774"/>
              <a:ext cx="2558632" cy="957218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40 in such a way 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2158717" y="1505161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99072" y="2312936"/>
            <a:ext cx="266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                  that by subtracting </a:t>
            </a:r>
            <a:r>
              <a:rPr lang="en-US" sz="1400" b="1" dirty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factors we get middle no</a:t>
            </a:r>
            <a:r>
              <a:rPr lang="en-US" sz="1400" b="1" dirty="0" smtClean="0">
                <a:solidFill>
                  <a:srgbClr val="3B3B3B">
                    <a:lumMod val="10000"/>
                  </a:srgbClr>
                </a:solidFill>
                <a:latin typeface="Bookman Old Style" pitchFamily="18" charset="0"/>
              </a:rPr>
              <a:t>.	</a:t>
            </a:r>
            <a:endParaRPr lang="en-US" sz="1400" b="1" dirty="0">
              <a:solidFill>
                <a:srgbClr val="3B3B3B">
                  <a:lumMod val="1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847555" y="1158731"/>
            <a:ext cx="1491145" cy="595990"/>
            <a:chOff x="2477984" y="3453857"/>
            <a:chExt cx="1770925" cy="299484"/>
          </a:xfrm>
        </p:grpSpPr>
        <p:sp>
          <p:nvSpPr>
            <p:cNvPr id="56" name="Cloud 55"/>
            <p:cNvSpPr/>
            <p:nvPr/>
          </p:nvSpPr>
          <p:spPr>
            <a:xfrm>
              <a:off x="2477984" y="3453857"/>
              <a:ext cx="1754180" cy="299484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98097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1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40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49627" y="1652496"/>
            <a:ext cx="1789782" cy="678292"/>
            <a:chOff x="2071058" y="3452322"/>
            <a:chExt cx="2125598" cy="340841"/>
          </a:xfrm>
        </p:grpSpPr>
        <p:sp>
          <p:nvSpPr>
            <p:cNvPr id="59" name="Cloud 58"/>
            <p:cNvSpPr/>
            <p:nvPr/>
          </p:nvSpPr>
          <p:spPr>
            <a:xfrm>
              <a:off x="2139745" y="3452322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71058" y="3537031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40 </a:t>
              </a:r>
              <a:r>
                <a:rPr lang="en-US" sz="1400" b="1" kern="0" dirty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1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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 3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691395" y="2069611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390739" y="2069611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006218" y="3095961"/>
            <a:ext cx="2559107" cy="1000135"/>
            <a:chOff x="2433202" y="5474036"/>
            <a:chExt cx="2559107" cy="1000135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2433677" y="5486775"/>
              <a:ext cx="2558632" cy="987396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33202" y="5474036"/>
              <a:ext cx="2559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Rockwell" pitchFamily="18" charset="0"/>
                  <a:sym typeface="Symbol"/>
                </a:rPr>
                <a:t>–</a:t>
              </a:r>
            </a:p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only to bigger factor &amp; opposite sign to smaller factor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6" name="Oval 65"/>
          <p:cNvSpPr/>
          <p:nvPr/>
        </p:nvSpPr>
        <p:spPr>
          <a:xfrm>
            <a:off x="1576834" y="1514686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06021" y="1488711"/>
            <a:ext cx="258319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117038" y="1488711"/>
            <a:ext cx="25072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057271" y="1944979"/>
            <a:ext cx="1015185" cy="450362"/>
            <a:chOff x="2667952" y="3458234"/>
            <a:chExt cx="1205664" cy="226307"/>
          </a:xfrm>
        </p:grpSpPr>
        <p:sp>
          <p:nvSpPr>
            <p:cNvPr id="70" name="Rounded Rectangular Callout 69"/>
            <p:cNvSpPr/>
            <p:nvPr/>
          </p:nvSpPr>
          <p:spPr>
            <a:xfrm>
              <a:off x="2667952" y="3458234"/>
              <a:ext cx="1205664" cy="226307"/>
            </a:xfrm>
            <a:prstGeom prst="wedgeRoundRectCallout">
              <a:avLst>
                <a:gd name="adj1" fmla="val -191"/>
                <a:gd name="adj2" fmla="val -9189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63582" y="3458927"/>
              <a:ext cx="1044733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9912" y="1921290"/>
            <a:ext cx="881501" cy="454865"/>
            <a:chOff x="2741035" y="3442745"/>
            <a:chExt cx="1046898" cy="228570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2741035" y="3442745"/>
              <a:ext cx="1036876" cy="228570"/>
            </a:xfrm>
            <a:prstGeom prst="wedgeRoundRectCallout">
              <a:avLst>
                <a:gd name="adj1" fmla="val 4260"/>
                <a:gd name="adj2" fmla="val -8617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3965" y="3458927"/>
              <a:ext cx="100396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st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843015" y="1490406"/>
            <a:ext cx="197462" cy="2658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175929" y="1989848"/>
            <a:ext cx="1448142" cy="445205"/>
            <a:chOff x="2356153" y="3439782"/>
            <a:chExt cx="1771969" cy="223715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2461418" y="3439782"/>
              <a:ext cx="1561642" cy="223715"/>
            </a:xfrm>
            <a:prstGeom prst="wedgeRoundRectCallout">
              <a:avLst>
                <a:gd name="adj1" fmla="val 810"/>
                <a:gd name="adj2" fmla="val -10009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6153" y="3458927"/>
              <a:ext cx="177196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middle no.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95300" y="1820177"/>
            <a:ext cx="2727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10x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+ 8x – 5x – 4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Minus 79"/>
          <p:cNvSpPr/>
          <p:nvPr/>
        </p:nvSpPr>
        <p:spPr>
          <a:xfrm>
            <a:off x="963284" y="2095832"/>
            <a:ext cx="969918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Minus 80"/>
          <p:cNvSpPr/>
          <p:nvPr/>
        </p:nvSpPr>
        <p:spPr>
          <a:xfrm>
            <a:off x="2098929" y="2095832"/>
            <a:ext cx="651449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77991" y="2147934"/>
            <a:ext cx="811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2x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114425" y="2142023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(5x + 4)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900000" y="2147202"/>
            <a:ext cx="479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188767" y="2137677"/>
            <a:ext cx="946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(5x + 4)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957117" y="2140852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7" name="Minus 86"/>
          <p:cNvSpPr/>
          <p:nvPr/>
        </p:nvSpPr>
        <p:spPr>
          <a:xfrm>
            <a:off x="1209675" y="2453022"/>
            <a:ext cx="727066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Minus 87"/>
          <p:cNvSpPr/>
          <p:nvPr/>
        </p:nvSpPr>
        <p:spPr>
          <a:xfrm>
            <a:off x="2276044" y="2453022"/>
            <a:ext cx="741680" cy="0"/>
          </a:xfrm>
          <a:prstGeom prst="mathMinus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00034" y="2468558"/>
            <a:ext cx="2475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(5x + 4) (2x – 1)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79494" y="2799738"/>
            <a:ext cx="30812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5x + 4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or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2x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1 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00034" y="3124536"/>
            <a:ext cx="257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or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2x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65821"/>
              </p:ext>
            </p:extLst>
          </p:nvPr>
        </p:nvGraphicFramePr>
        <p:xfrm>
          <a:off x="571472" y="3429336"/>
          <a:ext cx="21478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22" name="Equation" r:id="rId5" imgW="1600200" imgH="406080" progId="Equation.DSMT4">
                  <p:embed/>
                </p:oleObj>
              </mc:Choice>
              <mc:Fallback>
                <p:oleObj name="Equation" r:id="rId5" imgW="160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429336"/>
                        <a:ext cx="214788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Group 92"/>
          <p:cNvGrpSpPr/>
          <p:nvPr/>
        </p:nvGrpSpPr>
        <p:grpSpPr>
          <a:xfrm>
            <a:off x="4838030" y="1127385"/>
            <a:ext cx="1534196" cy="678292"/>
            <a:chOff x="2404231" y="3437964"/>
            <a:chExt cx="1822054" cy="340841"/>
          </a:xfrm>
        </p:grpSpPr>
        <p:sp>
          <p:nvSpPr>
            <p:cNvPr id="94" name="Cloud 93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2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20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831126" y="1118485"/>
            <a:ext cx="1534196" cy="678292"/>
            <a:chOff x="2404231" y="3437964"/>
            <a:chExt cx="1822054" cy="340841"/>
          </a:xfrm>
        </p:grpSpPr>
        <p:sp>
          <p:nvSpPr>
            <p:cNvPr id="97" name="Cloud 96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4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10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826743" y="1131794"/>
            <a:ext cx="1534196" cy="678292"/>
            <a:chOff x="2404231" y="3437964"/>
            <a:chExt cx="1822054" cy="340841"/>
          </a:xfrm>
        </p:grpSpPr>
        <p:sp>
          <p:nvSpPr>
            <p:cNvPr id="100" name="Cloud 99"/>
            <p:cNvSpPr/>
            <p:nvPr/>
          </p:nvSpPr>
          <p:spPr>
            <a:xfrm>
              <a:off x="2404231" y="3437964"/>
              <a:ext cx="1754179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75473" y="3503527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= 5 </a:t>
              </a:r>
              <a:r>
                <a:rPr lang="en-US" sz="1400" b="1" dirty="0" smtClean="0">
                  <a:solidFill>
                    <a:srgbClr val="002060"/>
                  </a:solidFill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 pitchFamily="18" charset="0"/>
                  <a:ea typeface="Cambria Math"/>
                </a:rPr>
                <a:t>8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964540" y="1271986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629275" y="2048211"/>
            <a:ext cx="1850913" cy="678292"/>
            <a:chOff x="1998460" y="3442750"/>
            <a:chExt cx="2198196" cy="340841"/>
          </a:xfrm>
        </p:grpSpPr>
        <p:sp>
          <p:nvSpPr>
            <p:cNvPr id="104" name="Cloud 103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98460" y="3508314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20 </a:t>
              </a:r>
              <a:r>
                <a:rPr lang="en-US" sz="1400" b="1" kern="0" dirty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2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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 3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691395" y="245995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390739" y="2459959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4691395" y="286806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390739" y="2868069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10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76900" y="2822892"/>
            <a:ext cx="1813737" cy="678292"/>
            <a:chOff x="2042612" y="3442750"/>
            <a:chExt cx="2154044" cy="340841"/>
          </a:xfrm>
        </p:grpSpPr>
        <p:sp>
          <p:nvSpPr>
            <p:cNvPr id="114" name="Cloud 113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42612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8 </a:t>
              </a:r>
              <a:r>
                <a:rPr lang="en-US" sz="1400" b="1" kern="0" dirty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5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=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 3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509361" y="3257886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4691395" y="3257886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4552950" y="322931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Rockwell" pitchFamily="18" charset="0"/>
                <a:sym typeface="Symbol"/>
              </a:rPr>
              <a:t>–</a:t>
            </a:r>
            <a:endParaRPr lang="en-US" sz="1600" b="1" kern="0" dirty="0" smtClean="0">
              <a:solidFill>
                <a:sysClr val="windowText" lastClr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5305425" y="3238836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+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4316843" y="3650874"/>
            <a:ext cx="1855357" cy="811337"/>
            <a:chOff x="2184212" y="3439205"/>
            <a:chExt cx="2203474" cy="407696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2230457" y="3439205"/>
              <a:ext cx="2125901" cy="407696"/>
            </a:xfrm>
            <a:prstGeom prst="wedgeRoundRectCallout">
              <a:avLst>
                <a:gd name="adj1" fmla="val 984"/>
                <a:gd name="adj2" fmla="val -725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 signs to be given to both factors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84092" y="2280372"/>
            <a:ext cx="1886277" cy="671477"/>
            <a:chOff x="2184212" y="3416547"/>
            <a:chExt cx="2240196" cy="337416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233697" y="3416547"/>
              <a:ext cx="2190711" cy="337416"/>
            </a:xfrm>
            <a:prstGeom prst="wedgeRoundRectCallout">
              <a:avLst>
                <a:gd name="adj1" fmla="val -84082"/>
                <a:gd name="adj2" fmla="val 57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84212" y="343978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Product of two brackets is zero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4" name="Group 28"/>
          <p:cNvGrpSpPr/>
          <p:nvPr/>
        </p:nvGrpSpPr>
        <p:grpSpPr>
          <a:xfrm>
            <a:off x="4878751" y="1536211"/>
            <a:ext cx="685800" cy="526462"/>
            <a:chOff x="1524000" y="4876800"/>
            <a:chExt cx="990600" cy="762000"/>
          </a:xfrm>
        </p:grpSpPr>
        <p:cxnSp>
          <p:nvCxnSpPr>
            <p:cNvPr id="135" name="Straight Connector 134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3797209" y="2432772"/>
            <a:ext cx="1873341" cy="671477"/>
            <a:chOff x="2256321" y="3416547"/>
            <a:chExt cx="2224833" cy="337416"/>
          </a:xfrm>
        </p:grpSpPr>
        <p:sp>
          <p:nvSpPr>
            <p:cNvPr id="138" name="Rounded Rectangular Callout 137"/>
            <p:cNvSpPr/>
            <p:nvPr/>
          </p:nvSpPr>
          <p:spPr>
            <a:xfrm>
              <a:off x="2256321" y="3416547"/>
              <a:ext cx="2190711" cy="337416"/>
            </a:xfrm>
            <a:prstGeom prst="wedgeRoundRectCallout">
              <a:avLst>
                <a:gd name="adj1" fmla="val -91625"/>
                <a:gd name="adj2" fmla="val -210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277680" y="3460523"/>
              <a:ext cx="220347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Either (5x + 4) = 0 or (2x - 1) = 0 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78644" y="2056784"/>
            <a:ext cx="1855357" cy="799187"/>
            <a:chOff x="2184212" y="3458044"/>
            <a:chExt cx="2203474" cy="401591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2280748" y="3458044"/>
              <a:ext cx="2002696" cy="401591"/>
            </a:xfrm>
            <a:prstGeom prst="wedgeRoundRectCallout">
              <a:avLst>
                <a:gd name="adj1" fmla="val -36084"/>
                <a:gd name="adj2" fmla="val -8052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4212" y="3458927"/>
              <a:ext cx="2203474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Factorise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by splitting middle term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638800" y="2439026"/>
            <a:ext cx="1841522" cy="678292"/>
            <a:chOff x="2009613" y="3442750"/>
            <a:chExt cx="2187043" cy="340841"/>
          </a:xfrm>
        </p:grpSpPr>
        <p:sp>
          <p:nvSpPr>
            <p:cNvPr id="109" name="Cloud 108"/>
            <p:cNvSpPr/>
            <p:nvPr/>
          </p:nvSpPr>
          <p:spPr>
            <a:xfrm>
              <a:off x="2139745" y="3442750"/>
              <a:ext cx="2056911" cy="340841"/>
            </a:xfrm>
            <a:prstGeom prst="cloud">
              <a:avLst/>
            </a:prstGeom>
            <a:solidFill>
              <a:srgbClr val="66FF9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09613" y="3513100"/>
              <a:ext cx="205408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10 </a:t>
              </a:r>
              <a:r>
                <a:rPr lang="en-US" sz="1400" b="1" kern="0" dirty="0">
                  <a:solidFill>
                    <a:srgbClr val="002060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4 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  <a:sym typeface="Symbol"/>
                </a:rPr>
                <a:t></a:t>
              </a:r>
              <a:r>
                <a:rPr lang="en-US" sz="1400" b="1" dirty="0">
                  <a:solidFill>
                    <a:srgbClr val="002060"/>
                  </a:solidFill>
                  <a:latin typeface="Bookman Old Style"/>
                </a:rPr>
                <a:t>  3</a:t>
              </a:r>
              <a:endParaRPr lang="en-US" sz="14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392013" y="2447656"/>
            <a:ext cx="1780186" cy="695817"/>
            <a:chOff x="2256248" y="3396073"/>
            <a:chExt cx="2114199" cy="349647"/>
          </a:xfrm>
        </p:grpSpPr>
        <p:sp>
          <p:nvSpPr>
            <p:cNvPr id="132" name="Cloud 131"/>
            <p:cNvSpPr/>
            <p:nvPr/>
          </p:nvSpPr>
          <p:spPr>
            <a:xfrm>
              <a:off x="2256248" y="3396073"/>
              <a:ext cx="2055112" cy="3496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91964" y="3439783"/>
              <a:ext cx="1978483" cy="2908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</a:t>
              </a:r>
              <a:r>
                <a:rPr lang="en-US" sz="1400" b="1" kern="0" dirty="0">
                  <a:solidFill>
                    <a:prstClr val="white"/>
                  </a:solidFill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 sign means subtracting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039002" y="-1085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24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6" grpId="0" animBg="1"/>
      <p:bldP spid="53" grpId="0" animBg="1"/>
      <p:bldP spid="54" grpId="0"/>
      <p:bldP spid="61" grpId="0"/>
      <p:bldP spid="62" grpId="0"/>
      <p:bldP spid="66" grpId="0" animBg="1"/>
      <p:bldP spid="67" grpId="0" animBg="1"/>
      <p:bldP spid="67" grpId="1" animBg="1"/>
      <p:bldP spid="68" grpId="0" animBg="1"/>
      <p:bldP spid="68" grpId="1" animBg="1"/>
      <p:bldP spid="75" grpId="0" animBg="1"/>
      <p:bldP spid="75" grpId="1" animBg="1"/>
      <p:bldP spid="79" grpId="0"/>
      <p:bldP spid="80" grpId="0" animBg="1"/>
      <p:bldP spid="80" grpId="1" animBg="1"/>
      <p:bldP spid="81" grpId="0" animBg="1"/>
      <p:bldP spid="81" grpId="1" animBg="1"/>
      <p:bldP spid="82" grpId="0"/>
      <p:bldP spid="83" grpId="0"/>
      <p:bldP spid="84" grpId="0"/>
      <p:bldP spid="85" grpId="0"/>
      <p:bldP spid="86" grpId="0"/>
      <p:bldP spid="87" grpId="0" animBg="1"/>
      <p:bldP spid="87" grpId="1" animBg="1"/>
      <p:bldP spid="88" grpId="0" animBg="1"/>
      <p:bldP spid="88" grpId="1" animBg="1"/>
      <p:bldP spid="89" grpId="0"/>
      <p:bldP spid="90" grpId="0"/>
      <p:bldP spid="91" grpId="0"/>
      <p:bldP spid="102" grpId="0"/>
      <p:bldP spid="106" grpId="0"/>
      <p:bldP spid="107" grpId="0"/>
      <p:bldP spid="111" grpId="0"/>
      <p:bldP spid="112" grpId="0"/>
      <p:bldP spid="116" grpId="0"/>
      <p:bldP spid="117" grpId="0"/>
      <p:bldP spid="118" grpId="0"/>
      <p:bldP spid="1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6003786" y="937032"/>
            <a:ext cx="2559581" cy="523220"/>
            <a:chOff x="2433203" y="5474036"/>
            <a:chExt cx="2559581" cy="523220"/>
          </a:xfrm>
        </p:grpSpPr>
        <p:sp>
          <p:nvSpPr>
            <p:cNvPr id="116" name="Rounded Rectangular Callout 115"/>
            <p:cNvSpPr/>
            <p:nvPr/>
          </p:nvSpPr>
          <p:spPr>
            <a:xfrm>
              <a:off x="2433677" y="5486773"/>
              <a:ext cx="2558632" cy="50248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33203" y="5474036"/>
              <a:ext cx="255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Find product 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of 3</a:t>
              </a:r>
              <a:r>
                <a:rPr lang="en-US" sz="1400" b="1" kern="0" baseline="30000" dirty="0">
                  <a:solidFill>
                    <a:prstClr val="black"/>
                  </a:solidFill>
                  <a:latin typeface="Bookman Old Style" pitchFamily="18" charset="0"/>
                </a:rPr>
                <a:t>rd 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no. with 1</a:t>
              </a:r>
              <a:r>
                <a:rPr lang="en-US" sz="1400" b="1" kern="0" baseline="30000" dirty="0">
                  <a:solidFill>
                    <a:prstClr val="black"/>
                  </a:solidFill>
                  <a:latin typeface="Bookman Old Style" pitchFamily="18" charset="0"/>
                </a:rPr>
                <a:t>st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 pitchFamily="18" charset="0"/>
                </a:rPr>
                <a:t> no.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014147" y="1478404"/>
            <a:ext cx="2559107" cy="745677"/>
            <a:chOff x="2433202" y="5473752"/>
            <a:chExt cx="2559107" cy="745677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2433677" y="5486774"/>
              <a:ext cx="2558632" cy="732655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33202" y="5473752"/>
              <a:ext cx="2559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Find two factors of 9 in such a way </a:t>
              </a:r>
              <a:endParaRPr lang="en-US" sz="14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008401" y="1698104"/>
            <a:ext cx="266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                  that by adding</a:t>
            </a:r>
          </a:p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factors we get middle no.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6006120" y="2250631"/>
            <a:ext cx="2559107" cy="778319"/>
            <a:chOff x="2433202" y="5474036"/>
            <a:chExt cx="2559107" cy="778319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2433677" y="5486775"/>
              <a:ext cx="2558632" cy="765580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33202" y="5474036"/>
              <a:ext cx="25591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Since, last sign is +</a:t>
              </a:r>
            </a:p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Give middle sign to both factors.</a:t>
              </a:r>
            </a:p>
          </p:txBody>
        </p:sp>
      </p:grp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6802" y="566223"/>
            <a:ext cx="73317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Solve the following quadratic equations by factorization method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57200" y="1369758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 :</a:t>
            </a:r>
          </a:p>
        </p:txBody>
      </p:sp>
      <p:graphicFrame>
        <p:nvGraphicFramePr>
          <p:cNvPr id="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71523"/>
              </p:ext>
            </p:extLst>
          </p:nvPr>
        </p:nvGraphicFramePr>
        <p:xfrm>
          <a:off x="981075" y="1281449"/>
          <a:ext cx="1609725" cy="51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62" name="Equation" r:id="rId3" imgW="1256755" imgH="406224" progId="Equation.DSMT4">
                  <p:embed/>
                </p:oleObj>
              </mc:Choice>
              <mc:Fallback>
                <p:oleObj name="Equation" r:id="rId3" imgW="125675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281449"/>
                        <a:ext cx="1609725" cy="519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12844" y="1798737"/>
            <a:ext cx="3847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Multiplying throughout by 9, we get,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714348" y="2591600"/>
            <a:ext cx="10358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48094" y="2910019"/>
            <a:ext cx="24737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– 3x – 3x + 9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636230" y="3221243"/>
            <a:ext cx="1337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x (x – 3)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33350" y="3851375"/>
            <a:ext cx="3116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(x – 3) =  0   or  (x – 3)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38933"/>
              </p:ext>
            </p:extLst>
          </p:nvPr>
        </p:nvGraphicFramePr>
        <p:xfrm>
          <a:off x="714348" y="4208724"/>
          <a:ext cx="1949661" cy="24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63" name="Equation" r:id="rId5" imgW="1421783" imgH="177723" progId="Equation.DSMT4">
                  <p:embed/>
                </p:oleObj>
              </mc:Choice>
              <mc:Fallback>
                <p:oleObj name="Equation" r:id="rId5" imgW="142178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08724"/>
                        <a:ext cx="1949661" cy="242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9"/>
          <p:cNvSpPr/>
          <p:nvPr/>
        </p:nvSpPr>
        <p:spPr>
          <a:xfrm>
            <a:off x="642910" y="3537655"/>
            <a:ext cx="2201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(x – 3) (x – 3)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9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56753"/>
              </p:ext>
            </p:extLst>
          </p:nvPr>
        </p:nvGraphicFramePr>
        <p:xfrm>
          <a:off x="715963" y="2102525"/>
          <a:ext cx="3279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64" name="Equation" r:id="rId7" imgW="2400120" imgH="406080" progId="Equation.DSMT4">
                  <p:embed/>
                </p:oleObj>
              </mc:Choice>
              <mc:Fallback>
                <p:oleObj name="Equation" r:id="rId7" imgW="240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102525"/>
                        <a:ext cx="3279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643042" y="2598243"/>
            <a:ext cx="9648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6x +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209800" y="2598243"/>
            <a:ext cx="824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 9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3091692" y="987148"/>
            <a:ext cx="2476576" cy="826796"/>
            <a:chOff x="2402928" y="3562832"/>
            <a:chExt cx="2941250" cy="415465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2402928" y="3562832"/>
              <a:ext cx="2898153" cy="415465"/>
            </a:xfrm>
            <a:prstGeom prst="wedgeRoundRectCallout">
              <a:avLst>
                <a:gd name="adj1" fmla="val -69233"/>
                <a:gd name="adj2" fmla="val 1181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48039" y="3564220"/>
              <a:ext cx="2896139" cy="37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Remove ‘9 &amp; 3’ from denominator multiply by LCM of 9 &amp; 3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394484" y="2031335"/>
            <a:ext cx="1901541" cy="514176"/>
            <a:chOff x="2766949" y="3540874"/>
            <a:chExt cx="2258320" cy="258374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2777916" y="3540874"/>
              <a:ext cx="2193426" cy="258374"/>
            </a:xfrm>
            <a:prstGeom prst="wedgeRoundRectCallout">
              <a:avLst>
                <a:gd name="adj1" fmla="val -47651"/>
                <a:gd name="adj2" fmla="val -912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66949" y="3564220"/>
              <a:ext cx="2258320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LCM of 9 &amp; 3 is 9 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02" name="Straight Connector 101"/>
          <p:cNvCxnSpPr/>
          <p:nvPr/>
        </p:nvCxnSpPr>
        <p:spPr>
          <a:xfrm rot="5400000">
            <a:off x="950767" y="2256907"/>
            <a:ext cx="228600" cy="1524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 rot="5400000">
            <a:off x="1288707" y="2404305"/>
            <a:ext cx="228600" cy="1524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 rot="5400000">
            <a:off x="1859375" y="2267464"/>
            <a:ext cx="228600" cy="1524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 rot="5400000">
            <a:off x="2203971" y="2398218"/>
            <a:ext cx="228600" cy="1524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1755477" y="2096175"/>
            <a:ext cx="30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7" name="Arc 106"/>
          <p:cNvSpPr/>
          <p:nvPr/>
        </p:nvSpPr>
        <p:spPr>
          <a:xfrm>
            <a:off x="1213226" y="2531485"/>
            <a:ext cx="1375661" cy="500794"/>
          </a:xfrm>
          <a:prstGeom prst="arc">
            <a:avLst>
              <a:gd name="adj1" fmla="val 11180205"/>
              <a:gd name="adj2" fmla="val 21001341"/>
            </a:avLst>
          </a:prstGeom>
          <a:noFill/>
          <a:ln w="19050" cap="flat" cmpd="sng" algn="ctr">
            <a:solidFill>
              <a:srgbClr val="7030A0"/>
            </a:solidFill>
            <a:prstDash val="solid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grpSp>
        <p:nvGrpSpPr>
          <p:cNvPr id="108" name="Group 25"/>
          <p:cNvGrpSpPr/>
          <p:nvPr/>
        </p:nvGrpSpPr>
        <p:grpSpPr>
          <a:xfrm>
            <a:off x="4618027" y="2902886"/>
            <a:ext cx="788311" cy="564437"/>
            <a:chOff x="1524000" y="4876800"/>
            <a:chExt cx="990600" cy="762000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4829161" y="2620050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419600" y="343286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5282706" y="3423440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071670" y="2667675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428728" y="2658150"/>
            <a:ext cx="228600" cy="228600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257675" y="339147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122492" y="3382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55716" y="2185300"/>
            <a:ext cx="1936425" cy="645375"/>
            <a:chOff x="2471192" y="3514076"/>
            <a:chExt cx="2299756" cy="324300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502815" y="3514076"/>
              <a:ext cx="2185530" cy="324300"/>
            </a:xfrm>
            <a:prstGeom prst="wedgeRoundRectCallout">
              <a:avLst>
                <a:gd name="adj1" fmla="val 388"/>
                <a:gd name="adj2" fmla="val 802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71192" y="3535508"/>
              <a:ext cx="2299756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From first two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‘x’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is common</a:t>
              </a:r>
            </a:p>
          </p:txBody>
        </p:sp>
      </p:grp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817749" y="3224800"/>
            <a:ext cx="1524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3 (x – 3) =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382447" y="1883874"/>
            <a:ext cx="1920046" cy="822071"/>
            <a:chOff x="2588218" y="3516409"/>
            <a:chExt cx="2280303" cy="413088"/>
          </a:xfrm>
        </p:grpSpPr>
        <p:sp>
          <p:nvSpPr>
            <p:cNvPr id="133" name="Rounded Rectangular Callout 132"/>
            <p:cNvSpPr/>
            <p:nvPr/>
          </p:nvSpPr>
          <p:spPr>
            <a:xfrm>
              <a:off x="2629691" y="3520088"/>
              <a:ext cx="2238830" cy="409409"/>
            </a:xfrm>
            <a:prstGeom prst="wedgeRoundRectCallout">
              <a:avLst>
                <a:gd name="adj1" fmla="val 1904"/>
                <a:gd name="adj2" fmla="val 8705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588218" y="3516409"/>
              <a:ext cx="2248090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From last two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‘3’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is common along with 3</a:t>
              </a:r>
              <a:r>
                <a:rPr lang="en-US" sz="1400" b="1" kern="0" baseline="30000" dirty="0">
                  <a:solidFill>
                    <a:prstClr val="white"/>
                  </a:solidFill>
                  <a:latin typeface="Bookman Old Style"/>
                </a:rPr>
                <a:t>rd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term sign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67710" y="891907"/>
                <a:ext cx="2162515" cy="44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anose="02050604050505020204" pitchFamily="18" charset="0"/>
                  </a:rPr>
                  <a:t>ix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) </m:t>
                    </m:r>
                    <m:f>
                      <m:fPr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𝟗</m:t>
                        </m:r>
                      </m:den>
                    </m:f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𝐱</m:t>
                    </m:r>
                    <m:r>
                      <a:rPr lang="en-US" sz="1600" b="1" baseline="30000" dirty="0">
                        <a:solidFill>
                          <a:srgbClr val="0000FF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𝐱</m:t>
                    </m:r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1600" b="1" dirty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rgbClr val="0000FF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" y="891907"/>
                <a:ext cx="2162515" cy="447943"/>
              </a:xfrm>
              <a:prstGeom prst="rect">
                <a:avLst/>
              </a:prstGeom>
              <a:blipFill rotWithShape="1">
                <a:blip r:embed="rId9"/>
                <a:stretch>
                  <a:fillRect l="-1695" b="-4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489018" y="4492763"/>
            <a:ext cx="5499576" cy="342266"/>
            <a:chOff x="556667" y="5019772"/>
            <a:chExt cx="5499576" cy="342266"/>
          </a:xfrm>
        </p:grpSpPr>
        <p:sp>
          <p:nvSpPr>
            <p:cNvPr id="57" name="Rectangle 56"/>
            <p:cNvSpPr/>
            <p:nvPr/>
          </p:nvSpPr>
          <p:spPr>
            <a:xfrm>
              <a:off x="556667" y="5023484"/>
              <a:ext cx="5302181" cy="338554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2949" y="5019772"/>
              <a:ext cx="549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Symbol"/>
                <a:buChar char="\"/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The roots of the given quadratic equation is 3</a:t>
              </a: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212935" y="2913138"/>
            <a:ext cx="1505494" cy="632561"/>
            <a:chOff x="2364425" y="3411966"/>
            <a:chExt cx="1787967" cy="317861"/>
          </a:xfrm>
        </p:grpSpPr>
        <p:sp>
          <p:nvSpPr>
            <p:cNvPr id="61" name="Rounded Rectangular Callout 60"/>
            <p:cNvSpPr/>
            <p:nvPr/>
          </p:nvSpPr>
          <p:spPr>
            <a:xfrm>
              <a:off x="2411961" y="3411966"/>
              <a:ext cx="1698440" cy="317861"/>
            </a:xfrm>
            <a:prstGeom prst="wedgeRoundRectCallout">
              <a:avLst>
                <a:gd name="adj1" fmla="val -71451"/>
                <a:gd name="adj2" fmla="val -7000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64425" y="3423499"/>
              <a:ext cx="1787967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‘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Rockwell" pitchFamily="18" charset="0"/>
                  <a:sym typeface="Symbol"/>
                </a:rPr>
                <a:t>+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 sign means adding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9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82" grpId="0"/>
      <p:bldP spid="84" grpId="0"/>
      <p:bldP spid="85" grpId="0"/>
      <p:bldP spid="86" grpId="0"/>
      <p:bldP spid="87" grpId="0"/>
      <p:bldP spid="88" grpId="0"/>
      <p:bldP spid="90" grpId="0"/>
      <p:bldP spid="92" grpId="0"/>
      <p:bldP spid="93" grpId="0"/>
      <p:bldP spid="106" grpId="0"/>
      <p:bldP spid="107" grpId="0" animBg="1"/>
      <p:bldP spid="112" grpId="0"/>
      <p:bldP spid="113" grpId="0"/>
      <p:bldP spid="114" grpId="0" animBg="1"/>
      <p:bldP spid="125" grpId="0" animBg="1"/>
      <p:bldP spid="126" grpId="0"/>
      <p:bldP spid="127" grpId="0"/>
      <p:bldP spid="131" grpId="0"/>
      <p:bldP spid="1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</a:rPr>
              <a:t>hank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You</a:t>
            </a:r>
            <a:r>
              <a:rPr lang="en-US" sz="4400" b="1" dirty="0" err="1" smtClean="0"/>
              <a:t>k</a:t>
            </a:r>
            <a:r>
              <a:rPr lang="en-US" sz="4400" b="1" dirty="0" smtClean="0"/>
              <a:t> </a:t>
            </a:r>
            <a:r>
              <a:rPr lang="en-US" sz="4400" b="1" dirty="0" smtClean="0"/>
              <a:t>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1386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6802" y="566223"/>
            <a:ext cx="56553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1) </a:t>
            </a:r>
            <a:r>
              <a:rPr lang="en-US" dirty="0"/>
              <a:t>Which of the following are quadratic equations?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992118" y="944728"/>
            <a:ext cx="2556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ii) </a:t>
            </a:r>
            <a:r>
              <a:rPr lang="es-ES" sz="1600" b="1" dirty="0">
                <a:solidFill>
                  <a:srgbClr val="0000FF"/>
                </a:solidFill>
                <a:latin typeface="Bookman Old Style" pitchFamily="18" charset="0"/>
              </a:rPr>
              <a:t>(y – 2) (y + 2)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650208" y="1283282"/>
            <a:ext cx="18389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(y – 2) (y + 2)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461939" y="1630528"/>
            <a:ext cx="1954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 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(y)</a:t>
            </a:r>
            <a:r>
              <a:rPr kumimoji="0" lang="es-E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– (2)</a:t>
            </a:r>
            <a:r>
              <a:rPr kumimoji="0" lang="es-E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4461939" y="1893823"/>
            <a:ext cx="2053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   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y</a:t>
            </a:r>
            <a:r>
              <a:rPr kumimoji="0" lang="es-E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– 4   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461939" y="2190750"/>
            <a:ext cx="2186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  y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 + 0y – 4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88038" y="2453104"/>
            <a:ext cx="3517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in the form of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ay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by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953000" y="3296505"/>
            <a:ext cx="3556000" cy="545245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So it is a quadratic equation in variable y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992118" y="1282813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519113" y="1068917"/>
            <a:ext cx="2224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i) 11 = - 4x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– 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4910" y="1362075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066800" y="1362075"/>
            <a:ext cx="16017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11 = - 4x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– x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38200" y="1709321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x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+  4x</a:t>
            </a:r>
            <a:r>
              <a: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 11 =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" y="196215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not in the form of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3399" y="2541062"/>
            <a:ext cx="3749040" cy="338554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So it is not a quadratic equation.</a:t>
            </a:r>
          </a:p>
        </p:txBody>
      </p:sp>
      <p:sp>
        <p:nvSpPr>
          <p:cNvPr id="45" name="Oval 44"/>
          <p:cNvSpPr/>
          <p:nvPr/>
        </p:nvSpPr>
        <p:spPr>
          <a:xfrm>
            <a:off x="1311275" y="1765013"/>
            <a:ext cx="149512" cy="14951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00338" y="2246789"/>
            <a:ext cx="149512" cy="14951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39140" y="1030947"/>
            <a:ext cx="2247660" cy="533079"/>
            <a:chOff x="1909614" y="3552939"/>
            <a:chExt cx="2218351" cy="389633"/>
          </a:xfrm>
        </p:grpSpPr>
        <p:sp>
          <p:nvSpPr>
            <p:cNvPr id="32" name="Rounded Rectangle 31"/>
            <p:cNvSpPr/>
            <p:nvPr/>
          </p:nvSpPr>
          <p:spPr>
            <a:xfrm>
              <a:off x="1983114" y="3552939"/>
              <a:ext cx="2060624" cy="38963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9614" y="3598144"/>
              <a:ext cx="2218351" cy="224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(a – b)(a + b) = a</a:t>
              </a:r>
              <a:r>
                <a:rPr kumimoji="0" lang="en-US" sz="1400" b="1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2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 – b</a:t>
              </a:r>
              <a:r>
                <a:rPr kumimoji="0" lang="en-US" sz="1400" b="1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2</a:t>
              </a:r>
              <a:endParaRPr kumimoji="0" lang="en-US" sz="14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19995" y="1010433"/>
            <a:ext cx="1795032" cy="541748"/>
            <a:chOff x="2330526" y="3477398"/>
            <a:chExt cx="1933571" cy="435564"/>
          </a:xfrm>
        </p:grpSpPr>
        <p:sp>
          <p:nvSpPr>
            <p:cNvPr id="35" name="Rounded Rectangle 34"/>
            <p:cNvSpPr/>
            <p:nvPr/>
          </p:nvSpPr>
          <p:spPr>
            <a:xfrm>
              <a:off x="2386713" y="3477398"/>
              <a:ext cx="1743420" cy="4318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30526" y="3492293"/>
              <a:ext cx="1933571" cy="42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Middle term is missing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61270" y="1553230"/>
            <a:ext cx="1869302" cy="561320"/>
            <a:chOff x="2552700" y="5617365"/>
            <a:chExt cx="1869302" cy="561320"/>
          </a:xfrm>
        </p:grpSpPr>
        <p:sp>
          <p:nvSpPr>
            <p:cNvPr id="38" name="Rounded Rectangle 37"/>
            <p:cNvSpPr/>
            <p:nvPr/>
          </p:nvSpPr>
          <p:spPr>
            <a:xfrm>
              <a:off x="2552700" y="5619750"/>
              <a:ext cx="1793102" cy="55893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60468" y="5617365"/>
              <a:ext cx="1861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Bookman Old Style"/>
                </a:rPr>
                <a:t>Represent Middle term as 0y</a:t>
              </a:r>
              <a:endParaRPr lang="en-US" sz="1400" b="1" dirty="0"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58070" y="929238"/>
            <a:ext cx="2209800" cy="736497"/>
            <a:chOff x="1806445" y="3482312"/>
            <a:chExt cx="2533922" cy="493453"/>
          </a:xfrm>
        </p:grpSpPr>
        <p:sp>
          <p:nvSpPr>
            <p:cNvPr id="41" name="Rounded Rectangle 40"/>
            <p:cNvSpPr/>
            <p:nvPr/>
          </p:nvSpPr>
          <p:spPr>
            <a:xfrm>
              <a:off x="2078212" y="3482312"/>
              <a:ext cx="194670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6445" y="3570178"/>
              <a:ext cx="2533922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Highest index of variable is 2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2370" y="895350"/>
            <a:ext cx="1981200" cy="804273"/>
            <a:chOff x="2200717" y="3495980"/>
            <a:chExt cx="2134107" cy="404147"/>
          </a:xfrm>
        </p:grpSpPr>
        <p:sp>
          <p:nvSpPr>
            <p:cNvPr id="18" name="Rounded Rectangle 17"/>
            <p:cNvSpPr/>
            <p:nvPr/>
          </p:nvSpPr>
          <p:spPr>
            <a:xfrm>
              <a:off x="2200717" y="3495980"/>
              <a:ext cx="2134107" cy="4041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00833" y="3505676"/>
              <a:ext cx="1972434" cy="37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Bookman Old Style"/>
                </a:rPr>
                <a:t>Arrange Equation </a:t>
              </a:r>
            </a:p>
            <a:p>
              <a:pPr algn="ctr"/>
              <a:r>
                <a:rPr lang="en-US" sz="1400" b="1" dirty="0" smtClean="0">
                  <a:latin typeface="Bookman Old Style"/>
                </a:rPr>
                <a:t>such that we get</a:t>
              </a:r>
            </a:p>
            <a:p>
              <a:pPr algn="ctr"/>
              <a:r>
                <a:rPr lang="en-US" sz="1400" b="1" dirty="0" smtClean="0">
                  <a:latin typeface="Bookman Old Style"/>
                </a:rPr>
                <a:t>RHS as 0</a:t>
              </a:r>
              <a:endParaRPr lang="en-US" sz="1400" b="1" dirty="0">
                <a:latin typeface="Bookman Old Styl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29238" y="929238"/>
            <a:ext cx="1867464" cy="736497"/>
            <a:chOff x="1980876" y="3482312"/>
            <a:chExt cx="2141374" cy="493453"/>
          </a:xfrm>
        </p:grpSpPr>
        <p:sp>
          <p:nvSpPr>
            <p:cNvPr id="21" name="Rounded Rectangle 20"/>
            <p:cNvSpPr/>
            <p:nvPr/>
          </p:nvSpPr>
          <p:spPr>
            <a:xfrm>
              <a:off x="1980876" y="3482312"/>
              <a:ext cx="2141374" cy="49345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26331" y="3570178"/>
              <a:ext cx="2094150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Bookman Old Style"/>
                </a:rPr>
                <a:t>Highest index of variable is 3</a:t>
              </a:r>
              <a:endParaRPr lang="en-US" sz="1400" b="1" dirty="0">
                <a:latin typeface="Bookman Old Sty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3" grpId="0"/>
      <p:bldP spid="25" grpId="0"/>
      <p:bldP spid="26" grpId="0"/>
      <p:bldP spid="27" grpId="0"/>
      <p:bldP spid="29" grpId="0" animBg="1"/>
      <p:bldP spid="46" grpId="0"/>
      <p:bldP spid="9" grpId="0"/>
      <p:bldP spid="10" grpId="0"/>
      <p:bldP spid="11" grpId="0"/>
      <p:bldP spid="12" grpId="0"/>
      <p:bldP spid="15" grpId="0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8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47698" y="2999296"/>
            <a:ext cx="7702624" cy="19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.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Stating whether the given equation is a </a:t>
            </a: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Quadratic Equation or not ?</a:t>
            </a:r>
          </a:p>
          <a:p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4128" y="157942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32693"/>
              </p:ext>
            </p:extLst>
          </p:nvPr>
        </p:nvGraphicFramePr>
        <p:xfrm>
          <a:off x="879952" y="1532530"/>
          <a:ext cx="2032115" cy="48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18" name="Equation" r:id="rId4" imgW="1269449" imgH="406224" progId="Equation.DSMT4">
                  <p:embed/>
                </p:oleObj>
              </mc:Choice>
              <mc:Fallback>
                <p:oleObj name="Equation" r:id="rId4" imgW="126944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2" y="1532530"/>
                        <a:ext cx="2032115" cy="48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4128" y="1979472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Multiplying throughout by z, we get,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84698"/>
              </p:ext>
            </p:extLst>
          </p:nvPr>
        </p:nvGraphicFramePr>
        <p:xfrm>
          <a:off x="825631" y="2742453"/>
          <a:ext cx="2291939" cy="23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19" name="Equation" r:id="rId6" imgW="1459866" imgH="203112" progId="Equation.DSMT4">
                  <p:embed/>
                </p:oleObj>
              </mc:Choice>
              <mc:Fallback>
                <p:oleObj name="Equation" r:id="rId6" imgW="14598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31" y="2742453"/>
                        <a:ext cx="2291939" cy="23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80878" y="3010209"/>
            <a:ext cx="2570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z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4z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5z – 7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680878" y="3393031"/>
            <a:ext cx="29995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3z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5z – 7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3775853"/>
            <a:ext cx="38162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in the form 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/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of az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bz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1024" y="4404896"/>
            <a:ext cx="4647201" cy="369332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So it is a quadratic equation in variable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76549" y="925096"/>
                <a:ext cx="2573872" cy="622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iii)   z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0000FF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= 4z + 5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549" y="925096"/>
                <a:ext cx="2573872" cy="622286"/>
              </a:xfrm>
              <a:prstGeom prst="rect">
                <a:avLst/>
              </a:prstGeom>
              <a:blipFill rotWithShape="1">
                <a:blip r:embed="rId8"/>
                <a:stretch>
                  <a:fillRect l="-14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847665" y="2220125"/>
                <a:ext cx="3081051" cy="533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z(z) – z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 = z(4z) + z(5)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665" y="2220125"/>
                <a:ext cx="3081051" cy="533992"/>
              </a:xfrm>
              <a:prstGeom prst="rect">
                <a:avLst/>
              </a:prstGeom>
              <a:blipFill rotWithShape="1">
                <a:blip r:embed="rId9"/>
                <a:stretch>
                  <a:fillRect l="-9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>
            <a:off x="1469700" y="2460553"/>
            <a:ext cx="141942" cy="1290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817363" y="2593903"/>
            <a:ext cx="141942" cy="1290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038600" y="157942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37575"/>
              </p:ext>
            </p:extLst>
          </p:nvPr>
        </p:nvGraphicFramePr>
        <p:xfrm>
          <a:off x="4667163" y="1532530"/>
          <a:ext cx="1484733" cy="56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20" name="Equation" r:id="rId10" imgW="901700" imgH="457200" progId="Equation.DSMT4">
                  <p:embed/>
                </p:oleObj>
              </mc:Choice>
              <mc:Fallback>
                <p:oleObj name="Equation" r:id="rId10" imgW="901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163" y="1532530"/>
                        <a:ext cx="1484733" cy="56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4321783" y="2110059"/>
            <a:ext cx="2111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q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4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-3q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321783" y="2510109"/>
            <a:ext cx="2187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+ 3q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4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778983" y="2857408"/>
            <a:ext cx="1806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4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304849" y="3215038"/>
            <a:ext cx="2187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4q</a:t>
            </a:r>
            <a:r>
              <a:rPr lang="pl-PL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+ 0q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-</a:t>
            </a:r>
            <a:r>
              <a:rPr lang="pl-PL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4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26086" y="3498850"/>
            <a:ext cx="50262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equation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in the form of </a:t>
            </a:r>
            <a:endParaRPr lang="en-US" sz="1600" kern="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/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aq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bq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974275" y="4047646"/>
            <a:ext cx="4648200" cy="338554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So it is a quadratic equation in variable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140582" y="925096"/>
                <a:ext cx="1835150" cy="670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iv)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𝐪</m:t>
                        </m:r>
                        <m:r>
                          <a:rPr lang="en-US" sz="2400" b="1" baseline="30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  <a:sym typeface="Symbol"/>
                          </a:rPr>
                          <m:t>−</m:t>
                        </m:r>
                        <m:r>
                          <a:rPr lang="en-US" sz="1600" b="1" dirty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2400" b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𝐪</m:t>
                        </m:r>
                        <m:r>
                          <a:rPr lang="en-US" sz="2400" b="1" i="1" baseline="3000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=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- 3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0582" y="925096"/>
                <a:ext cx="1835150" cy="670183"/>
              </a:xfrm>
              <a:prstGeom prst="rect">
                <a:avLst/>
              </a:prstGeom>
              <a:blipFill rotWithShape="1">
                <a:blip r:embed="rId12"/>
                <a:stretch>
                  <a:fillRect l="-16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6436498" y="1777707"/>
            <a:ext cx="1869302" cy="558935"/>
            <a:chOff x="2552700" y="5619750"/>
            <a:chExt cx="1869302" cy="558935"/>
          </a:xfrm>
        </p:grpSpPr>
        <p:sp>
          <p:nvSpPr>
            <p:cNvPr id="45" name="Rounded Rectangle 44"/>
            <p:cNvSpPr/>
            <p:nvPr/>
          </p:nvSpPr>
          <p:spPr>
            <a:xfrm>
              <a:off x="2552700" y="5619750"/>
              <a:ext cx="1793102" cy="55893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0468" y="5638881"/>
              <a:ext cx="1861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Represent Middle term as 0q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8400" y="1191677"/>
            <a:ext cx="2247660" cy="645026"/>
            <a:chOff x="1890812" y="3564615"/>
            <a:chExt cx="2218351" cy="471456"/>
          </a:xfrm>
        </p:grpSpPr>
        <p:sp>
          <p:nvSpPr>
            <p:cNvPr id="14" name="Rounded Rectangle 13"/>
            <p:cNvSpPr/>
            <p:nvPr/>
          </p:nvSpPr>
          <p:spPr>
            <a:xfrm>
              <a:off x="2034569" y="3564615"/>
              <a:ext cx="1873295" cy="47145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0812" y="3605106"/>
              <a:ext cx="2218351" cy="382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Remove z from the denominator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23207" y="1123950"/>
            <a:ext cx="1898046" cy="780480"/>
            <a:chOff x="2119485" y="3422793"/>
            <a:chExt cx="1702997" cy="759284"/>
          </a:xfrm>
        </p:grpSpPr>
        <p:sp>
          <p:nvSpPr>
            <p:cNvPr id="18" name="Rounded Rectangle 17"/>
            <p:cNvSpPr/>
            <p:nvPr/>
          </p:nvSpPr>
          <p:spPr>
            <a:xfrm>
              <a:off x="2119485" y="3422793"/>
              <a:ext cx="170299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0411" y="3425292"/>
              <a:ext cx="1666679" cy="69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such that we get RHS =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50567" y="1238250"/>
            <a:ext cx="1795032" cy="541748"/>
            <a:chOff x="2330526" y="3477398"/>
            <a:chExt cx="1933571" cy="435564"/>
          </a:xfrm>
        </p:grpSpPr>
        <p:sp>
          <p:nvSpPr>
            <p:cNvPr id="42" name="Rounded Rectangle 41"/>
            <p:cNvSpPr/>
            <p:nvPr/>
          </p:nvSpPr>
          <p:spPr>
            <a:xfrm>
              <a:off x="2396973" y="3477398"/>
              <a:ext cx="1743420" cy="4318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30526" y="3492293"/>
              <a:ext cx="1933571" cy="42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Middle term is missing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6802" y="566223"/>
            <a:ext cx="5655398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Q) </a:t>
            </a:r>
            <a:r>
              <a:rPr lang="en-US" dirty="0"/>
              <a:t>Which of the following are quadratic equations?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23208" y="1208957"/>
            <a:ext cx="1898045" cy="610466"/>
            <a:chOff x="2132254" y="3497804"/>
            <a:chExt cx="1702995" cy="539897"/>
          </a:xfrm>
        </p:grpSpPr>
        <p:sp>
          <p:nvSpPr>
            <p:cNvPr id="36" name="Rounded Rectangle 35"/>
            <p:cNvSpPr/>
            <p:nvPr/>
          </p:nvSpPr>
          <p:spPr>
            <a:xfrm>
              <a:off x="2132254" y="3508552"/>
              <a:ext cx="1702995" cy="5186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52830" y="3497804"/>
              <a:ext cx="1666679" cy="53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Remove q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from the denominator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50567" y="1123950"/>
            <a:ext cx="2043326" cy="780480"/>
            <a:chOff x="2150411" y="3410438"/>
            <a:chExt cx="1666679" cy="759284"/>
          </a:xfrm>
        </p:grpSpPr>
        <p:sp>
          <p:nvSpPr>
            <p:cNvPr id="39" name="Rounded Rectangle 38"/>
            <p:cNvSpPr/>
            <p:nvPr/>
          </p:nvSpPr>
          <p:spPr>
            <a:xfrm>
              <a:off x="2220534" y="3410438"/>
              <a:ext cx="154817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50411" y="3425292"/>
              <a:ext cx="1666679" cy="69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such that we get RHS =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2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 animBg="1"/>
      <p:bldP spid="12" grpId="0"/>
      <p:bldP spid="16" grpId="0"/>
      <p:bldP spid="26" grpId="0"/>
      <p:bldP spid="28" grpId="0"/>
      <p:bldP spid="29" grpId="0"/>
      <p:bldP spid="30" grpId="0"/>
      <p:bldP spid="31" grpId="0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236" y="533400"/>
            <a:ext cx="5875564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Q) Which of the following are quadratic equations ?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235" y="1013996"/>
            <a:ext cx="2913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(x + 2)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= 2x (x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 – 1)</a:t>
            </a:r>
            <a:endParaRPr lang="en-US" sz="1600" b="1" baseline="30000" dirty="0">
              <a:solidFill>
                <a:srgbClr val="0000FF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6660" y="1348705"/>
            <a:ext cx="7860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 :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4668" y="166739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0050" y="1667393"/>
            <a:ext cx="10252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+ 3x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0201" y="1667393"/>
            <a:ext cx="5888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+ 2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42576" y="1667393"/>
            <a:ext cx="294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73500" y="1667393"/>
            <a:ext cx="5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7200" y="1667393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1667393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29468" y="1986081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0" y="1986081"/>
            <a:ext cx="1016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52700" y="1986081"/>
            <a:ext cx="982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+ 3x(4)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51200" y="1986081"/>
            <a:ext cx="51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42576" y="1986081"/>
            <a:ext cx="33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79851" y="1986081"/>
            <a:ext cx="514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3400" y="1986081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54500" y="198608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6364" y="2571750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01498" y="2571750"/>
            <a:ext cx="993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25804" y="2571750"/>
            <a:ext cx="8122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03223" y="2571750"/>
            <a:ext cx="737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+ 12x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03071" y="2571750"/>
            <a:ext cx="8606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60504" y="2571750"/>
            <a:ext cx="514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3400" y="2571750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646260" y="2571750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76400" y="2890438"/>
            <a:ext cx="583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042659" y="2890438"/>
            <a:ext cx="8193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636088" y="2890438"/>
            <a:ext cx="9159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+ 14x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45826" y="2890438"/>
            <a:ext cx="514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33400" y="2890438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41497" y="2890438"/>
            <a:ext cx="622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 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46364" y="3180551"/>
            <a:ext cx="585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given equation is not in the form of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46365" y="3518288"/>
            <a:ext cx="3763736" cy="301518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So it is not a quadratic equation.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874780" y="1348705"/>
            <a:ext cx="2139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(x + 2)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= 2x (x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 – 1)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467202" y="1667393"/>
            <a:ext cx="10252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+ 3x(2)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876391" y="2103624"/>
            <a:ext cx="3043782" cy="468126"/>
            <a:chOff x="2027330" y="3491709"/>
            <a:chExt cx="3614887" cy="235230"/>
          </a:xfrm>
        </p:grpSpPr>
        <p:sp>
          <p:nvSpPr>
            <p:cNvPr id="41" name="Rounded Rectangle 40"/>
            <p:cNvSpPr/>
            <p:nvPr/>
          </p:nvSpPr>
          <p:spPr>
            <a:xfrm>
              <a:off x="2135442" y="3491709"/>
              <a:ext cx="3383437" cy="2352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27330" y="3525807"/>
              <a:ext cx="3614887" cy="15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(a + b)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+ 3a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b + 3ab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+ b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6" name="Curved Down Arrow 45"/>
          <p:cNvSpPr>
            <a:spLocks noChangeArrowheads="1"/>
          </p:cNvSpPr>
          <p:nvPr/>
        </p:nvSpPr>
        <p:spPr bwMode="auto">
          <a:xfrm rot="10800000" flipH="1" flipV="1">
            <a:off x="3933416" y="1208474"/>
            <a:ext cx="484348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" name="Curved Down Arrow 46"/>
          <p:cNvSpPr>
            <a:spLocks noChangeArrowheads="1"/>
          </p:cNvSpPr>
          <p:nvPr/>
        </p:nvSpPr>
        <p:spPr bwMode="auto">
          <a:xfrm rot="10800000" flipH="1" flipV="1">
            <a:off x="3933416" y="1208474"/>
            <a:ext cx="914400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792968" y="2261771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055969" y="2261771"/>
            <a:ext cx="8214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+ 6x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653823" y="2261771"/>
            <a:ext cx="8122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12x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54375" y="2261771"/>
            <a:ext cx="554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8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642576" y="2261771"/>
            <a:ext cx="336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879851" y="2261771"/>
            <a:ext cx="514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33400" y="2261771"/>
            <a:ext cx="40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248150" y="226177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– 2x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76391" y="2005319"/>
            <a:ext cx="3043782" cy="566431"/>
            <a:chOff x="2027330" y="3467010"/>
            <a:chExt cx="3614887" cy="284628"/>
          </a:xfrm>
        </p:grpSpPr>
        <p:sp>
          <p:nvSpPr>
            <p:cNvPr id="57" name="Rounded Rectangle 56"/>
            <p:cNvSpPr/>
            <p:nvPr/>
          </p:nvSpPr>
          <p:spPr>
            <a:xfrm>
              <a:off x="2135442" y="3467010"/>
              <a:ext cx="3383437" cy="28462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27330" y="3475309"/>
              <a:ext cx="3614887" cy="26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Arrange equation in such a way that we get R.H.S as 0</a:t>
              </a: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9" name="Curved Down Arrow 58"/>
          <p:cNvSpPr>
            <a:spLocks noChangeArrowheads="1"/>
          </p:cNvSpPr>
          <p:nvPr/>
        </p:nvSpPr>
        <p:spPr bwMode="auto">
          <a:xfrm rot="10800000" flipV="1">
            <a:off x="3475516" y="2090260"/>
            <a:ext cx="709134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Curved Down Arrow 61"/>
          <p:cNvSpPr>
            <a:spLocks noChangeArrowheads="1"/>
          </p:cNvSpPr>
          <p:nvPr/>
        </p:nvSpPr>
        <p:spPr bwMode="auto">
          <a:xfrm rot="10800000" flipV="1">
            <a:off x="3475516" y="2057400"/>
            <a:ext cx="1134584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905000" y="2932072"/>
            <a:ext cx="173407" cy="17307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62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30" name="Rectangle 29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EX 4.1 1(VII)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7" grpId="0"/>
      <p:bldP spid="38" grpId="0" animBg="1"/>
      <p:bldP spid="72" grpId="0"/>
      <p:bldP spid="39" grpId="0"/>
      <p:bldP spid="46" grpId="0" animBg="1"/>
      <p:bldP spid="46" grpId="1" animBg="1"/>
      <p:bldP spid="47" grpId="0" animBg="1"/>
      <p:bldP spid="47" grpId="1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 animBg="1"/>
      <p:bldP spid="59" grpId="1" animBg="1"/>
      <p:bldP spid="62" grpId="0" animBg="1"/>
      <p:bldP spid="62" grpId="1" animBg="1"/>
      <p:bldP spid="63" grpId="0" animBg="1"/>
      <p:bldP spid="63" grpId="1" animBg="1"/>
      <p:bldP spid="63" grpId="2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15821</TotalTime>
  <Words>4238</Words>
  <Application>Microsoft Office PowerPoint</Application>
  <PresentationFormat>On-screen Show (16:9)</PresentationFormat>
  <Paragraphs>927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Bookman Old Style</vt:lpstr>
      <vt:lpstr>Calibri</vt:lpstr>
      <vt:lpstr>Cambria Math</vt:lpstr>
      <vt:lpstr>Rockwell</vt:lpstr>
      <vt:lpstr>Symbol</vt:lpstr>
      <vt:lpstr>Wingdings 2</vt:lpstr>
      <vt:lpstr>Technic</vt:lpstr>
      <vt:lpstr>Office Theme</vt:lpstr>
      <vt:lpstr>1_Technic</vt:lpstr>
      <vt:lpstr>5_Office Theme</vt:lpstr>
      <vt:lpstr>4_Office Theme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T.S BORA</cp:lastModifiedBy>
  <cp:revision>2568</cp:revision>
  <dcterms:created xsi:type="dcterms:W3CDTF">2010-03-27T01:47:36Z</dcterms:created>
  <dcterms:modified xsi:type="dcterms:W3CDTF">2022-04-23T04:44:59Z</dcterms:modified>
</cp:coreProperties>
</file>