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8" r:id="rId2"/>
  </p:sldMasterIdLst>
  <p:notesMasterIdLst>
    <p:notesMasterId r:id="rId25"/>
  </p:notesMasterIdLst>
  <p:handoutMasterIdLst>
    <p:handoutMasterId r:id="rId26"/>
  </p:handoutMasterIdLst>
  <p:sldIdLst>
    <p:sldId id="726" r:id="rId3"/>
    <p:sldId id="725" r:id="rId4"/>
    <p:sldId id="571" r:id="rId5"/>
    <p:sldId id="727" r:id="rId6"/>
    <p:sldId id="730" r:id="rId7"/>
    <p:sldId id="731" r:id="rId8"/>
    <p:sldId id="728" r:id="rId9"/>
    <p:sldId id="732" r:id="rId10"/>
    <p:sldId id="733" r:id="rId11"/>
    <p:sldId id="729" r:id="rId12"/>
    <p:sldId id="734" r:id="rId13"/>
    <p:sldId id="735" r:id="rId14"/>
    <p:sldId id="736" r:id="rId15"/>
    <p:sldId id="737" r:id="rId16"/>
    <p:sldId id="738" r:id="rId17"/>
    <p:sldId id="739" r:id="rId18"/>
    <p:sldId id="740" r:id="rId19"/>
    <p:sldId id="741" r:id="rId20"/>
    <p:sldId id="742" r:id="rId21"/>
    <p:sldId id="743" r:id="rId22"/>
    <p:sldId id="744" r:id="rId23"/>
    <p:sldId id="74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CC99"/>
    <a:srgbClr val="66FF99"/>
    <a:srgbClr val="99FF66"/>
    <a:srgbClr val="66FFCC"/>
    <a:srgbClr val="FF6699"/>
    <a:srgbClr val="FF3399"/>
    <a:srgbClr val="FF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12" autoAdjust="0"/>
    <p:restoredTop sz="92063" autoAdjust="0"/>
  </p:normalViewPr>
  <p:slideViewPr>
    <p:cSldViewPr>
      <p:cViewPr varScale="1">
        <p:scale>
          <a:sx n="139" d="100"/>
          <a:sy n="139" d="100"/>
        </p:scale>
        <p:origin x="426" y="108"/>
      </p:cViewPr>
      <p:guideLst>
        <p:guide orient="horz" pos="337"/>
        <p:guide pos="3456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8ECB-4BC8-45BB-A04F-8A65C9C95C4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B8386-C8C2-451E-8A7E-6F45063E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2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6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2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1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0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8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43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9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79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75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45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002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447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44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777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244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00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699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835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233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48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67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3063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48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7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</a:rPr>
              <a:t>ROBOMATE LOGO</a:t>
            </a:r>
            <a:endParaRPr 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9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47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11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38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64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97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08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91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4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4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6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21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39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92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0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4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8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41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11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92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25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23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6765-A636-44ED-9910-D604E9329DE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795B-FAA6-415E-BA63-11990C638EC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  <p:sldLayoutId id="2147483755" r:id="rId46"/>
    <p:sldLayoutId id="2147483756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698" r:id="rId54"/>
    <p:sldLayoutId id="2147483699" r:id="rId55"/>
    <p:sldLayoutId id="2147483700" r:id="rId56"/>
    <p:sldLayoutId id="2147483701" r:id="rId57"/>
    <p:sldLayoutId id="2147483702" r:id="rId58"/>
    <p:sldLayoutId id="2147483703" r:id="rId59"/>
    <p:sldLayoutId id="2147483705" r:id="rId60"/>
    <p:sldLayoutId id="2147483707" r:id="rId61"/>
    <p:sldLayoutId id="2147483757" r:id="rId6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720436" y="3562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3429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29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Value of m when there is only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>
              <a:tabLst>
                <a:tab pos="142875" algn="l"/>
                <a:tab pos="3429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one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9050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3222058" y="2679067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5"/>
          <p:cNvSpPr txBox="1">
            <a:spLocks noChangeArrowheads="1"/>
          </p:cNvSpPr>
          <p:nvPr/>
        </p:nvSpPr>
        <p:spPr bwMode="auto">
          <a:xfrm>
            <a:off x="2231530" y="2679067"/>
            <a:ext cx="1017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 - 1)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5"/>
          <p:cNvSpPr txBox="1">
            <a:spLocks noChangeArrowheads="1"/>
          </p:cNvSpPr>
          <p:nvPr/>
        </p:nvSpPr>
        <p:spPr bwMode="auto">
          <a:xfrm>
            <a:off x="2955156" y="2679067"/>
            <a:ext cx="449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5"/>
          <p:cNvSpPr txBox="1">
            <a:spLocks noChangeArrowheads="1"/>
          </p:cNvSpPr>
          <p:nvPr/>
        </p:nvSpPr>
        <p:spPr bwMode="auto">
          <a:xfrm>
            <a:off x="1910559" y="2679067"/>
            <a:ext cx="5276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547745" y="2525206"/>
            <a:ext cx="124845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398552" y="1784350"/>
            <a:ext cx="176498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852607" y="1797368"/>
            <a:ext cx="576121" cy="20612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417151" y="2533058"/>
            <a:ext cx="137329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893665" y="1771216"/>
            <a:ext cx="1020985" cy="24940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77240" y="2476539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54006" y="1562642"/>
            <a:ext cx="166262" cy="208265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054780" y="1563749"/>
            <a:ext cx="166262" cy="208265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93635" y="1569619"/>
            <a:ext cx="166262" cy="208265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1718464"/>
            <a:ext cx="11858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m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428728" y="1718464"/>
            <a:ext cx="168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- 2( m – 1),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971760" y="1719466"/>
            <a:ext cx="819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TextBox 5"/>
          <p:cNvSpPr txBox="1">
            <a:spLocks noChangeArrowheads="1"/>
          </p:cNvSpPr>
          <p:nvPr/>
        </p:nvSpPr>
        <p:spPr bwMode="auto">
          <a:xfrm>
            <a:off x="560234" y="3493398"/>
            <a:ext cx="5083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(m - 1)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  (m -  1)    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79082" y="1375976"/>
            <a:ext cx="0" cy="31597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071538" y="1271200"/>
            <a:ext cx="756000" cy="25200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071670" y="1271200"/>
            <a:ext cx="1116000" cy="25200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357554" y="1271200"/>
            <a:ext cx="324000" cy="25200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1217071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 m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1 )x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2( m – 1 )x + 1 = 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956064" y="1742023"/>
            <a:ext cx="3505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2m – m + 2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581174"/>
            <a:ext cx="77465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 defTabSz="912813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Find 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m, if the quadratic equation ( m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-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1 )x</a:t>
            </a:r>
            <a:r>
              <a:rPr lang="en-US" sz="15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– 2( m – 1 )x + 1 = 0 has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    only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one root.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200177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489082"/>
            <a:ext cx="487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 we get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8796" y="2414983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-  4ac = 0 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7544" y="2948807"/>
            <a:ext cx="1357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4(m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-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68217" y="1919935"/>
            <a:ext cx="373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Since the given quadratic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equation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has only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one root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234" y="3775080"/>
            <a:ext cx="5083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(m - 1)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 m +  1   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0234" y="4056762"/>
            <a:ext cx="9334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57200" y="3217788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Dividing throughout by 4, we get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34988" y="4338444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3m  +  2       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0" name="Group 108"/>
          <p:cNvGrpSpPr/>
          <p:nvPr/>
        </p:nvGrpSpPr>
        <p:grpSpPr>
          <a:xfrm>
            <a:off x="4874217" y="1118912"/>
            <a:ext cx="1807382" cy="599392"/>
            <a:chOff x="2397169" y="3508263"/>
            <a:chExt cx="1565642" cy="293306"/>
          </a:xfrm>
        </p:grpSpPr>
        <p:sp>
          <p:nvSpPr>
            <p:cNvPr id="21" name="Rounded Rectangle 20"/>
            <p:cNvSpPr/>
            <p:nvPr/>
          </p:nvSpPr>
          <p:spPr>
            <a:xfrm>
              <a:off x="2397169" y="3508263"/>
              <a:ext cx="1565642" cy="2933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2745" y="3516566"/>
              <a:ext cx="1540065" cy="256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Is it in a Standard form ?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2" name="Group 108"/>
          <p:cNvGrpSpPr/>
          <p:nvPr/>
        </p:nvGrpSpPr>
        <p:grpSpPr>
          <a:xfrm>
            <a:off x="4370161" y="1770404"/>
            <a:ext cx="1616232" cy="428628"/>
            <a:chOff x="2422745" y="3490961"/>
            <a:chExt cx="1540065" cy="354901"/>
          </a:xfrm>
        </p:grpSpPr>
        <p:sp>
          <p:nvSpPr>
            <p:cNvPr id="33" name="Rounded Rectangle 32"/>
            <p:cNvSpPr/>
            <p:nvPr/>
          </p:nvSpPr>
          <p:spPr>
            <a:xfrm>
              <a:off x="2886160" y="3490961"/>
              <a:ext cx="682357" cy="35490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2745" y="3516566"/>
              <a:ext cx="1540065" cy="25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yes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5" name="Group 108"/>
          <p:cNvGrpSpPr/>
          <p:nvPr/>
        </p:nvGrpSpPr>
        <p:grpSpPr>
          <a:xfrm>
            <a:off x="3352800" y="1085004"/>
            <a:ext cx="2300023" cy="644069"/>
            <a:chOff x="2515917" y="3535090"/>
            <a:chExt cx="1540065" cy="266642"/>
          </a:xfrm>
        </p:grpSpPr>
        <p:sp>
          <p:nvSpPr>
            <p:cNvPr id="36" name="Rounded Rectangle 35"/>
            <p:cNvSpPr/>
            <p:nvPr/>
          </p:nvSpPr>
          <p:spPr>
            <a:xfrm>
              <a:off x="2550750" y="3535090"/>
              <a:ext cx="1462691" cy="26664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5917" y="3549859"/>
              <a:ext cx="1540065" cy="21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Means the roots are real and equal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347765" y="4337948"/>
            <a:ext cx="35719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66898" y="4337948"/>
            <a:ext cx="2683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108"/>
          <p:cNvGrpSpPr/>
          <p:nvPr/>
        </p:nvGrpSpPr>
        <p:grpSpPr>
          <a:xfrm>
            <a:off x="4751461" y="1028492"/>
            <a:ext cx="2362186" cy="668606"/>
            <a:chOff x="2422745" y="3453697"/>
            <a:chExt cx="1540065" cy="429430"/>
          </a:xfrm>
        </p:grpSpPr>
        <p:sp>
          <p:nvSpPr>
            <p:cNvPr id="53" name="Rounded Rectangle 52"/>
            <p:cNvSpPr/>
            <p:nvPr/>
          </p:nvSpPr>
          <p:spPr>
            <a:xfrm>
              <a:off x="2499452" y="3453697"/>
              <a:ext cx="1329719" cy="4294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2745" y="3516566"/>
              <a:ext cx="1540065" cy="336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-2m &amp; -1m are like terms</a:t>
              </a:r>
              <a:endParaRPr lang="en-US" sz="1400" b="1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4956064" y="2059416"/>
            <a:ext cx="312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m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001784" y="1424630"/>
            <a:ext cx="27592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3m  +  2    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4956064" y="2376809"/>
            <a:ext cx="312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          (m – 2) (m – 1)  = 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4956064" y="2694202"/>
            <a:ext cx="312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     m – 2 = 0 or m – 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4956064" y="3011597"/>
            <a:ext cx="312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          m = 2  or      m =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4933971" y="3910341"/>
            <a:ext cx="2972103" cy="338554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 kern="0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ym typeface="Symbol" pitchFamily="18" charset="2"/>
              </a:rPr>
              <a:t>     The value of m is  2</a:t>
            </a:r>
            <a:endParaRPr lang="en-US" dirty="0"/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4956064" y="3326429"/>
            <a:ext cx="3730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m ≠ 1   [(m - 1) is the coefficient 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of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hence (m – 1) ≠ 0]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63" name="Group 28"/>
          <p:cNvGrpSpPr/>
          <p:nvPr/>
        </p:nvGrpSpPr>
        <p:grpSpPr>
          <a:xfrm>
            <a:off x="7768396" y="1297988"/>
            <a:ext cx="685800" cy="526462"/>
            <a:chOff x="1524000" y="4876800"/>
            <a:chExt cx="990600" cy="762000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581040" y="183139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8275760" y="183139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944175" y="1067450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1619672" y="2948806"/>
            <a:ext cx="2438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)(m -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  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grpSp>
        <p:nvGrpSpPr>
          <p:cNvPr id="23" name="Group 108"/>
          <p:cNvGrpSpPr/>
          <p:nvPr/>
        </p:nvGrpSpPr>
        <p:grpSpPr>
          <a:xfrm>
            <a:off x="3352800" y="1795335"/>
            <a:ext cx="2300023" cy="644069"/>
            <a:chOff x="2480838" y="3535090"/>
            <a:chExt cx="1540065" cy="266642"/>
          </a:xfrm>
        </p:grpSpPr>
        <p:sp>
          <p:nvSpPr>
            <p:cNvPr id="24" name="Rounded Rectangle 23"/>
            <p:cNvSpPr/>
            <p:nvPr/>
          </p:nvSpPr>
          <p:spPr>
            <a:xfrm>
              <a:off x="2514766" y="3535090"/>
              <a:ext cx="1462691" cy="26664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0838" y="3549859"/>
              <a:ext cx="1540065" cy="21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 given information is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-4ac = 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" name="Group 108"/>
          <p:cNvGrpSpPr/>
          <p:nvPr/>
        </p:nvGrpSpPr>
        <p:grpSpPr>
          <a:xfrm>
            <a:off x="3378994" y="2505666"/>
            <a:ext cx="2792576" cy="884796"/>
            <a:chOff x="2477616" y="3527265"/>
            <a:chExt cx="1608960" cy="266642"/>
          </a:xfrm>
        </p:grpSpPr>
        <p:sp>
          <p:nvSpPr>
            <p:cNvPr id="27" name="Rounded Rectangle 26"/>
            <p:cNvSpPr/>
            <p:nvPr/>
          </p:nvSpPr>
          <p:spPr>
            <a:xfrm>
              <a:off x="2477616" y="3527265"/>
              <a:ext cx="1608960" cy="26664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5917" y="3549861"/>
              <a:ext cx="1540065" cy="22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the given information we need to find the values of a, b &amp; c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9" name="Group 108"/>
          <p:cNvGrpSpPr/>
          <p:nvPr/>
        </p:nvGrpSpPr>
        <p:grpSpPr>
          <a:xfrm>
            <a:off x="3378994" y="3456723"/>
            <a:ext cx="3317683" cy="744261"/>
            <a:chOff x="2515917" y="3515389"/>
            <a:chExt cx="1611660" cy="266643"/>
          </a:xfrm>
        </p:grpSpPr>
        <p:sp>
          <p:nvSpPr>
            <p:cNvPr id="30" name="Rounded Rectangle 29"/>
            <p:cNvSpPr/>
            <p:nvPr/>
          </p:nvSpPr>
          <p:spPr>
            <a:xfrm>
              <a:off x="2553185" y="3515389"/>
              <a:ext cx="1532480" cy="26664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917" y="3549858"/>
              <a:ext cx="1611660" cy="18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that the equation should be in a 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6" name="Cloud Callout 85"/>
          <p:cNvSpPr/>
          <p:nvPr/>
        </p:nvSpPr>
        <p:spPr>
          <a:xfrm>
            <a:off x="4454554" y="845014"/>
            <a:ext cx="3810577" cy="1292566"/>
          </a:xfrm>
          <a:prstGeom prst="cloudCallout">
            <a:avLst>
              <a:gd name="adj1" fmla="val -59352"/>
              <a:gd name="adj2" fmla="val 4529"/>
            </a:avLst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97760" y="1084728"/>
            <a:ext cx="403191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General form of Quadratic Equation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:-</a:t>
            </a:r>
          </a:p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is  ax</a:t>
            </a:r>
            <a:r>
              <a:rPr lang="en-US" sz="1600" b="1" kern="0" baseline="3000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kern="0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bx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+ c = 0 where </a:t>
            </a:r>
            <a:r>
              <a:rPr lang="en-US" sz="1600" b="1" kern="0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a,b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and c </a:t>
            </a:r>
          </a:p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are real numbers and and a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≠ 0</a:t>
            </a:r>
          </a:p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6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3" name="Group 108"/>
          <p:cNvGrpSpPr/>
          <p:nvPr/>
        </p:nvGrpSpPr>
        <p:grpSpPr>
          <a:xfrm>
            <a:off x="4906869" y="1148481"/>
            <a:ext cx="2051371" cy="428628"/>
            <a:chOff x="2422745" y="3490961"/>
            <a:chExt cx="1540065" cy="354901"/>
          </a:xfrm>
        </p:grpSpPr>
        <p:sp>
          <p:nvSpPr>
            <p:cNvPr id="44" name="Rounded Rectangle 43"/>
            <p:cNvSpPr/>
            <p:nvPr/>
          </p:nvSpPr>
          <p:spPr>
            <a:xfrm>
              <a:off x="2544510" y="3490961"/>
              <a:ext cx="1329719" cy="35490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22745" y="3516566"/>
              <a:ext cx="1540065" cy="25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(a-b)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a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-2ab+b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5" name="Group 108"/>
          <p:cNvGrpSpPr/>
          <p:nvPr/>
        </p:nvGrpSpPr>
        <p:grpSpPr>
          <a:xfrm>
            <a:off x="2119132" y="2780460"/>
            <a:ext cx="2735162" cy="483053"/>
            <a:chOff x="2422745" y="3483089"/>
            <a:chExt cx="1540065" cy="266642"/>
          </a:xfrm>
        </p:grpSpPr>
        <p:sp>
          <p:nvSpPr>
            <p:cNvPr id="76" name="Rounded Rectangle 75"/>
            <p:cNvSpPr/>
            <p:nvPr/>
          </p:nvSpPr>
          <p:spPr>
            <a:xfrm>
              <a:off x="2622879" y="3483089"/>
              <a:ext cx="1098942" cy="26664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22745" y="3516566"/>
              <a:ext cx="1540065" cy="16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So (m-1) = (1-1)  = 0</a:t>
              </a:r>
              <a:endParaRPr lang="en-US" sz="1400" b="1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8" name="Group 108"/>
          <p:cNvGrpSpPr/>
          <p:nvPr/>
        </p:nvGrpSpPr>
        <p:grpSpPr>
          <a:xfrm>
            <a:off x="2393212" y="1852606"/>
            <a:ext cx="2610836" cy="642944"/>
            <a:chOff x="2554926" y="3490961"/>
            <a:chExt cx="1540065" cy="354901"/>
          </a:xfrm>
        </p:grpSpPr>
        <p:sp>
          <p:nvSpPr>
            <p:cNvPr id="79" name="Rounded Rectangle 78"/>
            <p:cNvSpPr/>
            <p:nvPr/>
          </p:nvSpPr>
          <p:spPr>
            <a:xfrm>
              <a:off x="2578588" y="3490961"/>
              <a:ext cx="1462691" cy="35490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54926" y="3516566"/>
              <a:ext cx="1540065" cy="28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Now the co-efficient of x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</a:p>
            <a:p>
              <a:pPr algn="ctr"/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 becomes 0  </a:t>
              </a:r>
              <a:endParaRPr lang="en-US" sz="1400" b="1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05742" y="4068609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2m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42664" y="4068609"/>
            <a:ext cx="1308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m + 1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52101" y="4068609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+ 1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93162" y="2057717"/>
            <a:ext cx="978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(m – 2)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39276" y="2057717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– 1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31617" y="2057717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(m – 2)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73604" y="2057717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TextBox 5"/>
          <p:cNvSpPr txBox="1">
            <a:spLocks noChangeArrowheads="1"/>
          </p:cNvSpPr>
          <p:nvPr/>
        </p:nvSpPr>
        <p:spPr bwMode="auto">
          <a:xfrm>
            <a:off x="657911" y="2679067"/>
            <a:ext cx="1481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[    </a:t>
            </a: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     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77798" y="2679067"/>
            <a:ext cx="1112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- 2(m - 1)</a:t>
            </a: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71489" y="26485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  <p:bldP spid="105" grpId="0"/>
      <p:bldP spid="107" grpId="0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94" grpId="0" animBg="1"/>
      <p:bldP spid="94" grpId="1" animBg="1"/>
      <p:bldP spid="94" grpId="2" animBg="1"/>
      <p:bldP spid="93" grpId="0" animBg="1"/>
      <p:bldP spid="93" grpId="1" animBg="1"/>
      <p:bldP spid="93" grpId="2" animBg="1"/>
      <p:bldP spid="92" grpId="0" animBg="1"/>
      <p:bldP spid="92" grpId="1" animBg="1"/>
      <p:bldP spid="92" grpId="2" animBg="1"/>
      <p:bldP spid="6" grpId="0"/>
      <p:bldP spid="84" grpId="0"/>
      <p:bldP spid="91" grpId="0"/>
      <p:bldP spid="90" grpId="0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4" grpId="0"/>
      <p:bldP spid="55" grpId="0"/>
      <p:bldP spid="2" grpId="0"/>
      <p:bldP spid="3" grpId="0"/>
      <p:bldP spid="5" grpId="0"/>
      <p:bldP spid="7" grpId="0"/>
      <p:bldP spid="9" grpId="0"/>
      <p:bldP spid="10" grpId="0"/>
      <p:bldP spid="11" grpId="0"/>
      <p:bldP spid="12" grpId="0"/>
      <p:bldP spid="16" grpId="0"/>
      <p:bldP spid="17" grpId="0"/>
      <p:bldP spid="56" grpId="0"/>
      <p:bldP spid="57" grpId="0"/>
      <p:bldP spid="58" grpId="0"/>
      <p:bldP spid="59" grpId="0"/>
      <p:bldP spid="60" grpId="0"/>
      <p:bldP spid="61" grpId="0" animBg="1"/>
      <p:bldP spid="66" grpId="0"/>
      <p:bldP spid="67" grpId="0"/>
      <p:bldP spid="68" grpId="0"/>
      <p:bldP spid="89" grpId="0"/>
      <p:bldP spid="14" grpId="0"/>
      <p:bldP spid="19" grpId="0"/>
      <p:bldP spid="38" grpId="0"/>
      <p:bldP spid="39" grpId="0"/>
      <p:bldP spid="40" grpId="0"/>
      <p:bldP spid="41" grpId="0"/>
      <p:bldP spid="42" grpId="0"/>
      <p:bldP spid="101" grpId="0"/>
      <p:bldP spid="103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7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60960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Proof  based on concept of equal roots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>
            <a:off x="2153018" y="723536"/>
            <a:ext cx="1006724" cy="23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382217" y="3417577"/>
            <a:ext cx="968773" cy="23993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334813" y="3168920"/>
            <a:ext cx="1063055" cy="23520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2965124" y="3422086"/>
            <a:ext cx="420686" cy="2375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143165" y="3422030"/>
            <a:ext cx="632256" cy="23755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147476" y="715739"/>
            <a:ext cx="300776" cy="23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3461138" y="2887707"/>
            <a:ext cx="377679" cy="23520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823167" y="1142652"/>
            <a:ext cx="182559" cy="20271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875085" y="941787"/>
            <a:ext cx="536449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371850" y="1149051"/>
            <a:ext cx="182559" cy="20271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51154" y="948186"/>
            <a:ext cx="536449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838550" y="1152177"/>
            <a:ext cx="182559" cy="20271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143107" y="941787"/>
            <a:ext cx="536449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604683" y="719162"/>
            <a:ext cx="514755" cy="23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492338" y="2909418"/>
            <a:ext cx="1276660" cy="22226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61293" y="2096184"/>
            <a:ext cx="1098164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252442" y="2083901"/>
            <a:ext cx="645376" cy="26894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171359" y="1857699"/>
            <a:ext cx="150243" cy="20271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337012" y="1385462"/>
            <a:ext cx="936537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037851" y="1858335"/>
            <a:ext cx="150243" cy="20271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117947" y="1375302"/>
            <a:ext cx="936537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391348" y="1852755"/>
            <a:ext cx="189972" cy="20271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31481" y="1368210"/>
            <a:ext cx="936537" cy="24449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94492" y="494003"/>
            <a:ext cx="6205747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996157" y="505408"/>
            <a:ext cx="994153" cy="2444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131054" y="720313"/>
            <a:ext cx="1003112" cy="2373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236" y="466725"/>
            <a:ext cx="6789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If the roots of the equation  (b – c)x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+ (c – a)x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b) = 0  are equal,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then prove that  2b = a + c.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21551" y="904875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57275" y="904220"/>
            <a:ext cx="2855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 – c)x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+ (c – a)x + (a – b) = 0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57275" y="1097697"/>
            <a:ext cx="40703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On comparing with Ax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+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Bx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+ C = 0, we get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7275" y="1333500"/>
            <a:ext cx="11047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A =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(b – c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),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065" y="1333500"/>
            <a:ext cx="11160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B 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(c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a),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8076" y="1341776"/>
            <a:ext cx="1069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C 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(a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7275" y="1600200"/>
            <a:ext cx="3466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Since, given equation has equal roots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7240" y="1800225"/>
            <a:ext cx="4080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                        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–  4AC   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4491" y="2055461"/>
            <a:ext cx="22979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    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(c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a)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62985" y="2055461"/>
            <a:ext cx="3898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28473" y="2055461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82460" y="2055461"/>
            <a:ext cx="702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(b – c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34515" y="2055461"/>
            <a:ext cx="7136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(a – b)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97368" y="2055461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7240" y="2316207"/>
            <a:ext cx="7954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c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50983" y="2316207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2ac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22590" y="2316207"/>
            <a:ext cx="5341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26149" y="2316207"/>
            <a:ext cx="442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25988" y="2316207"/>
            <a:ext cx="453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52132" y="2316207"/>
            <a:ext cx="516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15952" y="2316207"/>
            <a:ext cx="529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ac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54822" y="2316207"/>
            <a:ext cx="6078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397368" y="2316207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77240" y="2579930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c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09469" y="257993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2ac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15656" y="2579930"/>
            <a:ext cx="5341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209690" y="2579930"/>
            <a:ext cx="7425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4ab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68998" y="2579930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4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75693" y="2579930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+ 4ac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819338" y="257993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4bc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97368" y="2579930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77240" y="3381737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057400" y="3381737"/>
            <a:ext cx="7873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(a + c)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319863" y="3381737"/>
            <a:ext cx="6450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28803" y="3381737"/>
            <a:ext cx="7136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(a 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c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10748" y="3381737"/>
            <a:ext cx="803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(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397368" y="3381737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77240" y="3653790"/>
            <a:ext cx="31165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                         [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(a + c)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637767" y="3653790"/>
            <a:ext cx="3898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843331" y="3653790"/>
            <a:ext cx="514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(2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b)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186995" y="3653790"/>
            <a:ext cx="312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397368" y="3653790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675772" y="3874453"/>
            <a:ext cx="3167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Taking square roots on both sides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77240" y="4095115"/>
            <a:ext cx="3770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                      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(a + c)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b)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397368" y="4095115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507475" y="4298950"/>
            <a:ext cx="14766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 + c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556000" y="4531756"/>
            <a:ext cx="1463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Hence proved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346644" y="749900"/>
            <a:ext cx="1616534" cy="628266"/>
            <a:chOff x="2500848" y="3753554"/>
            <a:chExt cx="1919843" cy="347271"/>
          </a:xfrm>
        </p:grpSpPr>
        <p:sp>
          <p:nvSpPr>
            <p:cNvPr id="64" name="Rounded Rectangle 63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0848" y="3773992"/>
              <a:ext cx="1919843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What we need to prove?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71935" y="796931"/>
            <a:ext cx="1600529" cy="466129"/>
            <a:chOff x="2510353" y="3826445"/>
            <a:chExt cx="1900835" cy="257650"/>
          </a:xfrm>
        </p:grpSpPr>
        <p:sp>
          <p:nvSpPr>
            <p:cNvPr id="68" name="Rounded Rectangle 67"/>
            <p:cNvSpPr/>
            <p:nvPr/>
          </p:nvSpPr>
          <p:spPr>
            <a:xfrm>
              <a:off x="2519763" y="3826445"/>
              <a:ext cx="1882015" cy="25765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10353" y="3863848"/>
              <a:ext cx="1900835" cy="170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What is given?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45207" y="819150"/>
            <a:ext cx="1616534" cy="628266"/>
            <a:chOff x="2500848" y="3753554"/>
            <a:chExt cx="1919843" cy="347271"/>
          </a:xfrm>
        </p:grpSpPr>
        <p:sp>
          <p:nvSpPr>
            <p:cNvPr id="72" name="Rounded Rectangle 71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00848" y="3773992"/>
              <a:ext cx="1919843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Means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– 4AC = 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26151" y="1951664"/>
            <a:ext cx="1616534" cy="628266"/>
            <a:chOff x="2500848" y="3753554"/>
            <a:chExt cx="1919843" cy="347271"/>
          </a:xfrm>
        </p:grpSpPr>
        <p:sp>
          <p:nvSpPr>
            <p:cNvPr id="76" name="Rounded Rectangle 75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00848" y="3773992"/>
              <a:ext cx="1919843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Lets substitute the values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264935" y="1314450"/>
            <a:ext cx="2336451" cy="775640"/>
            <a:chOff x="2038519" y="3761978"/>
            <a:chExt cx="2774838" cy="428731"/>
          </a:xfrm>
        </p:grpSpPr>
        <p:sp>
          <p:nvSpPr>
            <p:cNvPr id="91" name="Rounded Rectangle 90"/>
            <p:cNvSpPr/>
            <p:nvPr/>
          </p:nvSpPr>
          <p:spPr>
            <a:xfrm>
              <a:off x="2092669" y="3761978"/>
              <a:ext cx="2720688" cy="42873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38519" y="3773992"/>
              <a:ext cx="2774838" cy="408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Since the coefficients in the equation are small alphabet a, b, c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264935" y="2085975"/>
            <a:ext cx="2516990" cy="775640"/>
            <a:chOff x="2038519" y="3766190"/>
            <a:chExt cx="2989251" cy="428731"/>
          </a:xfrm>
        </p:grpSpPr>
        <p:sp>
          <p:nvSpPr>
            <p:cNvPr id="94" name="Rounded Rectangle 93"/>
            <p:cNvSpPr/>
            <p:nvPr/>
          </p:nvSpPr>
          <p:spPr>
            <a:xfrm>
              <a:off x="2083618" y="3766190"/>
              <a:ext cx="2907952" cy="42873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38519" y="3773992"/>
              <a:ext cx="2989251" cy="408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will write the standard form using Capital Alphabets A, B, C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262943" y="1754421"/>
            <a:ext cx="2336451" cy="628266"/>
            <a:chOff x="2038519" y="3753554"/>
            <a:chExt cx="2774838" cy="347271"/>
          </a:xfrm>
        </p:grpSpPr>
        <p:sp>
          <p:nvSpPr>
            <p:cNvPr id="87" name="Rounded Rectangle 86"/>
            <p:cNvSpPr/>
            <p:nvPr/>
          </p:nvSpPr>
          <p:spPr>
            <a:xfrm>
              <a:off x="2092669" y="3753554"/>
              <a:ext cx="2639669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38519" y="3773992"/>
              <a:ext cx="2774838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Use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(x – y)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= x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– 2xy + y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553183" y="2850201"/>
            <a:ext cx="288317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</a:ln>
          <a:effectLst/>
          <a:scene3d>
            <a:camera prst="orthographicFront"/>
            <a:lightRig rig="threePt" dir="t"/>
          </a:scene3d>
          <a:sp3d extrusionH="76200">
            <a:extrusionClr>
              <a:srgbClr val="4F81BD">
                <a:lumMod val="60000"/>
                <a:lumOff val="40000"/>
              </a:srgbClr>
            </a:extrusionClr>
          </a:sp3d>
        </p:spPr>
      </p:cxnSp>
      <p:cxnSp>
        <p:nvCxnSpPr>
          <p:cNvPr id="98" name="Straight Connector 97"/>
          <p:cNvCxnSpPr/>
          <p:nvPr/>
        </p:nvCxnSpPr>
        <p:spPr>
          <a:xfrm>
            <a:off x="3544375" y="2850201"/>
            <a:ext cx="288317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</a:ln>
          <a:effectLst/>
          <a:scene3d>
            <a:camera prst="orthographicFront"/>
            <a:lightRig rig="threePt" dir="t"/>
          </a:scene3d>
          <a:sp3d extrusionH="76200">
            <a:extrusionClr>
              <a:srgbClr val="4F81BD">
                <a:lumMod val="60000"/>
                <a:lumOff val="40000"/>
              </a:srgbClr>
            </a:extrusionClr>
          </a:sp3d>
        </p:spPr>
      </p:cxn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777240" y="2857227"/>
            <a:ext cx="1026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c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714424" y="2857227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2ac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2314224" y="2857227"/>
            <a:ext cx="5277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2705024" y="2857227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4ab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254796" y="2857227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4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3791982" y="2857227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4bc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397368" y="2857227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19096" y="1019367"/>
            <a:ext cx="2336451" cy="628266"/>
            <a:chOff x="2038519" y="3753554"/>
            <a:chExt cx="2774838" cy="347271"/>
          </a:xfrm>
        </p:grpSpPr>
        <p:sp>
          <p:nvSpPr>
            <p:cNvPr id="119" name="Rounded Rectangle 118"/>
            <p:cNvSpPr/>
            <p:nvPr/>
          </p:nvSpPr>
          <p:spPr>
            <a:xfrm>
              <a:off x="2092669" y="3753554"/>
              <a:ext cx="2639669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38519" y="3773992"/>
              <a:ext cx="2774838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+ 2ac + c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= (a + c)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413883" y="1734972"/>
            <a:ext cx="2336451" cy="628266"/>
            <a:chOff x="2038519" y="3753554"/>
            <a:chExt cx="2774838" cy="347271"/>
          </a:xfrm>
        </p:grpSpPr>
        <p:sp>
          <p:nvSpPr>
            <p:cNvPr id="122" name="Rounded Rectangle 121"/>
            <p:cNvSpPr/>
            <p:nvPr/>
          </p:nvSpPr>
          <p:spPr>
            <a:xfrm>
              <a:off x="2092669" y="3753554"/>
              <a:ext cx="2639669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038519" y="3842129"/>
              <a:ext cx="2774838" cy="170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Rearranging the terms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777240" y="3128570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1821180" y="3128570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+ 2ac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362200" y="3128570"/>
            <a:ext cx="5341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c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3272254" y="3128570"/>
            <a:ext cx="7881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4ab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11369" y="312857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4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bc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757050" y="3138150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4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397368" y="3128570"/>
            <a:ext cx="460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6217920" y="1528877"/>
            <a:ext cx="1171379" cy="331363"/>
            <a:chOff x="2790076" y="3746746"/>
            <a:chExt cx="1391161" cy="240994"/>
          </a:xfrm>
        </p:grpSpPr>
        <p:sp>
          <p:nvSpPr>
            <p:cNvPr id="135" name="Rounded Rectangle 134"/>
            <p:cNvSpPr/>
            <p:nvPr/>
          </p:nvSpPr>
          <p:spPr>
            <a:xfrm>
              <a:off x="2795913" y="3746746"/>
              <a:ext cx="1385324" cy="24099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76" y="3773992"/>
              <a:ext cx="1371190" cy="18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4b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(2b)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2" name="Curved Down Arrow 141"/>
          <p:cNvSpPr/>
          <p:nvPr/>
        </p:nvSpPr>
        <p:spPr>
          <a:xfrm>
            <a:off x="3360226" y="1913678"/>
            <a:ext cx="614370" cy="21370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" name="Curved Down Arrow 142"/>
          <p:cNvSpPr/>
          <p:nvPr/>
        </p:nvSpPr>
        <p:spPr>
          <a:xfrm>
            <a:off x="3341213" y="1880720"/>
            <a:ext cx="951855" cy="243215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" name="Curved Down Arrow 143"/>
          <p:cNvSpPr/>
          <p:nvPr/>
        </p:nvSpPr>
        <p:spPr>
          <a:xfrm>
            <a:off x="3665219" y="1984655"/>
            <a:ext cx="328234" cy="150855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5" name="Curved Down Arrow 144"/>
          <p:cNvSpPr/>
          <p:nvPr/>
        </p:nvSpPr>
        <p:spPr>
          <a:xfrm>
            <a:off x="3671880" y="1919284"/>
            <a:ext cx="614370" cy="21370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6" name="Curved Down Arrow 145"/>
          <p:cNvSpPr/>
          <p:nvPr/>
        </p:nvSpPr>
        <p:spPr>
          <a:xfrm>
            <a:off x="2704444" y="2256878"/>
            <a:ext cx="328234" cy="150855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7" name="Curved Down Arrow 146"/>
          <p:cNvSpPr/>
          <p:nvPr/>
        </p:nvSpPr>
        <p:spPr>
          <a:xfrm>
            <a:off x="2694268" y="2187679"/>
            <a:ext cx="685433" cy="21370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Curved Down Arrow 147"/>
          <p:cNvSpPr/>
          <p:nvPr/>
        </p:nvSpPr>
        <p:spPr>
          <a:xfrm>
            <a:off x="2692277" y="2154819"/>
            <a:ext cx="1127286" cy="243215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9" name="Curved Down Arrow 148"/>
          <p:cNvSpPr/>
          <p:nvPr/>
        </p:nvSpPr>
        <p:spPr>
          <a:xfrm>
            <a:off x="2684564" y="2109746"/>
            <a:ext cx="1581109" cy="290922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2505350" y="3020550"/>
            <a:ext cx="590723" cy="355268"/>
            <a:chOff x="2950452" y="3721654"/>
            <a:chExt cx="701560" cy="216010"/>
          </a:xfrm>
        </p:grpSpPr>
        <p:sp>
          <p:nvSpPr>
            <p:cNvPr id="154" name="Oval Callout 153"/>
            <p:cNvSpPr/>
            <p:nvPr/>
          </p:nvSpPr>
          <p:spPr>
            <a:xfrm>
              <a:off x="2950452" y="3721654"/>
              <a:ext cx="701560" cy="216010"/>
            </a:xfrm>
            <a:prstGeom prst="wedgeEllipseCallout">
              <a:avLst>
                <a:gd name="adj1" fmla="val -62442"/>
                <a:gd name="adj2" fmla="val 66851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92739" y="3732295"/>
              <a:ext cx="446422" cy="18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268535" y="3024141"/>
            <a:ext cx="590723" cy="355268"/>
            <a:chOff x="2950452" y="3721654"/>
            <a:chExt cx="701560" cy="216010"/>
          </a:xfrm>
        </p:grpSpPr>
        <p:sp>
          <p:nvSpPr>
            <p:cNvPr id="158" name="Oval Callout 157"/>
            <p:cNvSpPr/>
            <p:nvPr/>
          </p:nvSpPr>
          <p:spPr>
            <a:xfrm>
              <a:off x="2950452" y="3721654"/>
              <a:ext cx="701560" cy="216010"/>
            </a:xfrm>
            <a:prstGeom prst="wedgeEllipseCallout">
              <a:avLst>
                <a:gd name="adj1" fmla="val -62442"/>
                <a:gd name="adj2" fmla="val 66851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2739" y="3732295"/>
              <a:ext cx="446422" cy="18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y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352157" y="1772857"/>
            <a:ext cx="1522847" cy="574449"/>
            <a:chOff x="2544415" y="3768428"/>
            <a:chExt cx="1808578" cy="317524"/>
          </a:xfrm>
        </p:grpSpPr>
        <p:sp>
          <p:nvSpPr>
            <p:cNvPr id="161" name="Rounded Rectangle 160"/>
            <p:cNvSpPr/>
            <p:nvPr/>
          </p:nvSpPr>
          <p:spPr>
            <a:xfrm>
              <a:off x="2544415" y="3768428"/>
              <a:ext cx="1808578" cy="31752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598957" y="3773992"/>
              <a:ext cx="1653964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 –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2xy + y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= (x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y)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933245" y="2511858"/>
            <a:ext cx="1314399" cy="554569"/>
            <a:chOff x="2683547" y="3754931"/>
            <a:chExt cx="1561018" cy="337189"/>
          </a:xfrm>
        </p:grpSpPr>
        <p:sp>
          <p:nvSpPr>
            <p:cNvPr id="169" name="Oval Callout 168"/>
            <p:cNvSpPr/>
            <p:nvPr/>
          </p:nvSpPr>
          <p:spPr>
            <a:xfrm>
              <a:off x="2683547" y="3754931"/>
              <a:ext cx="1561018" cy="334665"/>
            </a:xfrm>
            <a:prstGeom prst="wedgeEllipseCallout">
              <a:avLst>
                <a:gd name="adj1" fmla="val -51721"/>
                <a:gd name="adj2" fmla="val 75553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19569" y="3773992"/>
              <a:ext cx="1493584" cy="31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Take – 4b common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002168" y="3044188"/>
            <a:ext cx="780519" cy="373389"/>
            <a:chOff x="2857861" y="3716144"/>
            <a:chExt cx="926965" cy="227028"/>
          </a:xfrm>
        </p:grpSpPr>
        <p:sp>
          <p:nvSpPr>
            <p:cNvPr id="165" name="Oval Callout 164"/>
            <p:cNvSpPr/>
            <p:nvPr/>
          </p:nvSpPr>
          <p:spPr>
            <a:xfrm>
              <a:off x="2857861" y="3716144"/>
              <a:ext cx="926965" cy="227028"/>
            </a:xfrm>
            <a:prstGeom prst="wedgeEllipseCallout">
              <a:avLst>
                <a:gd name="adj1" fmla="val -62442"/>
                <a:gd name="adj2" fmla="val 66851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890231" y="3727147"/>
              <a:ext cx="858735" cy="18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2xy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449820" y="2741081"/>
            <a:ext cx="1441797" cy="416577"/>
            <a:chOff x="2554751" y="3692719"/>
            <a:chExt cx="1712309" cy="253287"/>
          </a:xfrm>
        </p:grpSpPr>
        <p:sp>
          <p:nvSpPr>
            <p:cNvPr id="173" name="Oval Callout 172"/>
            <p:cNvSpPr/>
            <p:nvPr/>
          </p:nvSpPr>
          <p:spPr>
            <a:xfrm>
              <a:off x="2697356" y="3692719"/>
              <a:ext cx="1509419" cy="253287"/>
            </a:xfrm>
            <a:prstGeom prst="wedgeEllipseCallout">
              <a:avLst>
                <a:gd name="adj1" fmla="val -34516"/>
                <a:gd name="adj2" fmla="val 121542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554751" y="3727146"/>
              <a:ext cx="1712309" cy="18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 2(a + c)2b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377783" y="2363238"/>
            <a:ext cx="1152546" cy="574449"/>
            <a:chOff x="2764302" y="3768428"/>
            <a:chExt cx="1368794" cy="317524"/>
          </a:xfrm>
        </p:grpSpPr>
        <p:sp>
          <p:nvSpPr>
            <p:cNvPr id="178" name="Rounded Rectangle 177"/>
            <p:cNvSpPr/>
            <p:nvPr/>
          </p:nvSpPr>
          <p:spPr>
            <a:xfrm>
              <a:off x="2764302" y="3768428"/>
              <a:ext cx="1368794" cy="31752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793792" y="3773992"/>
              <a:ext cx="1264293" cy="170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x = (a + c)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5400983" y="2616364"/>
            <a:ext cx="802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 = 2b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Curved Down Arrow 181"/>
          <p:cNvSpPr/>
          <p:nvPr/>
        </p:nvSpPr>
        <p:spPr>
          <a:xfrm>
            <a:off x="4216562" y="3948536"/>
            <a:ext cx="556465" cy="211588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130407" y="495218"/>
            <a:ext cx="580896" cy="2444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1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2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8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9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1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9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2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9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6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26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 tmFilter="0, 0; .2, .5; .8, .5; 1, 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7" dur="250" autoRev="1" fill="hold"/>
                                        <p:tgtEl>
                                          <p:spTgt spid="1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1" grpId="1" animBg="1"/>
      <p:bldP spid="181" grpId="2" animBg="1"/>
      <p:bldP spid="171" grpId="0" animBg="1"/>
      <p:bldP spid="171" grpId="1" animBg="1"/>
      <p:bldP spid="171" grpId="2" animBg="1"/>
      <p:bldP spid="167" grpId="0" animBg="1"/>
      <p:bldP spid="167" grpId="1" animBg="1"/>
      <p:bldP spid="167" grpId="2" animBg="1"/>
      <p:bldP spid="156" grpId="0" animBg="1"/>
      <p:bldP spid="156" grpId="1" animBg="1"/>
      <p:bldP spid="156" grpId="2" animBg="1"/>
      <p:bldP spid="152" grpId="0" animBg="1"/>
      <p:bldP spid="152" grpId="1" animBg="1"/>
      <p:bldP spid="152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39" grpId="0" animBg="1"/>
      <p:bldP spid="139" grpId="1" animBg="1"/>
      <p:bldP spid="140" grpId="0" animBg="1"/>
      <p:bldP spid="140" grpId="1" animBg="1"/>
      <p:bldP spid="137" grpId="0" animBg="1"/>
      <p:bldP spid="137" grpId="1" animBg="1"/>
      <p:bldP spid="138" grpId="0" animBg="1"/>
      <p:bldP spid="138" grpId="1" animBg="1"/>
      <p:bldP spid="128" grpId="0" animBg="1"/>
      <p:bldP spid="128" grpId="1" animBg="1"/>
      <p:bldP spid="129" grpId="0" animBg="1"/>
      <p:bldP spid="129" grpId="1" animBg="1"/>
      <p:bldP spid="117" grpId="0" animBg="1"/>
      <p:bldP spid="117" grpId="1" animBg="1"/>
      <p:bldP spid="117" grpId="2" animBg="1"/>
      <p:bldP spid="116" grpId="0" animBg="1"/>
      <p:bldP spid="116" grpId="1" animBg="1"/>
      <p:bldP spid="116" grpId="2" animBg="1"/>
      <p:bldP spid="89" grpId="0" animBg="1"/>
      <p:bldP spid="89" grpId="1" animBg="1"/>
      <p:bldP spid="85" grpId="0" animBg="1"/>
      <p:bldP spid="85" grpId="1" animBg="1"/>
      <p:bldP spid="83" grpId="0" animBg="1"/>
      <p:bldP spid="83" grpId="1" animBg="1"/>
      <p:bldP spid="84" grpId="0" animBg="1"/>
      <p:bldP spid="84" grpId="1" animBg="1"/>
      <p:bldP spid="81" grpId="0" animBg="1"/>
      <p:bldP spid="81" grpId="1" animBg="1"/>
      <p:bldP spid="82" grpId="0" animBg="1"/>
      <p:bldP spid="82" grpId="1" animBg="1"/>
      <p:bldP spid="79" grpId="0" animBg="1"/>
      <p:bldP spid="79" grpId="1" animBg="1"/>
      <p:bldP spid="80" grpId="0" animBg="1"/>
      <p:bldP spid="80" grpId="1" animBg="1"/>
      <p:bldP spid="70" grpId="0" animBg="1"/>
      <p:bldP spid="70" grpId="1" animBg="1"/>
      <p:bldP spid="74" grpId="0" animBg="1"/>
      <p:bldP spid="74" grpId="1" animBg="1"/>
      <p:bldP spid="74" grpId="2" animBg="1"/>
      <p:bldP spid="66" grpId="0" animBg="1"/>
      <p:bldP spid="66" grpId="1" animBg="1"/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24" grpId="0"/>
      <p:bldP spid="125" grpId="0"/>
      <p:bldP spid="126" grpId="0"/>
      <p:bldP spid="127" grpId="0"/>
      <p:bldP spid="130" grpId="0"/>
      <p:bldP spid="131" grpId="0"/>
      <p:bldP spid="132" grpId="0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80" grpId="0"/>
      <p:bldP spid="180" grpId="1"/>
      <p:bldP spid="182" grpId="0" animBg="1"/>
      <p:bldP spid="182" grpId="1" animBg="1"/>
      <p:bldP spid="183" grpId="0" animBg="1"/>
      <p:bldP spid="183" grpId="1" animBg="1"/>
      <p:bldP spid="18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2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</a:t>
            </a:r>
            <a:r>
              <a:rPr lang="en-US" altLang="en-US" sz="2000">
                <a:solidFill>
                  <a:srgbClr val="FF6600"/>
                </a:solidFill>
                <a:latin typeface="Bookman Old Style" pitchFamily="18" charset="0"/>
              </a:rPr>
              <a:t>Mango </a:t>
            </a:r>
            <a:r>
              <a:rPr lang="en-US" altLang="en-US" sz="2000" smtClean="0">
                <a:solidFill>
                  <a:srgbClr val="FF6600"/>
                </a:solidFill>
                <a:latin typeface="Bookman Old Style" pitchFamily="18" charset="0"/>
              </a:rPr>
              <a:t>Grove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4358354" y="1100343"/>
            <a:ext cx="218986" cy="189332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796756" y="1057540"/>
            <a:ext cx="794827" cy="25200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400333" y="1326428"/>
            <a:ext cx="264974" cy="25200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864905" y="1337184"/>
            <a:ext cx="756000" cy="25200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84387" y="1175991"/>
            <a:ext cx="1472650" cy="11064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73306" y="1544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64259" y="22824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84387" y="1175991"/>
            <a:ext cx="1472650" cy="1106424"/>
            <a:chOff x="4743040" y="-1356380"/>
            <a:chExt cx="1472650" cy="1106424"/>
          </a:xfrm>
        </p:grpSpPr>
        <p:sp>
          <p:nvSpPr>
            <p:cNvPr id="77" name="Rectangle 76"/>
            <p:cNvSpPr/>
            <p:nvPr/>
          </p:nvSpPr>
          <p:spPr>
            <a:xfrm>
              <a:off x="4743040" y="-1356380"/>
              <a:ext cx="1472650" cy="1106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58417" y="-972445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800m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528630" y="750650"/>
            <a:ext cx="1204831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957036" y="492961"/>
            <a:ext cx="653563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87589" y="512324"/>
            <a:ext cx="279635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25513" y="492961"/>
            <a:ext cx="725302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488468" y="512325"/>
            <a:ext cx="2691352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1635" y="764268"/>
            <a:ext cx="1566782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27050" y="750651"/>
            <a:ext cx="1266945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925513" y="496220"/>
            <a:ext cx="1685086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12424" y="744121"/>
            <a:ext cx="2172067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792" y="468614"/>
            <a:ext cx="8479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7338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Is it possible to design a rectangular mango grove whose length  is twice its breadth, and the area is 800m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? If so, find its length and breadth.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144" y="1012165"/>
            <a:ext cx="588623" cy="45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674" y="1012165"/>
            <a:ext cx="3942105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Let the breadth of mango grove = x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1288400"/>
            <a:ext cx="3718785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Length of mango grove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1532446"/>
            <a:ext cx="3483646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According to the given condition,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532446"/>
            <a:ext cx="383438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984" y="1765146"/>
            <a:ext cx="4423006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Area of rectangular mango grove = 800 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40" y="2081218"/>
            <a:ext cx="96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    ) (   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1584" y="2080092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784" y="2078965"/>
            <a:ext cx="56457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800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3384" y="2296119"/>
            <a:ext cx="383438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3443" y="2312755"/>
            <a:ext cx="511679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1584" y="2312755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784" y="2312755"/>
            <a:ext cx="56457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800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3384" y="2550115"/>
            <a:ext cx="383438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3440" y="2566751"/>
            <a:ext cx="385042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1584" y="2566751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784" y="2566751"/>
            <a:ext cx="56457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3384" y="2826337"/>
            <a:ext cx="383438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3440" y="2842973"/>
            <a:ext cx="300082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1584" y="2842973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784" y="2842973"/>
            <a:ext cx="667170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± 20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5223" y="3079096"/>
            <a:ext cx="383438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5279" y="3095732"/>
            <a:ext cx="300082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99467" y="3105159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9273" y="3105159"/>
            <a:ext cx="437940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75521" y="3101072"/>
            <a:ext cx="1555234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     x = - 20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7476" y="3306526"/>
            <a:ext cx="336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But breath cannot be negative,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3710" y="3535126"/>
            <a:ext cx="1699504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So neglecting 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3136" y="3568568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8349" y="3545362"/>
            <a:ext cx="1281120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-20, we get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4782" y="3533881"/>
            <a:ext cx="383438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4838" y="3550517"/>
            <a:ext cx="300082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9026" y="3559944"/>
            <a:ext cx="30809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5560" y="3550899"/>
            <a:ext cx="437940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1174" y="3789049"/>
            <a:ext cx="1194558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  2x 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7107" y="3789049"/>
            <a:ext cx="1316386" cy="45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 20 = 40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2901" y="4506500"/>
            <a:ext cx="7567027" cy="309562"/>
            <a:chOff x="4979314" y="894424"/>
            <a:chExt cx="7432950" cy="255836"/>
          </a:xfrm>
        </p:grpSpPr>
        <p:sp>
          <p:nvSpPr>
            <p:cNvPr id="43" name="Rectangle 42"/>
            <p:cNvSpPr/>
            <p:nvPr/>
          </p:nvSpPr>
          <p:spPr>
            <a:xfrm>
              <a:off x="4997372" y="894424"/>
              <a:ext cx="6236924" cy="255836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9314" y="899779"/>
              <a:ext cx="7432950" cy="23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Breadth of mango grove is 20 m and length of mango grove is 40m.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38600" y="2414060"/>
            <a:ext cx="2292717" cy="608674"/>
            <a:chOff x="2028710" y="3506035"/>
            <a:chExt cx="2629000" cy="407812"/>
          </a:xfrm>
        </p:grpSpPr>
        <p:sp>
          <p:nvSpPr>
            <p:cNvPr id="57" name="Rounded Rectangle 56"/>
            <p:cNvSpPr/>
            <p:nvPr/>
          </p:nvSpPr>
          <p:spPr>
            <a:xfrm>
              <a:off x="2115060" y="3506035"/>
              <a:ext cx="2355510" cy="40781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28710" y="3574326"/>
              <a:ext cx="2629000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It is given that ……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8600" y="2179244"/>
            <a:ext cx="2292717" cy="1078306"/>
            <a:chOff x="1914806" y="3355091"/>
            <a:chExt cx="2629000" cy="722465"/>
          </a:xfrm>
        </p:grpSpPr>
        <p:sp>
          <p:nvSpPr>
            <p:cNvPr id="61" name="Rounded Rectangle 60"/>
            <p:cNvSpPr/>
            <p:nvPr/>
          </p:nvSpPr>
          <p:spPr>
            <a:xfrm>
              <a:off x="2082295" y="3355091"/>
              <a:ext cx="2355510" cy="72246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14806" y="3401746"/>
              <a:ext cx="2629000" cy="63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In a comparative statement whatever comes later is taken as ‘x’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242905" y="2077277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7282" name="Rectangle 737281"/>
          <p:cNvSpPr/>
          <p:nvPr/>
        </p:nvSpPr>
        <p:spPr>
          <a:xfrm>
            <a:off x="1752600" y="2077277"/>
            <a:ext cx="426720" cy="450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9341" y="1314584"/>
            <a:ext cx="308098" cy="450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19874" y="1286012"/>
            <a:ext cx="684803" cy="450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2x 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1174" y="3973148"/>
            <a:ext cx="6255630" cy="7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/>
              </a:rPr>
              <a:t>Yes it is possible to design a </a:t>
            </a:r>
            <a:r>
              <a:rPr lang="en-US" sz="1600" kern="0" dirty="0" err="1" smtClean="0">
                <a:solidFill>
                  <a:prstClr val="black"/>
                </a:solidFill>
                <a:latin typeface="Bookman Old Style"/>
              </a:rPr>
              <a:t>rectangula</a:t>
            </a:r>
            <a:r>
              <a:rPr lang="en-US" sz="1600" kern="0" dirty="0" smtClean="0">
                <a:solidFill>
                  <a:prstClr val="black"/>
                </a:solidFill>
                <a:latin typeface="Bookman Old Style"/>
              </a:rPr>
              <a:t>r mango grove whose length is twice its breadth and the area is 800m</a:t>
            </a:r>
            <a:r>
              <a:rPr lang="en-US" sz="1600" kern="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kern="0" baseline="3000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354830" y="2350149"/>
            <a:ext cx="1660256" cy="736497"/>
            <a:chOff x="2121520" y="3482312"/>
            <a:chExt cx="1903773" cy="493453"/>
          </a:xfrm>
        </p:grpSpPr>
        <p:sp>
          <p:nvSpPr>
            <p:cNvPr id="46" name="Rounded Rectangle 45"/>
            <p:cNvSpPr/>
            <p:nvPr/>
          </p:nvSpPr>
          <p:spPr>
            <a:xfrm>
              <a:off x="2166698" y="3482312"/>
              <a:ext cx="1769730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1520" y="3557546"/>
              <a:ext cx="1903773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What we need to find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54830" y="2080092"/>
            <a:ext cx="2198370" cy="736497"/>
            <a:chOff x="2121520" y="3482312"/>
            <a:chExt cx="2520815" cy="493453"/>
          </a:xfrm>
        </p:grpSpPr>
        <p:sp>
          <p:nvSpPr>
            <p:cNvPr id="78" name="Rounded Rectangle 77"/>
            <p:cNvSpPr/>
            <p:nvPr/>
          </p:nvSpPr>
          <p:spPr>
            <a:xfrm>
              <a:off x="2173979" y="3482312"/>
              <a:ext cx="239882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21520" y="3557546"/>
              <a:ext cx="2520815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Area of a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rectange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Length × Breadth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530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2" name="Rectangle 81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4.4 3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4" grpId="0" animBg="1"/>
      <p:bldP spid="84" grpId="1" animBg="1"/>
      <p:bldP spid="84" grpId="2" animBg="1"/>
      <p:bldP spid="83" grpId="0" animBg="1"/>
      <p:bldP spid="83" grpId="1" animBg="1"/>
      <p:bldP spid="83" grpId="2" animBg="1"/>
      <p:bldP spid="73" grpId="0" animBg="1"/>
      <p:bldP spid="74" grpId="0"/>
      <p:bldP spid="74" grpId="1"/>
      <p:bldP spid="76" grpId="0"/>
      <p:bldP spid="76" grpId="1"/>
      <p:bldP spid="68" grpId="0" animBg="1"/>
      <p:bldP spid="68" grpId="1" animBg="1"/>
      <p:bldP spid="68" grpId="2" animBg="1"/>
      <p:bldP spid="67" grpId="0" animBg="1"/>
      <p:bldP spid="67" grpId="1" animBg="1"/>
      <p:bldP spid="67" grpId="2" animBg="1"/>
      <p:bldP spid="66" grpId="0" animBg="1"/>
      <p:bldP spid="66" grpId="1" animBg="1"/>
      <p:bldP spid="66" grpId="2" animBg="1"/>
      <p:bldP spid="65" grpId="0" animBg="1"/>
      <p:bldP spid="65" grpId="1" animBg="1"/>
      <p:bldP spid="65" grpId="2" animBg="1"/>
      <p:bldP spid="59" grpId="0" animBg="1"/>
      <p:bldP spid="59" grpId="1" animBg="1"/>
      <p:bldP spid="59" grpId="2" animBg="1"/>
      <p:bldP spid="62" grpId="0" animBg="1"/>
      <p:bldP spid="62" grpId="1" animBg="1"/>
      <p:bldP spid="62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44" grpId="0" animBg="1"/>
      <p:bldP spid="44" grpId="1" animBg="1"/>
      <p:bldP spid="44" grpId="2" animBg="1"/>
      <p:bldP spid="2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737282" grpId="0"/>
      <p:bldP spid="69" grpId="0"/>
      <p:bldP spid="72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65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Value of k when roots are equal</a:t>
            </a:r>
          </a:p>
        </p:txBody>
      </p:sp>
    </p:spTree>
    <p:extLst>
      <p:ext uri="{BB962C8B-B14F-4D97-AF65-F5344CB8AC3E}">
        <p14:creationId xmlns:p14="http://schemas.microsoft.com/office/powerpoint/2010/main" val="17768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Age</a:t>
            </a:r>
          </a:p>
        </p:txBody>
      </p:sp>
    </p:spTree>
    <p:extLst>
      <p:ext uri="{BB962C8B-B14F-4D97-AF65-F5344CB8AC3E}">
        <p14:creationId xmlns:p14="http://schemas.microsoft.com/office/powerpoint/2010/main" val="3052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1772463" y="1051126"/>
            <a:ext cx="921168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3376562" y="2756318"/>
            <a:ext cx="755824" cy="277565"/>
          </a:xfrm>
          <a:prstGeom prst="roundRect">
            <a:avLst/>
          </a:prstGeom>
          <a:solidFill>
            <a:srgbClr val="FFBD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353707" y="2158167"/>
            <a:ext cx="603654" cy="277565"/>
          </a:xfrm>
          <a:prstGeom prst="roundRect">
            <a:avLst/>
          </a:prstGeom>
          <a:solidFill>
            <a:srgbClr val="FFBD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050306" y="1386162"/>
            <a:ext cx="0" cy="3407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067424" y="3800941"/>
            <a:ext cx="3496439" cy="338554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57775" y="3834146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Hence the situation is not possible.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884774" y="3463767"/>
            <a:ext cx="1776491" cy="496137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996949" y="1411370"/>
            <a:ext cx="177241" cy="20612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585719" y="1406607"/>
            <a:ext cx="194965" cy="20612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090052" y="1411370"/>
            <a:ext cx="146480" cy="20612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329339" y="4596682"/>
            <a:ext cx="194965" cy="20612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790653" y="4591919"/>
            <a:ext cx="419147" cy="20612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548604" y="4587157"/>
            <a:ext cx="442248" cy="20612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87564" y="2435743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years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06850" y="2440927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-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969536" y="1075935"/>
            <a:ext cx="459716" cy="2494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10200" y="1065141"/>
            <a:ext cx="345392" cy="2494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73003" y="1331238"/>
            <a:ext cx="3866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with ax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= 0, 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36580" y="1053249"/>
            <a:ext cx="4116420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77000" y="812152"/>
            <a:ext cx="1143000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891123" y="791065"/>
            <a:ext cx="4539397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06670" y="820635"/>
            <a:ext cx="603654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493533" y="543070"/>
            <a:ext cx="1348373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792" y="514350"/>
            <a:ext cx="7491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7338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Is the following situation possible ? If so, determine their present 	ages. The sum of the ages of two friends is 20 years. Four years 	ago, the product of their ages in years was 48.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144" y="12217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026" y="1231154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Let first friend's age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541" y="123115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8630" y="123115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 years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894" y="152405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026" y="1535592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Second friend's age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9294" y="15355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1392" y="153559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(20 - x) years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128" y="181375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7026" y="1825299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Four years ago,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026" y="2139972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First friend's age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2682" y="213997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9588" y="211169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(x - 4) years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7026" y="2440927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Second friend's age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6330" y="246920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4440" y="2440927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(20 -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324" y="2983167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According to the given condition,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2812" y="330838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(x - 4)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5220" y="33083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8170" y="3308389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861" y="362251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5752" y="3634053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16x -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- 64 + 4x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3261" y="36340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7397" y="363405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3715" y="39658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3774" y="398120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+ 20x - 64 - 48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2115" y="39812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6251" y="398120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715" y="425360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1759" y="4253609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+ 20x - 112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0556" y="42536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5265" y="425360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715" y="45053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5757" y="4520714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- 20x + 112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3722" y="452071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9004" y="4520714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975798" y="1753427"/>
            <a:ext cx="1660256" cy="736497"/>
            <a:chOff x="2121520" y="3482312"/>
            <a:chExt cx="1903773" cy="493453"/>
          </a:xfrm>
        </p:grpSpPr>
        <p:sp>
          <p:nvSpPr>
            <p:cNvPr id="47" name="Rounded Rectangle 46"/>
            <p:cNvSpPr/>
            <p:nvPr/>
          </p:nvSpPr>
          <p:spPr>
            <a:xfrm>
              <a:off x="2177620" y="3482312"/>
              <a:ext cx="1769730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21520" y="3557546"/>
              <a:ext cx="1903773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Do we know their ages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29130" y="2515427"/>
            <a:ext cx="1660255" cy="415732"/>
            <a:chOff x="2099677" y="3589769"/>
            <a:chExt cx="1903773" cy="278540"/>
          </a:xfrm>
        </p:grpSpPr>
        <p:sp>
          <p:nvSpPr>
            <p:cNvPr id="50" name="Rounded Rectangle 49"/>
            <p:cNvSpPr/>
            <p:nvPr/>
          </p:nvSpPr>
          <p:spPr>
            <a:xfrm>
              <a:off x="2698138" y="3589769"/>
              <a:ext cx="750539" cy="27854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99677" y="3625933"/>
              <a:ext cx="1903773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7911" y="1870192"/>
            <a:ext cx="2941244" cy="608676"/>
            <a:chOff x="1315246" y="3480459"/>
            <a:chExt cx="3372650" cy="407813"/>
          </a:xfrm>
        </p:grpSpPr>
        <p:sp>
          <p:nvSpPr>
            <p:cNvPr id="66" name="Rounded Rectangle 65"/>
            <p:cNvSpPr/>
            <p:nvPr/>
          </p:nvSpPr>
          <p:spPr>
            <a:xfrm>
              <a:off x="1483971" y="3480459"/>
              <a:ext cx="3135184" cy="4078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15246" y="3557546"/>
              <a:ext cx="3372650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 2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nd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Friend’s age = 20 - x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086330" y="27431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14440" y="27148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(16 - x) years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29984" y="165411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62477" y="1669504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 = 1,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45376" y="166950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 = - 20,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0403" y="166950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 = 112,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2477" y="2033241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- 4ac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10304" y="20503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87345" y="202206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(- 20)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- 4 </a:t>
            </a:r>
            <a:r>
              <a:rPr lang="en-US" sz="1200" dirty="0" smtClean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×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112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10626" y="24178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97091" y="238009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400 - 448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10626" y="27607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87666" y="2732419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- 48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10626" y="305495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29984" y="30434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2477" y="305495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- 4ac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87666" y="3054950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- 48 &lt;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1257" y="3385468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The equation has no real roots.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29984" y="33854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721691" y="1809323"/>
            <a:ext cx="1867464" cy="669543"/>
            <a:chOff x="1951750" y="3513251"/>
            <a:chExt cx="2141374" cy="448594"/>
          </a:xfrm>
        </p:grpSpPr>
        <p:sp>
          <p:nvSpPr>
            <p:cNvPr id="43" name="Rounded Rectangle 42"/>
            <p:cNvSpPr/>
            <p:nvPr/>
          </p:nvSpPr>
          <p:spPr>
            <a:xfrm>
              <a:off x="1951750" y="3513251"/>
              <a:ext cx="2141374" cy="44859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21520" y="3557546"/>
              <a:ext cx="1903773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What we need to find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721691" y="1742371"/>
            <a:ext cx="1867464" cy="736497"/>
            <a:chOff x="1980876" y="3482312"/>
            <a:chExt cx="2141374" cy="493453"/>
          </a:xfrm>
        </p:grpSpPr>
        <p:sp>
          <p:nvSpPr>
            <p:cNvPr id="99" name="Rounded Rectangle 98"/>
            <p:cNvSpPr/>
            <p:nvPr/>
          </p:nvSpPr>
          <p:spPr>
            <a:xfrm>
              <a:off x="1980876" y="3482312"/>
              <a:ext cx="214137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99677" y="3553760"/>
              <a:ext cx="1903773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Product means multiplication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88680" y="1341022"/>
            <a:ext cx="1772585" cy="310990"/>
            <a:chOff x="6779419" y="1348740"/>
            <a:chExt cx="1772585" cy="310990"/>
          </a:xfrm>
        </p:grpSpPr>
        <p:sp>
          <p:nvSpPr>
            <p:cNvPr id="112" name="Rectangle 111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Cambria Math" panose="02040503050406030204" pitchFamily="18" charset="0"/>
                </a:rPr>
                <a:t>Calculation</a:t>
              </a:r>
              <a:endParaRPr lang="en-US" dirty="0">
                <a:solidFill>
                  <a:prstClr val="white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 flipH="1">
              <a:off x="8382936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61" y="1649632"/>
            <a:ext cx="1789254" cy="196523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6316682" y="1741712"/>
            <a:ext cx="990606" cy="1737360"/>
            <a:chOff x="5888126" y="1829596"/>
            <a:chExt cx="1600199" cy="1737360"/>
          </a:xfrm>
          <a:effectLst/>
        </p:grpSpPr>
        <p:cxnSp>
          <p:nvCxnSpPr>
            <p:cNvPr id="117" name="Straight Connector 116"/>
            <p:cNvCxnSpPr/>
            <p:nvPr/>
          </p:nvCxnSpPr>
          <p:spPr>
            <a:xfrm rot="5400000" flipH="1" flipV="1">
              <a:off x="5762135" y="2697634"/>
              <a:ext cx="1737360" cy="128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6851438" y="1709863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851438" y="1971805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56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1438" y="2250406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360902" y="1709863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360902" y="1971805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6316688" y="2280495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360902" y="2250406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16688" y="2548063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851438" y="2563780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360902" y="2563780"/>
            <a:ext cx="33893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316688" y="2861437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851438" y="2869931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60902" y="2869931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316688" y="3167589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851438" y="3180611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03849" y="362135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 + 16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88761" y="362135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45003" y="362135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89549" y="361471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14 + 8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674461" y="361471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30703" y="361471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89815" y="1763280"/>
            <a:ext cx="426575" cy="109815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289815" y="2863520"/>
            <a:ext cx="426575" cy="31809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rot="16200000">
            <a:off x="5512381" y="2239022"/>
            <a:ext cx="1332622" cy="412924"/>
          </a:xfrm>
          <a:prstGeom prst="curvedDownArrow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94349" y="2024799"/>
            <a:ext cx="426575" cy="82506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6272826" y="3116225"/>
            <a:ext cx="2268154" cy="1186138"/>
            <a:chOff x="1734611" y="3351222"/>
            <a:chExt cx="2600835" cy="874183"/>
          </a:xfrm>
        </p:grpSpPr>
        <p:sp>
          <p:nvSpPr>
            <p:cNvPr id="146" name="Rounded Rectangular Callout 145"/>
            <p:cNvSpPr/>
            <p:nvPr/>
          </p:nvSpPr>
          <p:spPr>
            <a:xfrm>
              <a:off x="1744384" y="3351222"/>
              <a:ext cx="2591062" cy="874183"/>
            </a:xfrm>
            <a:prstGeom prst="wedgeRoundRectCallout">
              <a:avLst>
                <a:gd name="adj1" fmla="val -38706"/>
                <a:gd name="adj2" fmla="val -811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734611" y="3370765"/>
              <a:ext cx="2533922" cy="78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Since it is not possible to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  <a:sym typeface="Symbol"/>
                </a:rPr>
                <a:t>factorise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the equation.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Let us use the formula method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998818" y="3834146"/>
            <a:ext cx="2259631" cy="810147"/>
            <a:chOff x="1672298" y="3343271"/>
            <a:chExt cx="2591062" cy="542798"/>
          </a:xfrm>
        </p:grpSpPr>
        <p:sp>
          <p:nvSpPr>
            <p:cNvPr id="152" name="Rounded Rectangular Callout 151"/>
            <p:cNvSpPr/>
            <p:nvPr/>
          </p:nvSpPr>
          <p:spPr>
            <a:xfrm>
              <a:off x="1672298" y="3343271"/>
              <a:ext cx="2591062" cy="542798"/>
            </a:xfrm>
            <a:prstGeom prst="wedgeRoundRectCallout">
              <a:avLst>
                <a:gd name="adj1" fmla="val -64250"/>
                <a:gd name="adj2" fmla="val 589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849789" y="3370765"/>
              <a:ext cx="2303565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Let us do the prime factorization of 112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2143125" y="33083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(16 - x)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768042" y="1870192"/>
            <a:ext cx="3821113" cy="608676"/>
            <a:chOff x="1173188" y="3472803"/>
            <a:chExt cx="4381574" cy="407813"/>
          </a:xfrm>
        </p:grpSpPr>
        <p:sp>
          <p:nvSpPr>
            <p:cNvPr id="60" name="Rounded Rectangle 59"/>
            <p:cNvSpPr/>
            <p:nvPr/>
          </p:nvSpPr>
          <p:spPr>
            <a:xfrm>
              <a:off x="1173188" y="3472803"/>
              <a:ext cx="4381574" cy="4078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89771" y="3557546"/>
              <a:ext cx="4340820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Friend’s age + 2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nd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Friend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’s age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20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47911" y="1809323"/>
            <a:ext cx="2941244" cy="669545"/>
            <a:chOff x="1387081" y="3460068"/>
            <a:chExt cx="3372650" cy="448595"/>
          </a:xfrm>
        </p:grpSpPr>
        <p:sp>
          <p:nvSpPr>
            <p:cNvPr id="63" name="Rounded Rectangle 62"/>
            <p:cNvSpPr/>
            <p:nvPr/>
          </p:nvSpPr>
          <p:spPr>
            <a:xfrm>
              <a:off x="1597354" y="3460068"/>
              <a:ext cx="2850168" cy="44859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87081" y="3557546"/>
              <a:ext cx="3372650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x + 2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nd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Friend’s age = 20 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90547" y="1546902"/>
            <a:ext cx="3007568" cy="1186138"/>
            <a:chOff x="1298086" y="3390958"/>
            <a:chExt cx="3448702" cy="794712"/>
          </a:xfrm>
        </p:grpSpPr>
        <p:sp>
          <p:nvSpPr>
            <p:cNvPr id="143" name="Rounded Rectangle 142"/>
            <p:cNvSpPr/>
            <p:nvPr/>
          </p:nvSpPr>
          <p:spPr>
            <a:xfrm>
              <a:off x="1298086" y="3390958"/>
              <a:ext cx="3448702" cy="79471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315246" y="3557546"/>
              <a:ext cx="3372650" cy="4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We don’t get two factors in such a way that by adding we get middle number 20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575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49" name="Rectangle 148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smtClean="0"/>
                <a:t>EX 4.4 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42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0"/>
                            </p:stCondLst>
                            <p:childTnLst>
                              <p:par>
                                <p:cTn id="4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2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500"/>
                            </p:stCondLst>
                            <p:childTnLst>
                              <p:par>
                                <p:cTn id="5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2000"/>
                            </p:stCondLst>
                            <p:childTnLst>
                              <p:par>
                                <p:cTn id="529" presetID="26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1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9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500"/>
                            </p:stCondLst>
                            <p:childTnLst>
                              <p:par>
                                <p:cTn id="6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9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6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9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2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97" grpId="3" animBg="1"/>
      <p:bldP spid="155" grpId="0" animBg="1"/>
      <p:bldP spid="155" grpId="1" animBg="1"/>
      <p:bldP spid="155" grpId="2" animBg="1"/>
      <p:bldP spid="154" grpId="0" animBg="1"/>
      <p:bldP spid="154" grpId="1" animBg="1"/>
      <p:bldP spid="154" grpId="2" animBg="1"/>
      <p:bldP spid="69" grpId="0" animBg="1"/>
      <p:bldP spid="92" grpId="0"/>
      <p:bldP spid="56" grpId="0" animBg="1"/>
      <p:bldP spid="56" grpId="1" animBg="1"/>
      <p:bldP spid="106" grpId="0" animBg="1"/>
      <p:bldP spid="106" grpId="1" animBg="1"/>
      <p:bldP spid="106" grpId="2" animBg="1"/>
      <p:bldP spid="106" grpId="3" animBg="1"/>
      <p:bldP spid="108" grpId="0" animBg="1"/>
      <p:bldP spid="108" grpId="1" animBg="1"/>
      <p:bldP spid="108" grpId="2" animBg="1"/>
      <p:bldP spid="108" grpId="3" animBg="1"/>
      <p:bldP spid="110" grpId="0" animBg="1"/>
      <p:bldP spid="110" grpId="1" animBg="1"/>
      <p:bldP spid="110" grpId="2" animBg="1"/>
      <p:bldP spid="110" grpId="3" animBg="1"/>
      <p:bldP spid="105" grpId="0" animBg="1"/>
      <p:bldP spid="105" grpId="1" animBg="1"/>
      <p:bldP spid="105" grpId="2" animBg="1"/>
      <p:bldP spid="105" grpId="3" animBg="1"/>
      <p:bldP spid="107" grpId="0" animBg="1"/>
      <p:bldP spid="107" grpId="1" animBg="1"/>
      <p:bldP spid="107" grpId="2" animBg="1"/>
      <p:bldP spid="107" grpId="3" animBg="1"/>
      <p:bldP spid="109" grpId="0" animBg="1"/>
      <p:bldP spid="109" grpId="1" animBg="1"/>
      <p:bldP spid="109" grpId="2" animBg="1"/>
      <p:bldP spid="109" grpId="3" animBg="1"/>
      <p:bldP spid="54" grpId="0"/>
      <p:bldP spid="20" grpId="0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  <p:bldP spid="104" grpId="2" animBg="1"/>
      <p:bldP spid="104" grpId="3" animBg="1"/>
      <p:bldP spid="70" grpId="0"/>
      <p:bldP spid="81" grpId="0" animBg="1"/>
      <p:bldP spid="81" grpId="1" animBg="1"/>
      <p:bldP spid="81" grpId="2" animBg="1"/>
      <p:bldP spid="81" grpId="3" animBg="1"/>
      <p:bldP spid="80" grpId="0" animBg="1"/>
      <p:bldP spid="80" grpId="1" animBg="1"/>
      <p:bldP spid="80" grpId="2" animBg="1"/>
      <p:bldP spid="52" grpId="0" animBg="1"/>
      <p:bldP spid="52" grpId="1" animBg="1"/>
      <p:bldP spid="52" grpId="2" animBg="1"/>
      <p:bldP spid="52" grpId="3" animBg="1"/>
      <p:bldP spid="45" grpId="0" animBg="1"/>
      <p:bldP spid="45" grpId="1" animBg="1"/>
      <p:bldP spid="45" grpId="2" animBg="1"/>
      <p:bldP spid="41" grpId="0" animBg="1"/>
      <p:bldP spid="41" grpId="1" animBg="1"/>
      <p:bldP spid="41" grpId="2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82" grpId="0"/>
      <p:bldP spid="83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2" grpId="2"/>
      <p:bldP spid="123" grpId="0"/>
      <p:bldP spid="123" grpId="1"/>
      <p:bldP spid="125" grpId="0"/>
      <p:bldP spid="125" grpId="1"/>
      <p:bldP spid="127" grpId="0"/>
      <p:bldP spid="127" grpId="1"/>
      <p:bldP spid="128" grpId="0"/>
      <p:bldP spid="128" grpId="1"/>
      <p:bldP spid="130" grpId="0"/>
      <p:bldP spid="130" grpId="1"/>
      <p:bldP spid="131" grpId="0"/>
      <p:bldP spid="131" grpId="1"/>
      <p:bldP spid="131" grpId="2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57" grpId="0" animBg="1"/>
      <p:bldP spid="57" grpId="1" animBg="1"/>
      <p:bldP spid="57" grpId="2" animBg="1"/>
      <p:bldP spid="140" grpId="0" animBg="1"/>
      <p:bldP spid="140" grpId="1" animBg="1"/>
      <p:bldP spid="140" grpId="2" animBg="1"/>
      <p:bldP spid="58" grpId="0" animBg="1"/>
      <p:bldP spid="58" grpId="1" animBg="1"/>
      <p:bldP spid="141" grpId="0" animBg="1"/>
      <p:bldP spid="141" grpId="1" animBg="1"/>
      <p:bldP spid="141" grpId="2" animBg="1"/>
      <p:bldP spid="1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</a:rPr>
              <a:t>hank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You</a:t>
            </a:r>
            <a:r>
              <a:rPr lang="en-US" sz="4400" b="1" dirty="0" err="1" smtClean="0"/>
              <a:t>k</a:t>
            </a:r>
            <a:r>
              <a:rPr lang="en-US" sz="4400" b="1" dirty="0" smtClean="0"/>
              <a:t>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4094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5700106" y="2890650"/>
            <a:ext cx="124845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615238" y="2256088"/>
            <a:ext cx="176498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875766" y="2256096"/>
            <a:ext cx="179905" cy="20612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576889" y="2890725"/>
            <a:ext cx="137329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715126" y="2257424"/>
            <a:ext cx="411894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014695" y="2852808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617307" y="2848698"/>
            <a:ext cx="124845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542062" y="2028467"/>
            <a:ext cx="176498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779512" y="2039937"/>
            <a:ext cx="179905" cy="20612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490159" y="2847065"/>
            <a:ext cx="137329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650896" y="2033587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914400" y="2814676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114014" y="1969655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c = 3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3290" y="566205"/>
            <a:ext cx="6094703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Find the values of k for each of the following quadratic equations, so that they have two equal roots. </a:t>
            </a:r>
          </a:p>
        </p:txBody>
      </p:sp>
      <p:sp>
        <p:nvSpPr>
          <p:cNvPr id="62" name="Rectangle 76"/>
          <p:cNvSpPr>
            <a:spLocks noChangeArrowheads="1"/>
          </p:cNvSpPr>
          <p:nvPr/>
        </p:nvSpPr>
        <p:spPr bwMode="auto">
          <a:xfrm>
            <a:off x="4649628" y="2361484"/>
            <a:ext cx="6131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Since, roots of the quadratic 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equation are real and  equal.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524000" y="632639"/>
            <a:ext cx="1216326" cy="22673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66800" y="1492564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51009" y="1492096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140426" y="1500881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48818" y="1778616"/>
            <a:ext cx="1574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24373" y="1778616"/>
            <a:ext cx="1574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45194" y="1778616"/>
            <a:ext cx="1574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32263" y="632639"/>
            <a:ext cx="1216326" cy="22673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0051" y="1109032"/>
            <a:ext cx="2778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2x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+ </a:t>
            </a:r>
            <a:r>
              <a:rPr lang="en-US" b="1" i="1" dirty="0" err="1" smtClean="0">
                <a:solidFill>
                  <a:srgbClr val="0000FF"/>
                </a:solidFill>
                <a:latin typeface="Bookman Old Style" pitchFamily="18" charset="0"/>
              </a:rPr>
              <a:t>k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x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+ 3 = 0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581" y="1702376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with 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= 0, we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get;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7731" y="1428472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2x</a:t>
            </a:r>
            <a:r>
              <a:rPr lang="en-US" sz="1600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n-US" sz="1600" i="1" dirty="0" err="1" smtClean="0">
                <a:solidFill>
                  <a:schemeClr val="bg1"/>
                </a:solidFill>
                <a:latin typeface="Bookman Old Style" pitchFamily="18" charset="0"/>
              </a:rPr>
              <a:t>kx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3 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9359" y="1427277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8" name="Rectangle 76"/>
          <p:cNvSpPr>
            <a:spLocks noChangeArrowheads="1"/>
          </p:cNvSpPr>
          <p:nvPr/>
        </p:nvSpPr>
        <p:spPr bwMode="auto">
          <a:xfrm>
            <a:off x="498087" y="2244173"/>
            <a:ext cx="6131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Since, roots of the quadratic  equation </a:t>
            </a:r>
          </a:p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 real and  equal.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1472" y="2741467"/>
            <a:ext cx="2045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- 4ac 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256935" y="2751678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771247" y="3014032"/>
            <a:ext cx="579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 smtClean="0"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251088" y="3021693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01741" y="3379073"/>
            <a:ext cx="1844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24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251088" y="3386734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01740" y="3727054"/>
            <a:ext cx="1844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     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251087" y="3725288"/>
            <a:ext cx="832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24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1741" y="4305300"/>
            <a:ext cx="3051476" cy="361766"/>
            <a:chOff x="601741" y="3648989"/>
            <a:chExt cx="3051476" cy="361766"/>
          </a:xfrm>
        </p:grpSpPr>
        <p:sp>
          <p:nvSpPr>
            <p:cNvPr id="20" name="Rectangle 19"/>
            <p:cNvSpPr/>
            <p:nvPr/>
          </p:nvSpPr>
          <p:spPr>
            <a:xfrm>
              <a:off x="1817666" y="3656609"/>
              <a:ext cx="1527835" cy="338554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5"/>
            <p:cNvSpPr txBox="1">
              <a:spLocks noChangeArrowheads="1"/>
            </p:cNvSpPr>
            <p:nvPr/>
          </p:nvSpPr>
          <p:spPr bwMode="auto">
            <a:xfrm>
              <a:off x="601741" y="3656609"/>
              <a:ext cx="18447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                </a:t>
              </a:r>
              <a:r>
                <a:rPr lang="en-US" sz="1600" b="1" i="1" dirty="0" smtClean="0">
                  <a:solidFill>
                    <a:schemeClr val="bg1"/>
                  </a:solidFill>
                  <a:latin typeface="Bookman Old Style" pitchFamily="18" charset="0"/>
                </a:rPr>
                <a:t>k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2251087" y="3648989"/>
                  <a:ext cx="1402130" cy="3617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defTabSz="912813"/>
                  <a:r>
                    <a:rPr lang="en-US" sz="16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 = 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e>
                      </m:rad>
                    </m:oMath>
                  </a14:m>
                  <a:endParaRPr lang="en-US" sz="1600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1087" y="3648989"/>
                  <a:ext cx="1402130" cy="36176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108"/>
          <p:cNvGrpSpPr/>
          <p:nvPr/>
        </p:nvGrpSpPr>
        <p:grpSpPr>
          <a:xfrm>
            <a:off x="2286000" y="1311166"/>
            <a:ext cx="1688535" cy="740793"/>
            <a:chOff x="2447910" y="3510203"/>
            <a:chExt cx="1608960" cy="299586"/>
          </a:xfrm>
        </p:grpSpPr>
        <p:sp>
          <p:nvSpPr>
            <p:cNvPr id="30" name="Rounded Rectangular Callout 29"/>
            <p:cNvSpPr/>
            <p:nvPr/>
          </p:nvSpPr>
          <p:spPr>
            <a:xfrm>
              <a:off x="2447910" y="3510203"/>
              <a:ext cx="1608960" cy="293306"/>
            </a:xfrm>
            <a:prstGeom prst="wedgeRoundRectCallout">
              <a:avLst>
                <a:gd name="adj1" fmla="val -59756"/>
                <a:gd name="adj2" fmla="val -10297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What we have to find in this sum.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35" name="Group 108"/>
          <p:cNvGrpSpPr/>
          <p:nvPr/>
        </p:nvGrpSpPr>
        <p:grpSpPr>
          <a:xfrm>
            <a:off x="2333686" y="1303322"/>
            <a:ext cx="1535032" cy="601125"/>
            <a:chOff x="2550750" y="3530553"/>
            <a:chExt cx="1462691" cy="243102"/>
          </a:xfrm>
        </p:grpSpPr>
        <p:sp>
          <p:nvSpPr>
            <p:cNvPr id="36" name="Rounded Rectangular Callout 35"/>
            <p:cNvSpPr/>
            <p:nvPr/>
          </p:nvSpPr>
          <p:spPr>
            <a:xfrm>
              <a:off x="2550750" y="3531253"/>
              <a:ext cx="1462691" cy="242402"/>
            </a:xfrm>
            <a:prstGeom prst="wedgeRoundRectCallout">
              <a:avLst>
                <a:gd name="adj1" fmla="val -59304"/>
                <a:gd name="adj2" fmla="val -11071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8077" y="3530553"/>
              <a:ext cx="1342759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Means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b</a:t>
              </a:r>
              <a:r>
                <a:rPr lang="en-US" sz="14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– 4ac = 0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38" name="Group 108"/>
          <p:cNvGrpSpPr/>
          <p:nvPr/>
        </p:nvGrpSpPr>
        <p:grpSpPr>
          <a:xfrm>
            <a:off x="2823878" y="1907518"/>
            <a:ext cx="1707197" cy="963125"/>
            <a:chOff x="2468909" y="3510395"/>
            <a:chExt cx="1626743" cy="389500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2486692" y="3510395"/>
              <a:ext cx="1608960" cy="322637"/>
            </a:xfrm>
            <a:prstGeom prst="wedgeRoundRectCallout">
              <a:avLst>
                <a:gd name="adj1" fmla="val -71038"/>
                <a:gd name="adj2" fmla="val -6166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68909" y="3514042"/>
              <a:ext cx="1624739" cy="38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So we need to find the values of </a:t>
              </a:r>
              <a:r>
                <a:rPr lang="en-US" sz="1400" b="1" kern="0" dirty="0" err="1" smtClean="0">
                  <a:solidFill>
                    <a:sysClr val="window" lastClr="FFFFFF"/>
                  </a:solidFill>
                  <a:latin typeface="Bookman Old Style" pitchFamily="18" charset="0"/>
                </a:rPr>
                <a:t>a,b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&amp; c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21775" y="2352109"/>
            <a:ext cx="928505" cy="441450"/>
            <a:chOff x="3073418" y="3556409"/>
            <a:chExt cx="1102719" cy="242803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224612" y="3556409"/>
              <a:ext cx="836156" cy="242803"/>
            </a:xfrm>
            <a:prstGeom prst="wedgeRoundRectCallout">
              <a:avLst>
                <a:gd name="adj1" fmla="val -47891"/>
                <a:gd name="adj2" fmla="val -8422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3418" y="3585450"/>
              <a:ext cx="1102719" cy="169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Yes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32" name="Group 108"/>
          <p:cNvGrpSpPr/>
          <p:nvPr/>
        </p:nvGrpSpPr>
        <p:grpSpPr>
          <a:xfrm>
            <a:off x="2317175" y="1344241"/>
            <a:ext cx="1688535" cy="797792"/>
            <a:chOff x="2477616" y="3507093"/>
            <a:chExt cx="1608960" cy="322637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2477616" y="3507093"/>
              <a:ext cx="1608960" cy="322637"/>
            </a:xfrm>
            <a:prstGeom prst="wedgeRoundRectCallout">
              <a:avLst>
                <a:gd name="adj1" fmla="val -63704"/>
                <a:gd name="adj2" fmla="val -1070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So that we have two equal roots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351228" y="1969655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 = 2,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199614" y="1969655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 = </a:t>
            </a:r>
            <a:r>
              <a:rPr kumimoji="0" lang="pt-BR" sz="16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k</a:t>
            </a: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,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6801" y="2003733"/>
            <a:ext cx="1574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63742" y="2003735"/>
            <a:ext cx="1574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704147" y="2015644"/>
            <a:ext cx="1574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154194" y="1776184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513496" y="1776184"/>
            <a:ext cx="487256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99335" y="1776184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671592" y="1107391"/>
            <a:ext cx="2778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ii) </a:t>
            </a:r>
            <a:r>
              <a:rPr lang="en-US" b="1" i="1" dirty="0" err="1" smtClean="0">
                <a:solidFill>
                  <a:srgbClr val="0000FF"/>
                </a:solidFill>
                <a:latin typeface="Bookman Old Style" pitchFamily="18" charset="0"/>
              </a:rPr>
              <a:t>k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x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(x – 2) + 6 = 0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64122" y="1930788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with 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= 0, we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get;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159272" y="1426831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i="1" dirty="0" err="1">
                <a:solidFill>
                  <a:schemeClr val="bg1"/>
                </a:solidFill>
                <a:latin typeface="Bookman Old Style" pitchFamily="18" charset="0"/>
              </a:rPr>
              <a:t>k</a:t>
            </a:r>
            <a:r>
              <a:rPr lang="en-US" sz="1600" dirty="0" err="1">
                <a:solidFill>
                  <a:schemeClr val="bg1"/>
                </a:solidFill>
                <a:latin typeface="Bookman Old Style" pitchFamily="18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(x – 2) + 6 = 0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648200" y="142563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63" name="TextBox 4"/>
          <p:cNvSpPr txBox="1">
            <a:spLocks noChangeArrowheads="1"/>
          </p:cNvSpPr>
          <p:nvPr/>
        </p:nvSpPr>
        <p:spPr bwMode="auto">
          <a:xfrm>
            <a:off x="4648200" y="2782200"/>
            <a:ext cx="19132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- 4ac 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6408476" y="2792411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4675514" y="3334072"/>
            <a:ext cx="20576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4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24</a:t>
            </a:r>
            <a:r>
              <a:rPr lang="pt-BR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6402629" y="3341733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4694012" y="3605118"/>
            <a:ext cx="1844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4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6)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6402628" y="3603352"/>
            <a:ext cx="832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083317" y="1708774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i="1" dirty="0" smtClean="0">
                <a:solidFill>
                  <a:schemeClr val="bg1"/>
                </a:solidFill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i="1" dirty="0">
                <a:solidFill>
                  <a:schemeClr val="bg1"/>
                </a:solidFill>
                <a:latin typeface="Bookman Old Style" pitchFamily="18" charset="0"/>
              </a:rPr>
              <a:t>k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ookman Old Style" pitchFamily="18" charset="0"/>
              </a:rPr>
              <a:t>+ 6 = 0</a:t>
            </a:r>
          </a:p>
        </p:txBody>
      </p:sp>
      <p:sp>
        <p:nvSpPr>
          <p:cNvPr id="72" name="TextBox 5"/>
          <p:cNvSpPr txBox="1">
            <a:spLocks noChangeArrowheads="1"/>
          </p:cNvSpPr>
          <p:nvPr/>
        </p:nvSpPr>
        <p:spPr bwMode="auto">
          <a:xfrm>
            <a:off x="4685545" y="3844290"/>
            <a:ext cx="804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4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5190398" y="3844290"/>
            <a:ext cx="743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5764609" y="3844290"/>
            <a:ext cx="743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6666720" y="3844290"/>
            <a:ext cx="743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5"/>
          <p:cNvSpPr txBox="1">
            <a:spLocks noChangeArrowheads="1"/>
          </p:cNvSpPr>
          <p:nvPr/>
        </p:nvSpPr>
        <p:spPr bwMode="auto">
          <a:xfrm>
            <a:off x="6210071" y="3844290"/>
            <a:ext cx="787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735740" y="4541799"/>
            <a:ext cx="1200725" cy="315862"/>
            <a:chOff x="523981" y="4419933"/>
            <a:chExt cx="1200725" cy="347448"/>
          </a:xfrm>
        </p:grpSpPr>
        <p:sp>
          <p:nvSpPr>
            <p:cNvPr id="78" name="Rectangle 77"/>
            <p:cNvSpPr/>
            <p:nvPr/>
          </p:nvSpPr>
          <p:spPr>
            <a:xfrm>
              <a:off x="860783" y="4461593"/>
              <a:ext cx="667469" cy="279797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5"/>
            <p:cNvSpPr txBox="1">
              <a:spLocks noChangeArrowheads="1"/>
            </p:cNvSpPr>
            <p:nvPr/>
          </p:nvSpPr>
          <p:spPr bwMode="auto">
            <a:xfrm>
              <a:off x="523981" y="4419933"/>
              <a:ext cx="3876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7"/>
            <p:cNvSpPr txBox="1">
              <a:spLocks noChangeArrowheads="1"/>
            </p:cNvSpPr>
            <p:nvPr/>
          </p:nvSpPr>
          <p:spPr bwMode="auto">
            <a:xfrm>
              <a:off x="981155" y="4419933"/>
              <a:ext cx="7435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 =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6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5"/>
            <p:cNvSpPr txBox="1">
              <a:spLocks noChangeArrowheads="1"/>
            </p:cNvSpPr>
            <p:nvPr/>
          </p:nvSpPr>
          <p:spPr bwMode="auto">
            <a:xfrm>
              <a:off x="853381" y="4428827"/>
              <a:ext cx="3319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r>
                <a:rPr lang="en-US" sz="1600" b="1" i="1" dirty="0" smtClean="0">
                  <a:solidFill>
                    <a:schemeClr val="bg1"/>
                  </a:solidFill>
                  <a:latin typeface="Bookman Old Style" pitchFamily="18" charset="0"/>
                </a:rPr>
                <a:t>k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03377" y="1868287"/>
            <a:ext cx="1673535" cy="646325"/>
            <a:chOff x="2648010" y="3574177"/>
            <a:chExt cx="1987537" cy="355487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663933" y="3574177"/>
              <a:ext cx="1971614" cy="355487"/>
            </a:xfrm>
            <a:prstGeom prst="wedgeRoundRectCallout">
              <a:avLst>
                <a:gd name="adj1" fmla="val -75339"/>
                <a:gd name="adj2" fmla="val -730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48010" y="3585450"/>
              <a:ext cx="1953532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Is</a:t>
              </a:r>
              <a:r>
                <a:rPr kumimoji="0" lang="en-US" sz="14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 it in a standard form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09307" y="1691916"/>
            <a:ext cx="1644902" cy="646325"/>
            <a:chOff x="2648010" y="3563699"/>
            <a:chExt cx="1953532" cy="355487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2823712" y="3563699"/>
              <a:ext cx="1629432" cy="355487"/>
            </a:xfrm>
            <a:prstGeom prst="wedgeRoundRectCallout">
              <a:avLst>
                <a:gd name="adj1" fmla="val -90951"/>
                <a:gd name="adj2" fmla="val -5392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48010" y="3585450"/>
              <a:ext cx="1953532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Opening the bracket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162800" y="2725949"/>
            <a:ext cx="1644902" cy="485594"/>
            <a:chOff x="2648010" y="3549508"/>
            <a:chExt cx="1953532" cy="267083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3247236" y="3549508"/>
              <a:ext cx="836156" cy="267083"/>
            </a:xfrm>
            <a:prstGeom prst="wedgeRoundRectCallout">
              <a:avLst>
                <a:gd name="adj1" fmla="val -49243"/>
                <a:gd name="adj2" fmla="val -10226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8010" y="3585450"/>
              <a:ext cx="1953532" cy="169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No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93" name="Group 108"/>
          <p:cNvGrpSpPr/>
          <p:nvPr/>
        </p:nvGrpSpPr>
        <p:grpSpPr>
          <a:xfrm>
            <a:off x="6393716" y="1284429"/>
            <a:ext cx="1857388" cy="797792"/>
            <a:chOff x="2397168" y="3499389"/>
            <a:chExt cx="1769856" cy="322637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2397168" y="3499389"/>
              <a:ext cx="1769856" cy="322637"/>
            </a:xfrm>
            <a:prstGeom prst="wedgeRoundRectCallout">
              <a:avLst>
                <a:gd name="adj1" fmla="val -57756"/>
                <a:gd name="adj2" fmla="val -8674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What we have to find in this sum.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96" name="Group 108"/>
          <p:cNvGrpSpPr/>
          <p:nvPr/>
        </p:nvGrpSpPr>
        <p:grpSpPr>
          <a:xfrm>
            <a:off x="6523332" y="1276356"/>
            <a:ext cx="1427054" cy="599395"/>
            <a:chOff x="2578077" y="3519642"/>
            <a:chExt cx="1359802" cy="242402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2608160" y="3519642"/>
              <a:ext cx="1329719" cy="242402"/>
            </a:xfrm>
            <a:prstGeom prst="wedgeRoundRectCallout">
              <a:avLst>
                <a:gd name="adj1" fmla="val -71342"/>
                <a:gd name="adj2" fmla="val -1218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8077" y="3530553"/>
              <a:ext cx="1342759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Means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b</a:t>
              </a:r>
              <a:r>
                <a:rPr lang="en-US" sz="14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– 4ac = 0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435996" y="2185068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 = </a:t>
            </a:r>
            <a:r>
              <a:rPr kumimoji="0" lang="pt-BR" sz="16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k</a:t>
            </a: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,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284381" y="2185068"/>
            <a:ext cx="9927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 = -2</a:t>
            </a:r>
            <a:r>
              <a:rPr kumimoji="0" lang="pt-BR" sz="16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k</a:t>
            </a: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,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7198782" y="2185068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c = 6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57551" y="1328433"/>
            <a:ext cx="1673535" cy="646325"/>
            <a:chOff x="2648010" y="3551163"/>
            <a:chExt cx="1987537" cy="391036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2663933" y="3551163"/>
              <a:ext cx="1971614" cy="391036"/>
            </a:xfrm>
            <a:prstGeom prst="wedgeRoundRectCallout">
              <a:avLst>
                <a:gd name="adj1" fmla="val -87962"/>
                <a:gd name="adj2" fmla="val -58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8010" y="3585450"/>
              <a:ext cx="1953532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Is</a:t>
              </a:r>
              <a:r>
                <a:rPr kumimoji="0" lang="en-US" sz="14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 it in a standard form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108" name="TextBox 5"/>
          <p:cNvSpPr txBox="1">
            <a:spLocks noChangeArrowheads="1"/>
          </p:cNvSpPr>
          <p:nvPr/>
        </p:nvSpPr>
        <p:spPr bwMode="auto">
          <a:xfrm>
            <a:off x="4915010" y="4305836"/>
            <a:ext cx="29574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But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 0             (</a:t>
            </a:r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∵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  0)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9" name="Group 108"/>
          <p:cNvGrpSpPr/>
          <p:nvPr/>
        </p:nvGrpSpPr>
        <p:grpSpPr>
          <a:xfrm>
            <a:off x="6447500" y="1888470"/>
            <a:ext cx="1705094" cy="982175"/>
            <a:chOff x="2468909" y="3502691"/>
            <a:chExt cx="1624739" cy="397204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2477616" y="3502691"/>
              <a:ext cx="1608960" cy="322637"/>
            </a:xfrm>
            <a:prstGeom prst="wedgeRoundRectCallout">
              <a:avLst>
                <a:gd name="adj1" fmla="val -65961"/>
                <a:gd name="adj2" fmla="val -1094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68909" y="3514042"/>
              <a:ext cx="1624739" cy="38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So we need to find the values of </a:t>
              </a:r>
              <a:r>
                <a:rPr lang="en-US" sz="1400" b="1" kern="0" dirty="0" err="1" smtClean="0">
                  <a:solidFill>
                    <a:sysClr val="window" lastClr="FFFFFF"/>
                  </a:solidFill>
                  <a:latin typeface="Bookman Old Style" pitchFamily="18" charset="0"/>
                </a:rPr>
                <a:t>a,b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&amp; c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102" name="Group 108"/>
          <p:cNvGrpSpPr/>
          <p:nvPr/>
        </p:nvGrpSpPr>
        <p:grpSpPr>
          <a:xfrm>
            <a:off x="6542470" y="1344237"/>
            <a:ext cx="1547455" cy="797789"/>
            <a:chOff x="2538912" y="3507094"/>
            <a:chExt cx="1474529" cy="322636"/>
          </a:xfrm>
        </p:grpSpPr>
        <p:sp>
          <p:nvSpPr>
            <p:cNvPr id="103" name="Rounded Rectangular Callout 102"/>
            <p:cNvSpPr/>
            <p:nvPr/>
          </p:nvSpPr>
          <p:spPr>
            <a:xfrm>
              <a:off x="2550750" y="3507094"/>
              <a:ext cx="1462691" cy="322636"/>
            </a:xfrm>
            <a:prstGeom prst="wedgeRoundRectCallout">
              <a:avLst>
                <a:gd name="adj1" fmla="val -69233"/>
                <a:gd name="adj2" fmla="val -1153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So that we have two equal roots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sp>
        <p:nvSpPr>
          <p:cNvPr id="110" name="TextBox 5"/>
          <p:cNvSpPr txBox="1">
            <a:spLocks noChangeArrowheads="1"/>
          </p:cNvSpPr>
          <p:nvPr/>
        </p:nvSpPr>
        <p:spPr bwMode="auto">
          <a:xfrm>
            <a:off x="4695825" y="4091940"/>
            <a:ext cx="804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5200678" y="4091940"/>
            <a:ext cx="743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5774889" y="4091940"/>
            <a:ext cx="743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6677001" y="4091940"/>
            <a:ext cx="733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5"/>
          <p:cNvSpPr txBox="1">
            <a:spLocks noChangeArrowheads="1"/>
          </p:cNvSpPr>
          <p:nvPr/>
        </p:nvSpPr>
        <p:spPr bwMode="auto">
          <a:xfrm>
            <a:off x="6444212" y="4091940"/>
            <a:ext cx="456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5"/>
          <p:cNvSpPr txBox="1">
            <a:spLocks noChangeArrowheads="1"/>
          </p:cNvSpPr>
          <p:nvPr/>
        </p:nvSpPr>
        <p:spPr bwMode="auto">
          <a:xfrm>
            <a:off x="601741" y="3979545"/>
            <a:ext cx="1844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                 </a:t>
            </a:r>
            <a:r>
              <a:rPr lang="en-US" sz="1600" i="1" dirty="0" smtClean="0">
                <a:solidFill>
                  <a:schemeClr val="bg1"/>
                </a:solidFill>
                <a:latin typeface="Bookman Old Style" pitchFamily="18" charset="0"/>
              </a:rPr>
              <a:t>k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7"/>
              <p:cNvSpPr txBox="1">
                <a:spLocks noChangeArrowheads="1"/>
              </p:cNvSpPr>
              <p:nvPr/>
            </p:nvSpPr>
            <p:spPr bwMode="auto">
              <a:xfrm>
                <a:off x="2251087" y="3971925"/>
                <a:ext cx="1402130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4×6</m:t>
                        </m:r>
                      </m:e>
                    </m:rad>
                  </m:oMath>
                </a14:m>
                <a:endParaRPr lang="en-US" sz="16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1087" y="3971925"/>
                <a:ext cx="1402130" cy="361766"/>
              </a:xfrm>
              <a:prstGeom prst="rect">
                <a:avLst/>
              </a:prstGeom>
              <a:blipFill rotWithShape="1">
                <a:blip r:embed="rId3"/>
                <a:stretch>
                  <a:fillRect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79475" y="30301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</a:rPr>
              <a:t>k</a:t>
            </a:r>
            <a:endParaRPr lang="en-US" dirty="0"/>
          </a:p>
        </p:txBody>
      </p:sp>
      <p:sp>
        <p:nvSpPr>
          <p:cNvPr id="129" name="TextBox 5"/>
          <p:cNvSpPr txBox="1">
            <a:spLocks noChangeArrowheads="1"/>
          </p:cNvSpPr>
          <p:nvPr/>
        </p:nvSpPr>
        <p:spPr bwMode="auto">
          <a:xfrm>
            <a:off x="1543325" y="3014032"/>
            <a:ext cx="449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5"/>
          <p:cNvSpPr txBox="1">
            <a:spLocks noChangeArrowheads="1"/>
          </p:cNvSpPr>
          <p:nvPr/>
        </p:nvSpPr>
        <p:spPr bwMode="auto">
          <a:xfrm>
            <a:off x="1828800" y="3014032"/>
            <a:ext cx="449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741" y="30025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131" name="TextBox 5"/>
          <p:cNvSpPr txBox="1">
            <a:spLocks noChangeArrowheads="1"/>
          </p:cNvSpPr>
          <p:nvPr/>
        </p:nvSpPr>
        <p:spPr bwMode="auto">
          <a:xfrm>
            <a:off x="1248818" y="3014032"/>
            <a:ext cx="579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</a:t>
            </a:r>
          </a:p>
        </p:txBody>
      </p:sp>
      <p:sp>
        <p:nvSpPr>
          <p:cNvPr id="138" name="TextBox 5"/>
          <p:cNvSpPr txBox="1">
            <a:spLocks noChangeArrowheads="1"/>
          </p:cNvSpPr>
          <p:nvPr/>
        </p:nvSpPr>
        <p:spPr bwMode="auto">
          <a:xfrm>
            <a:off x="4855364" y="3035556"/>
            <a:ext cx="855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(     </a:t>
            </a:r>
            <a:r>
              <a:rPr lang="en-US" sz="1600" dirty="0" smtClean="0"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7"/>
          <p:cNvSpPr txBox="1">
            <a:spLocks noChangeArrowheads="1"/>
          </p:cNvSpPr>
          <p:nvPr/>
        </p:nvSpPr>
        <p:spPr bwMode="auto">
          <a:xfrm>
            <a:off x="6405068" y="3043217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998518" y="3051645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rPr>
              <a:t>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Box 5"/>
          <p:cNvSpPr txBox="1">
            <a:spLocks noChangeArrowheads="1"/>
          </p:cNvSpPr>
          <p:nvPr/>
        </p:nvSpPr>
        <p:spPr bwMode="auto">
          <a:xfrm>
            <a:off x="5871741" y="3035556"/>
            <a:ext cx="449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i="1" kern="0" dirty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5"/>
          <p:cNvSpPr txBox="1">
            <a:spLocks noChangeArrowheads="1"/>
          </p:cNvSpPr>
          <p:nvPr/>
        </p:nvSpPr>
        <p:spPr bwMode="auto">
          <a:xfrm>
            <a:off x="6138166" y="3035556"/>
            <a:ext cx="449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(6)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663399" y="301769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TextBox 5"/>
          <p:cNvSpPr txBox="1">
            <a:spLocks noChangeArrowheads="1"/>
          </p:cNvSpPr>
          <p:nvPr/>
        </p:nvSpPr>
        <p:spPr bwMode="auto">
          <a:xfrm>
            <a:off x="5550769" y="3035556"/>
            <a:ext cx="5276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46" name="Rectangle 145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4.4 </a:t>
              </a:r>
              <a:r>
                <a:rPr lang="en-US" sz="4000" dirty="0"/>
                <a:t>2</a:t>
              </a:r>
              <a:r>
                <a:rPr lang="en-US" sz="4000" dirty="0" smtClean="0"/>
                <a:t>(I)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8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2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2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7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6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1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0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24" grpId="0" animBg="1"/>
      <p:bldP spid="124" grpId="1" animBg="1"/>
      <p:bldP spid="124" grpId="2" animBg="1"/>
      <p:bldP spid="123" grpId="0" animBg="1"/>
      <p:bldP spid="123" grpId="1" animBg="1"/>
      <p:bldP spid="123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  <p:bldP spid="51" grpId="0"/>
      <p:bldP spid="2" grpId="0" animBg="1"/>
      <p:bldP spid="62" grpId="0"/>
      <p:bldP spid="164" grpId="0" animBg="1"/>
      <p:bldP spid="164" grpId="1" animBg="1"/>
      <p:bldP spid="164" grpId="2" animBg="1"/>
      <p:bldP spid="44" grpId="0" animBg="1"/>
      <p:bldP spid="44" grpId="1" animBg="1"/>
      <p:bldP spid="44" grpId="2" animBg="1"/>
      <p:bldP spid="47" grpId="0" animBg="1"/>
      <p:bldP spid="47" grpId="1" animBg="1"/>
      <p:bldP spid="47" grpId="2" animBg="1"/>
      <p:bldP spid="50" grpId="0" animBg="1"/>
      <p:bldP spid="50" grpId="1" animBg="1"/>
      <p:bldP spid="50" grpId="2" animBg="1"/>
      <p:bldP spid="43" grpId="0" animBg="1"/>
      <p:bldP spid="43" grpId="1" animBg="1"/>
      <p:bldP spid="43" grpId="2" animBg="1"/>
      <p:bldP spid="46" grpId="0" animBg="1"/>
      <p:bldP spid="46" grpId="1" animBg="1"/>
      <p:bldP spid="46" grpId="2" animBg="1"/>
      <p:bldP spid="49" grpId="0" animBg="1"/>
      <p:bldP spid="49" grpId="1" animBg="1"/>
      <p:bldP spid="49" grpId="2" animBg="1"/>
      <p:bldP spid="27" grpId="0" animBg="1"/>
      <p:bldP spid="27" grpId="1" animBg="1"/>
      <p:bldP spid="27" grpId="2" animBg="1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45" grpId="0"/>
      <p:bldP spid="48" grpId="0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/>
      <p:bldP spid="59" grpId="0"/>
      <p:bldP spid="60" grpId="0"/>
      <p:bldP spid="61" grpId="0"/>
      <p:bldP spid="63" grpId="0"/>
      <p:bldP spid="64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4" grpId="0"/>
      <p:bldP spid="129" grpId="0"/>
      <p:bldP spid="130" grpId="0"/>
      <p:bldP spid="19" grpId="0"/>
      <p:bldP spid="131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65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Value of k when roots are equal</a:t>
            </a:r>
          </a:p>
        </p:txBody>
      </p:sp>
    </p:spTree>
    <p:extLst>
      <p:ext uri="{BB962C8B-B14F-4D97-AF65-F5344CB8AC3E}">
        <p14:creationId xmlns:p14="http://schemas.microsoft.com/office/powerpoint/2010/main" val="35348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2061581" y="3622175"/>
            <a:ext cx="124845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992300" y="2520575"/>
            <a:ext cx="176498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2507866" y="2528213"/>
            <a:ext cx="579685" cy="206120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943100" y="3623310"/>
            <a:ext cx="137329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595704" y="2506086"/>
            <a:ext cx="897287" cy="24586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188815" y="3589592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041080" y="2207957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496692" y="2186332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888060" y="2193854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658778" y="1886394"/>
            <a:ext cx="213563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304488" y="1869515"/>
            <a:ext cx="963954" cy="249405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115616" y="1861220"/>
            <a:ext cx="720080" cy="274347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0760" y="150551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4910" y="1203598"/>
            <a:ext cx="3983018" cy="338554"/>
            <a:chOff x="588982" y="1008613"/>
            <a:chExt cx="3983018" cy="338554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588982" y="1008613"/>
              <a:ext cx="647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iii)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5314" y="1008613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(k –12)x</a:t>
              </a:r>
              <a:r>
                <a:rPr lang="en-US" sz="1600" b="1" baseline="30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8688" y="100861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15988" y="1008613"/>
              <a:ext cx="13692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 (k – 12) x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67446" y="100861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0810" y="100861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51078" y="100861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0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7716" y="100861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048715" y="1505516"/>
            <a:ext cx="3408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given quadratic equation 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2174" y="1814012"/>
            <a:ext cx="1055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(k –12)x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45548" y="18140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52848" y="1814012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 (k – 12) 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18260" y="18140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11624" y="18140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01892" y="18140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8530" y="18140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6060" y="2122602"/>
            <a:ext cx="1854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Comparing with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4222" y="2122602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26974" y="21226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7366" y="2122602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79912" y="21226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90305" y="2122602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77273" y="21226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8505" y="212260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2255" y="2462084"/>
            <a:ext cx="102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We have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98762" y="2462084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80234" y="246208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30314" y="2462084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–12,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12790" y="246208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44810" y="246208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31092" y="2462084"/>
            <a:ext cx="1112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 (k –12),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19018" y="2462084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31802" y="246208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24897" y="246208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8860" y="288232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MT Extra" panose="05050102010205020202" pitchFamily="18" charset="2"/>
              </a:rPr>
              <a:t>Q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32057" y="2882325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roots of given equation are real 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equal.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8860" y="352416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24359" y="3524164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87853" y="352416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37933" y="3524164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4ac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9060" y="35241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27660" y="352416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8860" y="43286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32260" y="4328696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12)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99060" y="432869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03741" y="4328696"/>
            <a:ext cx="1112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8(k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12)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00445" y="43286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25966" y="43286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221877" y="1374719"/>
            <a:ext cx="0" cy="347472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5220072" y="123832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508104" y="1238323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Dividing throughout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by 4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,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18940" y="1494605"/>
            <a:ext cx="1112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12)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87774" y="149460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57699" y="1494605"/>
            <a:ext cx="1178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2 (k – 12)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18894" y="14946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820291" y="14946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20072" y="183967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27992" y="183967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77840" y="1839678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08261" y="18396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09658" y="183967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220072" y="218257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97636" y="2182578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12)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15167" y="2182578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08261" y="21825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09658" y="218257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51408" y="2486842"/>
            <a:ext cx="1899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We know that in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75269" y="2486842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33704" y="248684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505278" y="2486842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812360" y="248684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011648" y="2486842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185100" y="248684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348166" y="248684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51408" y="2721916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20072" y="303852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586019" y="3038523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813107" y="303852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015568" y="3038523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0072" y="339856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86019" y="3395896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 – 12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46507" y="3398563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Symbol" panose="05050102010706020507" pitchFamily="18" charset="2"/>
              </a:rPr>
              <a:t>¹ </a:t>
            </a:r>
            <a:endParaRPr lang="en-US" sz="16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625168" y="339856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20072" y="375327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586019" y="3753270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k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– 14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46507" y="375327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endParaRPr lang="en-US" sz="16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5168" y="375327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220072" y="410911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2564" y="410911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934706" y="4109118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endParaRPr lang="en-US" sz="16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13367" y="410911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220072" y="446001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02564" y="4460015"/>
            <a:ext cx="2409084" cy="338554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The value of k is 14.</a:t>
            </a:r>
          </a:p>
        </p:txBody>
      </p:sp>
      <p:grpSp>
        <p:nvGrpSpPr>
          <p:cNvPr id="153" name="Group 108"/>
          <p:cNvGrpSpPr/>
          <p:nvPr/>
        </p:nvGrpSpPr>
        <p:grpSpPr>
          <a:xfrm>
            <a:off x="2895600" y="1657350"/>
            <a:ext cx="2300023" cy="601330"/>
            <a:chOff x="2515917" y="3507093"/>
            <a:chExt cx="1540065" cy="329227"/>
          </a:xfrm>
        </p:grpSpPr>
        <p:sp>
          <p:nvSpPr>
            <p:cNvPr id="154" name="Rounded Rectangle 153"/>
            <p:cNvSpPr/>
            <p:nvPr/>
          </p:nvSpPr>
          <p:spPr>
            <a:xfrm>
              <a:off x="2544372" y="3507093"/>
              <a:ext cx="1462691" cy="3226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15917" y="3549858"/>
              <a:ext cx="1540065" cy="2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 given information is 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-4ac = 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6" name="Group 108"/>
          <p:cNvGrpSpPr/>
          <p:nvPr/>
        </p:nvGrpSpPr>
        <p:grpSpPr>
          <a:xfrm>
            <a:off x="2895600" y="2358745"/>
            <a:ext cx="2300023" cy="648224"/>
            <a:chOff x="2515917" y="3527181"/>
            <a:chExt cx="1540065" cy="354901"/>
          </a:xfrm>
        </p:grpSpPr>
        <p:sp>
          <p:nvSpPr>
            <p:cNvPr id="157" name="Rounded Rectangle 156"/>
            <p:cNvSpPr/>
            <p:nvPr/>
          </p:nvSpPr>
          <p:spPr>
            <a:xfrm>
              <a:off x="2528568" y="3527181"/>
              <a:ext cx="1462691" cy="35490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15917" y="3549858"/>
              <a:ext cx="1540065" cy="2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So we need to find the values of a, b &amp; c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9" name="Group 108"/>
          <p:cNvGrpSpPr/>
          <p:nvPr/>
        </p:nvGrpSpPr>
        <p:grpSpPr>
          <a:xfrm>
            <a:off x="2895600" y="3107034"/>
            <a:ext cx="3027995" cy="744261"/>
            <a:chOff x="2589174" y="3516555"/>
            <a:chExt cx="1470936" cy="266643"/>
          </a:xfrm>
        </p:grpSpPr>
        <p:sp>
          <p:nvSpPr>
            <p:cNvPr id="160" name="Rounded Rectangle 159"/>
            <p:cNvSpPr/>
            <p:nvPr/>
          </p:nvSpPr>
          <p:spPr>
            <a:xfrm>
              <a:off x="2597419" y="3516555"/>
              <a:ext cx="1462691" cy="26664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89174" y="3549858"/>
              <a:ext cx="1465145" cy="18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that the equation should be in a 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2" name="Group 108"/>
          <p:cNvGrpSpPr/>
          <p:nvPr/>
        </p:nvGrpSpPr>
        <p:grpSpPr>
          <a:xfrm>
            <a:off x="5194489" y="1679079"/>
            <a:ext cx="2300023" cy="589295"/>
            <a:chOff x="2515917" y="3510389"/>
            <a:chExt cx="1540065" cy="322638"/>
          </a:xfrm>
        </p:grpSpPr>
        <p:sp>
          <p:nvSpPr>
            <p:cNvPr id="163" name="Rounded Rectangle 162"/>
            <p:cNvSpPr/>
            <p:nvPr/>
          </p:nvSpPr>
          <p:spPr>
            <a:xfrm>
              <a:off x="2544372" y="3510389"/>
              <a:ext cx="1462691" cy="3226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15917" y="3528476"/>
              <a:ext cx="1540065" cy="2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Is it in a standard form ?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5" name="Group 108"/>
          <p:cNvGrpSpPr/>
          <p:nvPr/>
        </p:nvGrpSpPr>
        <p:grpSpPr>
          <a:xfrm>
            <a:off x="5236985" y="2364198"/>
            <a:ext cx="806145" cy="442745"/>
            <a:chOff x="3016059" y="3502765"/>
            <a:chExt cx="539784" cy="242402"/>
          </a:xfrm>
        </p:grpSpPr>
        <p:sp>
          <p:nvSpPr>
            <p:cNvPr id="166" name="Rounded Rectangle 165"/>
            <p:cNvSpPr/>
            <p:nvPr/>
          </p:nvSpPr>
          <p:spPr>
            <a:xfrm>
              <a:off x="3019385" y="3502765"/>
              <a:ext cx="512664" cy="2424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016059" y="3542382"/>
              <a:ext cx="539784" cy="16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Yes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34697" y="546795"/>
            <a:ext cx="6094703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Find the value of k for which given equation has real and equal roots.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614985" y="1809750"/>
            <a:ext cx="762000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924124" y="1809750"/>
            <a:ext cx="629752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155667" y="1839678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800" y="182403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446130" y="182403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7" name="TextBox 5"/>
          <p:cNvSpPr txBox="1">
            <a:spLocks noChangeArrowheads="1"/>
          </p:cNvSpPr>
          <p:nvPr/>
        </p:nvSpPr>
        <p:spPr bwMode="auto">
          <a:xfrm>
            <a:off x="1010986" y="3919122"/>
            <a:ext cx="1417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[            </a:t>
            </a: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TextBox 7"/>
          <p:cNvSpPr txBox="1">
            <a:spLocks noChangeArrowheads="1"/>
          </p:cNvSpPr>
          <p:nvPr/>
        </p:nvSpPr>
        <p:spPr bwMode="auto">
          <a:xfrm>
            <a:off x="3617946" y="3919122"/>
            <a:ext cx="71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184024" y="3919122"/>
            <a:ext cx="104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2(k – 12)</a:t>
            </a: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0" name="TextBox 5"/>
          <p:cNvSpPr txBox="1">
            <a:spLocks noChangeArrowheads="1"/>
          </p:cNvSpPr>
          <p:nvPr/>
        </p:nvSpPr>
        <p:spPr bwMode="auto">
          <a:xfrm>
            <a:off x="2567849" y="3919122"/>
            <a:ext cx="10119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12)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5"/>
          <p:cNvSpPr txBox="1">
            <a:spLocks noChangeArrowheads="1"/>
          </p:cNvSpPr>
          <p:nvPr/>
        </p:nvSpPr>
        <p:spPr bwMode="auto">
          <a:xfrm>
            <a:off x="3338546" y="3919122"/>
            <a:ext cx="449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(2)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8860" y="388834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3" name="TextBox 5"/>
          <p:cNvSpPr txBox="1">
            <a:spLocks noChangeArrowheads="1"/>
          </p:cNvSpPr>
          <p:nvPr/>
        </p:nvSpPr>
        <p:spPr bwMode="auto">
          <a:xfrm>
            <a:off x="2246346" y="3919122"/>
            <a:ext cx="5276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2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2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42" grpId="0" animBg="1"/>
      <p:bldP spid="142" grpId="1" animBg="1"/>
      <p:bldP spid="142" grpId="2" animBg="1"/>
      <p:bldP spid="144" grpId="0" animBg="1"/>
      <p:bldP spid="144" grpId="1" animBg="1"/>
      <p:bldP spid="144" grpId="2" animBg="1"/>
      <p:bldP spid="146" grpId="0" animBg="1"/>
      <p:bldP spid="146" grpId="1" animBg="1"/>
      <p:bldP spid="146" grpId="2" animBg="1"/>
      <p:bldP spid="141" grpId="0" animBg="1"/>
      <p:bldP spid="141" grpId="1" animBg="1"/>
      <p:bldP spid="141" grpId="2" animBg="1"/>
      <p:bldP spid="143" grpId="0" animBg="1"/>
      <p:bldP spid="143" grpId="1" animBg="1"/>
      <p:bldP spid="143" grpId="2" animBg="1"/>
      <p:bldP spid="145" grpId="0" animBg="1"/>
      <p:bldP spid="145" grpId="1" animBg="1"/>
      <p:bldP spid="145" grpId="2" animBg="1"/>
      <p:bldP spid="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/>
      <p:bldP spid="56" grpId="0"/>
      <p:bldP spid="61" grpId="0"/>
      <p:bldP spid="62" grpId="0"/>
      <p:bldP spid="63" grpId="0"/>
      <p:bldP spid="64" grpId="0"/>
      <p:bldP spid="65" grpId="0"/>
      <p:bldP spid="66" grpId="0"/>
      <p:bldP spid="75" grpId="0"/>
      <p:bldP spid="76" grpId="0"/>
      <p:bldP spid="77" grpId="0"/>
      <p:bldP spid="78" grpId="0"/>
      <p:bldP spid="80" grpId="0"/>
      <p:bldP spid="81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 animBg="1"/>
      <p:bldP spid="135" grpId="0" animBg="1"/>
      <p:bldP spid="133" grpId="0"/>
      <p:bldP spid="2" grpId="0"/>
      <p:bldP spid="136" grpId="0"/>
      <p:bldP spid="177" grpId="0"/>
      <p:bldP spid="178" grpId="0"/>
      <p:bldP spid="179" grpId="0"/>
      <p:bldP spid="180" grpId="0"/>
      <p:bldP spid="181" grpId="0"/>
      <p:bldP spid="182" grpId="0"/>
      <p:bldP spid="1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2575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tabLst>
                <a:tab pos="142875" algn="l"/>
                <a:tab pos="3429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Value of k when roots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ounded Rectangle 146"/>
          <p:cNvSpPr/>
          <p:nvPr/>
        </p:nvSpPr>
        <p:spPr>
          <a:xfrm>
            <a:off x="4776804" y="2345204"/>
            <a:ext cx="210018" cy="24940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081777" y="3286709"/>
            <a:ext cx="130405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2620233" y="2340769"/>
            <a:ext cx="231020" cy="24940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959050" y="3286709"/>
            <a:ext cx="157789" cy="170348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211811" y="3251536"/>
            <a:ext cx="157789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374582" y="2354579"/>
            <a:ext cx="877298" cy="24940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027350" y="1789565"/>
            <a:ext cx="176498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067944" y="2096645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604963" y="1786977"/>
            <a:ext cx="1000532" cy="249405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518121" y="2077597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127521" y="1779662"/>
            <a:ext cx="246381" cy="24940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895203" y="2096266"/>
            <a:ext cx="182785" cy="206121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436096" y="3449923"/>
            <a:ext cx="2808312" cy="495677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436368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6656" y="1142879"/>
            <a:ext cx="3439772" cy="338554"/>
            <a:chOff x="610248" y="1008613"/>
            <a:chExt cx="3439772" cy="338554"/>
          </a:xfrm>
        </p:grpSpPr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610248" y="1008613"/>
              <a:ext cx="6473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iv)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5314" y="1008613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k</a:t>
              </a:r>
              <a:r>
                <a:rPr lang="en-US" sz="1600" b="1" baseline="30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x</a:t>
              </a:r>
              <a:r>
                <a:rPr lang="en-US" sz="1600" b="1" baseline="30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3866" y="1008613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>
                  <a:solidFill>
                    <a:srgbClr val="0000FF"/>
                  </a:solidFill>
                  <a:latin typeface="Bookman Old Style" pitchFamily="18" charset="0"/>
                </a:rPr>
                <a:t>–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26266" y="1008613"/>
              <a:ext cx="1233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 (k – 1) x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5466" y="100861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+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38830" y="100861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9098" y="100861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0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35736" y="100861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2813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baseline="30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66089" y="1436368"/>
            <a:ext cx="3408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given quadratic equation is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9548" y="1730232"/>
            <a:ext cx="596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1900" y="173023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4300" y="1730232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 (k – 1) 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1100" y="17302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4464" y="17302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4732" y="173023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1370" y="173023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3434" y="2018264"/>
            <a:ext cx="1854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Comparing with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1596" y="2018264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44348" y="20182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54740" y="2018264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02099" y="20182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12492" y="2018264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4147" y="20182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65379" y="201826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9629" y="2305204"/>
            <a:ext cx="102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We have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08782" y="2305204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90254" y="23052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40334" y="2305204"/>
            <a:ext cx="461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4570" y="230520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6590" y="23052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2872" y="2305204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–2 (k –1),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5695" y="2305204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8479" y="23052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7928" y="230520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7799" y="258989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MT Extra" panose="05050102010205020202" pitchFamily="18" charset="2"/>
              </a:rPr>
              <a:t>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9431" y="2589891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roots of given equation are real 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equal.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47799" y="31813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1733" y="3181350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05227" y="31813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55307" y="3181350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4ac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16434" y="31813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45034" y="31813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7799" y="349567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68684" y="3495675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–2(k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19805" y="34956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76504" y="3495675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(k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83953" y="3495675"/>
            <a:ext cx="433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90875" y="34956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16396" y="349567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7799" y="38290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49634" y="3829050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1)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85300" y="38290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37700" y="3829050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16k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8685" y="3829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94206" y="38290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8432" y="410579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60064" y="4105793"/>
            <a:ext cx="3474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Dividing throughout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by 4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, we get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70900" y="4393825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1)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442" y="439382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09659" y="4393825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k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91799" y="43938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93196" y="439382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042189" y="1408333"/>
            <a:ext cx="0" cy="345670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5026220" y="150817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314252" y="1508178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1)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7518" y="150817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21112" y="1508178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(2k)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95402" y="15081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096799" y="150817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6220" y="188917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14252" y="1889178"/>
            <a:ext cx="1367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(k 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+ 2k)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22030" y="1889178"/>
            <a:ext cx="1346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– 2k)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65550" y="18891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766947" y="188917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26220" y="231262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48160" y="2312624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(3k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186360" y="2312624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(– 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1)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00760" y="23126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02157" y="231262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26220" y="271050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14835" y="2710501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176835" y="27105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15477" y="271050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10235" y="271050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076326" y="2710501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k </a:t>
            </a:r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53235" y="27105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38533" y="271050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026220" y="310837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58268" y="310837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3k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839268" y="31083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077910" y="310837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92418" y="310837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19759" y="3108378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k 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91868" y="31083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830512" y="310837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26220" y="353182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8268" y="353182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839268" y="35318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592418" y="353182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87068" y="3531824"/>
            <a:ext cx="461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 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91868" y="35318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830512" y="3531824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35431"/>
              </p:ext>
            </p:extLst>
          </p:nvPr>
        </p:nvGraphicFramePr>
        <p:xfrm>
          <a:off x="6140450" y="3460750"/>
          <a:ext cx="20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03040" imgH="457200" progId="Equation.DSMT4">
                  <p:embed/>
                </p:oleObj>
              </mc:Choice>
              <mc:Fallback>
                <p:oleObj name="Equation" r:id="rId4" imgW="203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3460750"/>
                        <a:ext cx="20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Group 108"/>
          <p:cNvGrpSpPr/>
          <p:nvPr/>
        </p:nvGrpSpPr>
        <p:grpSpPr>
          <a:xfrm>
            <a:off x="3276600" y="2100689"/>
            <a:ext cx="2300023" cy="601330"/>
            <a:chOff x="2515917" y="3507093"/>
            <a:chExt cx="1540065" cy="329227"/>
          </a:xfrm>
        </p:grpSpPr>
        <p:sp>
          <p:nvSpPr>
            <p:cNvPr id="125" name="Rounded Rectangle 124"/>
            <p:cNvSpPr/>
            <p:nvPr/>
          </p:nvSpPr>
          <p:spPr>
            <a:xfrm>
              <a:off x="2544372" y="3507093"/>
              <a:ext cx="1462691" cy="3226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515917" y="3549858"/>
              <a:ext cx="1540065" cy="2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 given information is 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-4ac = 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7" name="Group 108"/>
          <p:cNvGrpSpPr/>
          <p:nvPr/>
        </p:nvGrpSpPr>
        <p:grpSpPr>
          <a:xfrm>
            <a:off x="3276600" y="2730556"/>
            <a:ext cx="2300023" cy="648224"/>
            <a:chOff x="2515917" y="3527181"/>
            <a:chExt cx="1540065" cy="354901"/>
          </a:xfrm>
        </p:grpSpPr>
        <p:sp>
          <p:nvSpPr>
            <p:cNvPr id="128" name="Rounded Rectangle 127"/>
            <p:cNvSpPr/>
            <p:nvPr/>
          </p:nvSpPr>
          <p:spPr>
            <a:xfrm>
              <a:off x="2528568" y="3527181"/>
              <a:ext cx="1462691" cy="35490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515917" y="3549859"/>
              <a:ext cx="1540065" cy="2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So we need to find the values of a, b &amp; c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0" name="Group 108"/>
          <p:cNvGrpSpPr/>
          <p:nvPr/>
        </p:nvGrpSpPr>
        <p:grpSpPr>
          <a:xfrm>
            <a:off x="3276600" y="3407317"/>
            <a:ext cx="3027995" cy="676601"/>
            <a:chOff x="2589174" y="3516555"/>
            <a:chExt cx="1470936" cy="266643"/>
          </a:xfrm>
        </p:grpSpPr>
        <p:sp>
          <p:nvSpPr>
            <p:cNvPr id="131" name="Rounded Rectangle 130"/>
            <p:cNvSpPr/>
            <p:nvPr/>
          </p:nvSpPr>
          <p:spPr>
            <a:xfrm>
              <a:off x="2597419" y="3516555"/>
              <a:ext cx="1462691" cy="26664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89174" y="3549858"/>
              <a:ext cx="1465145" cy="18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that the equation should be in a 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9" name="Group 108"/>
          <p:cNvGrpSpPr/>
          <p:nvPr/>
        </p:nvGrpSpPr>
        <p:grpSpPr>
          <a:xfrm>
            <a:off x="4982840" y="2102074"/>
            <a:ext cx="2300023" cy="535723"/>
            <a:chOff x="2515917" y="3510389"/>
            <a:chExt cx="1540065" cy="322638"/>
          </a:xfrm>
        </p:grpSpPr>
        <p:sp>
          <p:nvSpPr>
            <p:cNvPr id="140" name="Rounded Rectangle 139"/>
            <p:cNvSpPr/>
            <p:nvPr/>
          </p:nvSpPr>
          <p:spPr>
            <a:xfrm>
              <a:off x="2544372" y="3510389"/>
              <a:ext cx="1462691" cy="3226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515917" y="3528476"/>
              <a:ext cx="1540065" cy="2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Is it in a standard form ?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2" name="Group 108"/>
          <p:cNvGrpSpPr/>
          <p:nvPr/>
        </p:nvGrpSpPr>
        <p:grpSpPr>
          <a:xfrm>
            <a:off x="5038036" y="2702019"/>
            <a:ext cx="765642" cy="442745"/>
            <a:chOff x="3019385" y="3502765"/>
            <a:chExt cx="512664" cy="242402"/>
          </a:xfrm>
        </p:grpSpPr>
        <p:sp>
          <p:nvSpPr>
            <p:cNvPr id="143" name="Rounded Rectangle 142"/>
            <p:cNvSpPr/>
            <p:nvPr/>
          </p:nvSpPr>
          <p:spPr>
            <a:xfrm>
              <a:off x="3019385" y="3502765"/>
              <a:ext cx="512664" cy="2424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50144" y="3533691"/>
              <a:ext cx="446102" cy="16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Yes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534697" y="546795"/>
            <a:ext cx="6094703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Find the value of k for which given equation has real and equal roots.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089929" y="3486151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             ]</a:t>
            </a:r>
            <a:r>
              <a:rPr lang="nn-NO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02685" y="34956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39003" y="-1238250"/>
            <a:ext cx="2971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5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0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4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  <p:bldP spid="147" grpId="2" animBg="1"/>
      <p:bldP spid="146" grpId="0" animBg="1"/>
      <p:bldP spid="146" grpId="1" animBg="1"/>
      <p:bldP spid="146" grpId="2" animBg="1"/>
      <p:bldP spid="145" grpId="0" animBg="1"/>
      <p:bldP spid="145" grpId="1" animBg="1"/>
      <p:bldP spid="145" grpId="2" animBg="1"/>
      <p:bldP spid="138" grpId="0" animBg="1"/>
      <p:bldP spid="138" grpId="1" animBg="1"/>
      <p:bldP spid="138" grpId="2" animBg="1"/>
      <p:bldP spid="137" grpId="0" animBg="1"/>
      <p:bldP spid="137" grpId="1" animBg="1"/>
      <p:bldP spid="137" grpId="2" animBg="1"/>
      <p:bldP spid="135" grpId="0" animBg="1"/>
      <p:bldP spid="135" grpId="1" animBg="1"/>
      <p:bldP spid="135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16" grpId="0" animBg="1"/>
      <p:bldP spid="2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36" grpId="0" animBg="1"/>
      <p:bldP spid="134" grpId="0"/>
      <p:bldP spid="149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16012</TotalTime>
  <Words>2248</Words>
  <Application>Microsoft Office PowerPoint</Application>
  <PresentationFormat>On-screen Show (16:9)</PresentationFormat>
  <Paragraphs>617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Calibri</vt:lpstr>
      <vt:lpstr>Cambria Math</vt:lpstr>
      <vt:lpstr>MT Extra</vt:lpstr>
      <vt:lpstr>Symbol</vt:lpstr>
      <vt:lpstr>Wingdings 2</vt:lpstr>
      <vt:lpstr>Technic</vt:lpstr>
      <vt:lpstr>3_Office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T.S BORA</cp:lastModifiedBy>
  <cp:revision>2650</cp:revision>
  <dcterms:created xsi:type="dcterms:W3CDTF">2010-03-27T01:47:36Z</dcterms:created>
  <dcterms:modified xsi:type="dcterms:W3CDTF">2022-04-23T04:46:18Z</dcterms:modified>
</cp:coreProperties>
</file>