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6" r:id="rId3"/>
  </p:sldMasterIdLst>
  <p:notesMasterIdLst>
    <p:notesMasterId r:id="rId34"/>
  </p:notesMasterIdLst>
  <p:sldIdLst>
    <p:sldId id="911" r:id="rId4"/>
    <p:sldId id="707" r:id="rId5"/>
    <p:sldId id="708" r:id="rId6"/>
    <p:sldId id="709" r:id="rId7"/>
    <p:sldId id="710" r:id="rId8"/>
    <p:sldId id="711" r:id="rId9"/>
    <p:sldId id="712" r:id="rId10"/>
    <p:sldId id="713" r:id="rId11"/>
    <p:sldId id="714" r:id="rId12"/>
    <p:sldId id="715" r:id="rId13"/>
    <p:sldId id="716" r:id="rId14"/>
    <p:sldId id="717" r:id="rId15"/>
    <p:sldId id="718" r:id="rId16"/>
    <p:sldId id="719" r:id="rId17"/>
    <p:sldId id="720" r:id="rId18"/>
    <p:sldId id="721" r:id="rId19"/>
    <p:sldId id="722" r:id="rId20"/>
    <p:sldId id="723" r:id="rId21"/>
    <p:sldId id="724" r:id="rId22"/>
    <p:sldId id="725" r:id="rId23"/>
    <p:sldId id="726" r:id="rId24"/>
    <p:sldId id="727" r:id="rId25"/>
    <p:sldId id="728" r:id="rId26"/>
    <p:sldId id="729" r:id="rId27"/>
    <p:sldId id="730" r:id="rId28"/>
    <p:sldId id="731" r:id="rId29"/>
    <p:sldId id="732" r:id="rId30"/>
    <p:sldId id="733" r:id="rId31"/>
    <p:sldId id="734" r:id="rId32"/>
    <p:sldId id="912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FF66"/>
    <a:srgbClr val="00FFFF"/>
    <a:srgbClr val="0000FF"/>
    <a:srgbClr val="FF6600"/>
    <a:srgbClr val="53B0C9"/>
    <a:srgbClr val="FFFF99"/>
    <a:srgbClr val="953735"/>
    <a:srgbClr val="00CC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72" autoAdjust="0"/>
    <p:restoredTop sz="83883" autoAdjust="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708"/>
        <p:guide pos="5520"/>
      </p:guideLst>
    </p:cSldViewPr>
  </p:slideViewPr>
  <p:outlineViewPr>
    <p:cViewPr>
      <p:scale>
        <a:sx n="33" d="100"/>
        <a:sy n="33" d="100"/>
      </p:scale>
      <p:origin x="0" y="1962"/>
    </p:cViewPr>
  </p:outlin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679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41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610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202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000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74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79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2163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882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84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7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01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47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327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25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94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9243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7553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526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088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35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18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9375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378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741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3846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4017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487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06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643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15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36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6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4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6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97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Related image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739" y="-77926"/>
            <a:ext cx="9244428" cy="529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6"/>
          <a:stretch/>
        </p:blipFill>
        <p:spPr>
          <a:xfrm>
            <a:off x="4068386" y="201084"/>
            <a:ext cx="4608070" cy="493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5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5.wmf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0.png"/><Relationship Id="rId13" Type="http://schemas.openxmlformats.org/officeDocument/2006/relationships/image" Target="../media/image7.png"/><Relationship Id="rId18" Type="http://schemas.openxmlformats.org/officeDocument/2006/relationships/image" Target="../media/image334.png"/><Relationship Id="rId26" Type="http://schemas.openxmlformats.org/officeDocument/2006/relationships/image" Target="../media/image342.png"/><Relationship Id="rId3" Type="http://schemas.openxmlformats.org/officeDocument/2006/relationships/image" Target="../media/image861.png"/><Relationship Id="rId21" Type="http://schemas.openxmlformats.org/officeDocument/2006/relationships/image" Target="../media/image337.png"/><Relationship Id="rId7" Type="http://schemas.openxmlformats.org/officeDocument/2006/relationships/image" Target="../media/image1100.png"/><Relationship Id="rId12" Type="http://schemas.openxmlformats.org/officeDocument/2006/relationships/image" Target="../media/image6.png"/><Relationship Id="rId17" Type="http://schemas.openxmlformats.org/officeDocument/2006/relationships/image" Target="../media/image333.png"/><Relationship Id="rId25" Type="http://schemas.openxmlformats.org/officeDocument/2006/relationships/image" Target="../media/image34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32.png"/><Relationship Id="rId20" Type="http://schemas.openxmlformats.org/officeDocument/2006/relationships/image" Target="../media/image336.png"/><Relationship Id="rId29" Type="http://schemas.openxmlformats.org/officeDocument/2006/relationships/image" Target="../media/image3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0.png"/><Relationship Id="rId11" Type="http://schemas.openxmlformats.org/officeDocument/2006/relationships/image" Target="../media/image5.png"/><Relationship Id="rId24" Type="http://schemas.openxmlformats.org/officeDocument/2006/relationships/image" Target="../media/image340.png"/><Relationship Id="rId5" Type="http://schemas.openxmlformats.org/officeDocument/2006/relationships/image" Target="../media/image911.png"/><Relationship Id="rId23" Type="http://schemas.openxmlformats.org/officeDocument/2006/relationships/image" Target="../media/image339.png"/><Relationship Id="rId28" Type="http://schemas.openxmlformats.org/officeDocument/2006/relationships/image" Target="../media/image355.png"/><Relationship Id="rId10" Type="http://schemas.openxmlformats.org/officeDocument/2006/relationships/image" Target="../media/image4.png"/><Relationship Id="rId19" Type="http://schemas.openxmlformats.org/officeDocument/2006/relationships/image" Target="../media/image335.png"/><Relationship Id="rId4" Type="http://schemas.openxmlformats.org/officeDocument/2006/relationships/image" Target="../media/image860.png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338.png"/><Relationship Id="rId27" Type="http://schemas.openxmlformats.org/officeDocument/2006/relationships/image" Target="../media/image3320.png"/><Relationship Id="rId30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360882" y="1971586"/>
            <a:ext cx="4422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 smtClean="0">
                <a:solidFill>
                  <a:prstClr val="black"/>
                </a:solidFill>
              </a:rPr>
              <a:t>Lecture_03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18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0" y="-1714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3379036"/>
            <a:ext cx="4782078" cy="707886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sz="2000" b="1" dirty="0" smtClean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Finding missing terms in given </a:t>
            </a:r>
          </a:p>
          <a:p>
            <a:pPr>
              <a:tabLst>
                <a:tab pos="342900" algn="l"/>
              </a:tabLst>
            </a:pP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	</a:t>
            </a:r>
            <a:r>
              <a:rPr lang="en-US" sz="2000" b="1" dirty="0" smtClean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sequence</a:t>
            </a:r>
          </a:p>
        </p:txBody>
      </p:sp>
      <p:sp>
        <p:nvSpPr>
          <p:cNvPr id="8" name="Title 7"/>
          <p:cNvSpPr txBox="1">
            <a:spLocks/>
          </p:cNvSpPr>
          <p:nvPr/>
        </p:nvSpPr>
        <p:spPr bwMode="auto">
          <a:xfrm>
            <a:off x="685800" y="2635250"/>
            <a:ext cx="73914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04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lowchart: Alternate Process 76"/>
          <p:cNvSpPr/>
          <p:nvPr/>
        </p:nvSpPr>
        <p:spPr>
          <a:xfrm>
            <a:off x="1684513" y="4101859"/>
            <a:ext cx="193324" cy="207381"/>
          </a:xfrm>
          <a:prstGeom prst="flowChartAlternateProcess">
            <a:avLst/>
          </a:prstGeom>
          <a:solidFill>
            <a:srgbClr val="FF9900"/>
          </a:solidFill>
          <a:ln w="762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484411" y="3790504"/>
            <a:ext cx="169103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3657600" y="1337310"/>
            <a:ext cx="0" cy="3526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Alternate Process 53"/>
          <p:cNvSpPr/>
          <p:nvPr/>
        </p:nvSpPr>
        <p:spPr>
          <a:xfrm>
            <a:off x="1310148" y="2788676"/>
            <a:ext cx="1415926" cy="291871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55" name="Flowchart: Alternate Process 54"/>
          <p:cNvSpPr/>
          <p:nvPr/>
        </p:nvSpPr>
        <p:spPr>
          <a:xfrm>
            <a:off x="1258686" y="2176353"/>
            <a:ext cx="1415926" cy="291871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2440" y="954031"/>
            <a:ext cx="2499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ii)        ,  13,        ,  3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5589" y="1009941"/>
            <a:ext cx="332850" cy="20587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b="1" kern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4645" y="1009941"/>
            <a:ext cx="332850" cy="20587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b="1" kern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675" y="1255941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64064" y="1533718"/>
            <a:ext cx="2281394" cy="327234"/>
            <a:chOff x="2465840" y="3307146"/>
            <a:chExt cx="2281394" cy="375850"/>
          </a:xfrm>
        </p:grpSpPr>
        <p:sp>
          <p:nvSpPr>
            <p:cNvPr id="9" name="Rounded Rectangular Callout 8"/>
            <p:cNvSpPr/>
            <p:nvPr/>
          </p:nvSpPr>
          <p:spPr>
            <a:xfrm>
              <a:off x="2509161" y="3307146"/>
              <a:ext cx="2209103" cy="375850"/>
            </a:xfrm>
            <a:prstGeom prst="wedgeRoundRectCallout">
              <a:avLst>
                <a:gd name="adj1" fmla="val -64911"/>
                <a:gd name="adj2" fmla="val -14837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65840" y="3311652"/>
              <a:ext cx="2281394" cy="353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We need to find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&amp;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3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27525" y="1522343"/>
            <a:ext cx="2007281" cy="327234"/>
            <a:chOff x="2602893" y="3307146"/>
            <a:chExt cx="2007281" cy="375850"/>
          </a:xfrm>
        </p:grpSpPr>
        <p:sp>
          <p:nvSpPr>
            <p:cNvPr id="12" name="Rounded Rectangular Callout 11"/>
            <p:cNvSpPr/>
            <p:nvPr/>
          </p:nvSpPr>
          <p:spPr>
            <a:xfrm>
              <a:off x="2662308" y="3307146"/>
              <a:ext cx="1902808" cy="375850"/>
            </a:xfrm>
            <a:prstGeom prst="wedgeRoundRectCallout">
              <a:avLst>
                <a:gd name="adj1" fmla="val -64911"/>
                <a:gd name="adj2" fmla="val -14837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02893" y="3311652"/>
              <a:ext cx="2007281" cy="353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and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4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are given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950329" y="1255643"/>
            <a:ext cx="1875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13,    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3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7461" y="1558227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2530" y="1828201"/>
            <a:ext cx="1537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a  +  d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2970" y="2146336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13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96390" y="2146336"/>
            <a:ext cx="1136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a  +  d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13802" y="2146336"/>
            <a:ext cx="79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…..(i)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03960" y="2445986"/>
            <a:ext cx="1664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a  +  3d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4400" y="2764121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96390" y="2764121"/>
            <a:ext cx="1263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a  +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3d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25232" y="2764121"/>
            <a:ext cx="79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…..(ii)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6414" y="3029943"/>
            <a:ext cx="2618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Subtracting (</a:t>
            </a:r>
            <a:r>
              <a:rPr lang="en-US" sz="1600" b="1" dirty="0" err="1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i</a:t>
            </a:r>
            <a:r>
              <a:rPr lang="en-US" sz="1600" b="1" dirty="0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) from (ii)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2977" y="3317078"/>
            <a:ext cx="1639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 3d 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40077" y="3307271"/>
            <a:ext cx="448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23042" y="3592900"/>
            <a:ext cx="1624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 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77732" y="3583093"/>
            <a:ext cx="511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13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909778" y="4045887"/>
            <a:ext cx="1877888" cy="160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0" name="Straight Connector 29"/>
          <p:cNvCxnSpPr/>
          <p:nvPr/>
        </p:nvCxnSpPr>
        <p:spPr>
          <a:xfrm>
            <a:off x="910045" y="4342174"/>
            <a:ext cx="1877888" cy="160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773072" y="3749353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 - 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23192" y="3737923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 - 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50384" y="3725798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 - 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31507" y="4036273"/>
            <a:ext cx="1154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 2d 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93620" y="4031661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–10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rot="5400000">
            <a:off x="1176573" y="3394402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37" name="Straight Connector 36"/>
          <p:cNvCxnSpPr/>
          <p:nvPr/>
        </p:nvCxnSpPr>
        <p:spPr>
          <a:xfrm rot="5400000">
            <a:off x="1176573" y="3679705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1752600" y="4366796"/>
            <a:ext cx="1208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 = </a:t>
            </a:r>
            <a:r>
              <a:rPr lang="en-US" sz="1600" kern="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34807" y="1280097"/>
            <a:ext cx="2951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Substituting d =  </a:t>
            </a:r>
            <a:r>
              <a:rPr lang="en-US" sz="1600" b="1" dirty="0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</a:rPr>
              <a:t>– 5</a:t>
            </a:r>
            <a:r>
              <a:rPr lang="en-US" sz="1600" b="1" dirty="0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 in (</a:t>
            </a:r>
            <a:r>
              <a:rPr lang="en-US" sz="1600" b="1" dirty="0" err="1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i</a:t>
            </a:r>
            <a:r>
              <a:rPr lang="en-US" sz="1600" b="1" dirty="0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11008" y="1574542"/>
            <a:ext cx="1793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(– 5)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55119" y="1859452"/>
            <a:ext cx="182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 –   5 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67919" y="2146432"/>
            <a:ext cx="1599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 =   18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63189" y="1574542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13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74619" y="1861066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13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72000" y="2473598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a +</a:t>
            </a:r>
            <a:r>
              <a:rPr lang="en-US" sz="1600" kern="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2d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32548" y="2785780"/>
            <a:ext cx="1888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18 +</a:t>
            </a:r>
            <a:r>
              <a:rPr lang="en-US" sz="1600" kern="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2(–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36358" y="3094894"/>
            <a:ext cx="1497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18 – 10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79620" y="3403372"/>
            <a:ext cx="868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8 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04359" y="3801830"/>
            <a:ext cx="1837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18 , 13,   8 , 3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56782" y="3834143"/>
            <a:ext cx="295671" cy="24625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525295" y="3841763"/>
            <a:ext cx="270343" cy="24625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53" name="Curved Right Arrow 52"/>
          <p:cNvSpPr/>
          <p:nvPr/>
        </p:nvSpPr>
        <p:spPr>
          <a:xfrm rot="16200000" flipH="1">
            <a:off x="5693218" y="1326349"/>
            <a:ext cx="258515" cy="919430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3016720" y="1953247"/>
            <a:ext cx="2103461" cy="523219"/>
            <a:chOff x="2554816" y="3311652"/>
            <a:chExt cx="2103461" cy="600953"/>
          </a:xfrm>
        </p:grpSpPr>
        <p:sp>
          <p:nvSpPr>
            <p:cNvPr id="57" name="Rounded Rectangular Callout 56"/>
            <p:cNvSpPr/>
            <p:nvPr/>
          </p:nvSpPr>
          <p:spPr>
            <a:xfrm>
              <a:off x="2573175" y="3319158"/>
              <a:ext cx="2081075" cy="588135"/>
            </a:xfrm>
            <a:prstGeom prst="wedgeRoundRectCallout">
              <a:avLst>
                <a:gd name="adj1" fmla="val -60517"/>
                <a:gd name="adj2" fmla="val 8377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54816" y="3311652"/>
              <a:ext cx="2103461" cy="600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These are linear </a:t>
              </a:r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eq</a:t>
              </a:r>
              <a:r>
                <a:rPr lang="en-US" sz="1400" b="1" baseline="30000" dirty="0" err="1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in 2 variables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&amp;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d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230334" y="1840167"/>
            <a:ext cx="1750800" cy="330507"/>
            <a:chOff x="2731149" y="3410294"/>
            <a:chExt cx="1750800" cy="379612"/>
          </a:xfrm>
        </p:grpSpPr>
        <p:sp>
          <p:nvSpPr>
            <p:cNvPr id="60" name="Rounded Rectangular Callout 59"/>
            <p:cNvSpPr/>
            <p:nvPr/>
          </p:nvSpPr>
          <p:spPr>
            <a:xfrm>
              <a:off x="2794221" y="3410294"/>
              <a:ext cx="1638983" cy="379612"/>
            </a:xfrm>
            <a:prstGeom prst="wedgeRoundRectCallout">
              <a:avLst>
                <a:gd name="adj1" fmla="val -52148"/>
                <a:gd name="adj2" fmla="val 11143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31149" y="3416677"/>
              <a:ext cx="1750800" cy="353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Now, lets find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3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504190" y="599068"/>
            <a:ext cx="6785610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3) In the following APs, find the missing terms in the boxes :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3067806" y="639650"/>
            <a:ext cx="2514319" cy="282845"/>
          </a:xfrm>
          <a:prstGeom prst="flowChartAlternateProcess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969369" y="911016"/>
            <a:ext cx="2178802" cy="327234"/>
            <a:chOff x="2517139" y="3307146"/>
            <a:chExt cx="2178802" cy="375850"/>
          </a:xfrm>
        </p:grpSpPr>
        <p:sp>
          <p:nvSpPr>
            <p:cNvPr id="66" name="Rounded Rectangular Callout 65"/>
            <p:cNvSpPr/>
            <p:nvPr/>
          </p:nvSpPr>
          <p:spPr>
            <a:xfrm>
              <a:off x="2573952" y="3307146"/>
              <a:ext cx="2060470" cy="375850"/>
            </a:xfrm>
            <a:prstGeom prst="wedgeRoundRectCallout">
              <a:avLst>
                <a:gd name="adj1" fmla="val -66298"/>
                <a:gd name="adj2" fmla="val 11068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17139" y="3311652"/>
              <a:ext cx="2178802" cy="353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For given value of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950904" y="1791747"/>
            <a:ext cx="2178802" cy="327234"/>
            <a:chOff x="2517139" y="3307146"/>
            <a:chExt cx="2178802" cy="375850"/>
          </a:xfrm>
        </p:grpSpPr>
        <p:sp>
          <p:nvSpPr>
            <p:cNvPr id="69" name="Rounded Rectangular Callout 68"/>
            <p:cNvSpPr/>
            <p:nvPr/>
          </p:nvSpPr>
          <p:spPr>
            <a:xfrm>
              <a:off x="2573952" y="3307146"/>
              <a:ext cx="2060470" cy="375850"/>
            </a:xfrm>
            <a:prstGeom prst="wedgeRoundRectCallout">
              <a:avLst>
                <a:gd name="adj1" fmla="val -64911"/>
                <a:gd name="adj2" fmla="val -14837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517139" y="3311652"/>
              <a:ext cx="2178802" cy="353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For given value of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4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891593" y="1896781"/>
            <a:ext cx="3611886" cy="523220"/>
            <a:chOff x="1800616" y="3311652"/>
            <a:chExt cx="3611886" cy="600954"/>
          </a:xfrm>
        </p:grpSpPr>
        <p:sp>
          <p:nvSpPr>
            <p:cNvPr id="72" name="Rounded Rectangular Callout 71"/>
            <p:cNvSpPr/>
            <p:nvPr/>
          </p:nvSpPr>
          <p:spPr>
            <a:xfrm>
              <a:off x="1863471" y="3319158"/>
              <a:ext cx="3455297" cy="588135"/>
            </a:xfrm>
            <a:prstGeom prst="wedgeRoundRectCallout">
              <a:avLst>
                <a:gd name="adj1" fmla="val -54452"/>
                <a:gd name="adj2" fmla="val 10051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800616" y="3311652"/>
              <a:ext cx="3611886" cy="60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Since terms with variable ‘a’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have same coefficient and same sign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088715" y="1449815"/>
            <a:ext cx="2860087" cy="403278"/>
            <a:chOff x="2180126" y="3359750"/>
            <a:chExt cx="2860087" cy="463192"/>
          </a:xfrm>
        </p:grpSpPr>
        <p:sp>
          <p:nvSpPr>
            <p:cNvPr id="75" name="Rounded Rectangular Callout 74"/>
            <p:cNvSpPr/>
            <p:nvPr/>
          </p:nvSpPr>
          <p:spPr>
            <a:xfrm>
              <a:off x="2180126" y="3359750"/>
              <a:ext cx="2860087" cy="463192"/>
            </a:xfrm>
            <a:prstGeom prst="wedgeRoundRectCallout">
              <a:avLst>
                <a:gd name="adj1" fmla="val -54452"/>
                <a:gd name="adj2" fmla="val 10051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242247" y="3410114"/>
              <a:ext cx="2728632" cy="353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Subtract the two equations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78" name="Left Arrow 77"/>
          <p:cNvSpPr/>
          <p:nvPr/>
        </p:nvSpPr>
        <p:spPr>
          <a:xfrm rot="11337065">
            <a:off x="1861224" y="4291515"/>
            <a:ext cx="646915" cy="73548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579620" y="-1085850"/>
            <a:ext cx="3942132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5.2 3(ii)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0206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500"/>
                            </p:stCondLst>
                            <p:childTnLst>
                              <p:par>
                                <p:cTn id="3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7" grpId="1" animBg="1"/>
      <p:bldP spid="52" grpId="0" animBg="1"/>
      <p:bldP spid="54" grpId="0" animBg="1"/>
      <p:bldP spid="54" grpId="1" animBg="1"/>
      <p:bldP spid="55" grpId="0" animBg="1"/>
      <p:bldP spid="55" grpId="1" animBg="1"/>
      <p:bldP spid="3" grpId="0"/>
      <p:bldP spid="4" grpId="0" animBg="1"/>
      <p:bldP spid="5" grpId="0" animBg="1"/>
      <p:bldP spid="6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1" grpId="0"/>
      <p:bldP spid="32" grpId="0"/>
      <p:bldP spid="33" grpId="0"/>
      <p:bldP spid="34" grpId="0"/>
      <p:bldP spid="35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 animBg="1"/>
      <p:bldP spid="51" grpId="0" animBg="1"/>
      <p:bldP spid="53" grpId="0" animBg="1"/>
      <p:bldP spid="53" grpId="1" animBg="1"/>
      <p:bldP spid="7" grpId="0" animBg="1"/>
      <p:bldP spid="7" grpId="1" animBg="1"/>
      <p:bldP spid="78" grpId="0" animBg="1"/>
      <p:bldP spid="7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lowchart: Alternate Process 95"/>
          <p:cNvSpPr/>
          <p:nvPr/>
        </p:nvSpPr>
        <p:spPr>
          <a:xfrm>
            <a:off x="1438275" y="4063759"/>
            <a:ext cx="193324" cy="207381"/>
          </a:xfrm>
          <a:prstGeom prst="flowChartAlternateProcess">
            <a:avLst/>
          </a:prstGeom>
          <a:solidFill>
            <a:srgbClr val="FF9900"/>
          </a:solidFill>
          <a:ln w="762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196798" y="2592764"/>
            <a:ext cx="2354277" cy="336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58927" y="1256745"/>
            <a:ext cx="2951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Substituting d = </a:t>
            </a:r>
            <a:r>
              <a:rPr lang="en-US" sz="1600" b="1" dirty="0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</a:rPr>
              <a:t>–15</a:t>
            </a:r>
            <a:r>
              <a:rPr lang="en-US" sz="1600" b="1" dirty="0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 in (i)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4190" y="599068"/>
            <a:ext cx="6785610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3) In the following APs, find the missing terms in the boxes :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6173577" y="1336896"/>
            <a:ext cx="0" cy="3526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198495" y="1337310"/>
            <a:ext cx="0" cy="3526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Alternate Process 8"/>
          <p:cNvSpPr/>
          <p:nvPr/>
        </p:nvSpPr>
        <p:spPr>
          <a:xfrm>
            <a:off x="3067806" y="633620"/>
            <a:ext cx="2529157" cy="282845"/>
          </a:xfrm>
          <a:prstGeom prst="flowChartAlternateProcess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7416" y="936705"/>
            <a:ext cx="3276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90513" marR="0" lvl="0" indent="-29051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iii)      , 38,      ,      ,      , -22</a:t>
            </a:r>
          </a:p>
        </p:txBody>
      </p:sp>
      <p:sp>
        <p:nvSpPr>
          <p:cNvPr id="4" name="Rectangle 3"/>
          <p:cNvSpPr/>
          <p:nvPr/>
        </p:nvSpPr>
        <p:spPr>
          <a:xfrm>
            <a:off x="901220" y="994331"/>
            <a:ext cx="283859" cy="216375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b="1" kern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18793" y="992165"/>
            <a:ext cx="292461" cy="222931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b="1" kern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3464" y="1234183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00616" y="985248"/>
            <a:ext cx="292461" cy="222931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b="1" kern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73056" y="985248"/>
            <a:ext cx="292461" cy="222931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b="1" kern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861231" y="1534936"/>
            <a:ext cx="3015569" cy="318499"/>
            <a:chOff x="2098754" y="3311652"/>
            <a:chExt cx="3015569" cy="365817"/>
          </a:xfrm>
        </p:grpSpPr>
        <p:sp>
          <p:nvSpPr>
            <p:cNvPr id="11" name="Rounded Rectangular Callout 10"/>
            <p:cNvSpPr/>
            <p:nvPr/>
          </p:nvSpPr>
          <p:spPr>
            <a:xfrm>
              <a:off x="2134438" y="3312673"/>
              <a:ext cx="2889968" cy="364796"/>
            </a:xfrm>
            <a:prstGeom prst="wedgeRoundRectCallout">
              <a:avLst>
                <a:gd name="adj1" fmla="val -41576"/>
                <a:gd name="adj2" fmla="val -15557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98754" y="3311652"/>
              <a:ext cx="3015569" cy="353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We need to find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,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3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,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4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 &amp;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5 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6" name="Flowchart: Alternate Process 15"/>
          <p:cNvSpPr/>
          <p:nvPr/>
        </p:nvSpPr>
        <p:spPr>
          <a:xfrm>
            <a:off x="962375" y="2750730"/>
            <a:ext cx="1524732" cy="321058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1013418" y="2147933"/>
            <a:ext cx="1415926" cy="321058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0329" y="1234183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38,    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-22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57461" y="1534875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54405" y="1804849"/>
            <a:ext cx="1537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a  +  d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4845" y="2122984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38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58265" y="2122984"/>
            <a:ext cx="1136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a  +  d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75677" y="2122984"/>
            <a:ext cx="79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…..(i)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5835" y="2422634"/>
            <a:ext cx="1664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a  +  5d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6275" y="2740769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-22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58265" y="2740769"/>
            <a:ext cx="1263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a  +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5d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87107" y="2740769"/>
            <a:ext cx="79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…..(ii)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8289" y="3006591"/>
            <a:ext cx="2618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Subtracting (</a:t>
            </a:r>
            <a:r>
              <a:rPr lang="en-US" sz="1600" b="1" dirty="0" err="1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i</a:t>
            </a:r>
            <a:r>
              <a:rPr lang="en-US" sz="1600" b="1" dirty="0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) from (ii)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24852" y="3293726"/>
            <a:ext cx="137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 5d 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76222" y="3283919"/>
            <a:ext cx="587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-22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84917" y="3569548"/>
            <a:ext cx="1624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 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51037" y="3559741"/>
            <a:ext cx="511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38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671653" y="4022535"/>
            <a:ext cx="1877888" cy="160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4" name="Straight Connector 33"/>
          <p:cNvCxnSpPr/>
          <p:nvPr/>
        </p:nvCxnSpPr>
        <p:spPr>
          <a:xfrm>
            <a:off x="671920" y="4318822"/>
            <a:ext cx="1877888" cy="160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534947" y="3726001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 - 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85067" y="3714571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 - 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12259" y="3713876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 - 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93382" y="4012921"/>
            <a:ext cx="1154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 4d 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55495" y="4008309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–60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rot="5400000">
            <a:off x="938448" y="3382480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41" name="Straight Connector 40"/>
          <p:cNvCxnSpPr/>
          <p:nvPr/>
        </p:nvCxnSpPr>
        <p:spPr>
          <a:xfrm rot="5400000">
            <a:off x="938448" y="3656353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1514475" y="4343444"/>
            <a:ext cx="1208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 = </a:t>
            </a:r>
            <a:r>
              <a:rPr lang="en-US" sz="1600" kern="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–15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35128" y="1551190"/>
            <a:ext cx="1793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(–15)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67809" y="1836100"/>
            <a:ext cx="182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 –  15 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49189" y="2134510"/>
            <a:ext cx="1599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 =  53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87309" y="1551190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38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98739" y="1837714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38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696120" y="24502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a +</a:t>
            </a:r>
            <a:r>
              <a:rPr lang="en-US" sz="1600" kern="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2d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56668" y="2762428"/>
            <a:ext cx="1888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53 +</a:t>
            </a:r>
            <a:r>
              <a:rPr lang="en-US" sz="1600" kern="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2(–15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60478" y="3071542"/>
            <a:ext cx="1497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53 – 30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703739" y="3368590"/>
            <a:ext cx="1145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23 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7" name="Curved Right Arrow 56"/>
          <p:cNvSpPr/>
          <p:nvPr/>
        </p:nvSpPr>
        <p:spPr>
          <a:xfrm rot="16200000" flipH="1">
            <a:off x="4817338" y="1302997"/>
            <a:ext cx="258515" cy="919430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016720" y="1929895"/>
            <a:ext cx="2103461" cy="523219"/>
            <a:chOff x="2554816" y="3311652"/>
            <a:chExt cx="2103461" cy="600953"/>
          </a:xfrm>
        </p:grpSpPr>
        <p:sp>
          <p:nvSpPr>
            <p:cNvPr id="59" name="Rounded Rectangular Callout 58"/>
            <p:cNvSpPr/>
            <p:nvPr/>
          </p:nvSpPr>
          <p:spPr>
            <a:xfrm>
              <a:off x="2573175" y="3319158"/>
              <a:ext cx="2081075" cy="588135"/>
            </a:xfrm>
            <a:prstGeom prst="wedgeRoundRectCallout">
              <a:avLst>
                <a:gd name="adj1" fmla="val -60517"/>
                <a:gd name="adj2" fmla="val 8377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54816" y="3311652"/>
              <a:ext cx="2103461" cy="600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These are linear </a:t>
              </a:r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eq</a:t>
              </a:r>
              <a:r>
                <a:rPr lang="en-US" sz="1400" b="1" baseline="30000" dirty="0" err="1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in 2 variables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&amp;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d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716251" y="3677052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a +</a:t>
            </a:r>
            <a:r>
              <a:rPr lang="en-US" sz="1600" kern="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3d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976799" y="3989234"/>
            <a:ext cx="1888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53 +</a:t>
            </a:r>
            <a:r>
              <a:rPr lang="en-US" sz="1600" kern="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3(–15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980609" y="4298348"/>
            <a:ext cx="1497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53 – 45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723871" y="4561529"/>
            <a:ext cx="868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8 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294029" y="1269781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a +</a:t>
            </a:r>
            <a:r>
              <a:rPr lang="en-US" sz="1600" kern="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4d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54577" y="1581963"/>
            <a:ext cx="1888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53 +</a:t>
            </a:r>
            <a:r>
              <a:rPr lang="en-US" sz="1600" kern="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4(–15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558387" y="1891077"/>
            <a:ext cx="1497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53 –  60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301649" y="2188125"/>
            <a:ext cx="1091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082137" y="2593174"/>
            <a:ext cx="25284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53, 38, 23,  8,  -7, -22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270428" y="2634963"/>
            <a:ext cx="323009" cy="236291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b="1" kern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056062" y="2635800"/>
            <a:ext cx="292461" cy="227412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b="1" kern="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475322" y="2635800"/>
            <a:ext cx="202384" cy="227412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b="1" kern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789289" y="2640736"/>
            <a:ext cx="254429" cy="225160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b="1" kern="0">
              <a:solidFill>
                <a:srgbClr val="7030A0"/>
              </a:solidFill>
              <a:latin typeface="Bookman Old Style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232846" y="1519635"/>
            <a:ext cx="2007281" cy="327234"/>
            <a:chOff x="2602893" y="3307146"/>
            <a:chExt cx="2007281" cy="375850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2662308" y="3307146"/>
              <a:ext cx="1902808" cy="375850"/>
            </a:xfrm>
            <a:prstGeom prst="wedgeRoundRectCallout">
              <a:avLst>
                <a:gd name="adj1" fmla="val -64911"/>
                <a:gd name="adj2" fmla="val -14837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02893" y="3311652"/>
              <a:ext cx="2007281" cy="353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and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6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are given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408713" y="1559475"/>
            <a:ext cx="1527982" cy="533924"/>
            <a:chOff x="2842558" y="3416677"/>
            <a:chExt cx="1527982" cy="613254"/>
          </a:xfrm>
        </p:grpSpPr>
        <p:sp>
          <p:nvSpPr>
            <p:cNvPr id="62" name="Rounded Rectangular Callout 61"/>
            <p:cNvSpPr/>
            <p:nvPr/>
          </p:nvSpPr>
          <p:spPr>
            <a:xfrm>
              <a:off x="2875025" y="3459087"/>
              <a:ext cx="1454514" cy="570844"/>
            </a:xfrm>
            <a:prstGeom prst="wedgeRoundRectCallout">
              <a:avLst>
                <a:gd name="adj1" fmla="val -52148"/>
                <a:gd name="adj2" fmla="val 9993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42558" y="3416677"/>
              <a:ext cx="1527982" cy="600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Now, lets find </a:t>
              </a:r>
            </a:p>
            <a:p>
              <a:pPr algn="ctr"/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3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,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4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 &amp;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5 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997944" y="863391"/>
            <a:ext cx="2178802" cy="327234"/>
            <a:chOff x="2517139" y="3307146"/>
            <a:chExt cx="2178802" cy="375850"/>
          </a:xfrm>
        </p:grpSpPr>
        <p:sp>
          <p:nvSpPr>
            <p:cNvPr id="85" name="Rounded Rectangular Callout 84"/>
            <p:cNvSpPr/>
            <p:nvPr/>
          </p:nvSpPr>
          <p:spPr>
            <a:xfrm>
              <a:off x="2573952" y="3307146"/>
              <a:ext cx="2060470" cy="375850"/>
            </a:xfrm>
            <a:prstGeom prst="wedgeRoundRectCallout">
              <a:avLst>
                <a:gd name="adj1" fmla="val -66298"/>
                <a:gd name="adj2" fmla="val 11068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517139" y="3311652"/>
              <a:ext cx="2178802" cy="353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For given value of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131879" y="1753647"/>
            <a:ext cx="2178802" cy="327234"/>
            <a:chOff x="2517139" y="3307146"/>
            <a:chExt cx="2178802" cy="375850"/>
          </a:xfrm>
        </p:grpSpPr>
        <p:sp>
          <p:nvSpPr>
            <p:cNvPr id="88" name="Rounded Rectangular Callout 87"/>
            <p:cNvSpPr/>
            <p:nvPr/>
          </p:nvSpPr>
          <p:spPr>
            <a:xfrm>
              <a:off x="2573952" y="3307146"/>
              <a:ext cx="2060470" cy="375850"/>
            </a:xfrm>
            <a:prstGeom prst="wedgeRoundRectCallout">
              <a:avLst>
                <a:gd name="adj1" fmla="val -64911"/>
                <a:gd name="adj2" fmla="val -14837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517139" y="3311652"/>
              <a:ext cx="2178802" cy="353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For given value of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6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577762" y="1925269"/>
            <a:ext cx="3611886" cy="523220"/>
            <a:chOff x="1800616" y="3311652"/>
            <a:chExt cx="3611886" cy="600954"/>
          </a:xfrm>
        </p:grpSpPr>
        <p:sp>
          <p:nvSpPr>
            <p:cNvPr id="91" name="Rounded Rectangular Callout 90"/>
            <p:cNvSpPr/>
            <p:nvPr/>
          </p:nvSpPr>
          <p:spPr>
            <a:xfrm>
              <a:off x="1863471" y="3319158"/>
              <a:ext cx="3455297" cy="588135"/>
            </a:xfrm>
            <a:prstGeom prst="wedgeRoundRectCallout">
              <a:avLst>
                <a:gd name="adj1" fmla="val -54452"/>
                <a:gd name="adj2" fmla="val 10051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800616" y="3311652"/>
              <a:ext cx="3611886" cy="60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Since terms with variable ‘a’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have same coefficient and same sign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774884" y="1478303"/>
            <a:ext cx="2860087" cy="403278"/>
            <a:chOff x="2180126" y="3359750"/>
            <a:chExt cx="2860087" cy="463192"/>
          </a:xfrm>
        </p:grpSpPr>
        <p:sp>
          <p:nvSpPr>
            <p:cNvPr id="94" name="Rounded Rectangular Callout 93"/>
            <p:cNvSpPr/>
            <p:nvPr/>
          </p:nvSpPr>
          <p:spPr>
            <a:xfrm>
              <a:off x="2180126" y="3359750"/>
              <a:ext cx="2860087" cy="463192"/>
            </a:xfrm>
            <a:prstGeom prst="wedgeRoundRectCallout">
              <a:avLst>
                <a:gd name="adj1" fmla="val -54452"/>
                <a:gd name="adj2" fmla="val 10051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242247" y="3410114"/>
              <a:ext cx="2728632" cy="353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Subtract the two equations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97" name="Left Arrow 96"/>
          <p:cNvSpPr/>
          <p:nvPr/>
        </p:nvSpPr>
        <p:spPr>
          <a:xfrm rot="11337065">
            <a:off x="1614986" y="4253415"/>
            <a:ext cx="646915" cy="73548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792615" y="-933450"/>
            <a:ext cx="4016715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5.2 3(V)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9283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6" grpId="1" animBg="1"/>
      <p:bldP spid="82" grpId="0" animBg="1"/>
      <p:bldP spid="43" grpId="0"/>
      <p:bldP spid="9" grpId="0" animBg="1"/>
      <p:bldP spid="9" grpId="1" animBg="1"/>
      <p:bldP spid="3" grpId="0"/>
      <p:bldP spid="4" grpId="0" animBg="1"/>
      <p:bldP spid="5" grpId="0" animBg="1"/>
      <p:bldP spid="6" grpId="0"/>
      <p:bldP spid="7" grpId="0" animBg="1"/>
      <p:bldP spid="8" grpId="0" animBg="1"/>
      <p:bldP spid="16" grpId="0" animBg="1"/>
      <p:bldP spid="16" grpId="1" animBg="1"/>
      <p:bldP spid="17" grpId="0" animBg="1"/>
      <p:bldP spid="17" grpId="1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5" grpId="0"/>
      <p:bldP spid="36" grpId="0"/>
      <p:bldP spid="37" grpId="0"/>
      <p:bldP spid="38" grpId="0"/>
      <p:bldP spid="39" grpId="0"/>
      <p:bldP spid="42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7" grpId="0" animBg="1"/>
      <p:bldP spid="57" grpId="1" animBg="1"/>
      <p:bldP spid="68" grpId="0"/>
      <p:bldP spid="69" grpId="0"/>
      <p:bldP spid="70" grpId="0"/>
      <p:bldP spid="71" grpId="0"/>
      <p:bldP spid="73" grpId="0"/>
      <p:bldP spid="74" grpId="0"/>
      <p:bldP spid="75" grpId="0"/>
      <p:bldP spid="76" grpId="0"/>
      <p:bldP spid="77" grpId="0"/>
      <p:bldP spid="78" grpId="0" animBg="1"/>
      <p:bldP spid="79" grpId="0" animBg="1"/>
      <p:bldP spid="80" grpId="0" animBg="1"/>
      <p:bldP spid="81" grpId="0" animBg="1"/>
      <p:bldP spid="97" grpId="0" animBg="1"/>
      <p:bldP spid="9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21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2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0" y="-1714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3379036"/>
            <a:ext cx="4289957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Sums based on ‘a</a:t>
            </a:r>
            <a:r>
              <a:rPr lang="en-US" sz="2000" b="1" baseline="-25000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n</a:t>
            </a: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’ Formula</a:t>
            </a:r>
            <a:endParaRPr lang="en-US" sz="2000" b="1" dirty="0" smtClean="0">
              <a:solidFill>
                <a:srgbClr val="F79646">
                  <a:lumMod val="75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8" name="Title 7"/>
          <p:cNvSpPr txBox="1">
            <a:spLocks/>
          </p:cNvSpPr>
          <p:nvPr/>
        </p:nvSpPr>
        <p:spPr bwMode="auto">
          <a:xfrm>
            <a:off x="685800" y="2635250"/>
            <a:ext cx="73914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42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eft Arrow 40"/>
          <p:cNvSpPr/>
          <p:nvPr/>
        </p:nvSpPr>
        <p:spPr>
          <a:xfrm rot="21204248">
            <a:off x="1550194" y="2995324"/>
            <a:ext cx="1103651" cy="107044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90600" y="3784648"/>
            <a:ext cx="2912567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Flowchart: Alternate Process 39"/>
          <p:cNvSpPr/>
          <p:nvPr/>
        </p:nvSpPr>
        <p:spPr>
          <a:xfrm>
            <a:off x="2655566" y="2846654"/>
            <a:ext cx="212656" cy="207381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7360" y="590550"/>
            <a:ext cx="5951220" cy="338554"/>
          </a:xfrm>
          <a:prstGeom prst="rect">
            <a:avLst/>
          </a:prstGeom>
          <a:noFill/>
          <a:ln w="28575">
            <a:noFill/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4) Which term of the AP  3, 8, 13, 18, . . . is 78 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941" y="90477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572000" y="1372138"/>
            <a:ext cx="4419600" cy="437612"/>
            <a:chOff x="1756769" y="3324946"/>
            <a:chExt cx="3648756" cy="340255"/>
          </a:xfrm>
        </p:grpSpPr>
        <p:sp>
          <p:nvSpPr>
            <p:cNvPr id="17" name="Rounded Rectangular Callout 16"/>
            <p:cNvSpPr/>
            <p:nvPr/>
          </p:nvSpPr>
          <p:spPr>
            <a:xfrm>
              <a:off x="2119988" y="3324946"/>
              <a:ext cx="2918868" cy="340255"/>
            </a:xfrm>
            <a:prstGeom prst="wedgeRoundRectCallout">
              <a:avLst>
                <a:gd name="adj1" fmla="val -41576"/>
                <a:gd name="adj2" fmla="val -15557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56769" y="3338172"/>
              <a:ext cx="3648756" cy="321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We need to find which term no. is 78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23790" y="904770"/>
            <a:ext cx="3055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given AP: 3, 8, 13, 18, …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7047" y="1189681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= 3,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95206" y="1189681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25581" y="1189681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8 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21699" y="1189681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5,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29616" y="1164281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78,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09783" y="1477435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26140" y="1777369"/>
            <a:ext cx="954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64394" y="1765939"/>
            <a:ext cx="167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a  +   (n – 1) d</a:t>
            </a:r>
            <a:endParaRPr lang="en-US" sz="160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7904" y="2112286"/>
            <a:ext cx="1514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78  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21788" y="2112286"/>
            <a:ext cx="443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44691" y="2112286"/>
            <a:ext cx="1260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+  (n – 1)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72816" y="2112286"/>
            <a:ext cx="692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( 5 )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5" name="Curved Right Arrow 34"/>
          <p:cNvSpPr/>
          <p:nvPr/>
        </p:nvSpPr>
        <p:spPr>
          <a:xfrm rot="5400000">
            <a:off x="1658052" y="1702664"/>
            <a:ext cx="229420" cy="636250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3289" y="2424074"/>
            <a:ext cx="1387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78 – 3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68526" y="2424074"/>
            <a:ext cx="1176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(n – 1) 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7417" y="2781227"/>
            <a:ext cx="1497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75    =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54227" y="2781227"/>
            <a:ext cx="1123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(n – 1) 5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6530" y="3108386"/>
            <a:ext cx="1455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15  =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00443" y="3097137"/>
            <a:ext cx="1030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n – 1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4" name="Curved Right Arrow 43"/>
          <p:cNvSpPr/>
          <p:nvPr/>
        </p:nvSpPr>
        <p:spPr>
          <a:xfrm rot="5400000">
            <a:off x="1873952" y="2528061"/>
            <a:ext cx="229420" cy="1025779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3797" y="3419075"/>
            <a:ext cx="1336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   =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43900" y="3419075"/>
            <a:ext cx="743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16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9600" y="3790950"/>
            <a:ext cx="3429000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78 is the 16th term of AP. </a:t>
            </a:r>
            <a:endParaRPr lang="en-US" sz="1600" b="1" kern="0" dirty="0" smtClean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5473137" y="1864883"/>
            <a:ext cx="2590347" cy="325867"/>
            <a:chOff x="2284249" y="3324946"/>
            <a:chExt cx="2590347" cy="340255"/>
          </a:xfrm>
        </p:grpSpPr>
        <p:sp>
          <p:nvSpPr>
            <p:cNvPr id="53" name="Rounded Rectangular Callout 52"/>
            <p:cNvSpPr/>
            <p:nvPr/>
          </p:nvSpPr>
          <p:spPr>
            <a:xfrm>
              <a:off x="2284249" y="3324946"/>
              <a:ext cx="2590347" cy="340255"/>
            </a:xfrm>
            <a:prstGeom prst="wedgeRoundRectCallout">
              <a:avLst>
                <a:gd name="adj1" fmla="val -44363"/>
                <a:gd name="adj2" fmla="val -10880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403581" y="3338172"/>
              <a:ext cx="2355132" cy="321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i.e. find n when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= 78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84370" y="1424890"/>
            <a:ext cx="2379177" cy="325867"/>
            <a:chOff x="2391557" y="3324946"/>
            <a:chExt cx="2379177" cy="340255"/>
          </a:xfrm>
        </p:grpSpPr>
        <p:sp>
          <p:nvSpPr>
            <p:cNvPr id="21" name="Rounded Rectangular Callout 20"/>
            <p:cNvSpPr/>
            <p:nvPr/>
          </p:nvSpPr>
          <p:spPr>
            <a:xfrm>
              <a:off x="2395194" y="3324946"/>
              <a:ext cx="2368457" cy="340255"/>
            </a:xfrm>
            <a:prstGeom prst="wedgeRoundRectCallout">
              <a:avLst>
                <a:gd name="adj1" fmla="val -48547"/>
                <a:gd name="adj2" fmla="val -14777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91557" y="3338172"/>
              <a:ext cx="2379177" cy="321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find value of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&amp;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d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5334402" y="-1162050"/>
            <a:ext cx="34285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5.2 4</a:t>
            </a:r>
            <a:endParaRPr lang="en-US" sz="4400" dirty="0"/>
          </a:p>
        </p:txBody>
      </p:sp>
      <p:sp>
        <p:nvSpPr>
          <p:cNvPr id="48" name="TextBox 47"/>
          <p:cNvSpPr txBox="1"/>
          <p:nvPr/>
        </p:nvSpPr>
        <p:spPr>
          <a:xfrm>
            <a:off x="174027" y="-1314450"/>
            <a:ext cx="4103108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HOMEWORK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2515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51" grpId="0" animBg="1"/>
      <p:bldP spid="40" grpId="0" animBg="1"/>
      <p:bldP spid="40" grpId="1" animBg="1"/>
      <p:bldP spid="2" grpId="0"/>
      <p:bldP spid="15" grpId="0"/>
      <p:bldP spid="19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  <p:bldP spid="35" grpId="1" animBg="1"/>
      <p:bldP spid="36" grpId="0"/>
      <p:bldP spid="37" grpId="0"/>
      <p:bldP spid="38" grpId="0"/>
      <p:bldP spid="39" grpId="0"/>
      <p:bldP spid="42" grpId="0"/>
      <p:bldP spid="43" grpId="0"/>
      <p:bldP spid="44" grpId="0" animBg="1"/>
      <p:bldP spid="44" grpId="1" animBg="1"/>
      <p:bldP spid="45" grpId="0"/>
      <p:bldP spid="46" grpId="0"/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22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60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0" y="-1714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3379036"/>
            <a:ext cx="4289957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Sums based on ‘a</a:t>
            </a:r>
            <a:r>
              <a:rPr lang="en-US" sz="2000" b="1" baseline="-25000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n</a:t>
            </a: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’ Formula</a:t>
            </a:r>
            <a:endParaRPr lang="en-US" sz="2000" b="1" dirty="0" smtClean="0">
              <a:solidFill>
                <a:srgbClr val="F79646">
                  <a:lumMod val="75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8" name="Title 7"/>
          <p:cNvSpPr txBox="1">
            <a:spLocks/>
          </p:cNvSpPr>
          <p:nvPr/>
        </p:nvSpPr>
        <p:spPr bwMode="auto">
          <a:xfrm>
            <a:off x="685800" y="2635250"/>
            <a:ext cx="73914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42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eft Arrow 34"/>
          <p:cNvSpPr/>
          <p:nvPr/>
        </p:nvSpPr>
        <p:spPr>
          <a:xfrm rot="21204248">
            <a:off x="1554006" y="3190122"/>
            <a:ext cx="1103651" cy="107044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0928" y="523875"/>
            <a:ext cx="6347072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defTabSz="912813">
              <a:defRPr sz="1600" b="1" kern="0">
                <a:solidFill>
                  <a:sysClr val="windowText" lastClr="000000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/>
              <a:t>Q.5) </a:t>
            </a:r>
            <a:r>
              <a:rPr lang="en-US" dirty="0"/>
              <a:t>Find the number of terms in each of the following AP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41152" y="4004846"/>
            <a:ext cx="3925700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7540" y="848003"/>
            <a:ext cx="2654422" cy="338554"/>
          </a:xfrm>
          <a:prstGeom prst="rect">
            <a:avLst/>
          </a:prstGeom>
          <a:noFill/>
          <a:ln w="28575">
            <a:noFill/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)  7</a:t>
            </a:r>
            <a:r>
              <a:rPr lang="en-US" dirty="0">
                <a:solidFill>
                  <a:srgbClr val="0000FF"/>
                </a:solidFill>
              </a:rPr>
              <a:t>, 13, 19, ..., </a:t>
            </a:r>
            <a:r>
              <a:rPr lang="en-US" dirty="0" smtClean="0">
                <a:solidFill>
                  <a:srgbClr val="0000FF"/>
                </a:solidFill>
              </a:rPr>
              <a:t>205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228" y="1151579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05764" y="1352550"/>
            <a:ext cx="2848858" cy="325867"/>
            <a:chOff x="2156713" y="3324946"/>
            <a:chExt cx="2848858" cy="340255"/>
          </a:xfrm>
        </p:grpSpPr>
        <p:sp>
          <p:nvSpPr>
            <p:cNvPr id="5" name="Rounded Rectangular Callout 4"/>
            <p:cNvSpPr/>
            <p:nvPr/>
          </p:nvSpPr>
          <p:spPr>
            <a:xfrm>
              <a:off x="2217270" y="3324946"/>
              <a:ext cx="2749705" cy="340255"/>
            </a:xfrm>
            <a:prstGeom prst="wedgeRoundRectCallout">
              <a:avLst>
                <a:gd name="adj1" fmla="val -41576"/>
                <a:gd name="adj2" fmla="val -15557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56713" y="3338172"/>
              <a:ext cx="2848858" cy="321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We need to find no. of terms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27602" y="1151579"/>
            <a:ext cx="3382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given AP: 7, 13, 19, …, 205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30859" y="1428929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= 7,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1968" y="1428929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29635" y="142892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205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22349" y="1428929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13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78872" y="1428929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6,</a:t>
            </a:r>
          </a:p>
        </p:txBody>
      </p:sp>
      <p:sp>
        <p:nvSpPr>
          <p:cNvPr id="22" name="Flowchart: Alternate Process 21"/>
          <p:cNvSpPr/>
          <p:nvPr/>
        </p:nvSpPr>
        <p:spPr>
          <a:xfrm>
            <a:off x="2656997" y="3033464"/>
            <a:ext cx="212656" cy="228119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13595" y="1710333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29952" y="2010267"/>
            <a:ext cx="954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68206" y="1998837"/>
            <a:ext cx="167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a  +   (n – 1) d</a:t>
            </a:r>
            <a:endParaRPr lang="en-US" sz="160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3400" y="2345184"/>
            <a:ext cx="1613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  205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 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25600" y="2345184"/>
            <a:ext cx="443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48503" y="2345184"/>
            <a:ext cx="1260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+  (n – 1)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76628" y="2345184"/>
            <a:ext cx="692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( 6 )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0" name="Curved Right Arrow 29"/>
          <p:cNvSpPr/>
          <p:nvPr/>
        </p:nvSpPr>
        <p:spPr>
          <a:xfrm rot="5400000">
            <a:off x="1661864" y="1935562"/>
            <a:ext cx="229420" cy="636250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9885" y="2656972"/>
            <a:ext cx="1551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205 – 7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72338" y="2656972"/>
            <a:ext cx="1176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(n – 1) 6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3399" y="2976025"/>
            <a:ext cx="1572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  198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 =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58039" y="2976025"/>
            <a:ext cx="1123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(n – 1) 6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3400" y="3303184"/>
            <a:ext cx="1459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33     =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16955" y="3291935"/>
            <a:ext cx="1030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n – 1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8" name="Curved Right Arrow 37"/>
          <p:cNvSpPr/>
          <p:nvPr/>
        </p:nvSpPr>
        <p:spPr>
          <a:xfrm rot="5400000">
            <a:off x="1877764" y="2722859"/>
            <a:ext cx="229420" cy="1025779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3399" y="3626573"/>
            <a:ext cx="1561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     =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73112" y="3626573"/>
            <a:ext cx="743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34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3399" y="4000679"/>
            <a:ext cx="4639525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   Number 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of terms in given AP are 34 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823890" y="1657350"/>
            <a:ext cx="2379177" cy="325867"/>
            <a:chOff x="2391557" y="3324946"/>
            <a:chExt cx="2379177" cy="340255"/>
          </a:xfrm>
        </p:grpSpPr>
        <p:sp>
          <p:nvSpPr>
            <p:cNvPr id="15" name="Rounded Rectangular Callout 14"/>
            <p:cNvSpPr/>
            <p:nvPr/>
          </p:nvSpPr>
          <p:spPr>
            <a:xfrm>
              <a:off x="2395194" y="3324946"/>
              <a:ext cx="2368457" cy="340255"/>
            </a:xfrm>
            <a:prstGeom prst="wedgeRoundRectCallout">
              <a:avLst>
                <a:gd name="adj1" fmla="val -48547"/>
                <a:gd name="adj2" fmla="val -14777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91557" y="3338172"/>
              <a:ext cx="2379177" cy="321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find value of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&amp;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d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214817" y="2190750"/>
            <a:ext cx="2668837" cy="325867"/>
            <a:chOff x="2235479" y="3324946"/>
            <a:chExt cx="2668837" cy="340255"/>
          </a:xfrm>
        </p:grpSpPr>
        <p:sp>
          <p:nvSpPr>
            <p:cNvPr id="48" name="Rounded Rectangular Callout 47"/>
            <p:cNvSpPr/>
            <p:nvPr/>
          </p:nvSpPr>
          <p:spPr>
            <a:xfrm>
              <a:off x="2235479" y="3324946"/>
              <a:ext cx="2668837" cy="340255"/>
            </a:xfrm>
            <a:prstGeom prst="wedgeRoundRectCallout">
              <a:avLst>
                <a:gd name="adj1" fmla="val -44363"/>
                <a:gd name="adj2" fmla="val -10880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44270" y="3338172"/>
              <a:ext cx="2473754" cy="321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i.e. find n when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= 205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850190" y="-1314450"/>
            <a:ext cx="4015620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5.2 5(</a:t>
            </a:r>
            <a:r>
              <a:rPr lang="en-US" sz="4400" dirty="0" err="1" smtClean="0"/>
              <a:t>i</a:t>
            </a:r>
            <a:r>
              <a:rPr lang="en-US" sz="4400" dirty="0" smtClean="0"/>
              <a:t>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050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46" grpId="0" animBg="1"/>
      <p:bldP spid="45" grpId="0" animBg="1"/>
      <p:bldP spid="2" grpId="0"/>
      <p:bldP spid="3" grpId="0"/>
      <p:bldP spid="13" grpId="0"/>
      <p:bldP spid="17" grpId="0"/>
      <p:bldP spid="18" grpId="0"/>
      <p:bldP spid="19" grpId="0"/>
      <p:bldP spid="20" grpId="0"/>
      <p:bldP spid="21" grpId="0"/>
      <p:bldP spid="22" grpId="0" animBg="1"/>
      <p:bldP spid="22" grpId="1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 animBg="1"/>
      <p:bldP spid="30" grpId="1" animBg="1"/>
      <p:bldP spid="31" grpId="0"/>
      <p:bldP spid="32" grpId="0"/>
      <p:bldP spid="33" grpId="0"/>
      <p:bldP spid="34" grpId="0"/>
      <p:bldP spid="36" grpId="0"/>
      <p:bldP spid="37" grpId="0"/>
      <p:bldP spid="38" grpId="0" animBg="1"/>
      <p:bldP spid="38" grpId="1" animBg="1"/>
      <p:bldP spid="39" grpId="0"/>
      <p:bldP spid="40" grpId="0"/>
      <p:bldP spid="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4645101" y="3143250"/>
            <a:ext cx="365117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43248" y="859155"/>
                <a:ext cx="3138152" cy="44678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600" b="1" kern="0" dirty="0" smtClean="0">
                    <a:solidFill>
                      <a:srgbClr val="0000FF"/>
                    </a:solidFill>
                    <a:latin typeface="Bookman Old Style" pitchFamily="18" charset="0"/>
                    <a:cs typeface="Calibri" pitchFamily="34" charset="0"/>
                  </a:rPr>
                  <a:t>ii) 18, </a:t>
                </a:r>
                <a14:m>
                  <m:oMath xmlns:m="http://schemas.openxmlformats.org/officeDocument/2006/math">
                    <m:r>
                      <a:rPr lang="en-US" sz="1600" b="1" kern="0" smtClean="0">
                        <a:solidFill>
                          <a:srgbClr val="0000FF"/>
                        </a:solidFill>
                        <a:latin typeface="Cambria Math"/>
                        <a:cs typeface="Calibri" pitchFamily="34" charset="0"/>
                      </a:rPr>
                      <m:t>𝟏𝟓</m:t>
                    </m:r>
                    <m:f>
                      <m:fPr>
                        <m:ctrlPr>
                          <a:rPr lang="en-US" sz="1600" b="1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1600" b="1" i="1" kern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𝟏</m:t>
                        </m:r>
                      </m:num>
                      <m:den>
                        <m:r>
                          <a:rPr lang="en-US" sz="1600" b="1" i="1" kern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600" b="1" kern="0" dirty="0" smtClean="0">
                    <a:solidFill>
                      <a:srgbClr val="0000FF"/>
                    </a:solidFill>
                    <a:latin typeface="Bookman Old Style" pitchFamily="18" charset="0"/>
                    <a:cs typeface="Calibri" pitchFamily="34" charset="0"/>
                  </a:rPr>
                  <a:t>, 13, ….., – 47</a:t>
                </a:r>
                <a:endParaRPr lang="en-US" sz="1600" b="1" kern="0" dirty="0">
                  <a:solidFill>
                    <a:srgbClr val="0000FF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48" y="859155"/>
                <a:ext cx="3138152" cy="446789"/>
              </a:xfrm>
              <a:prstGeom prst="rect">
                <a:avLst/>
              </a:prstGeom>
              <a:blipFill rotWithShape="1">
                <a:blip r:embed="rId4"/>
                <a:stretch>
                  <a:fillRect l="-577" b="-1266"/>
                </a:stretch>
              </a:blipFill>
              <a:ln w="9525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510928" y="552866"/>
            <a:ext cx="6347072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defTabSz="912813">
              <a:defRPr sz="1600" b="1" kern="0">
                <a:solidFill>
                  <a:sysClr val="windowText" lastClr="000000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/>
              <a:t>Q.5) </a:t>
            </a:r>
            <a:r>
              <a:rPr lang="en-US" dirty="0"/>
              <a:t>Find the number of terms in each of the following AP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096299" y="1144103"/>
            <a:ext cx="381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2399439" y="4010025"/>
                <a:ext cx="933026" cy="645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kern="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sz="1600" i="1" kern="0" dirty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 kern="0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i="1" kern="0" dirty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600" i="1" kern="0" dirty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439" y="4010025"/>
                <a:ext cx="933026" cy="64556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/>
          <p:cNvSpPr txBox="1"/>
          <p:nvPr/>
        </p:nvSpPr>
        <p:spPr>
          <a:xfrm>
            <a:off x="4258960" y="1144103"/>
            <a:ext cx="989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– 65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324898" y="1144103"/>
            <a:ext cx="1380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(n – 1)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5791200" y="990600"/>
                <a:ext cx="933026" cy="645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kern="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sz="1600" i="1" kern="0" dirty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 kern="0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i="1" kern="0" dirty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600" i="1" kern="0" dirty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990600"/>
                <a:ext cx="933026" cy="64556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97493" y="1199326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3310" y="1412810"/>
            <a:ext cx="832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= 18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3310" y="1626046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08163" y="16260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18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34983" y="1626046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981200" y="1571929"/>
                <a:ext cx="723788" cy="446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600" kern="0" dirty="0" smtClean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1600" kern="0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US" sz="1600" i="1" ker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15</m:t>
                    </m:r>
                    <m:f>
                      <m:fPr>
                        <m:ctrlPr>
                          <a:rPr lang="en-US" sz="16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i="1" ker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600" kern="0" dirty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571929"/>
                <a:ext cx="723788" cy="446789"/>
              </a:xfrm>
              <a:prstGeom prst="rect">
                <a:avLst/>
              </a:prstGeom>
              <a:blipFill rotWithShape="1">
                <a:blip r:embed="rId7"/>
                <a:stretch>
                  <a:fillRect l="-4202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2543175" y="2042114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18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986231" y="1942518"/>
                <a:ext cx="673582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600" kern="0" dirty="0" smtClean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kern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2000" i="1" kern="0" dirty="0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31</m:t>
                        </m:r>
                      </m:num>
                      <m:den>
                        <m:r>
                          <a:rPr lang="en-US" sz="2000" i="1" kern="0" dirty="0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231" y="1942518"/>
                <a:ext cx="673582" cy="535468"/>
              </a:xfrm>
              <a:prstGeom prst="rect">
                <a:avLst/>
              </a:prstGeom>
              <a:blipFill rotWithShape="1">
                <a:blip r:embed="rId8"/>
                <a:stretch>
                  <a:fillRect l="-5455"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986231" y="2408211"/>
                <a:ext cx="1095172" cy="527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600" kern="0" dirty="0" smtClean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kern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2000" i="1" kern="0" dirty="0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31 − 36</m:t>
                        </m:r>
                      </m:num>
                      <m:den>
                        <m:r>
                          <a:rPr lang="en-US" sz="2000" i="1" kern="0" dirty="0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231" y="2408211"/>
                <a:ext cx="1095172" cy="527580"/>
              </a:xfrm>
              <a:prstGeom prst="rect">
                <a:avLst/>
              </a:prstGeom>
              <a:blipFill rotWithShape="1">
                <a:blip r:embed="rId9"/>
                <a:stretch>
                  <a:fillRect l="-3352"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1800225" y="3013107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976706" y="2914650"/>
                <a:ext cx="684803" cy="532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600" kern="0" dirty="0" smtClean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kern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2000" i="1" kern="0" dirty="0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−5</m:t>
                        </m:r>
                      </m:num>
                      <m:den>
                        <m:r>
                          <a:rPr lang="en-US" sz="2000" i="1" kern="0" dirty="0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706" y="2914650"/>
                <a:ext cx="684803" cy="532005"/>
              </a:xfrm>
              <a:prstGeom prst="rect">
                <a:avLst/>
              </a:prstGeom>
              <a:blipFill rotWithShape="1">
                <a:blip r:embed="rId10"/>
                <a:stretch>
                  <a:fillRect l="-4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963310" y="3381375"/>
            <a:ext cx="1022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–47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44260" y="3723734"/>
            <a:ext cx="713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6613" y="3723734"/>
            <a:ext cx="332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66875" y="3723734"/>
            <a:ext cx="1304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(n – 1)d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4258733" y="1152525"/>
            <a:ext cx="0" cy="3518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57200" y="4154003"/>
            <a:ext cx="989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– 47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208814" y="4154003"/>
            <a:ext cx="381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380263" y="4154003"/>
            <a:ext cx="1380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18 + (n – 1)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258960" y="1599813"/>
            <a:ext cx="989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381500" y="1492127"/>
                <a:ext cx="933026" cy="559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sz="1600" i="1" kern="0" dirty="0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−130</m:t>
                          </m:r>
                        </m:num>
                        <m:den>
                          <m:r>
                            <a:rPr lang="en-US" sz="1600" i="1" kern="0" dirty="0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− 5</m:t>
                          </m:r>
                        </m:den>
                      </m:f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0" y="1492127"/>
                <a:ext cx="933026" cy="55906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019675" y="1616415"/>
                <a:ext cx="1237826" cy="332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</a:rPr>
                        <m:t>=(</m:t>
                      </m:r>
                      <m:r>
                        <m:rPr>
                          <m:sty m:val="p"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</a:rPr>
                        <m:t>n</m:t>
                      </m:r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</a:rPr>
                        <m:t> −1)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675" y="1616415"/>
                <a:ext cx="1237826" cy="332912"/>
              </a:xfrm>
              <a:prstGeom prst="rect">
                <a:avLst/>
              </a:prstGeom>
              <a:blipFill rotWithShape="1">
                <a:blip r:embed="rId1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/>
          <p:cNvCxnSpPr/>
          <p:nvPr/>
        </p:nvCxnSpPr>
        <p:spPr>
          <a:xfrm flipH="1">
            <a:off x="4727575" y="1805227"/>
            <a:ext cx="381000" cy="25638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727575" y="1528211"/>
            <a:ext cx="381000" cy="25638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4109" y="1379232"/>
            <a:ext cx="478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26</a:t>
            </a:r>
            <a:endParaRPr lang="en-US" sz="12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956086" y="1869500"/>
            <a:ext cx="26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</a:t>
            </a:r>
            <a:endParaRPr lang="en-US" sz="12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58960" y="2103500"/>
            <a:ext cx="989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26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96299" y="2103500"/>
            <a:ext cx="381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24899" y="2103500"/>
            <a:ext cx="933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n – 1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258960" y="2438400"/>
            <a:ext cx="1218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  n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096299" y="2438400"/>
            <a:ext cx="381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24899" y="2438400"/>
            <a:ext cx="590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26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629275" y="2438400"/>
            <a:ext cx="295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+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858933" y="2438400"/>
            <a:ext cx="295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258960" y="2770714"/>
            <a:ext cx="1218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  n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096299" y="2770714"/>
            <a:ext cx="381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324899" y="2770714"/>
            <a:ext cx="590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27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249435" y="3124200"/>
            <a:ext cx="4199240" cy="338554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kern="0"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1" dirty="0">
                <a:solidFill>
                  <a:prstClr val="black"/>
                </a:solidFill>
                <a:sym typeface="Symbol"/>
              </a:rPr>
              <a:t>   The given A.P has 27 terms in it.</a:t>
            </a:r>
            <a:endParaRPr lang="en-US" b="1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63310" y="1145209"/>
                <a:ext cx="3433376" cy="439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rPr>
                  <a:t>For given A.P</a:t>
                </a:r>
                <a:r>
                  <a:rPr lang="en-US" sz="1600" kern="0" dirty="0" smtClean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kern="0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18, </m:t>
                    </m:r>
                    <m:r>
                      <a:rPr lang="en-US" sz="1600" i="1" ker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15</m:t>
                    </m:r>
                    <m:f>
                      <m:fPr>
                        <m:ctrlPr>
                          <a:rPr lang="en-US" sz="16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i="1" ker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</a:rPr>
                  <a:t>, 13, </a:t>
                </a:r>
                <a:r>
                  <a:rPr lang="en-US" sz="1600" kern="0" dirty="0" smtClean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</a:rPr>
                  <a:t>…– 47</a:t>
                </a:r>
                <a:endParaRPr lang="en-US" sz="1600" kern="0" dirty="0">
                  <a:solidFill>
                    <a:srgbClr val="0070C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310" y="1145209"/>
                <a:ext cx="3433376" cy="439992"/>
              </a:xfrm>
              <a:prstGeom prst="rect">
                <a:avLst/>
              </a:prstGeom>
              <a:blipFill rotWithShape="1">
                <a:blip r:embed="rId13"/>
                <a:stretch>
                  <a:fillRect l="-888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/>
          <p:cNvGrpSpPr/>
          <p:nvPr/>
        </p:nvGrpSpPr>
        <p:grpSpPr>
          <a:xfrm>
            <a:off x="3200400" y="994443"/>
            <a:ext cx="1767185" cy="615282"/>
            <a:chOff x="4398795" y="3379844"/>
            <a:chExt cx="1943901" cy="642455"/>
          </a:xfrm>
        </p:grpSpPr>
        <p:sp>
          <p:nvSpPr>
            <p:cNvPr id="76" name="Rounded Rectangular Callout 75"/>
            <p:cNvSpPr/>
            <p:nvPr/>
          </p:nvSpPr>
          <p:spPr>
            <a:xfrm>
              <a:off x="4398795" y="3379844"/>
              <a:ext cx="1891280" cy="642455"/>
            </a:xfrm>
            <a:prstGeom prst="wedgeRoundRectCallout">
              <a:avLst>
                <a:gd name="adj1" fmla="val -41510"/>
                <a:gd name="adj2" fmla="val -7598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09939" y="3433547"/>
              <a:ext cx="1932757" cy="54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We need to find no. of terms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153381" y="853369"/>
            <a:ext cx="2461049" cy="346912"/>
            <a:chOff x="4314975" y="3384867"/>
            <a:chExt cx="2707150" cy="362233"/>
          </a:xfrm>
        </p:grpSpPr>
        <p:sp>
          <p:nvSpPr>
            <p:cNvPr id="104" name="Rounded Rectangular Callout 103"/>
            <p:cNvSpPr/>
            <p:nvPr/>
          </p:nvSpPr>
          <p:spPr>
            <a:xfrm>
              <a:off x="4314975" y="3384867"/>
              <a:ext cx="2617741" cy="362233"/>
            </a:xfrm>
            <a:prstGeom prst="wedgeRoundRectCallout">
              <a:avLst>
                <a:gd name="adj1" fmla="val -36707"/>
                <a:gd name="adj2" fmla="val -3820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314975" y="3413656"/>
              <a:ext cx="2707150" cy="32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Let’s find value of a &amp; d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573134" y="2255408"/>
            <a:ext cx="2749705" cy="325867"/>
            <a:chOff x="2195045" y="3324946"/>
            <a:chExt cx="2749705" cy="340255"/>
          </a:xfrm>
        </p:grpSpPr>
        <p:sp>
          <p:nvSpPr>
            <p:cNvPr id="109" name="Rounded Rectangular Callout 108"/>
            <p:cNvSpPr/>
            <p:nvPr/>
          </p:nvSpPr>
          <p:spPr>
            <a:xfrm>
              <a:off x="2195045" y="3324946"/>
              <a:ext cx="2749705" cy="340255"/>
            </a:xfrm>
            <a:prstGeom prst="wedgeRoundRectCallout">
              <a:avLst>
                <a:gd name="adj1" fmla="val -44363"/>
                <a:gd name="adj2" fmla="val -10880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328240" y="3338172"/>
              <a:ext cx="2505814" cy="321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i.e. find n when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= 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 pitchFamily="18" charset="0"/>
                  <a:cs typeface="Calibri" pitchFamily="34" charset="0"/>
                </a:rPr>
                <a:t>– 47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11" name="Curved Right Arrow 110"/>
          <p:cNvSpPr/>
          <p:nvPr/>
        </p:nvSpPr>
        <p:spPr>
          <a:xfrm rot="5400000">
            <a:off x="1214989" y="3772738"/>
            <a:ext cx="229420" cy="636250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2" name="Curved Right Arrow 111"/>
          <p:cNvSpPr/>
          <p:nvPr/>
        </p:nvSpPr>
        <p:spPr>
          <a:xfrm rot="5400000">
            <a:off x="5486161" y="183080"/>
            <a:ext cx="324365" cy="1403566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2950737" y="966074"/>
            <a:ext cx="1559436" cy="527575"/>
            <a:chOff x="4102295" y="4043092"/>
            <a:chExt cx="1559436" cy="527575"/>
          </a:xfrm>
        </p:grpSpPr>
        <p:sp>
          <p:nvSpPr>
            <p:cNvPr id="114" name="Rounded Rectangular Callout 113"/>
            <p:cNvSpPr/>
            <p:nvPr/>
          </p:nvSpPr>
          <p:spPr>
            <a:xfrm>
              <a:off x="4102295" y="4043092"/>
              <a:ext cx="1559436" cy="527575"/>
            </a:xfrm>
            <a:prstGeom prst="wedgeRoundRectCallout">
              <a:avLst>
                <a:gd name="adj1" fmla="val 58512"/>
                <a:gd name="adj2" fmla="val 10117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graphicFrame>
          <p:nvGraphicFramePr>
            <p:cNvPr id="115" name="Object 1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9688820"/>
                </p:ext>
              </p:extLst>
            </p:nvPr>
          </p:nvGraphicFramePr>
          <p:xfrm>
            <a:off x="4159638" y="4070583"/>
            <a:ext cx="1470836" cy="491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9" name="Equation" r:id="rId14" imgW="1168200" imgH="393480" progId="Equation.DSMT4">
                    <p:embed/>
                  </p:oleObj>
                </mc:Choice>
                <mc:Fallback>
                  <p:oleObj name="Equation" r:id="rId14" imgW="116820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9638" y="4070583"/>
                          <a:ext cx="1470836" cy="4916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6" name="Curved Right Arrow 115"/>
          <p:cNvSpPr/>
          <p:nvPr/>
        </p:nvSpPr>
        <p:spPr>
          <a:xfrm rot="5400000">
            <a:off x="5280700" y="1590893"/>
            <a:ext cx="229420" cy="855651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740917" y="-1466850"/>
            <a:ext cx="41143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5.2 5(ii)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183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000"/>
                            </p:stCondLst>
                            <p:childTnLst>
                              <p:par>
                                <p:cTn id="2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2" grpId="0"/>
      <p:bldP spid="68" grpId="0" animBg="1"/>
      <p:bldP spid="79" grpId="0"/>
      <p:bldP spid="66" grpId="0"/>
      <p:bldP spid="78" grpId="0"/>
      <p:bldP spid="80" grpId="0"/>
      <p:bldP spid="106" grpId="0"/>
      <p:bldP spid="3" grpId="0"/>
      <p:bldP spid="13" grpId="0"/>
      <p:bldP spid="18" grpId="0"/>
      <p:bldP spid="19" grpId="0"/>
      <p:bldP spid="20" grpId="0"/>
      <p:bldP spid="21" grpId="0"/>
      <p:bldP spid="46" grpId="0"/>
      <p:bldP spid="47" grpId="0"/>
      <p:bldP spid="49" grpId="0"/>
      <p:bldP spid="53" grpId="0"/>
      <p:bldP spid="54" grpId="0"/>
      <p:bldP spid="56" grpId="0"/>
      <p:bldP spid="58" grpId="0"/>
      <p:bldP spid="59" grpId="0"/>
      <p:bldP spid="60" grpId="0"/>
      <p:bldP spid="63" grpId="0"/>
      <p:bldP spid="64" grpId="0"/>
      <p:bldP spid="65" grpId="0"/>
      <p:bldP spid="67" grpId="0"/>
      <p:bldP spid="69" grpId="0"/>
      <p:bldP spid="70" grpId="0"/>
      <p:bldP spid="74" grpId="0"/>
      <p:bldP spid="75" grpId="0"/>
      <p:bldP spid="83" grpId="0"/>
      <p:bldP spid="84" grpId="0"/>
      <p:bldP spid="85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81" grpId="0"/>
      <p:bldP spid="111" grpId="0" animBg="1"/>
      <p:bldP spid="111" grpId="1" animBg="1"/>
      <p:bldP spid="112" grpId="0" animBg="1"/>
      <p:bldP spid="112" grpId="1" animBg="1"/>
      <p:bldP spid="116" grpId="0" animBg="1"/>
      <p:bldP spid="11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18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62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23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66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0" y="-1714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5800" y="3379036"/>
            <a:ext cx="4289957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Sums based on ‘a</a:t>
            </a:r>
            <a:r>
              <a:rPr lang="en-US" sz="2000" b="1" baseline="-25000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n</a:t>
            </a: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’ Formula</a:t>
            </a:r>
            <a:endParaRPr lang="en-US" sz="2000" b="1" dirty="0" smtClean="0">
              <a:solidFill>
                <a:srgbClr val="F79646">
                  <a:lumMod val="75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5" name="Title 7"/>
          <p:cNvSpPr txBox="1">
            <a:spLocks/>
          </p:cNvSpPr>
          <p:nvPr/>
        </p:nvSpPr>
        <p:spPr bwMode="auto">
          <a:xfrm>
            <a:off x="685800" y="2635250"/>
            <a:ext cx="73914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13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eft Arrow 45"/>
          <p:cNvSpPr/>
          <p:nvPr/>
        </p:nvSpPr>
        <p:spPr>
          <a:xfrm rot="21204248">
            <a:off x="1670972" y="2961879"/>
            <a:ext cx="1103651" cy="107044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94467" y="4138196"/>
            <a:ext cx="355388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6416" y="1197511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- 3,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98330" y="1197511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- 150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7200" y="4121329"/>
            <a:ext cx="4114802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-150 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cannot be a term of the AP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5780" y="575846"/>
            <a:ext cx="6332220" cy="338554"/>
          </a:xfrm>
          <a:prstGeom prst="rect">
            <a:avLst/>
          </a:prstGeom>
          <a:noFill/>
          <a:ln w="28575">
            <a:noFill/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6) Check whether -150 is a term of the AP 11, 8, 5, 2, ...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8177" y="895350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048000" y="1178674"/>
            <a:ext cx="4389343" cy="325867"/>
            <a:chOff x="1386478" y="3324946"/>
            <a:chExt cx="4389343" cy="340255"/>
          </a:xfrm>
        </p:grpSpPr>
        <p:sp>
          <p:nvSpPr>
            <p:cNvPr id="5" name="Rounded Rectangular Callout 4"/>
            <p:cNvSpPr/>
            <p:nvPr/>
          </p:nvSpPr>
          <p:spPr>
            <a:xfrm>
              <a:off x="1428037" y="3324946"/>
              <a:ext cx="4302770" cy="340255"/>
            </a:xfrm>
            <a:prstGeom prst="wedgeRoundRectCallout">
              <a:avLst>
                <a:gd name="adj1" fmla="val -45708"/>
                <a:gd name="adj2" fmla="val -15557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86478" y="3338172"/>
              <a:ext cx="4389343" cy="321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We need to check -150 is a term of AP or not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50610" y="899547"/>
            <a:ext cx="2929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given AP: 11, 8, 5, 2, …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02623" y="1442245"/>
            <a:ext cx="2379177" cy="325867"/>
            <a:chOff x="2391557" y="3324946"/>
            <a:chExt cx="2379177" cy="340255"/>
          </a:xfrm>
        </p:grpSpPr>
        <p:sp>
          <p:nvSpPr>
            <p:cNvPr id="9" name="Rounded Rectangular Callout 8"/>
            <p:cNvSpPr/>
            <p:nvPr/>
          </p:nvSpPr>
          <p:spPr>
            <a:xfrm>
              <a:off x="2395194" y="3324946"/>
              <a:ext cx="2368457" cy="340255"/>
            </a:xfrm>
            <a:prstGeom prst="wedgeRoundRectCallout">
              <a:avLst>
                <a:gd name="adj1" fmla="val -48547"/>
                <a:gd name="adj2" fmla="val -14777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91557" y="3338172"/>
              <a:ext cx="2379177" cy="321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find value of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&amp;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d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53867" y="1197511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= 11,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11496" y="1197511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41877" y="1197511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8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11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394632" y="1331985"/>
            <a:ext cx="2539568" cy="756583"/>
            <a:chOff x="2448998" y="3204565"/>
            <a:chExt cx="1173983" cy="473582"/>
          </a:xfrm>
        </p:grpSpPr>
        <p:sp>
          <p:nvSpPr>
            <p:cNvPr id="16" name="Rounded Rectangular Callout 15"/>
            <p:cNvSpPr/>
            <p:nvPr/>
          </p:nvSpPr>
          <p:spPr>
            <a:xfrm>
              <a:off x="2468309" y="3204565"/>
              <a:ext cx="1154672" cy="473582"/>
            </a:xfrm>
            <a:prstGeom prst="wedgeRoundRectCallout">
              <a:avLst>
                <a:gd name="adj1" fmla="val -62702"/>
                <a:gd name="adj2" fmla="val -10312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48998" y="3211077"/>
              <a:ext cx="1162441" cy="462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Lets consider that -150 is a term of AP &amp; find which term it</a:t>
              </a:r>
              <a:r>
                <a:rPr lang="en-US" sz="1200" b="1" kern="0" dirty="0">
                  <a:solidFill>
                    <a:prstClr val="white"/>
                  </a:solidFill>
                  <a:latin typeface="Bookman Old Style"/>
                  <a:sym typeface="Symbol"/>
                </a:rPr>
                <a:t> 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is?</a:t>
              </a:r>
              <a:endParaRPr lang="en-US" sz="12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49303" y="1482090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16460" y="1776309"/>
            <a:ext cx="954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54714" y="1776309"/>
            <a:ext cx="167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a  +   (n – 1) d</a:t>
            </a:r>
            <a:endParaRPr lang="en-US" sz="160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6" name="Flowchart: Alternate Process 35"/>
          <p:cNvSpPr/>
          <p:nvPr/>
        </p:nvSpPr>
        <p:spPr>
          <a:xfrm>
            <a:off x="2723952" y="2797463"/>
            <a:ext cx="384116" cy="269034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" y="2116941"/>
            <a:ext cx="1904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  -150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    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42566" y="2116941"/>
            <a:ext cx="443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11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41669" y="2116941"/>
            <a:ext cx="1260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+  (n – 1)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9794" y="2116941"/>
            <a:ext cx="692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(-3)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1" name="Curved Right Arrow 40"/>
          <p:cNvSpPr/>
          <p:nvPr/>
        </p:nvSpPr>
        <p:spPr>
          <a:xfrm rot="5400000">
            <a:off x="1778830" y="1707319"/>
            <a:ext cx="229420" cy="636250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3323" y="2428729"/>
            <a:ext cx="181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-150 – 11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89304" y="2428729"/>
            <a:ext cx="1363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(n – 1)(-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7199" y="2735082"/>
            <a:ext cx="1754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     -161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75004" y="2735082"/>
            <a:ext cx="1294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(n – 1)(-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7200" y="3087641"/>
            <a:ext cx="1754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  53.6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   =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033921" y="3076392"/>
            <a:ext cx="1030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n – 1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9" name="Curved Right Arrow 48"/>
          <p:cNvSpPr/>
          <p:nvPr/>
        </p:nvSpPr>
        <p:spPr>
          <a:xfrm rot="5400000">
            <a:off x="1994730" y="2494616"/>
            <a:ext cx="229420" cy="1025779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9948" y="3411030"/>
            <a:ext cx="1904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      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  =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90078" y="3411030"/>
            <a:ext cx="743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54.6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856023" y="2916664"/>
            <a:ext cx="1880643" cy="523220"/>
            <a:chOff x="2666231" y="3416677"/>
            <a:chExt cx="1880643" cy="600960"/>
          </a:xfrm>
        </p:grpSpPr>
        <p:sp>
          <p:nvSpPr>
            <p:cNvPr id="53" name="Rounded Rectangular Callout 52"/>
            <p:cNvSpPr/>
            <p:nvPr/>
          </p:nvSpPr>
          <p:spPr>
            <a:xfrm>
              <a:off x="2697054" y="3444500"/>
              <a:ext cx="1810457" cy="570844"/>
            </a:xfrm>
            <a:prstGeom prst="wedgeRoundRectCallout">
              <a:avLst>
                <a:gd name="adj1" fmla="val -61723"/>
                <a:gd name="adj2" fmla="val 8716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666231" y="3416677"/>
              <a:ext cx="1880643" cy="600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That means, -150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is 54.6 term of AP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495800" y="3104353"/>
            <a:ext cx="3505200" cy="1143797"/>
            <a:chOff x="2386991" y="3074903"/>
            <a:chExt cx="1576739" cy="676186"/>
          </a:xfrm>
        </p:grpSpPr>
        <p:sp>
          <p:nvSpPr>
            <p:cNvPr id="56" name="Cloud Callout 67"/>
            <p:cNvSpPr/>
            <p:nvPr/>
          </p:nvSpPr>
          <p:spPr>
            <a:xfrm>
              <a:off x="2386991" y="3074903"/>
              <a:ext cx="1576739" cy="676186"/>
            </a:xfrm>
            <a:prstGeom prst="cloud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394609" y="3142007"/>
              <a:ext cx="1569119" cy="436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latin typeface="Bookman Old Style"/>
                  <a:sym typeface="Symbol"/>
                </a:rPr>
                <a:t>    But ‘n’ represents the position </a:t>
              </a:r>
              <a:endParaRPr lang="en-US" sz="1400" b="1" kern="0" dirty="0">
                <a:solidFill>
                  <a:prstClr val="black"/>
                </a:solidFill>
                <a:latin typeface="Bookman Old Style"/>
                <a:sym typeface="Symbol"/>
              </a:endParaRPr>
            </a:p>
            <a:p>
              <a:pPr algn="ctr"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latin typeface="Bookman Old Style"/>
                  <a:sym typeface="Symbol"/>
                </a:rPr>
                <a:t>of a term and hence has to be a natural number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942591" y="2215216"/>
            <a:ext cx="2749705" cy="325867"/>
            <a:chOff x="2195045" y="3324946"/>
            <a:chExt cx="2749705" cy="340255"/>
          </a:xfrm>
        </p:grpSpPr>
        <p:sp>
          <p:nvSpPr>
            <p:cNvPr id="65" name="Rounded Rectangular Callout 64"/>
            <p:cNvSpPr/>
            <p:nvPr/>
          </p:nvSpPr>
          <p:spPr>
            <a:xfrm>
              <a:off x="2195045" y="3324946"/>
              <a:ext cx="2749705" cy="340255"/>
            </a:xfrm>
            <a:prstGeom prst="wedgeRoundRectCallout">
              <a:avLst>
                <a:gd name="adj1" fmla="val -44363"/>
                <a:gd name="adj2" fmla="val -10880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299385" y="3338172"/>
              <a:ext cx="2563523" cy="321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i.e. find n when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= 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  <a:cs typeface="Calibri" pitchFamily="34" charset="0"/>
                </a:rPr>
                <a:t>–150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66800" y="3714750"/>
            <a:ext cx="2561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But n is a natural number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773652" y="-1162050"/>
            <a:ext cx="37333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5.2 6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7423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63" grpId="0" animBg="1"/>
      <p:bldP spid="14" grpId="0"/>
      <p:bldP spid="18" grpId="0"/>
      <p:bldP spid="62" grpId="0"/>
      <p:bldP spid="2" grpId="0"/>
      <p:bldP spid="3" grpId="0"/>
      <p:bldP spid="7" grpId="0"/>
      <p:bldP spid="11" grpId="0"/>
      <p:bldP spid="12" grpId="0"/>
      <p:bldP spid="13" grpId="0"/>
      <p:bldP spid="20" grpId="0"/>
      <p:bldP spid="21" grpId="0"/>
      <p:bldP spid="22" grpId="0"/>
      <p:bldP spid="36" grpId="0" animBg="1"/>
      <p:bldP spid="36" grpId="1" animBg="1"/>
      <p:bldP spid="37" grpId="0"/>
      <p:bldP spid="38" grpId="0"/>
      <p:bldP spid="39" grpId="0"/>
      <p:bldP spid="40" grpId="0"/>
      <p:bldP spid="41" grpId="0" animBg="1"/>
      <p:bldP spid="41" grpId="1" animBg="1"/>
      <p:bldP spid="42" grpId="0"/>
      <p:bldP spid="43" grpId="0"/>
      <p:bldP spid="44" grpId="0"/>
      <p:bldP spid="45" grpId="0"/>
      <p:bldP spid="47" grpId="0"/>
      <p:bldP spid="48" grpId="0"/>
      <p:bldP spid="49" grpId="0" animBg="1"/>
      <p:bldP spid="49" grpId="1" animBg="1"/>
      <p:bldP spid="50" grpId="0"/>
      <p:bldP spid="51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24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1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0" y="-1714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3379036"/>
            <a:ext cx="4289957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Sums based on ‘a</a:t>
            </a:r>
            <a:r>
              <a:rPr lang="en-US" sz="2000" b="1" baseline="-25000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n</a:t>
            </a: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’ Formula</a:t>
            </a:r>
            <a:endParaRPr lang="en-US" sz="2000" b="1" dirty="0" smtClean="0">
              <a:solidFill>
                <a:srgbClr val="F79646">
                  <a:lumMod val="75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8" name="Title 7"/>
          <p:cNvSpPr txBox="1">
            <a:spLocks/>
          </p:cNvSpPr>
          <p:nvPr/>
        </p:nvSpPr>
        <p:spPr bwMode="auto">
          <a:xfrm>
            <a:off x="685800" y="2635250"/>
            <a:ext cx="73914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1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lowchart: Alternate Process 66"/>
          <p:cNvSpPr/>
          <p:nvPr/>
        </p:nvSpPr>
        <p:spPr>
          <a:xfrm>
            <a:off x="1602890" y="3788672"/>
            <a:ext cx="193324" cy="207381"/>
          </a:xfrm>
          <a:prstGeom prst="flowChartAlternateProcess">
            <a:avLst/>
          </a:prstGeom>
          <a:solidFill>
            <a:srgbClr val="FF9900"/>
          </a:solidFill>
          <a:ln w="762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66514" y="980235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16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73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28340" y="3496352"/>
            <a:ext cx="2483899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3483488" y="1340429"/>
            <a:ext cx="0" cy="3526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Alternate Process 8"/>
          <p:cNvSpPr/>
          <p:nvPr/>
        </p:nvSpPr>
        <p:spPr>
          <a:xfrm>
            <a:off x="4506984" y="552103"/>
            <a:ext cx="1623239" cy="269034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1254999" y="767586"/>
            <a:ext cx="1607167" cy="295937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0271" y="502229"/>
            <a:ext cx="6698597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7) Find the 31</a:t>
            </a:r>
            <a:r>
              <a:rPr lang="en-US" sz="1600" b="1" kern="0" baseline="3000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st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term of an AP whose 11</a:t>
            </a:r>
            <a:r>
              <a:rPr lang="en-US" sz="1600" b="1" kern="0" baseline="3000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th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term is 38 and </a:t>
            </a:r>
          </a:p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  the 16</a:t>
            </a:r>
            <a:r>
              <a:rPr lang="en-US" sz="1600" b="1" kern="0" baseline="3000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th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term is 73:</a:t>
            </a:r>
            <a:endParaRPr lang="en-US" sz="1600" b="1" kern="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0408" y="984829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5868" y="989175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given AP: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9512" y="980235"/>
            <a:ext cx="1047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11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38,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1182480" y="2473532"/>
            <a:ext cx="1518064" cy="297736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1232969" y="1871569"/>
            <a:ext cx="1488152" cy="270669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926" y="1515990"/>
            <a:ext cx="1875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11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a  + 10d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9866" y="1834125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38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43286" y="1834125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a  +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10d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60698" y="1834125"/>
            <a:ext cx="79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…..(i)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1956" y="2133775"/>
            <a:ext cx="1875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16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a  + 15d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1296" y="2451910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73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43286" y="2451910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a  +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15d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2128" y="2451910"/>
            <a:ext cx="79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…..(ii)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3310" y="2717732"/>
            <a:ext cx="2618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Subtracting (</a:t>
            </a:r>
            <a:r>
              <a:rPr lang="en-US" sz="1600" b="1" dirty="0" err="1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i</a:t>
            </a:r>
            <a:r>
              <a:rPr lang="en-US" sz="1600" b="1" dirty="0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) from (ii)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73968" y="3004867"/>
            <a:ext cx="1451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 15d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24743" y="2995060"/>
            <a:ext cx="587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73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4538" y="3280689"/>
            <a:ext cx="1624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 10d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36058" y="3270882"/>
            <a:ext cx="511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38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56674" y="3733676"/>
            <a:ext cx="1877888" cy="160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7" name="Straight Connector 26"/>
          <p:cNvCxnSpPr/>
          <p:nvPr/>
        </p:nvCxnSpPr>
        <p:spPr>
          <a:xfrm>
            <a:off x="856941" y="4029963"/>
            <a:ext cx="1877888" cy="160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719968" y="3437142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 - 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70088" y="3425712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 - 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97280" y="3425017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 - 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78403" y="3724062"/>
            <a:ext cx="1154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 5d 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29416" y="3719450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1098069" y="3080921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34" name="Straight Connector 33"/>
          <p:cNvCxnSpPr/>
          <p:nvPr/>
        </p:nvCxnSpPr>
        <p:spPr>
          <a:xfrm rot="5400000">
            <a:off x="1123469" y="3367494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1703808" y="4021029"/>
            <a:ext cx="1119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 =  </a:t>
            </a:r>
            <a:r>
              <a:rPr lang="en-US" sz="1600" kern="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6719" y="4253905"/>
            <a:ext cx="269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Substituting d = </a:t>
            </a:r>
            <a:r>
              <a:rPr lang="en-US" sz="1600" b="1" dirty="0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</a:rPr>
              <a:t>7</a:t>
            </a:r>
            <a:r>
              <a:rPr lang="en-US" sz="1600" b="1" dirty="0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 in (i)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9308" y="4528284"/>
            <a:ext cx="1899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 10(7)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02542" y="4528284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38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12113" y="1240597"/>
            <a:ext cx="1618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 70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43277" y="1240597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38   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5" name="Curved Right Arrow 44"/>
          <p:cNvSpPr/>
          <p:nvPr/>
        </p:nvSpPr>
        <p:spPr>
          <a:xfrm rot="16200000" flipH="1">
            <a:off x="5004875" y="744213"/>
            <a:ext cx="241122" cy="815948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86712" y="1516225"/>
            <a:ext cx="1049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56889" y="1516225"/>
            <a:ext cx="1049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38 – 70 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74851" y="1818642"/>
            <a:ext cx="1049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45028" y="1818642"/>
            <a:ext cx="669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32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5736895" y="1395406"/>
            <a:ext cx="1806905" cy="326802"/>
            <a:chOff x="2703097" y="3416677"/>
            <a:chExt cx="1806905" cy="375356"/>
          </a:xfrm>
        </p:grpSpPr>
        <p:sp>
          <p:nvSpPr>
            <p:cNvPr id="51" name="Rounded Rectangular Callout 50"/>
            <p:cNvSpPr/>
            <p:nvPr/>
          </p:nvSpPr>
          <p:spPr>
            <a:xfrm>
              <a:off x="2740988" y="3434420"/>
              <a:ext cx="1722588" cy="357613"/>
            </a:xfrm>
            <a:prstGeom prst="wedgeRoundRectCallout">
              <a:avLst>
                <a:gd name="adj1" fmla="val -54360"/>
                <a:gd name="adj2" fmla="val 13257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703097" y="3416677"/>
              <a:ext cx="1806905" cy="353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Now, lets find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31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996568" y="2151118"/>
            <a:ext cx="178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31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 a +</a:t>
            </a:r>
            <a:r>
              <a:rPr lang="en-US" sz="1600" kern="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30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28737" y="2444248"/>
            <a:ext cx="1768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32 +</a:t>
            </a:r>
            <a:r>
              <a:rPr lang="en-US" sz="1600" kern="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30(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06369" y="3080329"/>
            <a:ext cx="1654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31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178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31033" y="2778645"/>
            <a:ext cx="1768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32 +</a:t>
            </a:r>
            <a:r>
              <a:rPr lang="en-US" sz="1600" kern="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210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14879" y="3479485"/>
            <a:ext cx="3121201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31</a:t>
            </a:r>
            <a:r>
              <a:rPr lang="en-US" sz="1600" b="1" kern="0" baseline="30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st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 term of AP is 178.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29729" y="1266769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044068" y="934029"/>
            <a:ext cx="1972014" cy="325867"/>
            <a:chOff x="2595144" y="3324946"/>
            <a:chExt cx="1972014" cy="340255"/>
          </a:xfrm>
        </p:grpSpPr>
        <p:sp>
          <p:nvSpPr>
            <p:cNvPr id="5" name="Rounded Rectangular Callout 4"/>
            <p:cNvSpPr/>
            <p:nvPr/>
          </p:nvSpPr>
          <p:spPr>
            <a:xfrm>
              <a:off x="2618504" y="3324946"/>
              <a:ext cx="1921836" cy="340255"/>
            </a:xfrm>
            <a:prstGeom prst="wedgeRoundRectCallout">
              <a:avLst>
                <a:gd name="adj1" fmla="val -64211"/>
                <a:gd name="adj2" fmla="val -12049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95144" y="3338172"/>
              <a:ext cx="1972014" cy="321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We need to find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31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963616" y="1615636"/>
            <a:ext cx="2103461" cy="523219"/>
            <a:chOff x="2554816" y="3311652"/>
            <a:chExt cx="2103461" cy="600953"/>
          </a:xfrm>
        </p:grpSpPr>
        <p:sp>
          <p:nvSpPr>
            <p:cNvPr id="37" name="Rounded Rectangular Callout 36"/>
            <p:cNvSpPr/>
            <p:nvPr/>
          </p:nvSpPr>
          <p:spPr>
            <a:xfrm>
              <a:off x="2573175" y="3319158"/>
              <a:ext cx="2081075" cy="588135"/>
            </a:xfrm>
            <a:prstGeom prst="wedgeRoundRectCallout">
              <a:avLst>
                <a:gd name="adj1" fmla="val -60517"/>
                <a:gd name="adj2" fmla="val 8377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54816" y="3311652"/>
              <a:ext cx="2103461" cy="600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These are linear </a:t>
              </a:r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eq</a:t>
              </a:r>
              <a:r>
                <a:rPr lang="en-US" sz="1400" b="1" baseline="30000" dirty="0" err="1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in 2 variables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&amp;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d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886431" y="1633976"/>
            <a:ext cx="3493264" cy="523220"/>
            <a:chOff x="1859927" y="3311652"/>
            <a:chExt cx="3493264" cy="600954"/>
          </a:xfrm>
        </p:grpSpPr>
        <p:sp>
          <p:nvSpPr>
            <p:cNvPr id="62" name="Rounded Rectangular Callout 61"/>
            <p:cNvSpPr/>
            <p:nvPr/>
          </p:nvSpPr>
          <p:spPr>
            <a:xfrm>
              <a:off x="1863471" y="3319158"/>
              <a:ext cx="3455297" cy="588135"/>
            </a:xfrm>
            <a:prstGeom prst="wedgeRoundRectCallout">
              <a:avLst>
                <a:gd name="adj1" fmla="val -54452"/>
                <a:gd name="adj2" fmla="val 10051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59927" y="3311652"/>
              <a:ext cx="3493264" cy="60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Since, terms with variable ‘a’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has same coefficient and same sign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019037" y="1187010"/>
            <a:ext cx="2865292" cy="403278"/>
            <a:chOff x="2174921" y="3359750"/>
            <a:chExt cx="2865292" cy="463192"/>
          </a:xfrm>
        </p:grpSpPr>
        <p:sp>
          <p:nvSpPr>
            <p:cNvPr id="65" name="Rounded Rectangular Callout 64"/>
            <p:cNvSpPr/>
            <p:nvPr/>
          </p:nvSpPr>
          <p:spPr>
            <a:xfrm>
              <a:off x="2180126" y="3359750"/>
              <a:ext cx="2860087" cy="463192"/>
            </a:xfrm>
            <a:prstGeom prst="wedgeRoundRectCallout">
              <a:avLst>
                <a:gd name="adj1" fmla="val -54452"/>
                <a:gd name="adj2" fmla="val 10051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174921" y="3410113"/>
              <a:ext cx="2863284" cy="353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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Subtract the two equations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68" name="Left Arrow 67"/>
          <p:cNvSpPr/>
          <p:nvPr/>
        </p:nvSpPr>
        <p:spPr>
          <a:xfrm rot="11337065">
            <a:off x="1779601" y="3978328"/>
            <a:ext cx="646915" cy="73548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11161" y="-1162050"/>
            <a:ext cx="3458372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5.2 7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6279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500"/>
                            </p:stCondLst>
                            <p:childTnLst>
                              <p:par>
                                <p:cTn id="3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60" grpId="0"/>
      <p:bldP spid="58" grpId="0" animBg="1"/>
      <p:bldP spid="9" grpId="0" animBg="1"/>
      <p:bldP spid="9" grpId="1" animBg="1"/>
      <p:bldP spid="10" grpId="0" animBg="1"/>
      <p:bldP spid="10" grpId="1" animBg="1"/>
      <p:bldP spid="2" grpId="0"/>
      <p:bldP spid="3" grpId="0"/>
      <p:bldP spid="7" grpId="0"/>
      <p:bldP spid="8" grpId="0"/>
      <p:bldP spid="11" grpId="0" animBg="1"/>
      <p:bldP spid="11" grpId="1" animBg="1"/>
      <p:bldP spid="12" grpId="0" animBg="1"/>
      <p:bldP spid="12" grpId="1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8" grpId="0"/>
      <p:bldP spid="29" grpId="0"/>
      <p:bldP spid="30" grpId="0"/>
      <p:bldP spid="31" grpId="0"/>
      <p:bldP spid="32" grpId="0"/>
      <p:bldP spid="35" grpId="0"/>
      <p:bldP spid="40" grpId="0"/>
      <p:bldP spid="41" grpId="0"/>
      <p:bldP spid="42" grpId="0"/>
      <p:bldP spid="43" grpId="0"/>
      <p:bldP spid="44" grpId="0"/>
      <p:bldP spid="45" grpId="0" animBg="1"/>
      <p:bldP spid="45" grpId="1" animBg="1"/>
      <p:bldP spid="46" grpId="0"/>
      <p:bldP spid="47" grpId="0"/>
      <p:bldP spid="48" grpId="0"/>
      <p:bldP spid="49" grpId="0"/>
      <p:bldP spid="53" grpId="0"/>
      <p:bldP spid="54" grpId="0"/>
      <p:bldP spid="55" grpId="0"/>
      <p:bldP spid="56" grpId="0"/>
      <p:bldP spid="57" grpId="0"/>
      <p:bldP spid="59" grpId="0"/>
      <p:bldP spid="68" grpId="0" animBg="1"/>
      <p:bldP spid="6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3972636" y="3481413"/>
            <a:ext cx="2483899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3411220" y="1332254"/>
            <a:ext cx="0" cy="3526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Alternate Process 9"/>
          <p:cNvSpPr/>
          <p:nvPr/>
        </p:nvSpPr>
        <p:spPr>
          <a:xfrm>
            <a:off x="785106" y="782936"/>
            <a:ext cx="1740331" cy="220141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4692507" y="550985"/>
            <a:ext cx="1469496" cy="222342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4500" y="477130"/>
            <a:ext cx="6413500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8) An AP consists of 50 terms of which 3</a:t>
            </a:r>
            <a:r>
              <a:rPr lang="en-US" sz="1600" b="1" kern="0" baseline="3000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rd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term is 12 and </a:t>
            </a:r>
          </a:p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  last term is 106. Find the 29</a:t>
            </a:r>
            <a:r>
              <a:rPr lang="en-US" sz="1600" b="1" kern="0" baseline="3000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th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term.</a:t>
            </a:r>
            <a:endParaRPr lang="en-US" sz="1600" b="1" kern="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4411" y="99437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76996" y="1188734"/>
            <a:ext cx="1972014" cy="325867"/>
            <a:chOff x="2595144" y="3324946"/>
            <a:chExt cx="1972014" cy="340255"/>
          </a:xfrm>
        </p:grpSpPr>
        <p:sp>
          <p:nvSpPr>
            <p:cNvPr id="5" name="Rounded Rectangular Callout 4"/>
            <p:cNvSpPr/>
            <p:nvPr/>
          </p:nvSpPr>
          <p:spPr>
            <a:xfrm>
              <a:off x="2618504" y="3324946"/>
              <a:ext cx="1921836" cy="340255"/>
            </a:xfrm>
            <a:prstGeom prst="wedgeRoundRectCallout">
              <a:avLst>
                <a:gd name="adj1" fmla="val -64211"/>
                <a:gd name="adj2" fmla="val -12049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95144" y="3338172"/>
              <a:ext cx="1972014" cy="321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We need to find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29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63600" y="994372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given AP: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07244" y="994372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12,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43967" y="994372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50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106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4" name="Flowchart: Alternate Process 63"/>
          <p:cNvSpPr/>
          <p:nvPr/>
        </p:nvSpPr>
        <p:spPr>
          <a:xfrm>
            <a:off x="1066800" y="2524769"/>
            <a:ext cx="1561476" cy="246063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65" name="Flowchart: Alternate Process 64"/>
          <p:cNvSpPr/>
          <p:nvPr/>
        </p:nvSpPr>
        <p:spPr>
          <a:xfrm>
            <a:off x="1160701" y="1920456"/>
            <a:ext cx="1488152" cy="223694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92558" y="1541390"/>
            <a:ext cx="1664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a  +  2d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77598" y="1859525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71018" y="1859525"/>
            <a:ext cx="1263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a  +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2d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88430" y="1859525"/>
            <a:ext cx="79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…..(i)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89688" y="2159175"/>
            <a:ext cx="1810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50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a  + 49d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0928" y="2477310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106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71018" y="2477310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a  +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49d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99860" y="2477310"/>
            <a:ext cx="79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…..(ii)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81042" y="2743132"/>
            <a:ext cx="2618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Subtracting (</a:t>
            </a:r>
            <a:r>
              <a:rPr lang="en-US" sz="1600" b="1" dirty="0" err="1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i</a:t>
            </a:r>
            <a:r>
              <a:rPr lang="en-US" sz="1600" b="1" dirty="0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) from (ii)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01700" y="3030267"/>
            <a:ext cx="1451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 49d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163575" y="3020460"/>
            <a:ext cx="587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106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97671" y="3306089"/>
            <a:ext cx="1309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  2d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289190" y="3296282"/>
            <a:ext cx="511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784406" y="3759076"/>
            <a:ext cx="1877888" cy="160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0" name="Straight Connector 79"/>
          <p:cNvCxnSpPr/>
          <p:nvPr/>
        </p:nvCxnSpPr>
        <p:spPr>
          <a:xfrm>
            <a:off x="784673" y="4055363"/>
            <a:ext cx="1877888" cy="160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81" name="TextBox 80"/>
          <p:cNvSpPr txBox="1"/>
          <p:nvPr/>
        </p:nvSpPr>
        <p:spPr>
          <a:xfrm>
            <a:off x="647700" y="3462542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 - 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97820" y="3451112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 - 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025012" y="3450417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 - 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421177" y="3749462"/>
            <a:ext cx="835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47d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257148" y="3744850"/>
            <a:ext cx="502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94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rot="5400000">
            <a:off x="1025801" y="3106321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87" name="Straight Connector 86"/>
          <p:cNvCxnSpPr/>
          <p:nvPr/>
        </p:nvCxnSpPr>
        <p:spPr>
          <a:xfrm rot="5400000">
            <a:off x="1051201" y="3392894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1666237" y="4046429"/>
            <a:ext cx="1119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</a:t>
            </a:r>
            <a:r>
              <a:rPr lang="en-US" sz="1600" kern="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2891348" y="1666436"/>
            <a:ext cx="2103461" cy="523219"/>
            <a:chOff x="2554816" y="3311652"/>
            <a:chExt cx="2103461" cy="600953"/>
          </a:xfrm>
        </p:grpSpPr>
        <p:sp>
          <p:nvSpPr>
            <p:cNvPr id="90" name="Rounded Rectangular Callout 89"/>
            <p:cNvSpPr/>
            <p:nvPr/>
          </p:nvSpPr>
          <p:spPr>
            <a:xfrm>
              <a:off x="2573175" y="3319158"/>
              <a:ext cx="2081075" cy="588135"/>
            </a:xfrm>
            <a:prstGeom prst="wedgeRoundRectCallout">
              <a:avLst>
                <a:gd name="adj1" fmla="val -60517"/>
                <a:gd name="adj2" fmla="val 8377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554816" y="3311652"/>
              <a:ext cx="2103461" cy="600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These are linear </a:t>
              </a:r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eq</a:t>
              </a:r>
              <a:r>
                <a:rPr lang="en-US" sz="1400" b="1" baseline="30000" dirty="0" err="1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in 2 variables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&amp;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d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654451" y="4266605"/>
            <a:ext cx="269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Substituting d = </a:t>
            </a:r>
            <a:r>
              <a:rPr lang="en-US" sz="1600" b="1" dirty="0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b="1" dirty="0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 in (i)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55429" y="4536673"/>
            <a:ext cx="1899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  2(2)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238663" y="4536673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539845" y="1225658"/>
            <a:ext cx="1618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  4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032909" y="1225658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12   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8" name="Curved Right Arrow 97"/>
          <p:cNvSpPr/>
          <p:nvPr/>
        </p:nvSpPr>
        <p:spPr>
          <a:xfrm rot="16200000" flipH="1">
            <a:off x="4932607" y="729274"/>
            <a:ext cx="241122" cy="815948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063326" y="1465149"/>
            <a:ext cx="1049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033821" y="1501286"/>
            <a:ext cx="1049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12 – 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102583" y="1803703"/>
            <a:ext cx="1049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085460" y="1803703"/>
            <a:ext cx="669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8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5664626" y="1380467"/>
            <a:ext cx="1806906" cy="326802"/>
            <a:chOff x="2703096" y="3416677"/>
            <a:chExt cx="1806906" cy="375356"/>
          </a:xfrm>
        </p:grpSpPr>
        <p:sp>
          <p:nvSpPr>
            <p:cNvPr id="104" name="Rounded Rectangular Callout 103"/>
            <p:cNvSpPr/>
            <p:nvPr/>
          </p:nvSpPr>
          <p:spPr>
            <a:xfrm>
              <a:off x="2740988" y="3434420"/>
              <a:ext cx="1722588" cy="357613"/>
            </a:xfrm>
            <a:prstGeom prst="wedgeRoundRectCallout">
              <a:avLst>
                <a:gd name="adj1" fmla="val -54360"/>
                <a:gd name="adj2" fmla="val 13257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03096" y="3416677"/>
              <a:ext cx="1806906" cy="3535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Now, lets find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29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3924300" y="2136179"/>
            <a:ext cx="178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29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 a +</a:t>
            </a:r>
            <a:r>
              <a:rPr lang="en-US" sz="1600" kern="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28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356469" y="2429309"/>
            <a:ext cx="1565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8 +</a:t>
            </a:r>
            <a:r>
              <a:rPr lang="en-US" sz="1600" kern="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28(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534101" y="3065390"/>
            <a:ext cx="1654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29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64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358766" y="2763706"/>
            <a:ext cx="1395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8 +</a:t>
            </a:r>
            <a:r>
              <a:rPr lang="en-US" sz="1600" kern="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56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581400" y="3464546"/>
            <a:ext cx="3121201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29</a:t>
            </a:r>
            <a:r>
              <a:rPr lang="en-US" sz="1600" b="1" kern="0" baseline="30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th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 term of AP is 64.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68561" y="1289930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141966" y="1191619"/>
            <a:ext cx="2638352" cy="812045"/>
            <a:chOff x="2448998" y="3204565"/>
            <a:chExt cx="1173983" cy="473582"/>
          </a:xfrm>
        </p:grpSpPr>
        <p:sp>
          <p:nvSpPr>
            <p:cNvPr id="16" name="Rounded Rectangular Callout 15"/>
            <p:cNvSpPr/>
            <p:nvPr/>
          </p:nvSpPr>
          <p:spPr>
            <a:xfrm>
              <a:off x="2468309" y="3204565"/>
              <a:ext cx="1154672" cy="473582"/>
            </a:xfrm>
            <a:prstGeom prst="wedgeRoundRectCallout">
              <a:avLst>
                <a:gd name="adj1" fmla="val -62702"/>
                <a:gd name="adj2" fmla="val -10312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48998" y="3211077"/>
              <a:ext cx="1162441" cy="430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Since, AP consist of 50 terms</a:t>
              </a:r>
            </a:p>
            <a:p>
              <a:pPr algn="ctr"/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Then, last term is </a:t>
              </a:r>
              <a:r>
                <a:rPr lang="en-US" sz="1400" b="1" i="1" kern="0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a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50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 </a:t>
              </a:r>
              <a:endParaRPr lang="en-US" sz="12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836191" y="1613880"/>
            <a:ext cx="3493264" cy="523220"/>
            <a:chOff x="1859927" y="3311652"/>
            <a:chExt cx="3493264" cy="600954"/>
          </a:xfrm>
        </p:grpSpPr>
        <p:sp>
          <p:nvSpPr>
            <p:cNvPr id="114" name="Rounded Rectangular Callout 113"/>
            <p:cNvSpPr/>
            <p:nvPr/>
          </p:nvSpPr>
          <p:spPr>
            <a:xfrm>
              <a:off x="1863471" y="3319158"/>
              <a:ext cx="3455297" cy="588135"/>
            </a:xfrm>
            <a:prstGeom prst="wedgeRoundRectCallout">
              <a:avLst>
                <a:gd name="adj1" fmla="val -54452"/>
                <a:gd name="adj2" fmla="val 10051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859927" y="3311652"/>
              <a:ext cx="3493264" cy="60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Since, terms with variable ‘a’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has same coefficient and same sign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974002" y="1166914"/>
            <a:ext cx="2860087" cy="403278"/>
            <a:chOff x="2180126" y="3359750"/>
            <a:chExt cx="2860087" cy="463192"/>
          </a:xfrm>
        </p:grpSpPr>
        <p:sp>
          <p:nvSpPr>
            <p:cNvPr id="117" name="Rounded Rectangular Callout 116"/>
            <p:cNvSpPr/>
            <p:nvPr/>
          </p:nvSpPr>
          <p:spPr>
            <a:xfrm>
              <a:off x="2180126" y="3359750"/>
              <a:ext cx="2860087" cy="463192"/>
            </a:xfrm>
            <a:prstGeom prst="wedgeRoundRectCallout">
              <a:avLst>
                <a:gd name="adj1" fmla="val -54452"/>
                <a:gd name="adj2" fmla="val 10051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242247" y="3410114"/>
              <a:ext cx="2728632" cy="353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Subtract the two equations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5508241" y="-1162050"/>
            <a:ext cx="3386104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5.2 8</a:t>
            </a:r>
            <a:endParaRPr lang="en-US" sz="4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227248" y="-1162051"/>
            <a:ext cx="3493508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HOMEWORK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0223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00"/>
                            </p:stCondLst>
                            <p:childTnLst>
                              <p:par>
                                <p:cTn id="3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0" grpId="0" animBg="1"/>
      <p:bldP spid="10" grpId="1" animBg="1"/>
      <p:bldP spid="7" grpId="0" animBg="1"/>
      <p:bldP spid="7" grpId="1" animBg="1"/>
      <p:bldP spid="2" grpId="0"/>
      <p:bldP spid="3" grpId="0"/>
      <p:bldP spid="8" grpId="0"/>
      <p:bldP spid="9" grpId="0"/>
      <p:bldP spid="14" grpId="0"/>
      <p:bldP spid="64" grpId="0" animBg="1"/>
      <p:bldP spid="64" grpId="1" animBg="1"/>
      <p:bldP spid="65" grpId="0" animBg="1"/>
      <p:bldP spid="65" grpId="1" animBg="1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81" grpId="0"/>
      <p:bldP spid="82" grpId="0"/>
      <p:bldP spid="83" grpId="0"/>
      <p:bldP spid="84" grpId="0"/>
      <p:bldP spid="85" grpId="0"/>
      <p:bldP spid="88" grpId="0"/>
      <p:bldP spid="93" grpId="0"/>
      <p:bldP spid="94" grpId="0"/>
      <p:bldP spid="95" grpId="0"/>
      <p:bldP spid="96" grpId="0"/>
      <p:bldP spid="97" grpId="0"/>
      <p:bldP spid="98" grpId="0" animBg="1"/>
      <p:bldP spid="98" grpId="1" animBg="1"/>
      <p:bldP spid="99" grpId="0"/>
      <p:bldP spid="100" grpId="0"/>
      <p:bldP spid="101" grpId="0"/>
      <p:bldP spid="102" grpId="0"/>
      <p:bldP spid="106" grpId="0"/>
      <p:bldP spid="107" grpId="0"/>
      <p:bldP spid="108" grpId="0"/>
      <p:bldP spid="109" grpId="0"/>
      <p:bldP spid="110" grpId="0"/>
      <p:bldP spid="1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25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968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0" y="-1714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3379036"/>
            <a:ext cx="4289957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Sums based on ‘a</a:t>
            </a:r>
            <a:r>
              <a:rPr lang="en-US" sz="2000" b="1" baseline="-25000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n</a:t>
            </a: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’ Formula</a:t>
            </a:r>
            <a:endParaRPr lang="en-US" sz="2000" b="1" dirty="0" smtClean="0">
              <a:solidFill>
                <a:srgbClr val="F79646">
                  <a:lumMod val="75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8" name="Title 7"/>
          <p:cNvSpPr txBox="1">
            <a:spLocks/>
          </p:cNvSpPr>
          <p:nvPr/>
        </p:nvSpPr>
        <p:spPr bwMode="auto">
          <a:xfrm>
            <a:off x="685800" y="2635250"/>
            <a:ext cx="73914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21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Left Arrow 76"/>
          <p:cNvSpPr/>
          <p:nvPr/>
        </p:nvSpPr>
        <p:spPr>
          <a:xfrm rot="21204248">
            <a:off x="4313724" y="3123397"/>
            <a:ext cx="1103651" cy="107044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973413" y="3926144"/>
            <a:ext cx="294169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3449320" y="1322729"/>
            <a:ext cx="0" cy="3526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Alternate Process 75"/>
          <p:cNvSpPr/>
          <p:nvPr/>
        </p:nvSpPr>
        <p:spPr>
          <a:xfrm>
            <a:off x="5382554" y="2984826"/>
            <a:ext cx="384116" cy="244576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4627538" y="568716"/>
            <a:ext cx="1006829" cy="222342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1420542" y="566395"/>
            <a:ext cx="1810995" cy="222342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8008" y="505308"/>
            <a:ext cx="7115792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9) If the 3</a:t>
            </a:r>
            <a:r>
              <a:rPr lang="en-US" sz="1600" b="1" kern="0" baseline="3000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rd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and 9</a:t>
            </a:r>
            <a:r>
              <a:rPr lang="en-US" sz="1600" b="1" kern="0" baseline="3000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th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terms of an AP are 4 and – 8 respectively,     </a:t>
            </a:r>
          </a:p>
          <a:p>
            <a:pPr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   which term of this AP is zero.</a:t>
            </a:r>
            <a:endParaRPr lang="en-US" sz="1600" b="1" kern="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9100" y="100638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601965" y="1227859"/>
            <a:ext cx="3291287" cy="325867"/>
            <a:chOff x="1935510" y="3324946"/>
            <a:chExt cx="3291287" cy="340255"/>
          </a:xfrm>
        </p:grpSpPr>
        <p:sp>
          <p:nvSpPr>
            <p:cNvPr id="5" name="Rounded Rectangular Callout 4"/>
            <p:cNvSpPr/>
            <p:nvPr/>
          </p:nvSpPr>
          <p:spPr>
            <a:xfrm>
              <a:off x="1967299" y="3324946"/>
              <a:ext cx="3224246" cy="340255"/>
            </a:xfrm>
            <a:prstGeom prst="wedgeRoundRectCallout">
              <a:avLst>
                <a:gd name="adj1" fmla="val -53182"/>
                <a:gd name="adj2" fmla="val -12829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35510" y="3338172"/>
              <a:ext cx="3291287" cy="321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We need to find which term is ‘0’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01700" y="1002811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given AP: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45344" y="979584"/>
            <a:ext cx="1654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4,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9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– 8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1148312" y="2526428"/>
            <a:ext cx="1518064" cy="223694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1198801" y="1910931"/>
            <a:ext cx="1488152" cy="223694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0658" y="1531865"/>
            <a:ext cx="1664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a  +  2d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5698" y="1850000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09118" y="1850000"/>
            <a:ext cx="1263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a  +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2d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26530" y="1850000"/>
            <a:ext cx="79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…..(i)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3988" y="2149650"/>
            <a:ext cx="1664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9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a  +  8d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9028" y="2467785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8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09118" y="2467785"/>
            <a:ext cx="1263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a  +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8d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37960" y="2467785"/>
            <a:ext cx="79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…..(ii)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9142" y="2733607"/>
            <a:ext cx="2618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Subtracting (</a:t>
            </a:r>
            <a:r>
              <a:rPr lang="en-US" sz="1600" b="1" dirty="0" err="1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i</a:t>
            </a:r>
            <a:r>
              <a:rPr lang="en-US" sz="1600" b="1" dirty="0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) from (ii)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87295" y="3020742"/>
            <a:ext cx="1451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  8d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27075" y="3010935"/>
            <a:ext cx="587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5771" y="3296564"/>
            <a:ext cx="1309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  2d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95635" y="3286757"/>
            <a:ext cx="349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22506" y="3749551"/>
            <a:ext cx="1877888" cy="160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7" name="Straight Connector 26"/>
          <p:cNvCxnSpPr/>
          <p:nvPr/>
        </p:nvCxnSpPr>
        <p:spPr>
          <a:xfrm>
            <a:off x="822773" y="4045838"/>
            <a:ext cx="1877888" cy="160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685800" y="3453017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 - 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35920" y="3441587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 - 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63112" y="3440892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 - 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98977" y="3739937"/>
            <a:ext cx="835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6d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06348" y="3735325"/>
            <a:ext cx="63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1102001" y="3096796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34" name="Straight Connector 33"/>
          <p:cNvCxnSpPr/>
          <p:nvPr/>
        </p:nvCxnSpPr>
        <p:spPr>
          <a:xfrm rot="5400000">
            <a:off x="1089301" y="3383369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1712726" y="4070460"/>
            <a:ext cx="1119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– 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929448" y="1656911"/>
            <a:ext cx="2103461" cy="523219"/>
            <a:chOff x="2554816" y="3311652"/>
            <a:chExt cx="2103461" cy="600953"/>
          </a:xfrm>
        </p:grpSpPr>
        <p:sp>
          <p:nvSpPr>
            <p:cNvPr id="37" name="Rounded Rectangular Callout 36"/>
            <p:cNvSpPr/>
            <p:nvPr/>
          </p:nvSpPr>
          <p:spPr>
            <a:xfrm>
              <a:off x="2573175" y="3319158"/>
              <a:ext cx="2081075" cy="588135"/>
            </a:xfrm>
            <a:prstGeom prst="wedgeRoundRectCallout">
              <a:avLst>
                <a:gd name="adj1" fmla="val -60517"/>
                <a:gd name="adj2" fmla="val 8377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54816" y="3311652"/>
              <a:ext cx="2103461" cy="600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These are linear </a:t>
              </a:r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eq</a:t>
              </a:r>
              <a:r>
                <a:rPr lang="en-US" sz="1400" b="1" baseline="30000" dirty="0" err="1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in 2 variables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&amp;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d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05506" y="4307414"/>
            <a:ext cx="2801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Substituting d = -</a:t>
            </a:r>
            <a:r>
              <a:rPr lang="en-US" sz="1600" b="1" dirty="0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b="1" dirty="0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 in (i)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5140" y="4585871"/>
            <a:ext cx="1899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 2(–2)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35386" y="4585871"/>
            <a:ext cx="367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77945" y="1216133"/>
            <a:ext cx="1618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 4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71009" y="1216133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5" name="Curved Right Arrow 44"/>
          <p:cNvSpPr/>
          <p:nvPr/>
        </p:nvSpPr>
        <p:spPr>
          <a:xfrm rot="16200000" flipH="1">
            <a:off x="4907207" y="732449"/>
            <a:ext cx="241122" cy="815948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01744" y="1491761"/>
            <a:ext cx="1049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71921" y="1491761"/>
            <a:ext cx="1049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+ 4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27983" y="1781478"/>
            <a:ext cx="1049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79876" y="1781478"/>
            <a:ext cx="477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8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5573467" y="936516"/>
            <a:ext cx="2595582" cy="743362"/>
            <a:chOff x="2308761" y="3484213"/>
            <a:chExt cx="2595582" cy="853807"/>
          </a:xfrm>
        </p:grpSpPr>
        <p:sp>
          <p:nvSpPr>
            <p:cNvPr id="51" name="Rounded Rectangular Callout 50"/>
            <p:cNvSpPr/>
            <p:nvPr/>
          </p:nvSpPr>
          <p:spPr>
            <a:xfrm>
              <a:off x="2357646" y="3484213"/>
              <a:ext cx="2489273" cy="841499"/>
            </a:xfrm>
            <a:prstGeom prst="wedgeRoundRectCallout">
              <a:avLst>
                <a:gd name="adj1" fmla="val -53850"/>
                <a:gd name="adj2" fmla="val 8923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308761" y="3489611"/>
              <a:ext cx="2595582" cy="848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Now, lets find which term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of this AP is 0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i.e. find ‘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’ when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n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= 0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906661" y="1280405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00418" y="2116065"/>
            <a:ext cx="1713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68224" y="2346558"/>
            <a:ext cx="771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86794" y="2346558"/>
            <a:ext cx="1628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a  +  (n – 1)d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77752" y="2629109"/>
            <a:ext cx="1011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0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706759" y="2629109"/>
            <a:ext cx="428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8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49830" y="2629109"/>
            <a:ext cx="1189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 (n – 1)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49759" y="2629109"/>
            <a:ext cx="779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(–2)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553442" y="2932586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(n – 1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)(–2)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74524" y="2932586"/>
            <a:ext cx="1124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8  = 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795736" y="3546967"/>
            <a:ext cx="1159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  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751269" y="3546967"/>
            <a:ext cx="371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812916" y="3250762"/>
            <a:ext cx="1029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 4  = 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49800" y="3237611"/>
            <a:ext cx="740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 – 1</a:t>
            </a:r>
          </a:p>
        </p:txBody>
      </p:sp>
      <p:sp>
        <p:nvSpPr>
          <p:cNvPr id="74" name="Curved Right Arrow 73"/>
          <p:cNvSpPr/>
          <p:nvPr/>
        </p:nvSpPr>
        <p:spPr>
          <a:xfrm rot="5400000">
            <a:off x="4483480" y="2277390"/>
            <a:ext cx="216124" cy="611424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5" name="Curved Right Arrow 74"/>
          <p:cNvSpPr/>
          <p:nvPr/>
        </p:nvSpPr>
        <p:spPr>
          <a:xfrm rot="5400000">
            <a:off x="4674232" y="2684935"/>
            <a:ext cx="250912" cy="966330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5283977" y="3016478"/>
            <a:ext cx="1454514" cy="533924"/>
            <a:chOff x="2875025" y="3416677"/>
            <a:chExt cx="1454514" cy="613254"/>
          </a:xfrm>
        </p:grpSpPr>
        <p:sp>
          <p:nvSpPr>
            <p:cNvPr id="79" name="Rounded Rectangular Callout 78"/>
            <p:cNvSpPr/>
            <p:nvPr/>
          </p:nvSpPr>
          <p:spPr>
            <a:xfrm>
              <a:off x="2875025" y="3459087"/>
              <a:ext cx="1454514" cy="570844"/>
            </a:xfrm>
            <a:prstGeom prst="wedgeRoundRectCallout">
              <a:avLst>
                <a:gd name="adj1" fmla="val -68738"/>
                <a:gd name="adj2" fmla="val 8716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934730" y="3416677"/>
              <a:ext cx="1343637" cy="600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That means,</a:t>
              </a:r>
            </a:p>
            <a:p>
              <a:pPr algn="ctr"/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5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=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0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3560249" y="3921977"/>
            <a:ext cx="3429000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Zero is the 5th term of AP. </a:t>
            </a:r>
            <a:endParaRPr lang="en-US" sz="1600" b="1" kern="0" dirty="0" smtClean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2866335" y="1593784"/>
            <a:ext cx="3493264" cy="523220"/>
            <a:chOff x="1859927" y="3311652"/>
            <a:chExt cx="3493264" cy="600954"/>
          </a:xfrm>
        </p:grpSpPr>
        <p:sp>
          <p:nvSpPr>
            <p:cNvPr id="84" name="Rounded Rectangular Callout 83"/>
            <p:cNvSpPr/>
            <p:nvPr/>
          </p:nvSpPr>
          <p:spPr>
            <a:xfrm>
              <a:off x="1863471" y="3319158"/>
              <a:ext cx="3455297" cy="588135"/>
            </a:xfrm>
            <a:prstGeom prst="wedgeRoundRectCallout">
              <a:avLst>
                <a:gd name="adj1" fmla="val -54452"/>
                <a:gd name="adj2" fmla="val 10051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859927" y="3311652"/>
              <a:ext cx="3493264" cy="60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Since, terms with variable ‘a’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has same coefficient and same sign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004146" y="1146818"/>
            <a:ext cx="2860087" cy="403278"/>
            <a:chOff x="2180126" y="3359750"/>
            <a:chExt cx="2860087" cy="463192"/>
          </a:xfrm>
        </p:grpSpPr>
        <p:sp>
          <p:nvSpPr>
            <p:cNvPr id="87" name="Rounded Rectangular Callout 86"/>
            <p:cNvSpPr/>
            <p:nvPr/>
          </p:nvSpPr>
          <p:spPr>
            <a:xfrm>
              <a:off x="2180126" y="3359750"/>
              <a:ext cx="2860087" cy="463192"/>
            </a:xfrm>
            <a:prstGeom prst="wedgeRoundRectCallout">
              <a:avLst>
                <a:gd name="adj1" fmla="val -54452"/>
                <a:gd name="adj2" fmla="val 10051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211790" y="3410114"/>
              <a:ext cx="2789546" cy="353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Subtract the two equations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4865549" y="-1314450"/>
            <a:ext cx="36571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5.2 9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2267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500"/>
                            </p:stCondLst>
                            <p:childTnLst>
                              <p:par>
                                <p:cTn id="3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500"/>
                            </p:stCondLst>
                            <p:childTnLst>
                              <p:par>
                                <p:cTn id="3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7" grpId="1" animBg="1"/>
      <p:bldP spid="82" grpId="0" animBg="1"/>
      <p:bldP spid="76" grpId="0" animBg="1"/>
      <p:bldP spid="76" grpId="1" animBg="1"/>
      <p:bldP spid="7" grpId="0" animBg="1"/>
      <p:bldP spid="7" grpId="1" animBg="1"/>
      <p:bldP spid="8" grpId="0" animBg="1"/>
      <p:bldP spid="8" grpId="1" animBg="1"/>
      <p:bldP spid="2" grpId="0"/>
      <p:bldP spid="3" grpId="0"/>
      <p:bldP spid="9" grpId="0"/>
      <p:bldP spid="10" grpId="0"/>
      <p:bldP spid="11" grpId="0" animBg="1"/>
      <p:bldP spid="11" grpId="1" animBg="1"/>
      <p:bldP spid="12" grpId="0" animBg="1"/>
      <p:bldP spid="12" grpId="1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8" grpId="0"/>
      <p:bldP spid="29" grpId="0"/>
      <p:bldP spid="30" grpId="0"/>
      <p:bldP spid="31" grpId="0"/>
      <p:bldP spid="32" grpId="0"/>
      <p:bldP spid="35" grpId="0"/>
      <p:bldP spid="40" grpId="0"/>
      <p:bldP spid="41" grpId="0"/>
      <p:bldP spid="42" grpId="0"/>
      <p:bldP spid="43" grpId="0"/>
      <p:bldP spid="44" grpId="0"/>
      <p:bldP spid="45" grpId="0" animBg="1"/>
      <p:bldP spid="45" grpId="1" animBg="1"/>
      <p:bldP spid="46" grpId="0"/>
      <p:bldP spid="47" grpId="0"/>
      <p:bldP spid="48" grpId="0"/>
      <p:bldP spid="49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4" grpId="0" animBg="1"/>
      <p:bldP spid="74" grpId="1" animBg="1"/>
      <p:bldP spid="75" grpId="0" animBg="1"/>
      <p:bldP spid="75" grpId="1" animBg="1"/>
      <p:bldP spid="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0" y="-1714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7"/>
          <p:cNvSpPr txBox="1">
            <a:spLocks/>
          </p:cNvSpPr>
          <p:nvPr/>
        </p:nvSpPr>
        <p:spPr bwMode="auto">
          <a:xfrm>
            <a:off x="685800" y="2635250"/>
            <a:ext cx="73914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3379036"/>
            <a:ext cx="4782078" cy="707886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sz="2000" b="1" dirty="0" smtClean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Finding missing terms in given </a:t>
            </a:r>
          </a:p>
          <a:p>
            <a:pPr>
              <a:tabLst>
                <a:tab pos="342900" algn="l"/>
              </a:tabLst>
            </a:pP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	</a:t>
            </a:r>
            <a:r>
              <a:rPr lang="en-US" sz="2000" b="1" dirty="0" smtClean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206053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47355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4512726" y="2886973"/>
            <a:ext cx="1482920" cy="3461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3657600" y="1337310"/>
            <a:ext cx="0" cy="3526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4190" y="599068"/>
            <a:ext cx="6785610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3) In the following APs, find the missing terms in the boxes :</a:t>
            </a:r>
          </a:p>
        </p:txBody>
      </p:sp>
      <p:sp>
        <p:nvSpPr>
          <p:cNvPr id="25" name="Flowchart: Alternate Process 24"/>
          <p:cNvSpPr/>
          <p:nvPr/>
        </p:nvSpPr>
        <p:spPr>
          <a:xfrm>
            <a:off x="2006112" y="2908643"/>
            <a:ext cx="212656" cy="250931"/>
          </a:xfrm>
          <a:prstGeom prst="flowChartAlternateProcess">
            <a:avLst/>
          </a:prstGeom>
          <a:solidFill>
            <a:srgbClr val="FF9900"/>
          </a:solidFill>
          <a:ln w="762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3087171" y="627501"/>
            <a:ext cx="2493791" cy="282845"/>
          </a:xfrm>
          <a:prstGeom prst="flowChartAlternateProcess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3720" y="919108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i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) 2,         , 26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04367" y="971803"/>
            <a:ext cx="332850" cy="236646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570" y="1245236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404881" y="1444888"/>
            <a:ext cx="1902808" cy="327234"/>
            <a:chOff x="2662308" y="3307146"/>
            <a:chExt cx="1902808" cy="375850"/>
          </a:xfrm>
        </p:grpSpPr>
        <p:sp>
          <p:nvSpPr>
            <p:cNvPr id="11" name="Rounded Rectangular Callout 10"/>
            <p:cNvSpPr/>
            <p:nvPr/>
          </p:nvSpPr>
          <p:spPr>
            <a:xfrm>
              <a:off x="2662308" y="3307146"/>
              <a:ext cx="1902808" cy="375850"/>
            </a:xfrm>
            <a:prstGeom prst="wedgeRoundRectCallout">
              <a:avLst>
                <a:gd name="adj1" fmla="val -64911"/>
                <a:gd name="adj2" fmla="val -14837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63807" y="3311652"/>
              <a:ext cx="1885453" cy="353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and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3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are given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51906" y="1246818"/>
            <a:ext cx="816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= 2,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1143" y="1246818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26,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7093" y="1547758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82162" y="1829162"/>
            <a:ext cx="1664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a  +  2d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2602" y="217480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26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86022" y="2174800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74434" y="2174800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 2d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" name="Curved Right Arrow 19"/>
          <p:cNvSpPr/>
          <p:nvPr/>
        </p:nvSpPr>
        <p:spPr>
          <a:xfrm rot="5400000">
            <a:off x="1683932" y="1775527"/>
            <a:ext cx="229420" cy="636250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2082" y="2524784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26 – 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97452" y="2524784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2d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3863" y="2864468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24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02755" y="2864468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2d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303121"/>
              </p:ext>
            </p:extLst>
          </p:nvPr>
        </p:nvGraphicFramePr>
        <p:xfrm>
          <a:off x="1086077" y="3249454"/>
          <a:ext cx="553267" cy="487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5" name="Equation" r:id="rId3" imgW="444240" imgH="393480" progId="Equation.DSMT4">
                  <p:embed/>
                </p:oleObj>
              </mc:Choice>
              <mc:Fallback>
                <p:oleObj name="Equation" r:id="rId3" imgW="444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6077" y="3249454"/>
                        <a:ext cx="553267" cy="4872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Left Arrow 26"/>
          <p:cNvSpPr/>
          <p:nvPr/>
        </p:nvSpPr>
        <p:spPr>
          <a:xfrm rot="20904699">
            <a:off x="1521128" y="3080920"/>
            <a:ext cx="523275" cy="107044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08752" y="3291188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d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93545" y="3719096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11007" y="3719096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d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37594" y="1791914"/>
            <a:ext cx="1537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a  +  d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41454" y="2137552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29866" y="2137552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 12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54789" y="2476106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14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71641" y="2490013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34391" y="2890107"/>
            <a:ext cx="143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2,   14 ,  26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995628" y="2918954"/>
            <a:ext cx="369796" cy="28070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b="1" kern="0">
              <a:solidFill>
                <a:srgbClr val="7030A0"/>
              </a:solidFill>
              <a:latin typeface="Bookman Old Style" pitchFamily="18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337927" y="3386254"/>
            <a:ext cx="1750800" cy="330507"/>
            <a:chOff x="2731149" y="3410294"/>
            <a:chExt cx="1750800" cy="379612"/>
          </a:xfrm>
        </p:grpSpPr>
        <p:sp>
          <p:nvSpPr>
            <p:cNvPr id="40" name="Rounded Rectangular Callout 39"/>
            <p:cNvSpPr/>
            <p:nvPr/>
          </p:nvSpPr>
          <p:spPr>
            <a:xfrm>
              <a:off x="2794221" y="3410294"/>
              <a:ext cx="1638983" cy="379612"/>
            </a:xfrm>
            <a:prstGeom prst="wedgeRoundRectCallout">
              <a:avLst>
                <a:gd name="adj1" fmla="val -52148"/>
                <a:gd name="adj2" fmla="val 11143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731149" y="3416677"/>
              <a:ext cx="1750800" cy="353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Now, lets find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803400" y="1524843"/>
            <a:ext cx="1914131" cy="327234"/>
            <a:chOff x="2650985" y="3307146"/>
            <a:chExt cx="1914131" cy="375850"/>
          </a:xfrm>
        </p:grpSpPr>
        <p:sp>
          <p:nvSpPr>
            <p:cNvPr id="8" name="Rounded Rectangular Callout 7"/>
            <p:cNvSpPr/>
            <p:nvPr/>
          </p:nvSpPr>
          <p:spPr>
            <a:xfrm>
              <a:off x="2662308" y="3307146"/>
              <a:ext cx="1902808" cy="375850"/>
            </a:xfrm>
            <a:prstGeom prst="wedgeRoundRectCallout">
              <a:avLst>
                <a:gd name="adj1" fmla="val -64911"/>
                <a:gd name="adj2" fmla="val -14837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50985" y="3311652"/>
              <a:ext cx="1911101" cy="353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We need to find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728027" y="1796500"/>
            <a:ext cx="2178802" cy="327234"/>
            <a:chOff x="2517139" y="3307146"/>
            <a:chExt cx="2178802" cy="375850"/>
          </a:xfrm>
        </p:grpSpPr>
        <p:sp>
          <p:nvSpPr>
            <p:cNvPr id="44" name="Rounded Rectangular Callout 43"/>
            <p:cNvSpPr/>
            <p:nvPr/>
          </p:nvSpPr>
          <p:spPr>
            <a:xfrm>
              <a:off x="2573952" y="3307146"/>
              <a:ext cx="2060470" cy="375850"/>
            </a:xfrm>
            <a:prstGeom prst="wedgeRoundRectCallout">
              <a:avLst>
                <a:gd name="adj1" fmla="val -64911"/>
                <a:gd name="adj2" fmla="val -14837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517139" y="3311652"/>
              <a:ext cx="2178802" cy="353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For given value of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3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039003" y="-1009650"/>
            <a:ext cx="39619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5.2 3(</a:t>
            </a:r>
            <a:r>
              <a:rPr lang="en-US" sz="4400" dirty="0" err="1" smtClean="0"/>
              <a:t>i</a:t>
            </a:r>
            <a:r>
              <a:rPr lang="en-US" sz="4400" dirty="0" smtClean="0"/>
              <a:t>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3283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" grpId="0" animBg="1"/>
      <p:bldP spid="25" grpId="0" animBg="1"/>
      <p:bldP spid="25" grpId="1" animBg="1"/>
      <p:bldP spid="6" grpId="0" animBg="1"/>
      <p:bldP spid="6" grpId="1" animBg="1"/>
      <p:bldP spid="3" grpId="0"/>
      <p:bldP spid="4" grpId="0" animBg="1"/>
      <p:bldP spid="5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0" grpId="1" animBg="1"/>
      <p:bldP spid="21" grpId="0"/>
      <p:bldP spid="22" grpId="0"/>
      <p:bldP spid="23" grpId="0"/>
      <p:bldP spid="24" grpId="0"/>
      <p:bldP spid="27" grpId="0" animBg="1"/>
      <p:bldP spid="27" grpId="1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19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65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0" y="-1714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3379036"/>
            <a:ext cx="4782078" cy="707886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sz="2000" b="1" dirty="0" smtClean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Finding missing terms in given </a:t>
            </a:r>
          </a:p>
          <a:p>
            <a:pPr>
              <a:tabLst>
                <a:tab pos="342900" algn="l"/>
              </a:tabLst>
            </a:pPr>
            <a:r>
              <a:rPr lang="en-US" sz="2000" b="1" dirty="0" smtClean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	sequence</a:t>
            </a:r>
          </a:p>
        </p:txBody>
      </p:sp>
      <p:sp>
        <p:nvSpPr>
          <p:cNvPr id="8" name="Title 7"/>
          <p:cNvSpPr txBox="1">
            <a:spLocks/>
          </p:cNvSpPr>
          <p:nvPr/>
        </p:nvSpPr>
        <p:spPr bwMode="auto">
          <a:xfrm>
            <a:off x="685800" y="2635250"/>
            <a:ext cx="73914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90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154314" y="4437043"/>
            <a:ext cx="2226379" cy="3846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2971800" y="1299017"/>
            <a:ext cx="0" cy="3526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04190" y="599068"/>
            <a:ext cx="6785610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3) In the following APs, find the missing terms in the boxes :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3069394" y="644411"/>
            <a:ext cx="2512256" cy="282845"/>
          </a:xfrm>
          <a:prstGeom prst="flowChartAlternateProcess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937796"/>
            <a:ext cx="2980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90513" marR="0" lvl="0" indent="-29051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iv) - 4,     ,      ,     ,      , 6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785" y="987655"/>
            <a:ext cx="270082" cy="214233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81883" y="990805"/>
            <a:ext cx="267408" cy="207933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16739" y="990805"/>
            <a:ext cx="256974" cy="207933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0070" y="988715"/>
            <a:ext cx="256974" cy="212112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027" y="1208531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50329" y="1194139"/>
            <a:ext cx="1811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= -4,    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6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1942118" y="2838902"/>
            <a:ext cx="193324" cy="207381"/>
          </a:xfrm>
          <a:prstGeom prst="flowChartAlternateProcess">
            <a:avLst/>
          </a:prstGeom>
          <a:solidFill>
            <a:srgbClr val="FF9900"/>
          </a:solidFill>
          <a:ln w="762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3433" y="1504343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08502" y="1785747"/>
            <a:ext cx="1664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a  +  5d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4662" y="2108525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12362" y="2108525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-4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69354" y="2108525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 5d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3" name="Curved Right Arrow 22"/>
          <p:cNvSpPr/>
          <p:nvPr/>
        </p:nvSpPr>
        <p:spPr>
          <a:xfrm rot="5400000">
            <a:off x="1610272" y="1732112"/>
            <a:ext cx="229420" cy="636250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1282" y="2435649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 + 4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23792" y="2435649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5d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8773" y="2775333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29095" y="2775333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5d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8" name="Left Arrow 27"/>
          <p:cNvSpPr/>
          <p:nvPr/>
        </p:nvSpPr>
        <p:spPr>
          <a:xfrm rot="20904699">
            <a:off x="1447468" y="2991785"/>
            <a:ext cx="523275" cy="107044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7035" y="3149901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48777" y="3149901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d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231672" y="2536329"/>
            <a:ext cx="1568058" cy="533924"/>
            <a:chOff x="2822520" y="3416677"/>
            <a:chExt cx="1568058" cy="613254"/>
          </a:xfrm>
        </p:grpSpPr>
        <p:sp>
          <p:nvSpPr>
            <p:cNvPr id="32" name="Rounded Rectangular Callout 31"/>
            <p:cNvSpPr/>
            <p:nvPr/>
          </p:nvSpPr>
          <p:spPr>
            <a:xfrm>
              <a:off x="2875025" y="3459087"/>
              <a:ext cx="1454514" cy="570844"/>
            </a:xfrm>
            <a:prstGeom prst="wedgeRoundRectCallout">
              <a:avLst>
                <a:gd name="adj1" fmla="val -52148"/>
                <a:gd name="adj2" fmla="val 9993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22520" y="3416677"/>
              <a:ext cx="1568058" cy="600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Now, lets find </a:t>
              </a:r>
            </a:p>
            <a:p>
              <a:pPr algn="ctr"/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,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3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,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4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 &amp;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5 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310934" y="348495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a +</a:t>
            </a:r>
            <a:r>
              <a:rPr lang="en-US" sz="1600" kern="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41504" y="3778080"/>
            <a:ext cx="1501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- 4 +</a:t>
            </a:r>
            <a:r>
              <a:rPr lang="en-US" sz="1600" kern="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18260" y="4065199"/>
            <a:ext cx="1154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- 2 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46021" y="1191923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a +</a:t>
            </a:r>
            <a:r>
              <a:rPr lang="en-US" sz="1600" kern="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2d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99696" y="1454813"/>
            <a:ext cx="1726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- 4 +</a:t>
            </a:r>
            <a:r>
              <a:rPr lang="en-US" sz="1600" kern="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2(2)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99696" y="1736753"/>
            <a:ext cx="1726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- 4 + 4 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01340" y="2022503"/>
            <a:ext cx="102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0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8685" y="226695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a +</a:t>
            </a:r>
            <a:r>
              <a:rPr lang="en-US" sz="1600" kern="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3d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22360" y="2571750"/>
            <a:ext cx="1726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- 4 +</a:t>
            </a:r>
            <a:r>
              <a:rPr lang="en-US" sz="1600" kern="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3(2)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22360" y="2822928"/>
            <a:ext cx="1726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- 4 + 6 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12574" y="3035300"/>
            <a:ext cx="102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98728" y="3286478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a +</a:t>
            </a:r>
            <a:r>
              <a:rPr lang="en-US" sz="1600" kern="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4d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29543" y="3597275"/>
            <a:ext cx="1726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- 4 +</a:t>
            </a:r>
            <a:r>
              <a:rPr lang="en-US" sz="1600" kern="0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4(2)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29543" y="3891498"/>
            <a:ext cx="1726216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- 4 + 8 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31187" y="4113748"/>
            <a:ext cx="1028700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24200" y="4445248"/>
            <a:ext cx="2278188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-4, -2,  0 ,  2 ,  4 , 6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509442" y="4497789"/>
            <a:ext cx="288589" cy="2452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b="1" kern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918549" y="4497789"/>
            <a:ext cx="262139" cy="2452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b="1" kern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14345" y="4497789"/>
            <a:ext cx="278266" cy="2452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b="1" kern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754137" y="4497789"/>
            <a:ext cx="244503" cy="2452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b="1" kern="0">
              <a:solidFill>
                <a:srgbClr val="7030A0"/>
              </a:solidFill>
              <a:latin typeface="Bookman Old Style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871054" y="1486973"/>
            <a:ext cx="3094117" cy="318499"/>
            <a:chOff x="2059480" y="3311652"/>
            <a:chExt cx="3094117" cy="365817"/>
          </a:xfrm>
        </p:grpSpPr>
        <p:sp>
          <p:nvSpPr>
            <p:cNvPr id="11" name="Rounded Rectangular Callout 10"/>
            <p:cNvSpPr/>
            <p:nvPr/>
          </p:nvSpPr>
          <p:spPr>
            <a:xfrm>
              <a:off x="2134438" y="3312673"/>
              <a:ext cx="2889968" cy="364796"/>
            </a:xfrm>
            <a:prstGeom prst="wedgeRoundRectCallout">
              <a:avLst>
                <a:gd name="adj1" fmla="val -41576"/>
                <a:gd name="adj2" fmla="val -15557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59480" y="3311652"/>
              <a:ext cx="3094117" cy="353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We need to find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,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3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,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4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 &amp;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5 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62334" y="1481483"/>
            <a:ext cx="1902808" cy="327234"/>
            <a:chOff x="2662308" y="3307146"/>
            <a:chExt cx="1902808" cy="375850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2662308" y="3307146"/>
              <a:ext cx="1902808" cy="375850"/>
            </a:xfrm>
            <a:prstGeom prst="wedgeRoundRectCallout">
              <a:avLst>
                <a:gd name="adj1" fmla="val -64911"/>
                <a:gd name="adj2" fmla="val -14837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63807" y="3311652"/>
              <a:ext cx="1885453" cy="353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and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6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are given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846059" y="1711720"/>
            <a:ext cx="2178802" cy="327234"/>
            <a:chOff x="2517139" y="3307146"/>
            <a:chExt cx="2178802" cy="375850"/>
          </a:xfrm>
        </p:grpSpPr>
        <p:sp>
          <p:nvSpPr>
            <p:cNvPr id="58" name="Rounded Rectangular Callout 57"/>
            <p:cNvSpPr/>
            <p:nvPr/>
          </p:nvSpPr>
          <p:spPr>
            <a:xfrm>
              <a:off x="2573952" y="3307146"/>
              <a:ext cx="2060470" cy="375850"/>
            </a:xfrm>
            <a:prstGeom prst="wedgeRoundRectCallout">
              <a:avLst>
                <a:gd name="adj1" fmla="val -64911"/>
                <a:gd name="adj2" fmla="val -14837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17139" y="3311652"/>
              <a:ext cx="2178802" cy="353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For given value of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6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998640" y="-1085850"/>
            <a:ext cx="41905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5.2 3(</a:t>
            </a:r>
            <a:r>
              <a:rPr lang="en-US" sz="4400" dirty="0" err="1" smtClean="0"/>
              <a:t>iV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61" name="TextBox 60"/>
          <p:cNvSpPr txBox="1"/>
          <p:nvPr/>
        </p:nvSpPr>
        <p:spPr>
          <a:xfrm>
            <a:off x="595820" y="-1066800"/>
            <a:ext cx="4103108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HOMEWORK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221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9" grpId="0" animBg="1"/>
      <p:bldP spid="9" grpId="1" animBg="1"/>
      <p:bldP spid="3" grpId="0"/>
      <p:bldP spid="4" grpId="0" animBg="1"/>
      <p:bldP spid="5" grpId="0" animBg="1"/>
      <p:bldP spid="6" grpId="0" animBg="1"/>
      <p:bldP spid="7" grpId="0" animBg="1"/>
      <p:bldP spid="8" grpId="0"/>
      <p:bldP spid="16" grpId="0"/>
      <p:bldP spid="17" grpId="0" animBg="1"/>
      <p:bldP spid="17" grpId="1" animBg="1"/>
      <p:bldP spid="18" grpId="0"/>
      <p:bldP spid="19" grpId="0"/>
      <p:bldP spid="20" grpId="0"/>
      <p:bldP spid="21" grpId="0"/>
      <p:bldP spid="22" grpId="0"/>
      <p:bldP spid="23" grpId="0" animBg="1"/>
      <p:bldP spid="23" grpId="1" animBg="1"/>
      <p:bldP spid="24" grpId="0"/>
      <p:bldP spid="25" grpId="0"/>
      <p:bldP spid="26" grpId="0"/>
      <p:bldP spid="27" grpId="0"/>
      <p:bldP spid="28" grpId="0" animBg="1"/>
      <p:bldP spid="28" grpId="1" animBg="1"/>
      <p:bldP spid="29" grpId="0"/>
      <p:bldP spid="30" grpId="0"/>
      <p:bldP spid="34" grpId="0"/>
      <p:bldP spid="35" grpId="0"/>
      <p:bldP spid="36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 animBg="1"/>
      <p:bldP spid="52" grpId="0" animBg="1"/>
      <p:bldP spid="53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2404729" y="1173704"/>
                <a:ext cx="700794" cy="527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600" dirty="0" smtClean="0">
                    <a:solidFill>
                      <a:prstClr val="black"/>
                    </a:solidFill>
                    <a:cs typeface="Calibri" pitchFamily="34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19</m:t>
                        </m:r>
                      </m:num>
                      <m:den>
                        <m: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C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729" y="1173704"/>
                <a:ext cx="700794" cy="527580"/>
              </a:xfrm>
              <a:prstGeom prst="rect">
                <a:avLst/>
              </a:prstGeom>
              <a:blipFill rotWithShape="1">
                <a:blip r:embed="rId3"/>
                <a:stretch>
                  <a:fillRect l="-4348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Flowchart: Alternate Process 107"/>
          <p:cNvSpPr/>
          <p:nvPr/>
        </p:nvSpPr>
        <p:spPr>
          <a:xfrm>
            <a:off x="2010008" y="3856720"/>
            <a:ext cx="193324" cy="207381"/>
          </a:xfrm>
          <a:prstGeom prst="flowChartAlternateProcess">
            <a:avLst/>
          </a:prstGeom>
          <a:solidFill>
            <a:srgbClr val="FF9900"/>
          </a:solidFill>
          <a:ln w="762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" name="Left Arrow 108"/>
          <p:cNvSpPr/>
          <p:nvPr/>
        </p:nvSpPr>
        <p:spPr>
          <a:xfrm rot="20904699">
            <a:off x="1672533" y="4000078"/>
            <a:ext cx="354975" cy="107044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10928" y="562973"/>
            <a:ext cx="6785610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defTabSz="912813">
              <a:defRPr sz="1600" b="1" kern="0">
                <a:solidFill>
                  <a:sysClr val="windowText" lastClr="000000"/>
                </a:solidFill>
                <a:latin typeface="Bookman Old Style" pitchFamily="18" charset="0"/>
              </a:defRPr>
            </a:lvl1pPr>
          </a:lstStyle>
          <a:p>
            <a:r>
              <a:rPr lang="en-US" dirty="0"/>
              <a:t>3) In the following APs, find the missing terms in the boxes :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3078498" y="592776"/>
            <a:ext cx="2516698" cy="305322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" lastClr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473728" y="863227"/>
                <a:ext cx="2075120" cy="446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  <a:cs typeface="Calibri" pitchFamily="34" charset="0"/>
                  </a:rPr>
                  <a:t> v)   5,     ,      ,</a:t>
                </a:r>
                <a14:m>
                  <m:oMath xmlns:m="http://schemas.openxmlformats.org/officeDocument/2006/math">
                    <m:r>
                      <a:rPr lang="en-US" sz="1600" b="1" kern="0" smtClean="0">
                        <a:solidFill>
                          <a:srgbClr val="0000FF"/>
                        </a:solidFill>
                        <a:latin typeface="Cambria Math"/>
                        <a:cs typeface="Calibri" pitchFamily="34" charset="0"/>
                      </a:rPr>
                      <m:t>   </m:t>
                    </m:r>
                    <m:r>
                      <a:rPr lang="en-US" sz="1600" b="1" kern="0" smtClean="0">
                        <a:solidFill>
                          <a:srgbClr val="0000FF"/>
                        </a:solidFill>
                        <a:latin typeface="Cambria Math"/>
                        <a:cs typeface="Calibri" pitchFamily="34" charset="0"/>
                      </a:rPr>
                      <m:t>𝟗</m:t>
                    </m:r>
                    <m:f>
                      <m:fPr>
                        <m:ctrlPr>
                          <a:rPr lang="en-US" sz="1600" b="1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1600" b="1" i="1" kern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𝟏</m:t>
                        </m:r>
                      </m:num>
                      <m:den>
                        <m:r>
                          <a:rPr lang="en-US" sz="1600" b="1" i="1" kern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𝟐</m:t>
                        </m:r>
                      </m:den>
                    </m:f>
                  </m:oMath>
                </a14:m>
                <a:endParaRPr lang="en-US" sz="1600" b="1" dirty="0">
                  <a:solidFill>
                    <a:srgbClr val="0000FF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28" y="863227"/>
                <a:ext cx="2075120" cy="446789"/>
              </a:xfrm>
              <a:prstGeom prst="rect">
                <a:avLst/>
              </a:prstGeom>
              <a:blipFill rotWithShape="1">
                <a:blip r:embed="rId4"/>
                <a:stretch>
                  <a:fillRect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Rectangle 121"/>
          <p:cNvSpPr/>
          <p:nvPr/>
        </p:nvSpPr>
        <p:spPr>
          <a:xfrm>
            <a:off x="1281833" y="974046"/>
            <a:ext cx="270082" cy="214233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b="1" kern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767931" y="977196"/>
            <a:ext cx="267408" cy="207933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b="1" kern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59127" y="1261055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969184" y="1228587"/>
                <a:ext cx="1669567" cy="43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rPr>
                  <a:t>a = 5,  a</a:t>
                </a:r>
                <a:r>
                  <a:rPr lang="en-US" sz="1600" kern="0" baseline="-25000" dirty="0" smtClea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rPr>
                  <a:t>4</a:t>
                </a: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1600" kern="0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9</m:t>
                    </m:r>
                    <m:f>
                      <m:fPr>
                        <m:ctrlPr>
                          <a:rPr lang="en-US" sz="16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i="1" ker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4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rPr>
                  <a:t> </a:t>
                </a:r>
                <a:endParaRPr lang="en-US" sz="2000" dirty="0">
                  <a:solidFill>
                    <a:srgbClr val="C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84" y="1228587"/>
                <a:ext cx="1669567" cy="439992"/>
              </a:xfrm>
              <a:prstGeom prst="rect">
                <a:avLst/>
              </a:prstGeom>
              <a:blipFill rotWithShape="1">
                <a:blip r:embed="rId5"/>
                <a:stretch>
                  <a:fillRect l="-2190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TextBox 134"/>
          <p:cNvSpPr txBox="1"/>
          <p:nvPr/>
        </p:nvSpPr>
        <p:spPr>
          <a:xfrm>
            <a:off x="950573" y="1596019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50573" y="1857375"/>
            <a:ext cx="1503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a +  3d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50573" y="2181225"/>
                <a:ext cx="421027" cy="574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</a:rPr>
                            <m:t>19</m:t>
                          </m:r>
                        </m:num>
                        <m:den>
                          <m: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73" y="2181225"/>
                <a:ext cx="421027" cy="57458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1271697" y="2308563"/>
            <a:ext cx="421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69817" y="2308563"/>
            <a:ext cx="421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37457" y="2308563"/>
            <a:ext cx="421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59234" y="2308563"/>
            <a:ext cx="86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950573" y="2660650"/>
                <a:ext cx="421027" cy="574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</a:rPr>
                            <m:t>19</m:t>
                          </m:r>
                        </m:num>
                        <m:den>
                          <m: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73" y="2660650"/>
                <a:ext cx="421027" cy="57458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1271697" y="2787988"/>
            <a:ext cx="421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69817" y="2787988"/>
            <a:ext cx="421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667937" y="2787988"/>
            <a:ext cx="421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859234" y="2787988"/>
            <a:ext cx="86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61314" y="2793630"/>
                <a:ext cx="421027" cy="332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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14" y="2793630"/>
                <a:ext cx="421027" cy="33291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950573" y="3181350"/>
                <a:ext cx="421027" cy="574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</a:rPr>
                            <m:t>19 −10</m:t>
                          </m:r>
                        </m:num>
                        <m:den>
                          <m: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73" y="3181350"/>
                <a:ext cx="421027" cy="574581"/>
              </a:xfrm>
              <a:prstGeom prst="rect">
                <a:avLst/>
              </a:prstGeom>
              <a:blipFill rotWithShape="1">
                <a:blip r:embed="rId9"/>
                <a:stretch>
                  <a:fillRect r="-97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1271697" y="3308688"/>
            <a:ext cx="421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52600" y="3308688"/>
            <a:ext cx="421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91400" y="3288751"/>
            <a:ext cx="86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212243" y="3667219"/>
                <a:ext cx="421027" cy="574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</a:rPr>
                            <m:t>9</m:t>
                          </m:r>
                        </m:num>
                        <m:den>
                          <m: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243" y="3667219"/>
                <a:ext cx="421027" cy="57458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1767840" y="3794557"/>
            <a:ext cx="421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959137" y="3794557"/>
            <a:ext cx="86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625418" y="3800199"/>
                <a:ext cx="421027" cy="332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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18" y="3800199"/>
                <a:ext cx="421027" cy="33291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212243" y="4262215"/>
                <a:ext cx="421027" cy="332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</a:rPr>
                        <m:t>d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243" y="4262215"/>
                <a:ext cx="421027" cy="33291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/>
          <p:cNvSpPr txBox="1"/>
          <p:nvPr/>
        </p:nvSpPr>
        <p:spPr>
          <a:xfrm>
            <a:off x="1767840" y="4259394"/>
            <a:ext cx="421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996440" y="4151993"/>
                <a:ext cx="331668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</a:rPr>
                            <m:t>3</m:t>
                          </m:r>
                        </m:num>
                        <m:den>
                          <m:r>
                            <a:rPr lang="en-US" sz="1600" i="1" kern="0" dirty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440" y="4151993"/>
                <a:ext cx="331668" cy="55335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625418" y="4262215"/>
                <a:ext cx="421027" cy="332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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18" y="4262215"/>
                <a:ext cx="421027" cy="33291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/>
          <p:cNvCxnSpPr/>
          <p:nvPr/>
        </p:nvCxnSpPr>
        <p:spPr>
          <a:xfrm>
            <a:off x="3048000" y="956310"/>
            <a:ext cx="0" cy="37551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095625" y="1336132"/>
                <a:ext cx="421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0" u="none" strike="noStrike" kern="0" cap="none" spc="0" normalizeH="0" baseline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/>
                        </a:rPr>
                        <m:t>a</m:t>
                      </m:r>
                      <m:r>
                        <a:rPr lang="en-US" baseline="-25000" dirty="0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625" y="1336132"/>
                <a:ext cx="421027" cy="33855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3267075" y="1336132"/>
                <a:ext cx="10553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0" u="none" strike="noStrike" kern="0" cap="none" spc="0" normalizeH="0" baseline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/>
                        </a:rPr>
                        <m:t>a</m:t>
                      </m:r>
                      <m:r>
                        <a:rPr lang="en-US" dirty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/>
                        </a:rPr>
                        <m:t>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075" y="1336132"/>
                <a:ext cx="1055348" cy="33855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034801" y="1200241"/>
                <a:ext cx="1055348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0" u="none" strike="noStrike" kern="0" cap="none" spc="0" normalizeH="0" baseline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/>
                        </a:rPr>
                        <m:t>=5+ 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i="1" dirty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801" y="1200241"/>
                <a:ext cx="1055348" cy="553357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4876800" y="1200241"/>
                <a:ext cx="1155421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0" u="none" strike="noStrike" kern="0" cap="none" spc="0" normalizeH="0" baseline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/>
                            </a:rPr>
                            <m:t>10</m:t>
                          </m:r>
                        </m:num>
                        <m:den>
                          <m:r>
                            <a:rPr lang="en-US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dirty="0" smtClean="0">
                          <a:latin typeface="Cambria Math"/>
                        </a:rPr>
                        <m:t> + 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i="1" dirty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200241"/>
                <a:ext cx="1155421" cy="55335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5867400" y="1200241"/>
                <a:ext cx="652205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0" u="none" strike="noStrike" kern="0" cap="none" spc="0" normalizeH="0" baseline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/>
                            </a:rPr>
                            <m:t>13</m:t>
                          </m:r>
                        </m:num>
                        <m:den>
                          <m:r>
                            <a:rPr lang="en-US" i="1" dirty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1200241"/>
                <a:ext cx="652205" cy="55335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3095625" y="1884310"/>
                <a:ext cx="421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0" u="none" strike="noStrike" kern="0" cap="none" spc="0" normalizeH="0" baseline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/>
                        </a:rPr>
                        <m:t>a</m:t>
                      </m:r>
                      <m:r>
                        <a:rPr lang="en-US" baseline="-25000" dirty="0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625" y="1884310"/>
                <a:ext cx="421027" cy="338554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3267075" y="1884310"/>
                <a:ext cx="10553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0" u="none" strike="noStrike" kern="0" cap="none" spc="0" normalizeH="0" baseline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 smtClean="0">
                          <a:latin typeface="Cambria Math"/>
                        </a:rPr>
                        <m:t>a</m:t>
                      </m:r>
                      <m:r>
                        <a:rPr lang="en-US" dirty="0" smtClean="0">
                          <a:latin typeface="Cambria Math"/>
                        </a:rPr>
                        <m:t>+2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/>
                        </a:rPr>
                        <m:t>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075" y="1884310"/>
                <a:ext cx="1055348" cy="33855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034800" y="1748419"/>
                <a:ext cx="1527799" cy="645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0" u="none" strike="noStrike" kern="0" cap="none" spc="0" normalizeH="0" baseline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/>
                        </a:rPr>
                        <m:t>=5+</m:t>
                      </m:r>
                      <m:r>
                        <a:rPr lang="en-US" i="1" dirty="0" smtClean="0">
                          <a:latin typeface="Cambria Math"/>
                        </a:rPr>
                        <m:t>2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 smtClean="0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 dirty="0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800" y="1748419"/>
                <a:ext cx="1527799" cy="64556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153025" y="1884310"/>
                <a:ext cx="11554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0" u="none" strike="noStrike" kern="0" cap="none" spc="0" normalizeH="0" baseline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/>
                        </a:rPr>
                        <m:t>=</m:t>
                      </m:r>
                      <m:r>
                        <a:rPr lang="en-US" i="1" dirty="0" smtClean="0">
                          <a:latin typeface="Cambria Math"/>
                        </a:rPr>
                        <m:t>5+3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025" y="1884310"/>
                <a:ext cx="1155421" cy="338554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5962650" y="1884310"/>
                <a:ext cx="6522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0" u="none" strike="noStrike" kern="0" cap="none" spc="0" normalizeH="0" baseline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/>
                        </a:rPr>
                        <m:t>=</m:t>
                      </m:r>
                      <m:r>
                        <a:rPr lang="en-US" i="1" dirty="0" smtClean="0"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650" y="1884310"/>
                <a:ext cx="652205" cy="338554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3095625" y="2606872"/>
                <a:ext cx="421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0" u="none" strike="noStrike" kern="0" cap="none" spc="0" normalizeH="0" baseline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  <a:sym typeface="Symbol"/>
                        </a:rPr>
                        <m:t>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625" y="2606872"/>
                <a:ext cx="421027" cy="338554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564822" y="2502755"/>
            <a:ext cx="1594010" cy="545245"/>
            <a:chOff x="3564822" y="2168382"/>
            <a:chExt cx="1594010" cy="545245"/>
          </a:xfrm>
        </p:grpSpPr>
        <p:sp>
          <p:nvSpPr>
            <p:cNvPr id="93" name="Rectangle 92"/>
            <p:cNvSpPr/>
            <p:nvPr/>
          </p:nvSpPr>
          <p:spPr>
            <a:xfrm>
              <a:off x="3564822" y="2168382"/>
              <a:ext cx="1594010" cy="54524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600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3574230" y="2200320"/>
                  <a:ext cx="1555747" cy="4467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ysClr val="windowText" lastClr="000000"/>
                      </a:solidFill>
                      <a:latin typeface="Bookman Old Style" pitchFamily="18" charset="0"/>
                      <a:cs typeface="Calibri" pitchFamily="34" charset="0"/>
                    </a:rPr>
                    <a:t>5,     ,      ,</a:t>
                  </a:r>
                  <a14:m>
                    <m:oMath xmlns:m="http://schemas.openxmlformats.org/officeDocument/2006/math">
                      <m:r>
                        <a:rPr lang="en-US" sz="1600" b="1" kern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</a:rPr>
                        <m:t>𝟗</m:t>
                      </m:r>
                      <m:f>
                        <m:fPr>
                          <m:ctrlPr>
                            <a:rPr lang="en-US" sz="1600" b="1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sz="1600" b="1" i="1" ker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ker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</a:rPr>
                            <m:t>𝟐</m:t>
                          </m:r>
                        </m:den>
                      </m:f>
                    </m:oMath>
                  </a14:m>
                  <a:endParaRPr lang="en-US" sz="1600" b="1" dirty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4230" y="2200320"/>
                  <a:ext cx="1555747" cy="446789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l="-1953" b="-54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Rectangle 95"/>
            <p:cNvSpPr/>
            <p:nvPr/>
          </p:nvSpPr>
          <p:spPr>
            <a:xfrm>
              <a:off x="3917554" y="2212160"/>
              <a:ext cx="270082" cy="459227"/>
            </a:xfrm>
            <a:prstGeom prst="rect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b="1" ker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403652" y="2360667"/>
              <a:ext cx="267408" cy="207933"/>
            </a:xfrm>
            <a:prstGeom prst="rect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b="1" ker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3846992" y="2190750"/>
                  <a:ext cx="404968" cy="4956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R="0" lvl="0" indent="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600" b="0" i="0" u="none" strike="noStrike" kern="0" cap="none" spc="0" normalizeH="0" baseline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Bookman Old Style" pitchFamily="18" charset="0"/>
                      <a:cs typeface="Calibri" pitchFamily="34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 i="1" dirty="0" smtClean="0">
                                <a:latin typeface="Cambria Math"/>
                              </a:rPr>
                              <m:t>𝟏𝟑</m:t>
                            </m:r>
                          </m:num>
                          <m:den>
                            <m:r>
                              <a:rPr lang="en-US" sz="1400" b="1" i="1" dirty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6992" y="2190750"/>
                  <a:ext cx="404968" cy="495649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4335226" y="2302073"/>
                  <a:ext cx="4049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R="0" lvl="0" indent="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600" b="0" i="0" u="none" strike="noStrike" kern="0" cap="none" spc="0" normalizeH="0" baseline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Bookman Old Style" pitchFamily="18" charset="0"/>
                      <a:cs typeface="Calibri" pitchFamily="34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latin typeface="Cambria Math"/>
                          </a:rPr>
                          <m:t>𝟖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5226" y="2302073"/>
                  <a:ext cx="404968" cy="307777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1754994" y="1382365"/>
            <a:ext cx="1803199" cy="572427"/>
            <a:chOff x="4095565" y="3438432"/>
            <a:chExt cx="1983517" cy="597707"/>
          </a:xfrm>
        </p:grpSpPr>
        <p:sp>
          <p:nvSpPr>
            <p:cNvPr id="73" name="Rounded Rectangular Callout 72"/>
            <p:cNvSpPr/>
            <p:nvPr/>
          </p:nvSpPr>
          <p:spPr>
            <a:xfrm>
              <a:off x="4158219" y="3438432"/>
              <a:ext cx="1828232" cy="597707"/>
            </a:xfrm>
            <a:prstGeom prst="wedgeRoundRectCallout">
              <a:avLst>
                <a:gd name="adj1" fmla="val -51826"/>
                <a:gd name="adj2" fmla="val -9262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095565" y="3438432"/>
              <a:ext cx="1983517" cy="54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We need to find a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and a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3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425662" y="1330174"/>
            <a:ext cx="1510937" cy="676810"/>
            <a:chOff x="4262951" y="3347721"/>
            <a:chExt cx="1662029" cy="706700"/>
          </a:xfrm>
        </p:grpSpPr>
        <p:sp>
          <p:nvSpPr>
            <p:cNvPr id="102" name="Rounded Rectangular Callout 101"/>
            <p:cNvSpPr/>
            <p:nvPr/>
          </p:nvSpPr>
          <p:spPr>
            <a:xfrm>
              <a:off x="4262951" y="3347721"/>
              <a:ext cx="1662029" cy="706700"/>
            </a:xfrm>
            <a:prstGeom prst="wedgeRoundRectCallout">
              <a:avLst>
                <a:gd name="adj1" fmla="val -41510"/>
                <a:gd name="adj2" fmla="val -7598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344156" y="3438432"/>
              <a:ext cx="1486333" cy="54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a and a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4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are given 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619897" y="1868695"/>
            <a:ext cx="2178802" cy="327234"/>
            <a:chOff x="2517139" y="3307146"/>
            <a:chExt cx="2178802" cy="375850"/>
          </a:xfrm>
        </p:grpSpPr>
        <p:sp>
          <p:nvSpPr>
            <p:cNvPr id="105" name="Rounded Rectangular Callout 104"/>
            <p:cNvSpPr/>
            <p:nvPr/>
          </p:nvSpPr>
          <p:spPr>
            <a:xfrm>
              <a:off x="2573952" y="3307146"/>
              <a:ext cx="2060470" cy="375850"/>
            </a:xfrm>
            <a:prstGeom prst="wedgeRoundRectCallout">
              <a:avLst>
                <a:gd name="adj1" fmla="val -64911"/>
                <a:gd name="adj2" fmla="val -14837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517139" y="3311652"/>
              <a:ext cx="2178802" cy="353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For given value of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4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562882" y="3275975"/>
                <a:ext cx="421027" cy="332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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82" y="3275975"/>
                <a:ext cx="421027" cy="33291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Curved Right Arrow 110"/>
          <p:cNvSpPr/>
          <p:nvPr/>
        </p:nvSpPr>
        <p:spPr>
          <a:xfrm rot="5400000">
            <a:off x="1254539" y="1869920"/>
            <a:ext cx="222673" cy="564640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 flipH="1">
            <a:off x="5068974" y="2127608"/>
            <a:ext cx="160664" cy="1692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4793936" y="1990154"/>
            <a:ext cx="182469" cy="1807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938305" y="-1085850"/>
            <a:ext cx="41143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5.2 3(Iii)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8260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08" grpId="0" animBg="1"/>
      <p:bldP spid="108" grpId="1" animBg="1"/>
      <p:bldP spid="109" grpId="0" animBg="1"/>
      <p:bldP spid="109" grpId="1" animBg="1"/>
      <p:bldP spid="120" grpId="0" animBg="1"/>
      <p:bldP spid="100" grpId="0" animBg="1"/>
      <p:bldP spid="100" grpId="1" animBg="1"/>
      <p:bldP spid="121" grpId="0"/>
      <p:bldP spid="122" grpId="0" animBg="1"/>
      <p:bldP spid="123" grpId="0" animBg="1"/>
      <p:bldP spid="126" grpId="0"/>
      <p:bldP spid="133" grpId="0"/>
      <p:bldP spid="135" grpId="0"/>
      <p:bldP spid="47" grpId="0"/>
      <p:bldP spid="54" grpId="0"/>
      <p:bldP spid="55" grpId="0"/>
      <p:bldP spid="56" grpId="0"/>
      <p:bldP spid="57" grpId="0"/>
      <p:bldP spid="58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9" grpId="0"/>
      <p:bldP spid="70" grpId="0"/>
      <p:bldP spid="71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4" grpId="0"/>
      <p:bldP spid="107" grpId="0"/>
      <p:bldP spid="111" grpId="0" animBg="1"/>
      <p:bldP spid="11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20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14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12968</TotalTime>
  <Words>2513</Words>
  <Application>Microsoft Office PowerPoint</Application>
  <PresentationFormat>On-screen Show (16:9)</PresentationFormat>
  <Paragraphs>554</Paragraphs>
  <Slides>30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Bookman Old Style</vt:lpstr>
      <vt:lpstr>Calibri</vt:lpstr>
      <vt:lpstr>Cambria Math</vt:lpstr>
      <vt:lpstr>Symbol</vt:lpstr>
      <vt:lpstr>Office Theme</vt:lpstr>
      <vt:lpstr>1_Office Theme</vt:lpstr>
      <vt:lpstr>1_Custom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1815</cp:revision>
  <dcterms:created xsi:type="dcterms:W3CDTF">2013-07-31T12:47:49Z</dcterms:created>
  <dcterms:modified xsi:type="dcterms:W3CDTF">2022-04-23T04:52:26Z</dcterms:modified>
</cp:coreProperties>
</file>