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6" r:id="rId3"/>
  </p:sldMasterIdLst>
  <p:notesMasterIdLst>
    <p:notesMasterId r:id="rId26"/>
  </p:notesMasterIdLst>
  <p:sldIdLst>
    <p:sldId id="912" r:id="rId4"/>
    <p:sldId id="735" r:id="rId5"/>
    <p:sldId id="736" r:id="rId6"/>
    <p:sldId id="737" r:id="rId7"/>
    <p:sldId id="738" r:id="rId8"/>
    <p:sldId id="739" r:id="rId9"/>
    <p:sldId id="740" r:id="rId10"/>
    <p:sldId id="741" r:id="rId11"/>
    <p:sldId id="742" r:id="rId12"/>
    <p:sldId id="743" r:id="rId13"/>
    <p:sldId id="744" r:id="rId14"/>
    <p:sldId id="745" r:id="rId15"/>
    <p:sldId id="746" r:id="rId16"/>
    <p:sldId id="747" r:id="rId17"/>
    <p:sldId id="748" r:id="rId18"/>
    <p:sldId id="749" r:id="rId19"/>
    <p:sldId id="750" r:id="rId20"/>
    <p:sldId id="751" r:id="rId21"/>
    <p:sldId id="752" r:id="rId22"/>
    <p:sldId id="753" r:id="rId23"/>
    <p:sldId id="754" r:id="rId24"/>
    <p:sldId id="913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FF66"/>
    <a:srgbClr val="00FFFF"/>
    <a:srgbClr val="0000FF"/>
    <a:srgbClr val="FF6600"/>
    <a:srgbClr val="53B0C9"/>
    <a:srgbClr val="FFFF99"/>
    <a:srgbClr val="953735"/>
    <a:srgbClr val="00C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72" autoAdjust="0"/>
    <p:restoredTop sz="83883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708"/>
        <p:guide pos="5520"/>
      </p:guideLst>
    </p:cSldViewPr>
  </p:slideViewPr>
  <p:outlineViewPr>
    <p:cViewPr>
      <p:scale>
        <a:sx n="33" d="100"/>
        <a:sy n="33" d="100"/>
      </p:scale>
      <p:origin x="0" y="1962"/>
    </p:cViewPr>
  </p:outlin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23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202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000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74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79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163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882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84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7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01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47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327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25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94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9243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7553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526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088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35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18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375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378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741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3846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4017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487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06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643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15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36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6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4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6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97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Related image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739" y="-77926"/>
            <a:ext cx="9244428" cy="529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6"/>
          <a:stretch/>
        </p:blipFill>
        <p:spPr>
          <a:xfrm>
            <a:off x="4068386" y="201084"/>
            <a:ext cx="4608070" cy="49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5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360882" y="1971586"/>
            <a:ext cx="4422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 smtClean="0">
                <a:solidFill>
                  <a:prstClr val="black"/>
                </a:solidFill>
              </a:rPr>
              <a:t>Lecture_04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50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0" y="-1714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3379036"/>
            <a:ext cx="4289957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Sums based on ‘a</a:t>
            </a:r>
            <a:r>
              <a:rPr lang="en-US" sz="2000" b="1" baseline="-25000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’ Formula</a:t>
            </a:r>
            <a:endParaRPr lang="en-US" sz="2000" b="1" dirty="0" smtClean="0">
              <a:solidFill>
                <a:srgbClr val="F79646">
                  <a:lumMod val="75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8" name="Title 7"/>
          <p:cNvSpPr txBox="1">
            <a:spLocks/>
          </p:cNvSpPr>
          <p:nvPr/>
        </p:nvSpPr>
        <p:spPr bwMode="auto">
          <a:xfrm>
            <a:off x="609600" y="2635250"/>
            <a:ext cx="73914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97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Left Arrow 106"/>
          <p:cNvSpPr/>
          <p:nvPr/>
        </p:nvSpPr>
        <p:spPr>
          <a:xfrm rot="21204248">
            <a:off x="1541801" y="2912603"/>
            <a:ext cx="1103651" cy="88466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5836" y="743809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5820" y="744782"/>
            <a:ext cx="3649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Three digit nos. divisible by 7 are: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67200" y="744782"/>
            <a:ext cx="645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105,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70120" y="744782"/>
            <a:ext cx="645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112,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04626" y="744782"/>
            <a:ext cx="645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119,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01032" y="744782"/>
            <a:ext cx="645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135206" y="744782"/>
            <a:ext cx="645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994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76839" y="958564"/>
            <a:ext cx="2231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which forms  an A.P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006241" y="3745701"/>
            <a:ext cx="5291252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5327" y="3731820"/>
            <a:ext cx="5882624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There are 128 three-digit numbers divisible by 7.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50638" y="550433"/>
            <a:ext cx="4076027" cy="254750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2608" y="504938"/>
            <a:ext cx="599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90513" marR="0" lvl="0" indent="-29051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13) How many three-digit numbers are divisible by 7?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638800" y="1079367"/>
            <a:ext cx="2574912" cy="523222"/>
            <a:chOff x="2735240" y="3338172"/>
            <a:chExt cx="2574912" cy="546320"/>
          </a:xfrm>
        </p:grpSpPr>
        <p:sp>
          <p:nvSpPr>
            <p:cNvPr id="50" name="Rounded Rectangular Callout 49"/>
            <p:cNvSpPr/>
            <p:nvPr/>
          </p:nvSpPr>
          <p:spPr>
            <a:xfrm>
              <a:off x="2753645" y="3341163"/>
              <a:ext cx="2538134" cy="527117"/>
            </a:xfrm>
            <a:prstGeom prst="wedgeRoundRectCallout">
              <a:avLst>
                <a:gd name="adj1" fmla="val -52989"/>
                <a:gd name="adj2" fmla="val -10209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35240" y="3338172"/>
              <a:ext cx="2574912" cy="54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make a list of 3 digit numbers divisible by 7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7338" y="1067865"/>
            <a:ext cx="1678584" cy="3928527"/>
            <a:chOff x="3183404" y="3285397"/>
            <a:chExt cx="1678584" cy="4101958"/>
          </a:xfrm>
        </p:grpSpPr>
        <p:sp>
          <p:nvSpPr>
            <p:cNvPr id="24" name="Rounded Rectangular Callout 23"/>
            <p:cNvSpPr/>
            <p:nvPr/>
          </p:nvSpPr>
          <p:spPr>
            <a:xfrm>
              <a:off x="3216258" y="3285397"/>
              <a:ext cx="1590048" cy="3980956"/>
            </a:xfrm>
            <a:prstGeom prst="wedgeRoundRectCallout">
              <a:avLst>
                <a:gd name="adj1" fmla="val -16324"/>
                <a:gd name="adj2" fmla="val -49920"/>
                <a:gd name="adj3" fmla="val 16667"/>
              </a:avLst>
            </a:prstGeom>
            <a:solidFill>
              <a:srgbClr val="99FF66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83404" y="3338172"/>
              <a:ext cx="1678584" cy="404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/>
                </a:rPr>
                <a:t>3 digit numbers</a:t>
              </a:r>
            </a:p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/>
                </a:rPr>
                <a:t>100,</a:t>
              </a:r>
            </a:p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/>
                </a:rPr>
                <a:t>101,</a:t>
              </a:r>
            </a:p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/>
                </a:rPr>
                <a:t>102,</a:t>
              </a:r>
            </a:p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/>
                </a:rPr>
                <a:t>103,</a:t>
              </a:r>
            </a:p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/>
                </a:rPr>
                <a:t>104,</a:t>
              </a:r>
            </a:p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/>
                </a:rPr>
                <a:t>105,</a:t>
              </a:r>
            </a:p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/>
                </a:rPr>
                <a:t>106,</a:t>
              </a:r>
            </a:p>
            <a:p>
              <a:pPr algn="ctr"/>
              <a:r>
                <a:rPr lang="en-US" sz="1100" b="1" dirty="0" smtClean="0">
                  <a:solidFill>
                    <a:prstClr val="black"/>
                  </a:solidFill>
                  <a:latin typeface="Bookman Old Style"/>
                </a:rPr>
                <a:t>.</a:t>
              </a:r>
            </a:p>
            <a:p>
              <a:pPr algn="ctr"/>
              <a:r>
                <a:rPr lang="en-US" sz="1100" b="1" dirty="0" smtClean="0">
                  <a:solidFill>
                    <a:prstClr val="black"/>
                  </a:solidFill>
                  <a:latin typeface="Bookman Old Style"/>
                </a:rPr>
                <a:t>.</a:t>
              </a:r>
            </a:p>
            <a:p>
              <a:pPr algn="ctr"/>
              <a:r>
                <a:rPr lang="en-US" sz="1100" b="1" dirty="0" smtClean="0">
                  <a:solidFill>
                    <a:prstClr val="black"/>
                  </a:solidFill>
                  <a:latin typeface="Bookman Old Style"/>
                </a:rPr>
                <a:t>.</a:t>
              </a:r>
              <a:endParaRPr lang="en-US" sz="1400" b="1" dirty="0" smtClean="0">
                <a:solidFill>
                  <a:prstClr val="black"/>
                </a:solidFill>
                <a:latin typeface="Bookman Old Style"/>
              </a:endParaRPr>
            </a:p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/>
                </a:rPr>
                <a:t>993,</a:t>
              </a:r>
            </a:p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/>
                </a:rPr>
                <a:t>994,</a:t>
              </a:r>
            </a:p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/>
                </a:rPr>
                <a:t>995,</a:t>
              </a:r>
            </a:p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/>
                </a:rPr>
                <a:t>996,</a:t>
              </a:r>
            </a:p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/>
                </a:rPr>
                <a:t>997,</a:t>
              </a:r>
            </a:p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/>
                </a:rPr>
                <a:t>998,</a:t>
              </a:r>
            </a:p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/>
                </a:rPr>
                <a:t>999.</a:t>
              </a:r>
              <a:endParaRPr lang="en-US" sz="1400" b="1" dirty="0">
                <a:solidFill>
                  <a:prstClr val="black"/>
                </a:solidFill>
                <a:latin typeface="Bookman Old Style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923638" y="1804525"/>
            <a:ext cx="2221475" cy="367164"/>
            <a:chOff x="2913747" y="3399774"/>
            <a:chExt cx="2221475" cy="383373"/>
          </a:xfrm>
        </p:grpSpPr>
        <p:sp>
          <p:nvSpPr>
            <p:cNvPr id="18" name="Rounded Rectangular Callout 17"/>
            <p:cNvSpPr/>
            <p:nvPr/>
          </p:nvSpPr>
          <p:spPr>
            <a:xfrm>
              <a:off x="2970647" y="3399774"/>
              <a:ext cx="2164575" cy="383373"/>
            </a:xfrm>
            <a:prstGeom prst="wedgeRoundRectCallout">
              <a:avLst>
                <a:gd name="adj1" fmla="val -58856"/>
                <a:gd name="adj2" fmla="val -12630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13747" y="3430997"/>
              <a:ext cx="2217899" cy="321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100 not divisible by 7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923638" y="2034255"/>
            <a:ext cx="2221475" cy="367164"/>
            <a:chOff x="2913747" y="3399774"/>
            <a:chExt cx="2221475" cy="383373"/>
          </a:xfrm>
        </p:grpSpPr>
        <p:sp>
          <p:nvSpPr>
            <p:cNvPr id="21" name="Rounded Rectangular Callout 20"/>
            <p:cNvSpPr/>
            <p:nvPr/>
          </p:nvSpPr>
          <p:spPr>
            <a:xfrm>
              <a:off x="2970647" y="3399774"/>
              <a:ext cx="2164575" cy="383373"/>
            </a:xfrm>
            <a:prstGeom prst="wedgeRoundRectCallout">
              <a:avLst>
                <a:gd name="adj1" fmla="val -58856"/>
                <a:gd name="adj2" fmla="val -12630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13747" y="3430997"/>
              <a:ext cx="2217899" cy="321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101 not divisible by 7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923638" y="2235608"/>
            <a:ext cx="2221475" cy="367164"/>
            <a:chOff x="2913747" y="3399774"/>
            <a:chExt cx="2221475" cy="383373"/>
          </a:xfrm>
        </p:grpSpPr>
        <p:sp>
          <p:nvSpPr>
            <p:cNvPr id="27" name="Rounded Rectangular Callout 26"/>
            <p:cNvSpPr/>
            <p:nvPr/>
          </p:nvSpPr>
          <p:spPr>
            <a:xfrm>
              <a:off x="2970647" y="3399774"/>
              <a:ext cx="2164575" cy="383373"/>
            </a:xfrm>
            <a:prstGeom prst="wedgeRoundRectCallout">
              <a:avLst>
                <a:gd name="adj1" fmla="val -58856"/>
                <a:gd name="adj2" fmla="val -12630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13747" y="3430997"/>
              <a:ext cx="2217899" cy="321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102 not divisible by 7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923638" y="2442050"/>
            <a:ext cx="2221475" cy="367164"/>
            <a:chOff x="2913747" y="3399774"/>
            <a:chExt cx="2221475" cy="383373"/>
          </a:xfrm>
        </p:grpSpPr>
        <p:sp>
          <p:nvSpPr>
            <p:cNvPr id="30" name="Rounded Rectangular Callout 29"/>
            <p:cNvSpPr/>
            <p:nvPr/>
          </p:nvSpPr>
          <p:spPr>
            <a:xfrm>
              <a:off x="2970647" y="3399774"/>
              <a:ext cx="2164575" cy="383373"/>
            </a:xfrm>
            <a:prstGeom prst="wedgeRoundRectCallout">
              <a:avLst>
                <a:gd name="adj1" fmla="val -58856"/>
                <a:gd name="adj2" fmla="val -12630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13747" y="3430997"/>
              <a:ext cx="2217899" cy="321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103 not divisible by 7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923638" y="2664177"/>
            <a:ext cx="2221475" cy="367164"/>
            <a:chOff x="2913747" y="3399774"/>
            <a:chExt cx="2221475" cy="383373"/>
          </a:xfrm>
        </p:grpSpPr>
        <p:sp>
          <p:nvSpPr>
            <p:cNvPr id="33" name="Rounded Rectangular Callout 32"/>
            <p:cNvSpPr/>
            <p:nvPr/>
          </p:nvSpPr>
          <p:spPr>
            <a:xfrm>
              <a:off x="2970647" y="3399774"/>
              <a:ext cx="2164575" cy="383373"/>
            </a:xfrm>
            <a:prstGeom prst="wedgeRoundRectCallout">
              <a:avLst>
                <a:gd name="adj1" fmla="val -58856"/>
                <a:gd name="adj2" fmla="val -12630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13747" y="3430997"/>
              <a:ext cx="2217899" cy="321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104 not divisible by 7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27515" y="2870619"/>
            <a:ext cx="2221475" cy="367164"/>
            <a:chOff x="2913747" y="3399774"/>
            <a:chExt cx="2221475" cy="383373"/>
          </a:xfrm>
        </p:grpSpPr>
        <p:sp>
          <p:nvSpPr>
            <p:cNvPr id="36" name="Rounded Rectangular Callout 35"/>
            <p:cNvSpPr/>
            <p:nvPr/>
          </p:nvSpPr>
          <p:spPr>
            <a:xfrm>
              <a:off x="2970647" y="3399774"/>
              <a:ext cx="2164575" cy="383373"/>
            </a:xfrm>
            <a:prstGeom prst="wedgeRoundRectCallout">
              <a:avLst>
                <a:gd name="adj1" fmla="val -58856"/>
                <a:gd name="adj2" fmla="val -12630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13747" y="3430997"/>
              <a:ext cx="2217899" cy="321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105 is divisible by 7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012365" y="1425170"/>
            <a:ext cx="2574912" cy="523222"/>
            <a:chOff x="2735240" y="3338172"/>
            <a:chExt cx="2574912" cy="546320"/>
          </a:xfrm>
        </p:grpSpPr>
        <p:sp>
          <p:nvSpPr>
            <p:cNvPr id="47" name="Rounded Rectangular Callout 46"/>
            <p:cNvSpPr/>
            <p:nvPr/>
          </p:nvSpPr>
          <p:spPr>
            <a:xfrm>
              <a:off x="2753645" y="3341163"/>
              <a:ext cx="2538134" cy="527117"/>
            </a:xfrm>
            <a:prstGeom prst="wedgeRoundRectCallout">
              <a:avLst>
                <a:gd name="adj1" fmla="val -52989"/>
                <a:gd name="adj2" fmla="val -10209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735240" y="3338172"/>
              <a:ext cx="2574912" cy="54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find biggest 3 digit number divisible by 7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071723" y="4126070"/>
            <a:ext cx="2217899" cy="367164"/>
            <a:chOff x="2936607" y="3399774"/>
            <a:chExt cx="2217899" cy="383373"/>
          </a:xfrm>
        </p:grpSpPr>
        <p:sp>
          <p:nvSpPr>
            <p:cNvPr id="62" name="Rounded Rectangular Callout 61"/>
            <p:cNvSpPr/>
            <p:nvPr/>
          </p:nvSpPr>
          <p:spPr>
            <a:xfrm>
              <a:off x="2978939" y="3399774"/>
              <a:ext cx="2164575" cy="383373"/>
            </a:xfrm>
            <a:prstGeom prst="wedgeRoundRectCallout">
              <a:avLst>
                <a:gd name="adj1" fmla="val -62552"/>
                <a:gd name="adj2" fmla="val 11650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936607" y="3430997"/>
              <a:ext cx="2217899" cy="321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999 not divisible by 7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80781" y="3901155"/>
            <a:ext cx="2217899" cy="367164"/>
            <a:chOff x="2936607" y="3399774"/>
            <a:chExt cx="2217899" cy="383373"/>
          </a:xfrm>
        </p:grpSpPr>
        <p:sp>
          <p:nvSpPr>
            <p:cNvPr id="65" name="Rounded Rectangular Callout 64"/>
            <p:cNvSpPr/>
            <p:nvPr/>
          </p:nvSpPr>
          <p:spPr>
            <a:xfrm>
              <a:off x="2970647" y="3399774"/>
              <a:ext cx="2164575" cy="383373"/>
            </a:xfrm>
            <a:prstGeom prst="wedgeRoundRectCallout">
              <a:avLst>
                <a:gd name="adj1" fmla="val -63608"/>
                <a:gd name="adj2" fmla="val 13518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936607" y="3430997"/>
              <a:ext cx="2217899" cy="321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998 not divisible by 7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72911" y="3696302"/>
            <a:ext cx="2217899" cy="367164"/>
            <a:chOff x="2936607" y="3399774"/>
            <a:chExt cx="2217899" cy="383373"/>
          </a:xfrm>
        </p:grpSpPr>
        <p:sp>
          <p:nvSpPr>
            <p:cNvPr id="68" name="Rounded Rectangular Callout 67"/>
            <p:cNvSpPr/>
            <p:nvPr/>
          </p:nvSpPr>
          <p:spPr>
            <a:xfrm>
              <a:off x="2978939" y="3399774"/>
              <a:ext cx="2164575" cy="383373"/>
            </a:xfrm>
            <a:prstGeom prst="wedgeRoundRectCallout">
              <a:avLst>
                <a:gd name="adj1" fmla="val -62552"/>
                <a:gd name="adj2" fmla="val 11650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936607" y="3430997"/>
              <a:ext cx="2217899" cy="321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997 not divisible by 7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080953" y="3429271"/>
            <a:ext cx="2217899" cy="367164"/>
            <a:chOff x="2936607" y="3399774"/>
            <a:chExt cx="2217899" cy="383373"/>
          </a:xfrm>
        </p:grpSpPr>
        <p:sp>
          <p:nvSpPr>
            <p:cNvPr id="71" name="Rounded Rectangular Callout 70"/>
            <p:cNvSpPr/>
            <p:nvPr/>
          </p:nvSpPr>
          <p:spPr>
            <a:xfrm>
              <a:off x="2970647" y="3399774"/>
              <a:ext cx="2164575" cy="383373"/>
            </a:xfrm>
            <a:prstGeom prst="wedgeRoundRectCallout">
              <a:avLst>
                <a:gd name="adj1" fmla="val -63608"/>
                <a:gd name="adj2" fmla="val 13518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936607" y="3430997"/>
              <a:ext cx="2217899" cy="321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996 not divisible by 7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069949" y="3304719"/>
            <a:ext cx="2217899" cy="367164"/>
            <a:chOff x="2936607" y="3399774"/>
            <a:chExt cx="2217899" cy="383373"/>
          </a:xfrm>
        </p:grpSpPr>
        <p:sp>
          <p:nvSpPr>
            <p:cNvPr id="74" name="Rounded Rectangular Callout 73"/>
            <p:cNvSpPr/>
            <p:nvPr/>
          </p:nvSpPr>
          <p:spPr>
            <a:xfrm>
              <a:off x="2978939" y="3399774"/>
              <a:ext cx="2164575" cy="383373"/>
            </a:xfrm>
            <a:prstGeom prst="wedgeRoundRectCallout">
              <a:avLst>
                <a:gd name="adj1" fmla="val -62552"/>
                <a:gd name="adj2" fmla="val 11650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936607" y="3430997"/>
              <a:ext cx="2217899" cy="321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995 not divisible by 7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083408" y="3036135"/>
            <a:ext cx="2217899" cy="367164"/>
            <a:chOff x="2936607" y="3399774"/>
            <a:chExt cx="2217899" cy="383373"/>
          </a:xfrm>
        </p:grpSpPr>
        <p:sp>
          <p:nvSpPr>
            <p:cNvPr id="77" name="Rounded Rectangular Callout 76"/>
            <p:cNvSpPr/>
            <p:nvPr/>
          </p:nvSpPr>
          <p:spPr>
            <a:xfrm>
              <a:off x="2970647" y="3399774"/>
              <a:ext cx="2164575" cy="383373"/>
            </a:xfrm>
            <a:prstGeom prst="wedgeRoundRectCallout">
              <a:avLst>
                <a:gd name="adj1" fmla="val -63608"/>
                <a:gd name="adj2" fmla="val 13518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36607" y="3430997"/>
              <a:ext cx="2217899" cy="321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994 is divisible by 7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887987" y="1208023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= 105,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905636" y="1208023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272517" y="1208023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112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105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343616" y="1208023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7,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5517283" y="2114550"/>
            <a:ext cx="2026517" cy="535887"/>
            <a:chOff x="2563908" y="3324946"/>
            <a:chExt cx="2026517" cy="559548"/>
          </a:xfrm>
        </p:grpSpPr>
        <p:sp>
          <p:nvSpPr>
            <p:cNvPr id="92" name="Rounded Rectangular Callout 91"/>
            <p:cNvSpPr/>
            <p:nvPr/>
          </p:nvSpPr>
          <p:spPr>
            <a:xfrm>
              <a:off x="2575677" y="3324946"/>
              <a:ext cx="1999871" cy="559548"/>
            </a:xfrm>
            <a:prstGeom prst="wedgeRoundRectCallout">
              <a:avLst>
                <a:gd name="adj1" fmla="val 46855"/>
                <a:gd name="adj2" fmla="val -7662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563908" y="3338172"/>
              <a:ext cx="2026517" cy="546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We need to find ‘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’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such that,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n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= 994 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94" name="Flowchart: Alternate Process 93"/>
          <p:cNvSpPr/>
          <p:nvPr/>
        </p:nvSpPr>
        <p:spPr>
          <a:xfrm>
            <a:off x="2650489" y="2763375"/>
            <a:ext cx="193324" cy="207381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64230" y="1464334"/>
            <a:ext cx="1801090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306317" y="1747123"/>
            <a:ext cx="954300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844571" y="1747123"/>
            <a:ext cx="1673637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a  +   (n – 1) d</a:t>
            </a:r>
            <a:endParaRPr lang="en-US" sz="160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47999" y="2087755"/>
            <a:ext cx="1179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994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913395" y="2087755"/>
            <a:ext cx="62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379198" y="2087755"/>
            <a:ext cx="1260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 (n – 1)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270163" y="2087755"/>
            <a:ext cx="69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(7)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2" name="Curved Right Arrow 101"/>
          <p:cNvSpPr/>
          <p:nvPr/>
        </p:nvSpPr>
        <p:spPr>
          <a:xfrm rot="5400000">
            <a:off x="1695379" y="1635372"/>
            <a:ext cx="229420" cy="708734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61950" y="2399543"/>
            <a:ext cx="1745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994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105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860133" y="2389789"/>
            <a:ext cx="1176454" cy="335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(n – 1) 7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42320" y="2707166"/>
            <a:ext cx="1357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889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845834" y="2707166"/>
            <a:ext cx="1123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(n – 1) 7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40846" y="3045755"/>
            <a:ext cx="1220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127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893320" y="3034506"/>
            <a:ext cx="1030237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n – 1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0" name="Curved Right Arrow 109"/>
          <p:cNvSpPr/>
          <p:nvPr/>
        </p:nvSpPr>
        <p:spPr>
          <a:xfrm rot="5400000">
            <a:off x="1865559" y="2525065"/>
            <a:ext cx="229420" cy="847751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09062" y="3369144"/>
            <a:ext cx="1220499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  =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860907" y="3369144"/>
            <a:ext cx="743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128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2653062" y="2843474"/>
            <a:ext cx="1357308" cy="523220"/>
            <a:chOff x="2923300" y="3384907"/>
            <a:chExt cx="1357308" cy="727162"/>
          </a:xfrm>
        </p:grpSpPr>
        <p:sp>
          <p:nvSpPr>
            <p:cNvPr id="114" name="Rounded Rectangular Callout 113"/>
            <p:cNvSpPr/>
            <p:nvPr/>
          </p:nvSpPr>
          <p:spPr>
            <a:xfrm>
              <a:off x="2923957" y="3467207"/>
              <a:ext cx="1356651" cy="618143"/>
            </a:xfrm>
            <a:prstGeom prst="wedgeRoundRectCallout">
              <a:avLst>
                <a:gd name="adj1" fmla="val -68738"/>
                <a:gd name="adj2" fmla="val 8716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923300" y="3384907"/>
              <a:ext cx="1343638" cy="727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That means,</a:t>
              </a:r>
            </a:p>
            <a:p>
              <a:pPr algn="ctr"/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128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=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994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983903" y="1179264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994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82730" y="1284849"/>
            <a:ext cx="3253937" cy="523220"/>
            <a:chOff x="2403013" y="3456946"/>
            <a:chExt cx="3253937" cy="546314"/>
          </a:xfrm>
        </p:grpSpPr>
        <p:sp>
          <p:nvSpPr>
            <p:cNvPr id="41" name="Rounded Rectangular Callout 40"/>
            <p:cNvSpPr/>
            <p:nvPr/>
          </p:nvSpPr>
          <p:spPr>
            <a:xfrm>
              <a:off x="2434195" y="3472446"/>
              <a:ext cx="3222755" cy="527116"/>
            </a:xfrm>
            <a:prstGeom prst="wedgeRoundRectCallout">
              <a:avLst>
                <a:gd name="adj1" fmla="val -44122"/>
                <a:gd name="adj2" fmla="val -10436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03013" y="3456946"/>
              <a:ext cx="3247630" cy="546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Next no. divisible by 7 will be obtained by adding 7 to previous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4321903" y="-1543050"/>
            <a:ext cx="379135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5.2 13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9952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00"/>
                            </p:stCondLst>
                            <p:childTnLst>
                              <p:par>
                                <p:cTn id="3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500"/>
                            </p:stCondLst>
                            <p:childTnLst>
                              <p:par>
                                <p:cTn id="3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000"/>
                            </p:stCondLst>
                            <p:childTnLst>
                              <p:par>
                                <p:cTn id="3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7" grpId="1" animBg="1"/>
      <p:bldP spid="3" grpId="0"/>
      <p:bldP spid="38" grpId="0"/>
      <p:bldP spid="39" grpId="0"/>
      <p:bldP spid="43" grpId="0"/>
      <p:bldP spid="44" grpId="0"/>
      <p:bldP spid="45" grpId="0"/>
      <p:bldP spid="79" grpId="0"/>
      <p:bldP spid="80" grpId="0"/>
      <p:bldP spid="117" grpId="0" animBg="1"/>
      <p:bldP spid="116" grpId="0"/>
      <p:bldP spid="4" grpId="0" animBg="1"/>
      <p:bldP spid="4" grpId="1" animBg="1"/>
      <p:bldP spid="2" grpId="0"/>
      <p:bldP spid="81" grpId="0"/>
      <p:bldP spid="82" grpId="0"/>
      <p:bldP spid="83" grpId="0"/>
      <p:bldP spid="84" grpId="0"/>
      <p:bldP spid="94" grpId="0" animBg="1"/>
      <p:bldP spid="94" grpId="1" animBg="1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 animBg="1"/>
      <p:bldP spid="102" grpId="1" animBg="1"/>
      <p:bldP spid="103" grpId="0"/>
      <p:bldP spid="104" grpId="0"/>
      <p:bldP spid="105" grpId="0"/>
      <p:bldP spid="106" grpId="0"/>
      <p:bldP spid="108" grpId="0"/>
      <p:bldP spid="109" grpId="0"/>
      <p:bldP spid="110" grpId="0" animBg="1"/>
      <p:bldP spid="110" grpId="1" animBg="1"/>
      <p:bldP spid="111" grpId="0"/>
      <p:bldP spid="112" grpId="0"/>
      <p:bldP spid="1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3706944" y="1338311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248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95940" y="3790950"/>
            <a:ext cx="460319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2467" y="3795937"/>
            <a:ext cx="5162533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  60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multiples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of 4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lies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between 10 and 250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.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18828" y="549601"/>
            <a:ext cx="4116787" cy="265095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2608" y="509278"/>
            <a:ext cx="5998192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14) How many multiples of 4 lie between 10 and 250?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625" y="837518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59176" y="1206731"/>
            <a:ext cx="1474909" cy="3355744"/>
            <a:chOff x="3285242" y="3285398"/>
            <a:chExt cx="1474909" cy="3503889"/>
          </a:xfrm>
        </p:grpSpPr>
        <p:sp>
          <p:nvSpPr>
            <p:cNvPr id="9" name="Rounded Rectangular Callout 8"/>
            <p:cNvSpPr/>
            <p:nvPr/>
          </p:nvSpPr>
          <p:spPr>
            <a:xfrm>
              <a:off x="3312724" y="3285398"/>
              <a:ext cx="1397116" cy="3503889"/>
            </a:xfrm>
            <a:prstGeom prst="wedgeRoundRectCallout">
              <a:avLst>
                <a:gd name="adj1" fmla="val -16324"/>
                <a:gd name="adj2" fmla="val -49920"/>
                <a:gd name="adj3" fmla="val 16667"/>
              </a:avLst>
            </a:prstGeom>
            <a:solidFill>
              <a:srgbClr val="99FF66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85242" y="3342652"/>
              <a:ext cx="1474909" cy="3446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/>
                </a:rPr>
                <a:t>Multiples of 4</a:t>
              </a:r>
            </a:p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/>
                </a:rPr>
                <a:t>4,</a:t>
              </a:r>
            </a:p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/>
                </a:rPr>
                <a:t>8,</a:t>
              </a:r>
            </a:p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/>
                </a:rPr>
                <a:t>12,</a:t>
              </a:r>
            </a:p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/>
                </a:rPr>
                <a:t>16,</a:t>
              </a:r>
            </a:p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/>
                </a:rPr>
                <a:t>20,</a:t>
              </a:r>
            </a:p>
            <a:p>
              <a:pPr algn="ctr"/>
              <a:r>
                <a:rPr lang="en-US" sz="1100" b="1" dirty="0" smtClean="0">
                  <a:solidFill>
                    <a:prstClr val="black"/>
                  </a:solidFill>
                  <a:latin typeface="Bookman Old Style"/>
                </a:rPr>
                <a:t>.</a:t>
              </a:r>
            </a:p>
            <a:p>
              <a:pPr algn="ctr"/>
              <a:r>
                <a:rPr lang="en-US" sz="1100" b="1" dirty="0" smtClean="0">
                  <a:solidFill>
                    <a:prstClr val="black"/>
                  </a:solidFill>
                  <a:latin typeface="Bookman Old Style"/>
                </a:rPr>
                <a:t>.</a:t>
              </a:r>
            </a:p>
            <a:p>
              <a:pPr algn="ctr"/>
              <a:r>
                <a:rPr lang="en-US" sz="1100" b="1" dirty="0" smtClean="0">
                  <a:solidFill>
                    <a:prstClr val="black"/>
                  </a:solidFill>
                  <a:latin typeface="Bookman Old Style"/>
                </a:rPr>
                <a:t>.</a:t>
              </a:r>
              <a:endParaRPr lang="en-US" sz="1400" b="1" dirty="0" smtClean="0">
                <a:solidFill>
                  <a:prstClr val="black"/>
                </a:solidFill>
                <a:latin typeface="Bookman Old Style"/>
              </a:endParaRPr>
            </a:p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/>
                </a:rPr>
                <a:t>240,</a:t>
              </a:r>
            </a:p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/>
                </a:rPr>
                <a:t>244,</a:t>
              </a:r>
            </a:p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/>
                </a:rPr>
                <a:t>248,</a:t>
              </a:r>
            </a:p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/>
                </a:rPr>
                <a:t>252,</a:t>
              </a:r>
            </a:p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Bookman Old Style"/>
                </a:rPr>
                <a:t>.</a:t>
              </a:r>
            </a:p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Bookman Old Style"/>
                </a:rPr>
                <a:t>.</a:t>
              </a:r>
            </a:p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Bookman Old Style"/>
                </a:rPr>
                <a:t>.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45820" y="838491"/>
            <a:ext cx="4335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Multiple of 4 lying between 10 &amp; 250 are: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04379" y="1943508"/>
            <a:ext cx="548491" cy="1805705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16172" y="838491"/>
            <a:ext cx="2222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,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16, 20, …, 248.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6839" y="1086140"/>
            <a:ext cx="2231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which forms  an A.P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7987" y="1346888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= 12,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5626" y="1358318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92507" y="1358318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16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35006" y="1358318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4,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4230" y="1603199"/>
            <a:ext cx="1801090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2650489" y="2911666"/>
            <a:ext cx="193324" cy="188528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06317" y="1885988"/>
            <a:ext cx="954300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44571" y="1885988"/>
            <a:ext cx="1673637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a  +   (n – 1) d</a:t>
            </a:r>
            <a:endParaRPr lang="en-US" sz="160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7999" y="2226620"/>
            <a:ext cx="1179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248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13395" y="2226620"/>
            <a:ext cx="62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76328" y="2226620"/>
            <a:ext cx="1260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 (n – 1)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67293" y="2226620"/>
            <a:ext cx="69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(4)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Curved Right Arrow 26"/>
          <p:cNvSpPr/>
          <p:nvPr/>
        </p:nvSpPr>
        <p:spPr>
          <a:xfrm rot="5400000">
            <a:off x="1696515" y="1802866"/>
            <a:ext cx="227149" cy="674336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60133" y="2528654"/>
            <a:ext cx="1176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(n – 1) 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0890" y="2846031"/>
            <a:ext cx="1357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236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45834" y="2846031"/>
            <a:ext cx="1123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(n – 1) 4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1" name="Left Arrow 30"/>
          <p:cNvSpPr/>
          <p:nvPr/>
        </p:nvSpPr>
        <p:spPr>
          <a:xfrm rot="21204248">
            <a:off x="1541801" y="3051468"/>
            <a:ext cx="1103651" cy="88466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5136" y="3184620"/>
            <a:ext cx="1220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59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93320" y="3173371"/>
            <a:ext cx="1030237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n – 1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4" name="Curved Right Arrow 33"/>
          <p:cNvSpPr/>
          <p:nvPr/>
        </p:nvSpPr>
        <p:spPr>
          <a:xfrm rot="5400000">
            <a:off x="1865559" y="2663930"/>
            <a:ext cx="229420" cy="847751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97632" y="3508009"/>
            <a:ext cx="1220499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  =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939920" y="3508009"/>
            <a:ext cx="562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0183" y="2538408"/>
            <a:ext cx="1745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248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12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357486" y="1138828"/>
            <a:ext cx="3272034" cy="1238570"/>
            <a:chOff x="2386991" y="3031872"/>
            <a:chExt cx="1581340" cy="732213"/>
          </a:xfrm>
        </p:grpSpPr>
        <p:sp>
          <p:nvSpPr>
            <p:cNvPr id="39" name="Cloud Callout 67"/>
            <p:cNvSpPr/>
            <p:nvPr/>
          </p:nvSpPr>
          <p:spPr>
            <a:xfrm>
              <a:off x="2386991" y="3031872"/>
              <a:ext cx="1576739" cy="732213"/>
            </a:xfrm>
            <a:prstGeom prst="cloud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399212" y="3104334"/>
              <a:ext cx="1569119" cy="564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latin typeface="Bookman Old Style"/>
                  <a:sym typeface="Symbol"/>
                </a:rPr>
                <a:t>Example :</a:t>
              </a:r>
            </a:p>
            <a:p>
              <a:pPr algn="ctr"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latin typeface="Bookman Old Style"/>
                  <a:sym typeface="Symbol"/>
                </a:rPr>
                <a:t>If last roll number in this class is 53, then there are 53 students.</a:t>
              </a:r>
              <a:endParaRPr lang="en-US" sz="1200" b="1" kern="0" dirty="0">
                <a:solidFill>
                  <a:prstClr val="black"/>
                </a:solidFill>
                <a:latin typeface="Bookman Old Style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11012" y="1493274"/>
            <a:ext cx="3042415" cy="990033"/>
            <a:chOff x="2448998" y="3211077"/>
            <a:chExt cx="1406438" cy="619710"/>
          </a:xfrm>
        </p:grpSpPr>
        <p:sp>
          <p:nvSpPr>
            <p:cNvPr id="42" name="Rounded Rectangular Callout 41"/>
            <p:cNvSpPr/>
            <p:nvPr/>
          </p:nvSpPr>
          <p:spPr>
            <a:xfrm>
              <a:off x="2464310" y="3211242"/>
              <a:ext cx="1381161" cy="619545"/>
            </a:xfrm>
            <a:prstGeom prst="wedgeRoundRectCallout">
              <a:avLst>
                <a:gd name="adj1" fmla="val 3396"/>
                <a:gd name="adj2" fmla="val -8634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48998" y="3211077"/>
              <a:ext cx="1406438" cy="597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Similarly,</a:t>
              </a:r>
            </a:p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to find number of terms check which term is 248.</a:t>
              </a:r>
            </a:p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Because, it is the last term.</a:t>
              </a:r>
              <a:endParaRPr lang="en-US" sz="12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128189" y="2497163"/>
            <a:ext cx="2026517" cy="535887"/>
            <a:chOff x="2567897" y="3324946"/>
            <a:chExt cx="2026517" cy="559548"/>
          </a:xfrm>
        </p:grpSpPr>
        <p:sp>
          <p:nvSpPr>
            <p:cNvPr id="45" name="Rounded Rectangular Callout 44"/>
            <p:cNvSpPr/>
            <p:nvPr/>
          </p:nvSpPr>
          <p:spPr>
            <a:xfrm>
              <a:off x="2575677" y="3324946"/>
              <a:ext cx="1999871" cy="559548"/>
            </a:xfrm>
            <a:prstGeom prst="wedgeRoundRectCallout">
              <a:avLst>
                <a:gd name="adj1" fmla="val 46855"/>
                <a:gd name="adj2" fmla="val -7662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67897" y="3338172"/>
              <a:ext cx="2026517" cy="546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We need to find ‘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’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such that,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n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= 248 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653062" y="2982339"/>
            <a:ext cx="1357308" cy="523220"/>
            <a:chOff x="2923300" y="3384907"/>
            <a:chExt cx="1357308" cy="727162"/>
          </a:xfrm>
        </p:grpSpPr>
        <p:sp>
          <p:nvSpPr>
            <p:cNvPr id="51" name="Rounded Rectangular Callout 50"/>
            <p:cNvSpPr/>
            <p:nvPr/>
          </p:nvSpPr>
          <p:spPr>
            <a:xfrm>
              <a:off x="2923957" y="3467207"/>
              <a:ext cx="1356651" cy="618143"/>
            </a:xfrm>
            <a:prstGeom prst="wedgeRoundRectCallout">
              <a:avLst>
                <a:gd name="adj1" fmla="val -68738"/>
                <a:gd name="adj2" fmla="val 8716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3300" y="3384907"/>
              <a:ext cx="1343638" cy="727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That means,</a:t>
              </a:r>
            </a:p>
            <a:p>
              <a:pPr algn="ctr"/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60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=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248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261314" y="1221792"/>
            <a:ext cx="1594301" cy="529373"/>
            <a:chOff x="2787599" y="3338172"/>
            <a:chExt cx="1594301" cy="552746"/>
          </a:xfrm>
        </p:grpSpPr>
        <p:sp>
          <p:nvSpPr>
            <p:cNvPr id="56" name="Rounded Rectangular Callout 55"/>
            <p:cNvSpPr/>
            <p:nvPr/>
          </p:nvSpPr>
          <p:spPr>
            <a:xfrm>
              <a:off x="2837904" y="3342394"/>
              <a:ext cx="1543996" cy="548524"/>
            </a:xfrm>
            <a:prstGeom prst="wedgeRoundRectCallout">
              <a:avLst>
                <a:gd name="adj1" fmla="val -68630"/>
                <a:gd name="adj2" fmla="val 9961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87599" y="3338172"/>
              <a:ext cx="1579170" cy="546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Lying between 10 &amp; 250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76760" y="1027754"/>
            <a:ext cx="2884400" cy="523220"/>
            <a:chOff x="2550340" y="3338172"/>
            <a:chExt cx="2884400" cy="546318"/>
          </a:xfrm>
        </p:grpSpPr>
        <p:sp>
          <p:nvSpPr>
            <p:cNvPr id="6" name="Rounded Rectangular Callout 5"/>
            <p:cNvSpPr/>
            <p:nvPr/>
          </p:nvSpPr>
          <p:spPr>
            <a:xfrm>
              <a:off x="2600463" y="3341163"/>
              <a:ext cx="2775919" cy="527117"/>
            </a:xfrm>
            <a:prstGeom prst="wedgeRoundRectCallout">
              <a:avLst>
                <a:gd name="adj1" fmla="val -52989"/>
                <a:gd name="adj2" fmla="val -10209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50340" y="3338172"/>
              <a:ext cx="2884400" cy="546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make a list of multiples of 4 lie between 10 &amp; 250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382773" y="-1162050"/>
            <a:ext cx="3792869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5.2 14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2781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000"/>
                            </p:stCondLst>
                            <p:childTnLst>
                              <p:par>
                                <p:cTn id="2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4" grpId="0" animBg="1"/>
      <p:bldP spid="53" grpId="0"/>
      <p:bldP spid="4" grpId="0" animBg="1"/>
      <p:bldP spid="4" grpId="1" animBg="1"/>
      <p:bldP spid="2" grpId="0"/>
      <p:bldP spid="3" grpId="0"/>
      <p:bldP spid="11" grpId="0"/>
      <p:bldP spid="12" grpId="0" animBg="1"/>
      <p:bldP spid="12" grpId="1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0" grpId="1" animBg="1"/>
      <p:bldP spid="21" grpId="0"/>
      <p:bldP spid="22" grpId="0"/>
      <p:bldP spid="23" grpId="0"/>
      <p:bldP spid="24" grpId="0"/>
      <p:bldP spid="25" grpId="0"/>
      <p:bldP spid="26" grpId="0"/>
      <p:bldP spid="27" grpId="0" animBg="1"/>
      <p:bldP spid="27" grpId="1" animBg="1"/>
      <p:bldP spid="28" grpId="0"/>
      <p:bldP spid="29" grpId="0"/>
      <p:bldP spid="30" grpId="0"/>
      <p:bldP spid="31" grpId="0" animBg="1"/>
      <p:bldP spid="31" grpId="1" animBg="1"/>
      <p:bldP spid="32" grpId="0"/>
      <p:bldP spid="33" grpId="0"/>
      <p:bldP spid="34" grpId="0" animBg="1"/>
      <p:bldP spid="34" grpId="1" animBg="1"/>
      <p:bldP spid="35" grpId="0"/>
      <p:bldP spid="36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29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123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0" y="-1714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3379036"/>
            <a:ext cx="4289957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Sums based on ‘a</a:t>
            </a:r>
            <a:r>
              <a:rPr lang="en-US" sz="2000" b="1" baseline="-25000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’ Formula</a:t>
            </a:r>
            <a:endParaRPr lang="en-US" sz="2000" b="1" dirty="0" smtClean="0">
              <a:solidFill>
                <a:srgbClr val="F79646">
                  <a:lumMod val="75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8" name="Title 7"/>
          <p:cNvSpPr txBox="1">
            <a:spLocks/>
          </p:cNvSpPr>
          <p:nvPr/>
        </p:nvSpPr>
        <p:spPr bwMode="auto">
          <a:xfrm>
            <a:off x="609600" y="2635250"/>
            <a:ext cx="73914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55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Alternate Process 28"/>
          <p:cNvSpPr/>
          <p:nvPr/>
        </p:nvSpPr>
        <p:spPr>
          <a:xfrm>
            <a:off x="2917245" y="536079"/>
            <a:ext cx="2011187" cy="255976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83033" y="3485593"/>
            <a:ext cx="45986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b="1" kern="0">
              <a:solidFill>
                <a:srgbClr val="7030A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1850630" y="534777"/>
            <a:ext cx="1061525" cy="255976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2608" y="480618"/>
            <a:ext cx="5540992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17) Find the 20</a:t>
            </a:r>
            <a:r>
              <a:rPr lang="en-US" sz="1600" b="1" kern="0" baseline="30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th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term from the last term of the</a:t>
            </a:r>
          </a:p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    AP: 3, 8, 13, ..., 253.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5361" y="981534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660648" y="945316"/>
            <a:ext cx="2381832" cy="738664"/>
            <a:chOff x="3403482" y="3338173"/>
            <a:chExt cx="2381832" cy="771273"/>
          </a:xfrm>
        </p:grpSpPr>
        <p:sp>
          <p:nvSpPr>
            <p:cNvPr id="5" name="Rounded Rectangular Callout 4"/>
            <p:cNvSpPr/>
            <p:nvPr/>
          </p:nvSpPr>
          <p:spPr>
            <a:xfrm>
              <a:off x="3498269" y="3373519"/>
              <a:ext cx="2230164" cy="704460"/>
            </a:xfrm>
            <a:prstGeom prst="wedgeRoundRectCallout">
              <a:avLst>
                <a:gd name="adj1" fmla="val -55827"/>
                <a:gd name="adj2" fmla="val -8210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03482" y="3338173"/>
              <a:ext cx="2381832" cy="771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We need to determine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20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when AP is written in reverse order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70600" y="988370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Given AP: 3, 8, 13, . . ., 253.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67200" y="1735836"/>
            <a:ext cx="2011165" cy="525096"/>
            <a:chOff x="3588816" y="3338173"/>
            <a:chExt cx="2011165" cy="548273"/>
          </a:xfrm>
        </p:grpSpPr>
        <p:sp>
          <p:nvSpPr>
            <p:cNvPr id="10" name="Rounded Rectangular Callout 9"/>
            <p:cNvSpPr/>
            <p:nvPr/>
          </p:nvSpPr>
          <p:spPr>
            <a:xfrm>
              <a:off x="3644098" y="3374092"/>
              <a:ext cx="1901931" cy="512354"/>
            </a:xfrm>
            <a:prstGeom prst="wedgeRoundRectCallout">
              <a:avLst>
                <a:gd name="adj1" fmla="val -51100"/>
                <a:gd name="adj2" fmla="val -8350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88816" y="3338173"/>
              <a:ext cx="2011165" cy="546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write given AP in reverse order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73648" y="1237329"/>
            <a:ext cx="2786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Reverse order of given AP: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253, 248, 243, …, 8, 3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3001" y="1759268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= 253,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41214" y="1759268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71595" y="1759268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248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253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93616" y="175926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– 5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7517" y="2010996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36320" y="2260932"/>
            <a:ext cx="187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20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a  +  19d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05476" y="2526983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253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96252" y="2542336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 19 (–5)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12618" y="2850184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253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94250" y="2847249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95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0375" y="3145953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20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46504" y="3161306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158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5563" y="3477310"/>
            <a:ext cx="5108037" cy="3231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5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 20</a:t>
            </a:r>
            <a:r>
              <a:rPr lang="en-US" sz="1500" b="1" kern="0" baseline="30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th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 term from the last term of the AP is 158.</a:t>
            </a:r>
            <a:endParaRPr lang="en-US" sz="1500" b="1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Left Arrow 26"/>
          <p:cNvSpPr/>
          <p:nvPr/>
        </p:nvSpPr>
        <p:spPr>
          <a:xfrm>
            <a:off x="2620714" y="1033868"/>
            <a:ext cx="463483" cy="140921"/>
          </a:xfrm>
          <a:prstGeom prst="leftArrow">
            <a:avLst>
              <a:gd name="adj1" fmla="val 50000"/>
              <a:gd name="adj2" fmla="val 395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75893" y="879725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i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="1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20</a:t>
            </a:r>
            <a:endParaRPr lang="en-US" sz="1600" b="1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28432" y="-1085850"/>
            <a:ext cx="37333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5.2 17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3107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6" grpId="0" animBg="1"/>
      <p:bldP spid="7" grpId="0" animBg="1"/>
      <p:bldP spid="7" grpId="1" animBg="1"/>
      <p:bldP spid="2" grpId="0"/>
      <p:bldP spid="3" grpId="0"/>
      <p:bldP spid="8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7" grpId="0" animBg="1"/>
      <p:bldP spid="27" grpId="1" animBg="1"/>
      <p:bldP spid="28" grpId="0"/>
      <p:bldP spid="2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30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75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0" y="-1714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3379036"/>
            <a:ext cx="4289957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Sums based on ‘a</a:t>
            </a:r>
            <a:r>
              <a:rPr lang="en-US" sz="2000" b="1" baseline="-25000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’ Formula</a:t>
            </a:r>
            <a:endParaRPr lang="en-US" sz="2000" b="1" dirty="0" smtClean="0">
              <a:solidFill>
                <a:srgbClr val="F79646">
                  <a:lumMod val="75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8" name="Title 7"/>
          <p:cNvSpPr txBox="1">
            <a:spLocks/>
          </p:cNvSpPr>
          <p:nvPr/>
        </p:nvSpPr>
        <p:spPr bwMode="auto">
          <a:xfrm>
            <a:off x="609600" y="2635250"/>
            <a:ext cx="73914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42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ounded Rectangle 112"/>
          <p:cNvSpPr/>
          <p:nvPr/>
        </p:nvSpPr>
        <p:spPr>
          <a:xfrm>
            <a:off x="3679966" y="786216"/>
            <a:ext cx="648650" cy="30532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5647313" y="550048"/>
            <a:ext cx="655136" cy="30532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2373911" y="2930137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44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1041568" y="3885356"/>
            <a:ext cx="1296820" cy="22939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1074889" y="2393198"/>
            <a:ext cx="1299021" cy="22939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5319711" y="793228"/>
            <a:ext cx="2924827" cy="30532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509954" y="793228"/>
            <a:ext cx="3195997" cy="30532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1600200" y="565150"/>
            <a:ext cx="3082413" cy="30532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3248" y="534669"/>
            <a:ext cx="8244630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Q.18) The sum of the 4</a:t>
            </a:r>
            <a:r>
              <a:rPr lang="en-US" sz="1600" b="1" kern="0" baseline="30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th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and 8</a:t>
            </a:r>
            <a:r>
              <a:rPr lang="en-US" sz="1600" b="1" kern="0" baseline="30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th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terms of an A.P is 24 and the </a:t>
            </a:r>
          </a:p>
          <a:p>
            <a:pPr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sum of the 6</a:t>
            </a:r>
            <a:r>
              <a:rPr lang="en-US" sz="1600" b="1" kern="0" baseline="30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th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and 10</a:t>
            </a:r>
            <a:r>
              <a:rPr lang="en-US" sz="1600" b="1" kern="0" baseline="30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th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terms is 44. Find the first three terms of the A.P.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57200" y="1036559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78061" y="1276795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8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334291" y="1276795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24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943891" y="1276795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….. (given)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40931" y="155546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b="1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78998" y="1555461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+ 3d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380591" y="1555461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24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>
            <a:off x="3276600" y="1158537"/>
            <a:ext cx="0" cy="365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443756" y="1840010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858023" y="1840010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2a + 10d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815356" y="184001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24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82248" y="2068120"/>
            <a:ext cx="2884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9900"/>
                </a:solidFill>
                <a:latin typeface="Bookman Old Style" pitchFamily="18" charset="0"/>
                <a:cs typeface="Calibri" pitchFamily="34" charset="0"/>
              </a:rPr>
              <a:t>Dividing throughout by 2</a:t>
            </a:r>
            <a:endParaRPr lang="en-US" sz="1600" b="1" kern="0" baseline="-25000" dirty="0">
              <a:solidFill>
                <a:srgbClr val="0099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023311" y="2327343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+ 5d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815356" y="2327343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311584" y="2338435"/>
            <a:ext cx="638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 (</a:t>
            </a:r>
            <a:r>
              <a:rPr lang="en-US" sz="1600" kern="0" dirty="0" err="1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i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69471" y="2623889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+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470943" y="2623889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44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079465" y="2614462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 (given)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29288" y="3243140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56379" y="3243140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2a + 14d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800888" y="324314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44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505488" y="3507544"/>
            <a:ext cx="2884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9900"/>
                </a:solidFill>
                <a:latin typeface="Bookman Old Style" pitchFamily="18" charset="0"/>
                <a:cs typeface="Calibri" pitchFamily="34" charset="0"/>
              </a:rPr>
              <a:t>Dividing throughout by 2</a:t>
            </a:r>
            <a:endParaRPr lang="en-US" sz="1600" b="1" kern="0" baseline="-25000" dirty="0">
              <a:solidFill>
                <a:srgbClr val="0099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989989" y="3814542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+ 7d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800888" y="3814542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22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311584" y="3814542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 (ii)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91675" y="4138196"/>
            <a:ext cx="2777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Subtracting (</a:t>
            </a:r>
            <a:r>
              <a:rPr lang="en-US" sz="1600" b="1" kern="0" dirty="0" err="1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i</a:t>
            </a:r>
            <a:r>
              <a:rPr lang="en-US" sz="1600" b="1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) from (ii) </a:t>
            </a:r>
            <a:endParaRPr lang="en-US" sz="1600" b="1" kern="0" baseline="-25000" dirty="0">
              <a:solidFill>
                <a:srgbClr val="FF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474036" y="1279716"/>
            <a:ext cx="33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691811" y="1279716"/>
            <a:ext cx="33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884087" y="1279716"/>
            <a:ext cx="6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222155" y="1279716"/>
            <a:ext cx="6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22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474036" y="1570018"/>
            <a:ext cx="33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691811" y="1570018"/>
            <a:ext cx="33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3884087" y="1570018"/>
            <a:ext cx="6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4222155" y="1570018"/>
            <a:ext cx="6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3301384" y="1722144"/>
            <a:ext cx="499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(-)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644284" y="1748632"/>
            <a:ext cx="499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(-)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4326051" y="1748632"/>
            <a:ext cx="499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(-)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301384" y="2058905"/>
            <a:ext cx="15749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3874660" y="2070938"/>
            <a:ext cx="6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212728" y="2070938"/>
            <a:ext cx="6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176481" y="2357413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987184" y="2366840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212728" y="2366840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185" name="Straight Connector 184"/>
          <p:cNvCxnSpPr/>
          <p:nvPr/>
        </p:nvCxnSpPr>
        <p:spPr>
          <a:xfrm>
            <a:off x="5899022" y="1121113"/>
            <a:ext cx="0" cy="3689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3269601" y="2620037"/>
            <a:ext cx="2826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Substituting d = 5 in (</a:t>
            </a:r>
            <a:r>
              <a:rPr lang="en-US" sz="1600" b="1" kern="0" dirty="0" err="1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i</a:t>
            </a:r>
            <a:r>
              <a:rPr lang="en-US" sz="1600" b="1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) </a:t>
            </a:r>
            <a:endParaRPr lang="en-US" sz="1600" b="1" kern="0" baseline="-25000" dirty="0">
              <a:solidFill>
                <a:srgbClr val="FF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3529769" y="2876550"/>
            <a:ext cx="911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+ 5d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4232062" y="2876550"/>
            <a:ext cx="911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172916" y="3152677"/>
            <a:ext cx="337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463780" y="3152677"/>
            <a:ext cx="1080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+ 5(5)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230191" y="3152677"/>
            <a:ext cx="911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172916" y="3476527"/>
            <a:ext cx="337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520342" y="3448246"/>
            <a:ext cx="1080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+ 25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4235318" y="3448246"/>
            <a:ext cx="911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3176040" y="3731279"/>
            <a:ext cx="337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966517" y="3731279"/>
            <a:ext cx="39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4231913" y="3731279"/>
            <a:ext cx="1127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12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144476" y="1185181"/>
            <a:ext cx="540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6409873" y="1209799"/>
            <a:ext cx="297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602930" y="1185181"/>
            <a:ext cx="784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+ 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6123207" y="2034831"/>
            <a:ext cx="488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3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6412767" y="2034831"/>
            <a:ext cx="303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583582" y="2034831"/>
            <a:ext cx="84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a + 2d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6343260" y="2319818"/>
            <a:ext cx="1528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= –13 + 2(5)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6423994" y="2601803"/>
            <a:ext cx="1381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–13 + 10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5938937" y="3257185"/>
            <a:ext cx="2504832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kern="0"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sz="1400" b="1" dirty="0">
                <a:solidFill>
                  <a:prstClr val="black"/>
                </a:solidFill>
              </a:rPr>
              <a:t>The first three terms of  AP are </a:t>
            </a:r>
            <a:r>
              <a:rPr lang="en-US" sz="1400" b="1" dirty="0" smtClean="0">
                <a:solidFill>
                  <a:prstClr val="black"/>
                </a:solidFill>
              </a:rPr>
              <a:t>–13</a:t>
            </a:r>
            <a:r>
              <a:rPr lang="en-US" sz="1400" b="1" dirty="0">
                <a:solidFill>
                  <a:prstClr val="black"/>
                </a:solidFill>
              </a:rPr>
              <a:t>, </a:t>
            </a:r>
            <a:r>
              <a:rPr lang="en-US" sz="1400" b="1" dirty="0" smtClean="0">
                <a:solidFill>
                  <a:prstClr val="black"/>
                </a:solidFill>
              </a:rPr>
              <a:t>–8 </a:t>
            </a:r>
            <a:r>
              <a:rPr lang="en-US" sz="1400" b="1" dirty="0">
                <a:solidFill>
                  <a:prstClr val="black"/>
                </a:solidFill>
              </a:rPr>
              <a:t>and </a:t>
            </a:r>
            <a:r>
              <a:rPr lang="en-US" sz="1400" b="1" dirty="0" smtClean="0">
                <a:solidFill>
                  <a:prstClr val="black"/>
                </a:solidFill>
              </a:rPr>
              <a:t>–3 </a:t>
            </a:r>
            <a:endParaRPr lang="en-US" sz="1400" b="1" dirty="0">
              <a:solidFill>
                <a:prstClr val="black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rot="240000" flipH="1">
            <a:off x="3507588" y="1373498"/>
            <a:ext cx="215065" cy="192625"/>
          </a:xfrm>
          <a:prstGeom prst="line">
            <a:avLst/>
          </a:prstGeom>
          <a:solidFill>
            <a:srgbClr val="FF9900"/>
          </a:solidFill>
          <a:ln w="190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Straight Connector 97"/>
          <p:cNvCxnSpPr/>
          <p:nvPr/>
        </p:nvCxnSpPr>
        <p:spPr>
          <a:xfrm rot="240000" flipH="1">
            <a:off x="3529017" y="1652535"/>
            <a:ext cx="215065" cy="192625"/>
          </a:xfrm>
          <a:prstGeom prst="line">
            <a:avLst/>
          </a:prstGeom>
          <a:solidFill>
            <a:srgbClr val="FF9900"/>
          </a:solidFill>
          <a:ln w="190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9" name="Group 118"/>
          <p:cNvGrpSpPr/>
          <p:nvPr/>
        </p:nvGrpSpPr>
        <p:grpSpPr>
          <a:xfrm>
            <a:off x="6538161" y="1135216"/>
            <a:ext cx="1357070" cy="420245"/>
            <a:chOff x="4298371" y="3380377"/>
            <a:chExt cx="1492777" cy="438804"/>
          </a:xfrm>
        </p:grpSpPr>
        <p:sp>
          <p:nvSpPr>
            <p:cNvPr id="120" name="Rounded Rectangular Callout 119"/>
            <p:cNvSpPr/>
            <p:nvPr/>
          </p:nvSpPr>
          <p:spPr>
            <a:xfrm>
              <a:off x="4447390" y="3380377"/>
              <a:ext cx="1135189" cy="438804"/>
            </a:xfrm>
            <a:prstGeom prst="wedgeRoundRectCallout">
              <a:avLst>
                <a:gd name="adj1" fmla="val -41510"/>
                <a:gd name="adj2" fmla="val -7598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298371" y="3403852"/>
              <a:ext cx="1492777" cy="3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1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, a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, a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3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25" name="Group 124" hidden="1"/>
          <p:cNvGrpSpPr/>
          <p:nvPr/>
        </p:nvGrpSpPr>
        <p:grpSpPr>
          <a:xfrm>
            <a:off x="2644154" y="2888661"/>
            <a:ext cx="2433379" cy="818939"/>
            <a:chOff x="3687442" y="3374825"/>
            <a:chExt cx="2676717" cy="855106"/>
          </a:xfrm>
        </p:grpSpPr>
        <p:sp>
          <p:nvSpPr>
            <p:cNvPr id="126" name="Rounded Rectangle 125"/>
            <p:cNvSpPr/>
            <p:nvPr/>
          </p:nvSpPr>
          <p:spPr>
            <a:xfrm>
              <a:off x="3687442" y="3374825"/>
              <a:ext cx="2676717" cy="855106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714105" y="3403852"/>
              <a:ext cx="2644549" cy="771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Equation (</a:t>
              </a:r>
              <a:r>
                <a:rPr lang="en-US" sz="1400" b="1" kern="0" dirty="0" err="1" smtClean="0">
                  <a:solidFill>
                    <a:prstClr val="white"/>
                  </a:solidFill>
                  <a:latin typeface="Bookman Old Style"/>
                </a:rPr>
                <a:t>i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) and (ii) form pair of linear equations in 2 variables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6412693" y="1460341"/>
            <a:ext cx="1184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–13 + 5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413325" y="1732374"/>
            <a:ext cx="681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– 8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176040" y="4036079"/>
            <a:ext cx="337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909955" y="4035788"/>
            <a:ext cx="691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a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467502" y="4045215"/>
            <a:ext cx="646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–13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3534460" y="1110588"/>
            <a:ext cx="2409140" cy="676809"/>
            <a:chOff x="3746075" y="3351155"/>
            <a:chExt cx="2414371" cy="706699"/>
          </a:xfrm>
        </p:grpSpPr>
        <p:sp>
          <p:nvSpPr>
            <p:cNvPr id="134" name="Rounded Rectangle 133"/>
            <p:cNvSpPr/>
            <p:nvPr/>
          </p:nvSpPr>
          <p:spPr>
            <a:xfrm>
              <a:off x="3771264" y="3351155"/>
              <a:ext cx="2357215" cy="70669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746075" y="3459363"/>
              <a:ext cx="2414371" cy="5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With the values of a &amp; d lets find a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&amp; a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3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. 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1447330" y="1552827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a + 7d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434251" y="2930137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b="1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772318" y="2930137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+ 5d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440650" y="2927503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a + 9d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428727" y="2888628"/>
            <a:ext cx="767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– 3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209" name="Group 208"/>
          <p:cNvGrpSpPr/>
          <p:nvPr/>
        </p:nvGrpSpPr>
        <p:grpSpPr>
          <a:xfrm>
            <a:off x="888489" y="870472"/>
            <a:ext cx="1262938" cy="323623"/>
            <a:chOff x="3610682" y="3453097"/>
            <a:chExt cx="1262938" cy="337909"/>
          </a:xfrm>
        </p:grpSpPr>
        <p:sp>
          <p:nvSpPr>
            <p:cNvPr id="211" name="Rounded Rectangular Callout 210"/>
            <p:cNvSpPr/>
            <p:nvPr/>
          </p:nvSpPr>
          <p:spPr>
            <a:xfrm>
              <a:off x="3682784" y="3464055"/>
              <a:ext cx="1111326" cy="326951"/>
            </a:xfrm>
            <a:prstGeom prst="wedgeRoundRectCallout">
              <a:avLst>
                <a:gd name="adj1" fmla="val -58431"/>
                <a:gd name="adj2" fmla="val 12023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610682" y="3453097"/>
              <a:ext cx="1262938" cy="321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4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= a + 3d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1396028" y="877332"/>
            <a:ext cx="1262938" cy="323623"/>
            <a:chOff x="3610682" y="3453097"/>
            <a:chExt cx="1262938" cy="337909"/>
          </a:xfrm>
        </p:grpSpPr>
        <p:sp>
          <p:nvSpPr>
            <p:cNvPr id="219" name="Rounded Rectangular Callout 218"/>
            <p:cNvSpPr/>
            <p:nvPr/>
          </p:nvSpPr>
          <p:spPr>
            <a:xfrm>
              <a:off x="3682784" y="3464055"/>
              <a:ext cx="1111326" cy="326951"/>
            </a:xfrm>
            <a:prstGeom prst="wedgeRoundRectCallout">
              <a:avLst>
                <a:gd name="adj1" fmla="val -58431"/>
                <a:gd name="adj2" fmla="val 12023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3610682" y="3453097"/>
              <a:ext cx="1262938" cy="321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8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= a + 7d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958791" y="2212494"/>
            <a:ext cx="1262938" cy="323623"/>
            <a:chOff x="3610682" y="3453097"/>
            <a:chExt cx="1262938" cy="337909"/>
          </a:xfrm>
        </p:grpSpPr>
        <p:sp>
          <p:nvSpPr>
            <p:cNvPr id="222" name="Rounded Rectangular Callout 221"/>
            <p:cNvSpPr/>
            <p:nvPr/>
          </p:nvSpPr>
          <p:spPr>
            <a:xfrm>
              <a:off x="3682784" y="3464055"/>
              <a:ext cx="1111326" cy="326951"/>
            </a:xfrm>
            <a:prstGeom prst="wedgeRoundRectCallout">
              <a:avLst>
                <a:gd name="adj1" fmla="val -58431"/>
                <a:gd name="adj2" fmla="val 12023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3610682" y="3453097"/>
              <a:ext cx="1262938" cy="321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6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= a + 5d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1451811" y="2218543"/>
            <a:ext cx="1262938" cy="323623"/>
            <a:chOff x="3610682" y="3453097"/>
            <a:chExt cx="1262938" cy="337909"/>
          </a:xfrm>
        </p:grpSpPr>
        <p:sp>
          <p:nvSpPr>
            <p:cNvPr id="225" name="Rounded Rectangular Callout 224"/>
            <p:cNvSpPr/>
            <p:nvPr/>
          </p:nvSpPr>
          <p:spPr>
            <a:xfrm>
              <a:off x="3682784" y="3464055"/>
              <a:ext cx="1111326" cy="326951"/>
            </a:xfrm>
            <a:prstGeom prst="wedgeRoundRectCallout">
              <a:avLst>
                <a:gd name="adj1" fmla="val -58431"/>
                <a:gd name="adj2" fmla="val 12023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3610682" y="3453097"/>
              <a:ext cx="1262938" cy="321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10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= a + 9d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14" name="Group 113" hidden="1"/>
          <p:cNvGrpSpPr/>
          <p:nvPr/>
        </p:nvGrpSpPr>
        <p:grpSpPr>
          <a:xfrm>
            <a:off x="2640633" y="2583134"/>
            <a:ext cx="3611886" cy="523220"/>
            <a:chOff x="1800616" y="3311652"/>
            <a:chExt cx="3611886" cy="600954"/>
          </a:xfrm>
        </p:grpSpPr>
        <p:sp>
          <p:nvSpPr>
            <p:cNvPr id="115" name="Rounded Rectangular Callout 114"/>
            <p:cNvSpPr/>
            <p:nvPr/>
          </p:nvSpPr>
          <p:spPr>
            <a:xfrm>
              <a:off x="1863471" y="3319158"/>
              <a:ext cx="3455297" cy="588135"/>
            </a:xfrm>
            <a:prstGeom prst="wedgeRoundRectCallout">
              <a:avLst>
                <a:gd name="adj1" fmla="val -54452"/>
                <a:gd name="adj2" fmla="val 10051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800616" y="3311652"/>
              <a:ext cx="3611886" cy="60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Since, terms with variable ‘a’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have same coefficient and same sign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17" name="Group 116" hidden="1"/>
          <p:cNvGrpSpPr/>
          <p:nvPr/>
        </p:nvGrpSpPr>
        <p:grpSpPr>
          <a:xfrm>
            <a:off x="2837755" y="2136168"/>
            <a:ext cx="2860087" cy="403278"/>
            <a:chOff x="2180126" y="3359750"/>
            <a:chExt cx="2860087" cy="463192"/>
          </a:xfrm>
        </p:grpSpPr>
        <p:sp>
          <p:nvSpPr>
            <p:cNvPr id="118" name="Rounded Rectangular Callout 117"/>
            <p:cNvSpPr/>
            <p:nvPr/>
          </p:nvSpPr>
          <p:spPr>
            <a:xfrm>
              <a:off x="2180126" y="3359750"/>
              <a:ext cx="2860087" cy="463192"/>
            </a:xfrm>
            <a:prstGeom prst="wedgeRoundRectCallout">
              <a:avLst>
                <a:gd name="adj1" fmla="val -54452"/>
                <a:gd name="adj2" fmla="val 10051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242247" y="3410114"/>
              <a:ext cx="2728632" cy="353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Subtract the two equations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23" name="Curved Right Arrow 122"/>
          <p:cNvSpPr/>
          <p:nvPr/>
        </p:nvSpPr>
        <p:spPr>
          <a:xfrm rot="5400000" flipV="1">
            <a:off x="4307367" y="3065820"/>
            <a:ext cx="192959" cy="619257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929950" y="-1390650"/>
            <a:ext cx="3833050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5.2 18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9596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6" dur="500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2" fill="hold">
                            <p:stCondLst>
                              <p:cond delay="500"/>
                            </p:stCondLst>
                            <p:childTnLst>
                              <p:par>
                                <p:cTn id="5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3" grpId="1" animBg="1"/>
      <p:bldP spid="112" grpId="0" animBg="1"/>
      <p:bldP spid="112" grpId="1" animBg="1"/>
      <p:bldP spid="190" grpId="0"/>
      <p:bldP spid="129" grpId="0" animBg="1"/>
      <p:bldP spid="129" grpId="1" animBg="1"/>
      <p:bldP spid="128" grpId="0" animBg="1"/>
      <p:bldP spid="128" grpId="1" animBg="1"/>
      <p:bldP spid="110" grpId="0" animBg="1"/>
      <p:bldP spid="110" grpId="1" animBg="1"/>
      <p:bldP spid="109" grpId="0" animBg="1"/>
      <p:bldP spid="109" grpId="1" animBg="1"/>
      <p:bldP spid="108" grpId="0" animBg="1"/>
      <p:bldP spid="108" grpId="1" animBg="1"/>
      <p:bldP spid="2" grpId="0"/>
      <p:bldP spid="77" grpId="0"/>
      <p:bldP spid="140" grpId="0"/>
      <p:bldP spid="142" grpId="0"/>
      <p:bldP spid="143" grpId="0"/>
      <p:bldP spid="144" grpId="0"/>
      <p:bldP spid="145" grpId="0"/>
      <p:bldP spid="146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8" grpId="0"/>
      <p:bldP spid="159" grpId="0"/>
      <p:bldP spid="160" grpId="0"/>
      <p:bldP spid="161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6" grpId="0"/>
      <p:bldP spid="187" grpId="0"/>
      <p:bldP spid="188" grpId="0"/>
      <p:bldP spid="189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203" grpId="0"/>
      <p:bldP spid="204" grpId="0"/>
      <p:bldP spid="205" grpId="0"/>
      <p:bldP spid="206" grpId="0"/>
      <p:bldP spid="210" grpId="0"/>
      <p:bldP spid="213" grpId="0"/>
      <p:bldP spid="214" grpId="0"/>
      <p:bldP spid="215" grpId="0"/>
      <p:bldP spid="217" grpId="0" animBg="1"/>
      <p:bldP spid="137" grpId="0"/>
      <p:bldP spid="138" grpId="0"/>
      <p:bldP spid="136" grpId="0"/>
      <p:bldP spid="139" grpId="0"/>
      <p:bldP spid="141" grpId="0"/>
      <p:bldP spid="157" grpId="0"/>
      <p:bldP spid="162" grpId="0"/>
      <p:bldP spid="163" grpId="0"/>
      <p:bldP spid="207" grpId="0"/>
      <p:bldP spid="123" grpId="0" animBg="1"/>
      <p:bldP spid="12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31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30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26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266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0" y="-1714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3379036"/>
            <a:ext cx="4289957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Sums based on ‘a</a:t>
            </a:r>
            <a:r>
              <a:rPr lang="en-US" sz="2000" b="1" baseline="-25000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’ Formula</a:t>
            </a:r>
            <a:endParaRPr lang="en-US" sz="2000" b="1" dirty="0" smtClean="0">
              <a:solidFill>
                <a:srgbClr val="F79646">
                  <a:lumMod val="75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8" name="Title 7"/>
          <p:cNvSpPr txBox="1">
            <a:spLocks/>
          </p:cNvSpPr>
          <p:nvPr/>
        </p:nvSpPr>
        <p:spPr bwMode="auto">
          <a:xfrm>
            <a:off x="609600" y="2635250"/>
            <a:ext cx="73914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65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lowchart: Alternate Process 52"/>
          <p:cNvSpPr/>
          <p:nvPr/>
        </p:nvSpPr>
        <p:spPr>
          <a:xfrm>
            <a:off x="3710873" y="789671"/>
            <a:ext cx="752644" cy="236021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50" name="Flowchart: Alternate Process 49"/>
          <p:cNvSpPr/>
          <p:nvPr/>
        </p:nvSpPr>
        <p:spPr>
          <a:xfrm>
            <a:off x="859387" y="549765"/>
            <a:ext cx="961077" cy="22234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51" name="Flowchart: Alternate Process 50"/>
          <p:cNvSpPr/>
          <p:nvPr/>
        </p:nvSpPr>
        <p:spPr>
          <a:xfrm>
            <a:off x="4474154" y="802251"/>
            <a:ext cx="3322934" cy="22234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52" name="Flowchart: Alternate Process 51"/>
          <p:cNvSpPr/>
          <p:nvPr/>
        </p:nvSpPr>
        <p:spPr>
          <a:xfrm>
            <a:off x="881718" y="1034641"/>
            <a:ext cx="2144770" cy="22234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14158" y="4514428"/>
            <a:ext cx="4950710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881677" y="789671"/>
            <a:ext cx="2842075" cy="23492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5599567" y="536086"/>
            <a:ext cx="1601350" cy="236021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874517" y="552450"/>
            <a:ext cx="4660671" cy="22234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2608" y="482600"/>
            <a:ext cx="7826992" cy="8309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12) Two APs have the same common difference. The difference</a:t>
            </a:r>
          </a:p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    between their 100</a:t>
            </a:r>
            <a:r>
              <a:rPr lang="en-US" sz="1600" b="1" kern="0" baseline="30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th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terms is 100, what is the difference between</a:t>
            </a:r>
          </a:p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    their 1000</a:t>
            </a:r>
            <a:r>
              <a:rPr lang="en-US" sz="1600" b="1" kern="0" baseline="30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th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terms? 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4411" y="1274346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573675" y="1171171"/>
            <a:ext cx="2771851" cy="367164"/>
            <a:chOff x="2856226" y="3306946"/>
            <a:chExt cx="2771851" cy="383374"/>
          </a:xfrm>
        </p:grpSpPr>
        <p:sp>
          <p:nvSpPr>
            <p:cNvPr id="5" name="Rounded Rectangular Callout 4"/>
            <p:cNvSpPr/>
            <p:nvPr/>
          </p:nvSpPr>
          <p:spPr>
            <a:xfrm>
              <a:off x="2875550" y="3306946"/>
              <a:ext cx="2721223" cy="383374"/>
            </a:xfrm>
            <a:prstGeom prst="wedgeRoundRectCallout">
              <a:avLst>
                <a:gd name="adj1" fmla="val -45562"/>
                <a:gd name="adj2" fmla="val -10209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56226" y="3338172"/>
              <a:ext cx="2771851" cy="32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We need to find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1000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–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1000 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99809" y="1270000"/>
            <a:ext cx="4613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Let d be the common difference of both APs.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8724" y="1504210"/>
            <a:ext cx="4116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and first term be denoted by ‘A’ and ‘a’ </a:t>
            </a:r>
          </a:p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of two APs respectively.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97358" y="2036346"/>
            <a:ext cx="1383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100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– 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1195" y="2359025"/>
            <a:ext cx="126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+ 99d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81200" y="23590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29394" y="2359025"/>
            <a:ext cx="1059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(a + 99d)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19391" y="2359025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100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2917" y="2672179"/>
            <a:ext cx="126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+ 99d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21022" y="267217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1916" y="2672179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– 99d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21113" y="2672179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100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1690273" y="2641829"/>
            <a:ext cx="159634" cy="402731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 rot="5400000">
            <a:off x="2843433" y="2641829"/>
            <a:ext cx="159634" cy="402731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799466" y="2980995"/>
            <a:ext cx="2364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             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–  a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21226" y="2980995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100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30959" y="2959667"/>
            <a:ext cx="79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…..(i)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6800" y="3309420"/>
            <a:ext cx="155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1000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– 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1000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0095" y="3632099"/>
            <a:ext cx="1340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+ 999d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0900" y="363209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3694" y="3632099"/>
            <a:ext cx="1186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(a + 999d)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1817" y="3945253"/>
            <a:ext cx="1340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+ 999d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48022" y="394525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96216" y="3945253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– 999d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rot="5400000">
            <a:off x="1765675" y="3846538"/>
            <a:ext cx="161230" cy="564860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41" name="Straight Connector 40"/>
          <p:cNvCxnSpPr/>
          <p:nvPr/>
        </p:nvCxnSpPr>
        <p:spPr>
          <a:xfrm rot="5400000">
            <a:off x="3008533" y="3870731"/>
            <a:ext cx="159634" cy="516475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863600" y="4266769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–  a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63600" y="4517128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100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09832" y="4495800"/>
            <a:ext cx="135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….. (from i)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4210265" y="2476030"/>
            <a:ext cx="2161402" cy="367164"/>
            <a:chOff x="3148750" y="3306946"/>
            <a:chExt cx="2161402" cy="383374"/>
          </a:xfrm>
        </p:grpSpPr>
        <p:sp>
          <p:nvSpPr>
            <p:cNvPr id="46" name="Rounded Rectangular Callout 45"/>
            <p:cNvSpPr/>
            <p:nvPr/>
          </p:nvSpPr>
          <p:spPr>
            <a:xfrm>
              <a:off x="3164589" y="3306946"/>
              <a:ext cx="2143144" cy="383374"/>
            </a:xfrm>
            <a:prstGeom prst="wedgeRoundRectCallout">
              <a:avLst>
                <a:gd name="adj1" fmla="val -54451"/>
                <a:gd name="adj2" fmla="val 12619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148750" y="3338172"/>
              <a:ext cx="2161402" cy="32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find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1000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–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1000 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997307" y="4510261"/>
            <a:ext cx="5518890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Difference between their 1000</a:t>
            </a:r>
            <a:r>
              <a:rPr lang="en-US" sz="1600" b="1" kern="0" baseline="30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th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 terms is 100. </a:t>
            </a:r>
            <a:endParaRPr lang="en-US" sz="1600" b="1" kern="0" dirty="0" smtClean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25009" y="2040567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100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1664339" y="1663131"/>
            <a:ext cx="1719409" cy="322617"/>
            <a:chOff x="3154211" y="3448611"/>
            <a:chExt cx="1719409" cy="336858"/>
          </a:xfrm>
        </p:grpSpPr>
        <p:sp>
          <p:nvSpPr>
            <p:cNvPr id="56" name="Rounded Rectangular Callout 55"/>
            <p:cNvSpPr/>
            <p:nvPr/>
          </p:nvSpPr>
          <p:spPr>
            <a:xfrm>
              <a:off x="3253388" y="3448611"/>
              <a:ext cx="1528007" cy="336858"/>
            </a:xfrm>
            <a:prstGeom prst="wedgeRoundRectCallout">
              <a:avLst>
                <a:gd name="adj1" fmla="val -52211"/>
                <a:gd name="adj2" fmla="val 9842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154211" y="3453097"/>
              <a:ext cx="1719409" cy="321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100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= A + 99d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469137" y="1677475"/>
            <a:ext cx="1565279" cy="322617"/>
            <a:chOff x="3308341" y="3448611"/>
            <a:chExt cx="1565279" cy="336858"/>
          </a:xfrm>
        </p:grpSpPr>
        <p:sp>
          <p:nvSpPr>
            <p:cNvPr id="59" name="Rounded Rectangular Callout 58"/>
            <p:cNvSpPr/>
            <p:nvPr/>
          </p:nvSpPr>
          <p:spPr>
            <a:xfrm>
              <a:off x="3350756" y="3448611"/>
              <a:ext cx="1453846" cy="336858"/>
            </a:xfrm>
            <a:prstGeom prst="wedgeRoundRectCallout">
              <a:avLst>
                <a:gd name="adj1" fmla="val -52211"/>
                <a:gd name="adj2" fmla="val 9842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308341" y="3453097"/>
              <a:ext cx="1565279" cy="321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100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= a + 99d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64" name="Group 63" hidden="1"/>
          <p:cNvGrpSpPr/>
          <p:nvPr/>
        </p:nvGrpSpPr>
        <p:grpSpPr>
          <a:xfrm>
            <a:off x="1428781" y="2959667"/>
            <a:ext cx="1719409" cy="322617"/>
            <a:chOff x="3154211" y="3448611"/>
            <a:chExt cx="1719409" cy="336858"/>
          </a:xfrm>
        </p:grpSpPr>
        <p:sp>
          <p:nvSpPr>
            <p:cNvPr id="65" name="Rounded Rectangular Callout 64"/>
            <p:cNvSpPr/>
            <p:nvPr/>
          </p:nvSpPr>
          <p:spPr>
            <a:xfrm>
              <a:off x="3181812" y="3448611"/>
              <a:ext cx="1671159" cy="336858"/>
            </a:xfrm>
            <a:prstGeom prst="wedgeRoundRectCallout">
              <a:avLst>
                <a:gd name="adj1" fmla="val -52211"/>
                <a:gd name="adj2" fmla="val 9842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154211" y="3453097"/>
              <a:ext cx="1719409" cy="321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1000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= A + 999d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67" name="Group 66" hidden="1"/>
          <p:cNvGrpSpPr/>
          <p:nvPr/>
        </p:nvGrpSpPr>
        <p:grpSpPr>
          <a:xfrm>
            <a:off x="2239442" y="2959171"/>
            <a:ext cx="1636601" cy="322617"/>
            <a:chOff x="3237020" y="3448611"/>
            <a:chExt cx="1636601" cy="336858"/>
          </a:xfrm>
        </p:grpSpPr>
        <p:sp>
          <p:nvSpPr>
            <p:cNvPr id="68" name="Rounded Rectangular Callout 67"/>
            <p:cNvSpPr/>
            <p:nvPr/>
          </p:nvSpPr>
          <p:spPr>
            <a:xfrm>
              <a:off x="3237020" y="3448611"/>
              <a:ext cx="1636600" cy="336858"/>
            </a:xfrm>
            <a:prstGeom prst="wedgeRoundRectCallout">
              <a:avLst>
                <a:gd name="adj1" fmla="val -52211"/>
                <a:gd name="adj2" fmla="val 9842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237021" y="3453097"/>
              <a:ext cx="1636600" cy="321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1000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= a + 999d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706599" y="-1695450"/>
            <a:ext cx="38095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5.2 12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39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9" grpId="0" animBg="1"/>
      <p:bldP spid="11" grpId="0" animBg="1"/>
      <p:bldP spid="11" grpId="1" animBg="1"/>
      <p:bldP spid="10" grpId="0" animBg="1"/>
      <p:bldP spid="10" grpId="1" animBg="1"/>
      <p:bldP spid="7" grpId="0" animBg="1"/>
      <p:bldP spid="7" grpId="1" animBg="1"/>
      <p:bldP spid="2" grpId="0"/>
      <p:bldP spid="3" grpId="0"/>
      <p:bldP spid="8" grpId="0"/>
      <p:bldP spid="9" grpId="0"/>
      <p:bldP spid="12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6" grpId="0"/>
      <p:bldP spid="27" grpId="0"/>
      <p:bldP spid="30" grpId="0"/>
      <p:bldP spid="31" grpId="0"/>
      <p:bldP spid="32" grpId="0"/>
      <p:bldP spid="33" grpId="0"/>
      <p:bldP spid="34" grpId="0"/>
      <p:bldP spid="36" grpId="0"/>
      <p:bldP spid="37" grpId="0"/>
      <p:bldP spid="38" grpId="0"/>
      <p:bldP spid="42" grpId="0"/>
      <p:bldP spid="43" grpId="0"/>
      <p:bldP spid="44" grpId="0"/>
      <p:bldP spid="48" grpId="0"/>
      <p:bldP spid="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71097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0" y="-1714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3379036"/>
            <a:ext cx="4289957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Sums based on ‘a</a:t>
            </a:r>
            <a:r>
              <a:rPr lang="en-US" sz="2000" b="1" baseline="-25000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’ Formula</a:t>
            </a:r>
            <a:endParaRPr lang="en-US" sz="2000" b="1" dirty="0" smtClean="0">
              <a:solidFill>
                <a:srgbClr val="F79646">
                  <a:lumMod val="75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8" name="Title 7"/>
          <p:cNvSpPr txBox="1">
            <a:spLocks/>
          </p:cNvSpPr>
          <p:nvPr/>
        </p:nvSpPr>
        <p:spPr bwMode="auto">
          <a:xfrm>
            <a:off x="685800" y="2635250"/>
            <a:ext cx="73914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94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964553" y="3067539"/>
            <a:ext cx="328195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Flowchart: Alternate Process 29"/>
          <p:cNvSpPr/>
          <p:nvPr/>
        </p:nvSpPr>
        <p:spPr>
          <a:xfrm>
            <a:off x="1634634" y="2427872"/>
            <a:ext cx="175749" cy="207381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5672110" y="582984"/>
            <a:ext cx="532585" cy="22234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3386137" y="582984"/>
            <a:ext cx="2231857" cy="22234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1369864" y="579855"/>
            <a:ext cx="1027066" cy="22234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2608" y="525639"/>
            <a:ext cx="7115792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10) The 17</a:t>
            </a:r>
            <a:r>
              <a:rPr lang="en-US" sz="1600" b="1" kern="0" baseline="30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th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term of an AP exceeds its 10</a:t>
            </a:r>
            <a:r>
              <a:rPr lang="en-US" sz="1600" b="1" kern="0" baseline="30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th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term by 7.</a:t>
            </a:r>
          </a:p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    Find the common difference. 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4886" y="1054257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17865" y="1275667"/>
            <a:ext cx="1829267" cy="325867"/>
            <a:chOff x="2668083" y="3324946"/>
            <a:chExt cx="1829267" cy="340255"/>
          </a:xfrm>
        </p:grpSpPr>
        <p:sp>
          <p:nvSpPr>
            <p:cNvPr id="5" name="Rounded Rectangular Callout 4"/>
            <p:cNvSpPr/>
            <p:nvPr/>
          </p:nvSpPr>
          <p:spPr>
            <a:xfrm>
              <a:off x="2686894" y="3324946"/>
              <a:ext cx="1810456" cy="340255"/>
            </a:xfrm>
            <a:prstGeom prst="wedgeRoundRectCallout">
              <a:avLst>
                <a:gd name="adj1" fmla="val -62301"/>
                <a:gd name="adj2" fmla="val -12829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68083" y="3338172"/>
              <a:ext cx="1826141" cy="321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We need to find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d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77070" y="1052361"/>
            <a:ext cx="1531004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AP: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1334262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17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75261" y="1334262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+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51756" y="1334262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84965" y="837076"/>
            <a:ext cx="1454514" cy="354348"/>
            <a:chOff x="2904693" y="3468076"/>
            <a:chExt cx="1454514" cy="406996"/>
          </a:xfrm>
        </p:grpSpPr>
        <p:sp>
          <p:nvSpPr>
            <p:cNvPr id="15" name="Rounded Rectangular Callout 14"/>
            <p:cNvSpPr/>
            <p:nvPr/>
          </p:nvSpPr>
          <p:spPr>
            <a:xfrm>
              <a:off x="2904693" y="3468076"/>
              <a:ext cx="1454514" cy="406996"/>
            </a:xfrm>
            <a:prstGeom prst="wedgeRoundRectCallout">
              <a:avLst>
                <a:gd name="adj1" fmla="val -60880"/>
                <a:gd name="adj2" fmla="val 13016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25915" y="3489612"/>
              <a:ext cx="1361271" cy="353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17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=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 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+ 16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d</a:t>
              </a:r>
              <a:endParaRPr lang="en-US" sz="1400" b="1" i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85800" y="1663291"/>
            <a:ext cx="1697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16d  =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69050" y="846647"/>
            <a:ext cx="1343219" cy="340522"/>
            <a:chOff x="2960341" y="3476017"/>
            <a:chExt cx="1343219" cy="391116"/>
          </a:xfrm>
        </p:grpSpPr>
        <p:sp>
          <p:nvSpPr>
            <p:cNvPr id="19" name="Rounded Rectangular Callout 18"/>
            <p:cNvSpPr/>
            <p:nvPr/>
          </p:nvSpPr>
          <p:spPr>
            <a:xfrm>
              <a:off x="2960341" y="3476017"/>
              <a:ext cx="1343219" cy="391116"/>
            </a:xfrm>
            <a:prstGeom prst="wedgeRoundRectCallout">
              <a:avLst>
                <a:gd name="adj1" fmla="val -60880"/>
                <a:gd name="adj2" fmla="val 13016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85226" y="3489612"/>
              <a:ext cx="1242648" cy="353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10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=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 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+ 9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d</a:t>
              </a:r>
              <a:endParaRPr lang="en-US" sz="1400" b="1" i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260069" y="1663291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9d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46735" y="1663291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 7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1053451" y="1745918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24" name="Straight Connector 23"/>
          <p:cNvCxnSpPr/>
          <p:nvPr/>
        </p:nvCxnSpPr>
        <p:spPr>
          <a:xfrm rot="5400000">
            <a:off x="2308211" y="1745918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25" name="Curved Right Arrow 24"/>
          <p:cNvSpPr/>
          <p:nvPr/>
        </p:nvSpPr>
        <p:spPr>
          <a:xfrm rot="5400000">
            <a:off x="2200009" y="903775"/>
            <a:ext cx="324925" cy="1305474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4299" y="2020895"/>
            <a:ext cx="1631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16d – 9d 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57141" y="2020895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65965" y="2370809"/>
            <a:ext cx="104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7d 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57141" y="2370809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1" name="Left Arrow 30"/>
          <p:cNvSpPr/>
          <p:nvPr/>
        </p:nvSpPr>
        <p:spPr>
          <a:xfrm rot="395752" flipH="1">
            <a:off x="1798866" y="2579641"/>
            <a:ext cx="613580" cy="107044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53743" y="2734763"/>
            <a:ext cx="104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32219" y="2734763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1018" y="3076072"/>
            <a:ext cx="3812381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Common difference of AP is 1. </a:t>
            </a:r>
            <a:endParaRPr lang="en-US" sz="1600" b="1" kern="0" dirty="0" smtClean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53402" y="-1162050"/>
            <a:ext cx="37333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5.2 10</a:t>
            </a:r>
            <a:endParaRPr lang="en-US" sz="4400" dirty="0"/>
          </a:p>
        </p:txBody>
      </p:sp>
      <p:sp>
        <p:nvSpPr>
          <p:cNvPr id="37" name="TextBox 36"/>
          <p:cNvSpPr txBox="1"/>
          <p:nvPr/>
        </p:nvSpPr>
        <p:spPr>
          <a:xfrm>
            <a:off x="1160957" y="-1162050"/>
            <a:ext cx="3341108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HOMEWORK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7981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0" grpId="0" animBg="1"/>
      <p:bldP spid="30" grpId="1" animBg="1"/>
      <p:bldP spid="12" grpId="0" animBg="1"/>
      <p:bldP spid="12" grpId="1" animBg="1"/>
      <p:bldP spid="10" grpId="0" animBg="1"/>
      <p:bldP spid="10" grpId="1" animBg="1"/>
      <p:bldP spid="8" grpId="0" animBg="1"/>
      <p:bldP spid="8" grpId="1" animBg="1"/>
      <p:bldP spid="2" grpId="0"/>
      <p:bldP spid="3" grpId="0"/>
      <p:bldP spid="7" grpId="0"/>
      <p:bldP spid="9" grpId="0"/>
      <p:bldP spid="11" grpId="0"/>
      <p:bldP spid="13" grpId="0"/>
      <p:bldP spid="17" grpId="0"/>
      <p:bldP spid="21" grpId="0"/>
      <p:bldP spid="22" grpId="0"/>
      <p:bldP spid="25" grpId="0" animBg="1"/>
      <p:bldP spid="25" grpId="1" animBg="1"/>
      <p:bldP spid="26" grpId="0"/>
      <p:bldP spid="27" grpId="0"/>
      <p:bldP spid="28" grpId="0"/>
      <p:bldP spid="29" grpId="0"/>
      <p:bldP spid="31" grpId="0" animBg="1"/>
      <p:bldP spid="31" grpId="1" animBg="1"/>
      <p:bldP spid="32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eft Arrow 40"/>
          <p:cNvSpPr/>
          <p:nvPr/>
        </p:nvSpPr>
        <p:spPr>
          <a:xfrm rot="395752" flipH="1">
            <a:off x="1346505" y="3164695"/>
            <a:ext cx="613580" cy="107044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282215" y="1642458"/>
            <a:ext cx="361413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Flowchart: Alternate Process 39"/>
          <p:cNvSpPr/>
          <p:nvPr/>
        </p:nvSpPr>
        <p:spPr>
          <a:xfrm>
            <a:off x="1181395" y="3020658"/>
            <a:ext cx="190312" cy="221410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4057663" y="802483"/>
            <a:ext cx="668887" cy="211550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1824374" y="797292"/>
            <a:ext cx="2229671" cy="211550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903248" y="797292"/>
            <a:ext cx="883796" cy="211550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3544886" y="544320"/>
            <a:ext cx="1756013" cy="211550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2608" y="486617"/>
            <a:ext cx="5540992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16) Determine the AP whose third term is 16 and</a:t>
            </a:r>
          </a:p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    7</a:t>
            </a:r>
            <a:r>
              <a:rPr lang="en-US" sz="1600" b="1" kern="0" baseline="30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th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term exceeds the 5</a:t>
            </a:r>
            <a:r>
              <a:rPr lang="en-US" sz="1600" b="1" kern="0" baseline="30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th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term by 12.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5361" y="98753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82055" y="1018887"/>
            <a:ext cx="1956689" cy="525471"/>
            <a:chOff x="3263807" y="3338172"/>
            <a:chExt cx="1956689" cy="548668"/>
          </a:xfrm>
        </p:grpSpPr>
        <p:sp>
          <p:nvSpPr>
            <p:cNvPr id="5" name="Rounded Rectangular Callout 4"/>
            <p:cNvSpPr/>
            <p:nvPr/>
          </p:nvSpPr>
          <p:spPr>
            <a:xfrm>
              <a:off x="3351739" y="3349127"/>
              <a:ext cx="1791705" cy="537713"/>
            </a:xfrm>
            <a:prstGeom prst="wedgeRoundRectCallout">
              <a:avLst>
                <a:gd name="adj1" fmla="val -60899"/>
                <a:gd name="adj2" fmla="val -9294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63807" y="3338172"/>
              <a:ext cx="1956689" cy="546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We need to determine the AP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86784" y="986277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16,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44753" y="989096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35705" y="992348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31027" y="990554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21514" y="1504141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a  +  2d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7410" y="1803988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16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7406" y="1794844"/>
            <a:ext cx="1263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a  +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2d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7517" y="1252681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39759" y="1778687"/>
            <a:ext cx="79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…..(i)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21241" y="2098953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+  12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568089" y="1673418"/>
            <a:ext cx="1262938" cy="323623"/>
            <a:chOff x="3610682" y="3453097"/>
            <a:chExt cx="1262938" cy="337909"/>
          </a:xfrm>
        </p:grpSpPr>
        <p:sp>
          <p:nvSpPr>
            <p:cNvPr id="25" name="Rounded Rectangular Callout 24"/>
            <p:cNvSpPr/>
            <p:nvPr/>
          </p:nvSpPr>
          <p:spPr>
            <a:xfrm>
              <a:off x="3682784" y="3464055"/>
              <a:ext cx="1111326" cy="326951"/>
            </a:xfrm>
            <a:prstGeom prst="wedgeRoundRectCallout">
              <a:avLst>
                <a:gd name="adj1" fmla="val -58431"/>
                <a:gd name="adj2" fmla="val 12023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10682" y="3453097"/>
              <a:ext cx="1262938" cy="321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7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= a + 6d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89626" y="2400931"/>
            <a:ext cx="1439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a + 6d 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117434" y="1678752"/>
            <a:ext cx="1262938" cy="323623"/>
            <a:chOff x="3610682" y="3453097"/>
            <a:chExt cx="1262938" cy="337909"/>
          </a:xfrm>
        </p:grpSpPr>
        <p:sp>
          <p:nvSpPr>
            <p:cNvPr id="29" name="Rounded Rectangular Callout 28"/>
            <p:cNvSpPr/>
            <p:nvPr/>
          </p:nvSpPr>
          <p:spPr>
            <a:xfrm>
              <a:off x="3682784" y="3464055"/>
              <a:ext cx="1111326" cy="326951"/>
            </a:xfrm>
            <a:prstGeom prst="wedgeRoundRectCallout">
              <a:avLst>
                <a:gd name="adj1" fmla="val -58431"/>
                <a:gd name="adj2" fmla="val 12023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10682" y="3453097"/>
              <a:ext cx="1262938" cy="321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5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= a + 4d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773259" y="2391787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a + 4d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1645" y="2382616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+ 12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813679" y="2491993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34" name="Straight Connector 33"/>
          <p:cNvCxnSpPr/>
          <p:nvPr/>
        </p:nvCxnSpPr>
        <p:spPr>
          <a:xfrm rot="5400000">
            <a:off x="1833743" y="2482849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35" name="Curved Right Arrow 34"/>
          <p:cNvSpPr/>
          <p:nvPr/>
        </p:nvSpPr>
        <p:spPr>
          <a:xfrm rot="5400000">
            <a:off x="1711415" y="1767977"/>
            <a:ext cx="271701" cy="1087183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4003" y="2678637"/>
            <a:ext cx="142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6d – 4d 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36042" y="2675477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8252" y="2962086"/>
            <a:ext cx="1394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     2d 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25198" y="2958926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6878" y="3264981"/>
            <a:ext cx="1399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       d 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34663" y="3261821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9324" y="3513761"/>
            <a:ext cx="2801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Substituting d = 6 in (i)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92338" y="3797225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2(6)  = 16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9626" y="4077331"/>
            <a:ext cx="2218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 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12  = 16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9" name="Curved Right Arrow 48"/>
          <p:cNvSpPr/>
          <p:nvPr/>
        </p:nvSpPr>
        <p:spPr>
          <a:xfrm rot="16200000" flipH="1">
            <a:off x="1947567" y="3635465"/>
            <a:ext cx="258515" cy="753514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9626" y="4322357"/>
            <a:ext cx="1851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          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96683" y="4324559"/>
            <a:ext cx="990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16 – 12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2089" y="4567019"/>
            <a:ext cx="1851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          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08290" y="4569221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2645245" y="3708000"/>
            <a:ext cx="2552301" cy="738662"/>
            <a:chOff x="2318976" y="3686547"/>
            <a:chExt cx="2552301" cy="1026582"/>
          </a:xfrm>
        </p:grpSpPr>
        <p:sp>
          <p:nvSpPr>
            <p:cNvPr id="55" name="Rounded Rectangular Callout 54"/>
            <p:cNvSpPr/>
            <p:nvPr/>
          </p:nvSpPr>
          <p:spPr>
            <a:xfrm>
              <a:off x="2366818" y="3752744"/>
              <a:ext cx="2416064" cy="911221"/>
            </a:xfrm>
            <a:prstGeom prst="wedgeRoundRectCallout">
              <a:avLst>
                <a:gd name="adj1" fmla="val -53221"/>
                <a:gd name="adj2" fmla="val 8855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318976" y="3686547"/>
              <a:ext cx="2552301" cy="1026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That means,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First term of AP is 4 and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common difference is 6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950619" y="1641795"/>
            <a:ext cx="4047333" cy="3231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5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 The required AP is 4, 10, 16, 22, ...</a:t>
            </a:r>
            <a:endParaRPr lang="en-US" sz="1500" b="1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997760" y="3283510"/>
            <a:ext cx="1590048" cy="426270"/>
            <a:chOff x="3452567" y="3395440"/>
            <a:chExt cx="1590048" cy="445086"/>
          </a:xfrm>
        </p:grpSpPr>
        <p:sp>
          <p:nvSpPr>
            <p:cNvPr id="60" name="Rounded Rectangular Callout 59"/>
            <p:cNvSpPr/>
            <p:nvPr/>
          </p:nvSpPr>
          <p:spPr>
            <a:xfrm>
              <a:off x="3452567" y="3395440"/>
              <a:ext cx="1590048" cy="445086"/>
            </a:xfrm>
            <a:prstGeom prst="wedgeRoundRectCallout">
              <a:avLst>
                <a:gd name="adj1" fmla="val -42091"/>
                <a:gd name="adj2" fmla="val 8022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63934" y="3453580"/>
              <a:ext cx="1556434" cy="321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= 4 + 6 = 10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987712" y="2801136"/>
            <a:ext cx="1689598" cy="426270"/>
            <a:chOff x="3422802" y="3395440"/>
            <a:chExt cx="1689598" cy="445086"/>
          </a:xfrm>
        </p:grpSpPr>
        <p:sp>
          <p:nvSpPr>
            <p:cNvPr id="63" name="Rounded Rectangular Callout 62"/>
            <p:cNvSpPr/>
            <p:nvPr/>
          </p:nvSpPr>
          <p:spPr>
            <a:xfrm>
              <a:off x="3452567" y="3395440"/>
              <a:ext cx="1590048" cy="445086"/>
            </a:xfrm>
            <a:prstGeom prst="wedgeRoundRectCallout">
              <a:avLst>
                <a:gd name="adj1" fmla="val -41459"/>
                <a:gd name="adj2" fmla="val 7787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22802" y="3453580"/>
              <a:ext cx="1689598" cy="321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3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= 10 + 6 = 16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008536" y="2318662"/>
            <a:ext cx="1644854" cy="426270"/>
            <a:chOff x="3415706" y="3395440"/>
            <a:chExt cx="1644854" cy="445086"/>
          </a:xfrm>
        </p:grpSpPr>
        <p:sp>
          <p:nvSpPr>
            <p:cNvPr id="66" name="Rounded Rectangular Callout 65"/>
            <p:cNvSpPr/>
            <p:nvPr/>
          </p:nvSpPr>
          <p:spPr>
            <a:xfrm>
              <a:off x="3452567" y="3395440"/>
              <a:ext cx="1590048" cy="445086"/>
            </a:xfrm>
            <a:prstGeom prst="wedgeRoundRectCallout">
              <a:avLst>
                <a:gd name="adj1" fmla="val -40827"/>
                <a:gd name="adj2" fmla="val 7787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415706" y="3464071"/>
              <a:ext cx="1644854" cy="321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4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= 16 + 6 = 22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392106" y="-1085850"/>
            <a:ext cx="40381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5.2 16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8630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000"/>
                            </p:stCondLst>
                            <p:childTnLst>
                              <p:par>
                                <p:cTn id="26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58" grpId="0" animBg="1"/>
      <p:bldP spid="40" grpId="0" animBg="1"/>
      <p:bldP spid="40" grpId="1" animBg="1"/>
      <p:bldP spid="16" grpId="0" animBg="1"/>
      <p:bldP spid="16" grpId="1" animBg="1"/>
      <p:bldP spid="14" grpId="0" animBg="1"/>
      <p:bldP spid="14" grpId="1" animBg="1"/>
      <p:bldP spid="12" grpId="0" animBg="1"/>
      <p:bldP spid="12" grpId="1" animBg="1"/>
      <p:bldP spid="7" grpId="0" animBg="1"/>
      <p:bldP spid="7" grpId="1" animBg="1"/>
      <p:bldP spid="2" grpId="0"/>
      <p:bldP spid="3" grpId="0"/>
      <p:bldP spid="11" grpId="0"/>
      <p:bldP spid="13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7" grpId="0"/>
      <p:bldP spid="31" grpId="0"/>
      <p:bldP spid="32" grpId="0"/>
      <p:bldP spid="35" grpId="0" animBg="1"/>
      <p:bldP spid="35" grpId="1" animBg="1"/>
      <p:bldP spid="36" grpId="0"/>
      <p:bldP spid="37" grpId="0"/>
      <p:bldP spid="38" grpId="0"/>
      <p:bldP spid="39" grpId="0"/>
      <p:bldP spid="42" grpId="0"/>
      <p:bldP spid="43" grpId="0"/>
      <p:bldP spid="44" grpId="0"/>
      <p:bldP spid="47" grpId="0"/>
      <p:bldP spid="48" grpId="0"/>
      <p:bldP spid="49" grpId="0" animBg="1"/>
      <p:bldP spid="49" grpId="1" animBg="1"/>
      <p:bldP spid="50" grpId="0"/>
      <p:bldP spid="51" grpId="0"/>
      <p:bldP spid="52" grpId="0"/>
      <p:bldP spid="53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27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0" y="-1714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7"/>
          <p:cNvSpPr txBox="1">
            <a:spLocks/>
          </p:cNvSpPr>
          <p:nvPr/>
        </p:nvSpPr>
        <p:spPr bwMode="auto">
          <a:xfrm>
            <a:off x="609600" y="2635250"/>
            <a:ext cx="73914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3379036"/>
            <a:ext cx="4289957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Sums based on ‘a</a:t>
            </a:r>
            <a:r>
              <a:rPr lang="en-US" sz="2000" b="1" baseline="-25000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’ Formula</a:t>
            </a:r>
            <a:endParaRPr lang="en-US" sz="2000" b="1" dirty="0" smtClean="0">
              <a:solidFill>
                <a:srgbClr val="F79646">
                  <a:lumMod val="75000"/>
                </a:srgbClr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1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953815" y="4339213"/>
            <a:ext cx="5578582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Flowchart: Alternate Process 37"/>
          <p:cNvSpPr/>
          <p:nvPr/>
        </p:nvSpPr>
        <p:spPr>
          <a:xfrm>
            <a:off x="1733052" y="2946438"/>
            <a:ext cx="286182" cy="232705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902583" y="771086"/>
            <a:ext cx="1343619" cy="22234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4665163" y="543258"/>
            <a:ext cx="2345705" cy="22234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877524" y="533641"/>
            <a:ext cx="1253218" cy="22234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2608" y="469900"/>
            <a:ext cx="6760192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11) Which term of AP: 3, 15, 27, 39, … will be 132 more than</a:t>
            </a:r>
          </a:p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    its 54</a:t>
            </a:r>
            <a:r>
              <a:rPr lang="en-US" sz="1600" b="1" kern="0" baseline="30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th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term. 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4886" y="998518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704304" y="1069661"/>
            <a:ext cx="2381897" cy="535887"/>
            <a:chOff x="2343654" y="3324946"/>
            <a:chExt cx="2381897" cy="559548"/>
          </a:xfrm>
        </p:grpSpPr>
        <p:sp>
          <p:nvSpPr>
            <p:cNvPr id="5" name="Rounded Rectangular Callout 4"/>
            <p:cNvSpPr/>
            <p:nvPr/>
          </p:nvSpPr>
          <p:spPr>
            <a:xfrm>
              <a:off x="2357094" y="3324946"/>
              <a:ext cx="2368457" cy="559548"/>
            </a:xfrm>
            <a:prstGeom prst="wedgeRoundRectCallout">
              <a:avLst>
                <a:gd name="adj1" fmla="val -65107"/>
                <a:gd name="adj2" fmla="val -10222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43654" y="3327681"/>
              <a:ext cx="1947969" cy="546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We need to find ‘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’</a:t>
              </a:r>
            </a:p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such that,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n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99810" y="1001782"/>
            <a:ext cx="3190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AP: 3, 15, 27, 39, …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467" y="1312446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= 3,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1796" y="1312446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38677" y="1312446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15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44016" y="1312446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65300" y="1617246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89561" y="1617246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54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+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54956" y="1617246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132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208042" y="1092775"/>
            <a:ext cx="1499816" cy="354348"/>
            <a:chOff x="2859391" y="3468076"/>
            <a:chExt cx="1499816" cy="406996"/>
          </a:xfrm>
        </p:grpSpPr>
        <p:sp>
          <p:nvSpPr>
            <p:cNvPr id="19" name="Rounded Rectangular Callout 18"/>
            <p:cNvSpPr/>
            <p:nvPr/>
          </p:nvSpPr>
          <p:spPr>
            <a:xfrm>
              <a:off x="2904693" y="3468076"/>
              <a:ext cx="1454514" cy="406996"/>
            </a:xfrm>
            <a:prstGeom prst="wedgeRoundRectCallout">
              <a:avLst>
                <a:gd name="adj1" fmla="val -60880"/>
                <a:gd name="adj2" fmla="val 13016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59391" y="3489612"/>
              <a:ext cx="1494319" cy="353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=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 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+ (n–1)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d</a:t>
              </a:r>
              <a:endParaRPr lang="en-US" sz="1400" b="1" i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95300" y="1922046"/>
            <a:ext cx="2063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+  (n – 1)d  =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948923" y="1105402"/>
            <a:ext cx="1364946" cy="340522"/>
            <a:chOff x="2938614" y="3476017"/>
            <a:chExt cx="1364946" cy="391116"/>
          </a:xfrm>
        </p:grpSpPr>
        <p:sp>
          <p:nvSpPr>
            <p:cNvPr id="23" name="Rounded Rectangular Callout 22"/>
            <p:cNvSpPr/>
            <p:nvPr/>
          </p:nvSpPr>
          <p:spPr>
            <a:xfrm>
              <a:off x="2960341" y="3476017"/>
              <a:ext cx="1343219" cy="391116"/>
            </a:xfrm>
            <a:prstGeom prst="wedgeRoundRectCallout">
              <a:avLst>
                <a:gd name="adj1" fmla="val -60880"/>
                <a:gd name="adj2" fmla="val 13016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8614" y="3489612"/>
              <a:ext cx="1361271" cy="353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54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=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 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+ 53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d</a:t>
              </a:r>
              <a:endParaRPr lang="en-US" sz="1400" b="1" i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361669" y="1922046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+ 53d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35635" y="1922046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+ 132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850255" y="1997756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28" name="Straight Connector 27"/>
          <p:cNvCxnSpPr/>
          <p:nvPr/>
        </p:nvCxnSpPr>
        <p:spPr>
          <a:xfrm rot="5400000">
            <a:off x="2409815" y="1997756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496193" y="2241550"/>
            <a:ext cx="2004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(n – 1)(12)  =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61669" y="2241550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53 (12)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34035" y="2241550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+ 132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3493" y="2575758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(n – 1)(12)  =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61669" y="2575758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636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32100" y="2575758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+ 132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3078" y="2888574"/>
            <a:ext cx="2004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(n – 1)(12)  =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61254" y="2888574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768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9" name="Left Arrow 38"/>
          <p:cNvSpPr/>
          <p:nvPr/>
        </p:nvSpPr>
        <p:spPr>
          <a:xfrm rot="395752" flipH="1">
            <a:off x="2041847" y="3127743"/>
            <a:ext cx="613580" cy="107044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3078" y="3282865"/>
            <a:ext cx="2023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   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(n – 1)  =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836751"/>
              </p:ext>
            </p:extLst>
          </p:nvPr>
        </p:nvGraphicFramePr>
        <p:xfrm>
          <a:off x="2427064" y="3208648"/>
          <a:ext cx="467173" cy="510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4" name="Equation" r:id="rId3" imgW="355320" imgH="393480" progId="Equation.DSMT4">
                  <p:embed/>
                </p:oleObj>
              </mc:Choice>
              <mc:Fallback>
                <p:oleObj name="Equation" r:id="rId3" imgW="355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064" y="3208648"/>
                        <a:ext cx="467173" cy="510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498641" y="3695700"/>
            <a:ext cx="1967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    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 – 1  =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99354" y="3690678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64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4" name="Curved Right Arrow 43"/>
          <p:cNvSpPr/>
          <p:nvPr/>
        </p:nvSpPr>
        <p:spPr>
          <a:xfrm rot="16200000" flipH="1">
            <a:off x="2227993" y="3213445"/>
            <a:ext cx="241122" cy="815948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0270" y="4003832"/>
            <a:ext cx="2000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          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  =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99354" y="3998810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65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0270" y="4347746"/>
            <a:ext cx="6174581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65</a:t>
            </a:r>
            <a:r>
              <a:rPr lang="en-US" sz="1600" b="1" kern="0" baseline="30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th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 term of AP will be 132 more than its 54</a:t>
            </a:r>
            <a:r>
              <a:rPr lang="en-US" sz="1600" b="1" kern="0" baseline="30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th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 term. </a:t>
            </a:r>
            <a:endParaRPr lang="en-US" sz="1600" b="1" kern="0" dirty="0" smtClean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048000" y="3454400"/>
            <a:ext cx="1454514" cy="533924"/>
            <a:chOff x="2875025" y="3416677"/>
            <a:chExt cx="1454514" cy="613254"/>
          </a:xfrm>
        </p:grpSpPr>
        <p:sp>
          <p:nvSpPr>
            <p:cNvPr id="50" name="Rounded Rectangular Callout 49"/>
            <p:cNvSpPr/>
            <p:nvPr/>
          </p:nvSpPr>
          <p:spPr>
            <a:xfrm>
              <a:off x="2875025" y="3459087"/>
              <a:ext cx="1454514" cy="570844"/>
            </a:xfrm>
            <a:prstGeom prst="wedgeRoundRectCallout">
              <a:avLst>
                <a:gd name="adj1" fmla="val -68738"/>
                <a:gd name="adj2" fmla="val 8716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89045" y="3416677"/>
              <a:ext cx="1435008" cy="600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That means,</a:t>
              </a:r>
            </a:p>
            <a:p>
              <a:pPr algn="ctr"/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65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=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54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+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132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942358" y="1273138"/>
            <a:ext cx="1242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/>
              </a:rPr>
              <a:t>=      + 132 </a:t>
            </a:r>
            <a:endParaRPr lang="en-US" sz="1400" b="1" dirty="0">
              <a:solidFill>
                <a:prstClr val="white"/>
              </a:solidFill>
              <a:latin typeface="Bookman Old Style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20190" y="127361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prstClr val="white"/>
                </a:solidFill>
                <a:latin typeface="Bookman Old Style"/>
              </a:rPr>
              <a:t>a</a:t>
            </a:r>
            <a:r>
              <a:rPr lang="en-US" sz="1400" b="1" baseline="-25000" dirty="0" smtClean="0">
                <a:solidFill>
                  <a:prstClr val="white"/>
                </a:solidFill>
                <a:latin typeface="Bookman Old Style"/>
              </a:rPr>
              <a:t>54</a:t>
            </a:r>
            <a:endParaRPr lang="en-US" sz="1400" b="1" dirty="0">
              <a:solidFill>
                <a:prstClr val="white"/>
              </a:solidFill>
              <a:latin typeface="Bookman Old Style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70985" y="-1238250"/>
            <a:ext cx="39619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5.2 11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9383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000"/>
                            </p:stCondLst>
                            <p:childTnLst>
                              <p:par>
                                <p:cTn id="2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8" grpId="0" animBg="1"/>
      <p:bldP spid="38" grpId="1" animBg="1"/>
      <p:bldP spid="8" grpId="0" animBg="1"/>
      <p:bldP spid="8" grpId="1" animBg="1"/>
      <p:bldP spid="9" grpId="0" animBg="1"/>
      <p:bldP spid="9" grpId="1" animBg="1"/>
      <p:bldP spid="7" grpId="0" animBg="1"/>
      <p:bldP spid="7" grpId="1" animBg="1"/>
      <p:bldP spid="2" grpId="0"/>
      <p:bldP spid="3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1" grpId="0"/>
      <p:bldP spid="25" grpId="0"/>
      <p:bldP spid="26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9" grpId="0" animBg="1"/>
      <p:bldP spid="39" grpId="1" animBg="1"/>
      <p:bldP spid="40" grpId="0"/>
      <p:bldP spid="42" grpId="0"/>
      <p:bldP spid="43" grpId="0"/>
      <p:bldP spid="44" grpId="0" animBg="1"/>
      <p:bldP spid="44" grpId="1" animBg="1"/>
      <p:bldP spid="45" grpId="0"/>
      <p:bldP spid="46" grpId="0"/>
      <p:bldP spid="47" grpId="0"/>
      <p:bldP spid="52" grpId="0"/>
      <p:bldP spid="52" grpId="1"/>
      <p:bldP spid="53" grpId="0"/>
      <p:bldP spid="5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28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5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12967</TotalTime>
  <Words>1621</Words>
  <Application>Microsoft Office PowerPoint</Application>
  <PresentationFormat>On-screen Show (16:9)</PresentationFormat>
  <Paragraphs>395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Bookman Old Style</vt:lpstr>
      <vt:lpstr>Calibri</vt:lpstr>
      <vt:lpstr>Symbol</vt:lpstr>
      <vt:lpstr>Office Theme</vt:lpstr>
      <vt:lpstr>1_Office Theme</vt:lpstr>
      <vt:lpstr>1_Custom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1815</cp:revision>
  <dcterms:created xsi:type="dcterms:W3CDTF">2013-07-31T12:47:49Z</dcterms:created>
  <dcterms:modified xsi:type="dcterms:W3CDTF">2022-04-23T04:53:28Z</dcterms:modified>
</cp:coreProperties>
</file>