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33"/>
  </p:notesMasterIdLst>
  <p:sldIdLst>
    <p:sldId id="913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914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0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0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17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1.png"/><Relationship Id="rId3" Type="http://schemas.openxmlformats.org/officeDocument/2006/relationships/image" Target="../media/image1321.png"/><Relationship Id="rId7" Type="http://schemas.openxmlformats.org/officeDocument/2006/relationships/image" Target="../media/image1361.png"/><Relationship Id="rId2" Type="http://schemas.openxmlformats.org/officeDocument/2006/relationships/image" Target="../media/image1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1.png"/><Relationship Id="rId11" Type="http://schemas.openxmlformats.org/officeDocument/2006/relationships/image" Target="../media/image1401.png"/><Relationship Id="rId5" Type="http://schemas.openxmlformats.org/officeDocument/2006/relationships/image" Target="../media/image1341.png"/><Relationship Id="rId10" Type="http://schemas.openxmlformats.org/officeDocument/2006/relationships/image" Target="../media/image1391.png"/><Relationship Id="rId4" Type="http://schemas.openxmlformats.org/officeDocument/2006/relationships/image" Target="../media/image1331.png"/><Relationship Id="rId9" Type="http://schemas.openxmlformats.org/officeDocument/2006/relationships/image" Target="../media/image13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0.png"/><Relationship Id="rId13" Type="http://schemas.openxmlformats.org/officeDocument/2006/relationships/image" Target="../media/image29.png"/><Relationship Id="rId18" Type="http://schemas.openxmlformats.org/officeDocument/2006/relationships/image" Target="../media/image1400.png"/><Relationship Id="rId3" Type="http://schemas.openxmlformats.org/officeDocument/2006/relationships/image" Target="../media/image1140.png"/><Relationship Id="rId21" Type="http://schemas.openxmlformats.org/officeDocument/2006/relationships/image" Target="../media/image32.png"/><Relationship Id="rId7" Type="http://schemas.openxmlformats.org/officeDocument/2006/relationships/image" Target="../media/image1340.png"/><Relationship Id="rId12" Type="http://schemas.openxmlformats.org/officeDocument/2006/relationships/image" Target="../media/image28.png"/><Relationship Id="rId17" Type="http://schemas.openxmlformats.org/officeDocument/2006/relationships/image" Target="../media/image1390.png"/><Relationship Id="rId2" Type="http://schemas.openxmlformats.org/officeDocument/2006/relationships/image" Target="../media/image1130.png"/><Relationship Id="rId16" Type="http://schemas.openxmlformats.org/officeDocument/2006/relationships/image" Target="../media/image1290.png"/><Relationship Id="rId20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image" Target="../media/image1380.png"/><Relationship Id="rId5" Type="http://schemas.openxmlformats.org/officeDocument/2006/relationships/image" Target="../media/image1320.png"/><Relationship Id="rId15" Type="http://schemas.openxmlformats.org/officeDocument/2006/relationships/image" Target="../media/image31.png"/><Relationship Id="rId10" Type="http://schemas.openxmlformats.org/officeDocument/2006/relationships/image" Target="../media/image1370.png"/><Relationship Id="rId19" Type="http://schemas.openxmlformats.org/officeDocument/2006/relationships/image" Target="../media/image1410.png"/><Relationship Id="rId4" Type="http://schemas.openxmlformats.org/officeDocument/2006/relationships/image" Target="../media/image1300.png"/><Relationship Id="rId9" Type="http://schemas.openxmlformats.org/officeDocument/2006/relationships/image" Target="../media/image1360.png"/><Relationship Id="rId14" Type="http://schemas.openxmlformats.org/officeDocument/2006/relationships/image" Target="../media/image30.png"/><Relationship Id="rId22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398.png"/><Relationship Id="rId7" Type="http://schemas.openxmlformats.org/officeDocument/2006/relationships/image" Target="../media/image240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51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9.wmf"/><Relationship Id="rId30" Type="http://schemas.openxmlformats.org/officeDocument/2006/relationships/image" Target="../media/image19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376519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Word problems based on ‘a</a:t>
            </a:r>
            <a:r>
              <a:rPr lang="en-US" sz="2000" b="1" baseline="-25000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4153414" y="1084625"/>
            <a:ext cx="77505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8865" y="1077431"/>
            <a:ext cx="3616109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56524" y="822696"/>
            <a:ext cx="2513641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4343" y="822696"/>
            <a:ext cx="4394462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54169" y="581025"/>
            <a:ext cx="4018031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84343" y="581025"/>
            <a:ext cx="98411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923" y="552450"/>
            <a:ext cx="74815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Q.20)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Ramkali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saved Rs.5 in the first week of a year and then increased her weekly savings by Rs.1.75. If in the nth week, her weekly savings become Rs.20.75, find n.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168" y="1297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933" y="1775188"/>
            <a:ext cx="872234" cy="22597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91411" y="1428750"/>
            <a:ext cx="2113644" cy="650400"/>
            <a:chOff x="3974604" y="3390707"/>
            <a:chExt cx="2325010" cy="67912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3974604" y="3390707"/>
              <a:ext cx="2325010" cy="679124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2618" y="3427267"/>
              <a:ext cx="77325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Rs.5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52625" y="171585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First week of a year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8800" y="2119752"/>
            <a:ext cx="2221461" cy="656904"/>
            <a:chOff x="3940208" y="3387311"/>
            <a:chExt cx="2443610" cy="685915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Rs.6.75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30329" y="2410105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Second week of a year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00400" y="1803065"/>
            <a:ext cx="1109315" cy="348029"/>
            <a:chOff x="4617727" y="3430444"/>
            <a:chExt cx="1220247" cy="363397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17727" y="3472030"/>
              <a:ext cx="122024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+ Rs.1.75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31656" y="2820519"/>
            <a:ext cx="2221461" cy="656904"/>
            <a:chOff x="3940208" y="3387311"/>
            <a:chExt cx="2443610" cy="685915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Rs.9.50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33185" y="3110872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Third week of a year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03256" y="2503832"/>
            <a:ext cx="1109315" cy="348029"/>
            <a:chOff x="4617727" y="3430444"/>
            <a:chExt cx="1220247" cy="363397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17727" y="3472030"/>
              <a:ext cx="122024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+ Rs.1.75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 rot="5400000">
            <a:off x="2784630" y="3442572"/>
            <a:ext cx="428171" cy="35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20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833185" y="3751046"/>
            <a:ext cx="2221461" cy="656904"/>
            <a:chOff x="3940208" y="3387311"/>
            <a:chExt cx="2443610" cy="685915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Rs.20.75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987649" y="4041399"/>
            <a:ext cx="188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n</a:t>
            </a:r>
            <a:r>
              <a:rPr lang="en-US" sz="1400" b="1" kern="0" baseline="30000" dirty="0" smtClean="0">
                <a:solidFill>
                  <a:prstClr val="white"/>
                </a:solidFill>
                <a:latin typeface="Bookman Old Style"/>
              </a:rPr>
              <a:t>th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 week of a year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340822" y="1172713"/>
            <a:ext cx="785091" cy="406428"/>
            <a:chOff x="4772414" y="3398253"/>
            <a:chExt cx="863602" cy="424371"/>
          </a:xfrm>
        </p:grpSpPr>
        <p:sp>
          <p:nvSpPr>
            <p:cNvPr id="36" name="Cloud Callout 35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70164" y="1852458"/>
            <a:ext cx="785091" cy="406428"/>
            <a:chOff x="4772414" y="3398253"/>
            <a:chExt cx="863602" cy="424371"/>
          </a:xfrm>
        </p:grpSpPr>
        <p:sp>
          <p:nvSpPr>
            <p:cNvPr id="39" name="Cloud Callout 38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67695" y="2543944"/>
            <a:ext cx="785091" cy="406428"/>
            <a:chOff x="4772414" y="3398253"/>
            <a:chExt cx="863602" cy="424371"/>
          </a:xfrm>
        </p:grpSpPr>
        <p:sp>
          <p:nvSpPr>
            <p:cNvPr id="42" name="Cloud Callout 41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17983" y="3486948"/>
            <a:ext cx="785091" cy="406428"/>
            <a:chOff x="4772414" y="3398253"/>
            <a:chExt cx="863602" cy="424371"/>
          </a:xfrm>
        </p:grpSpPr>
        <p:sp>
          <p:nvSpPr>
            <p:cNvPr id="45" name="Cloud Callout 44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48375" y="1181100"/>
            <a:ext cx="1934820" cy="624045"/>
            <a:chOff x="4229405" y="3394577"/>
            <a:chExt cx="2128303" cy="651603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60839" y="3454141"/>
              <a:ext cx="2057934" cy="546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20.75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0" y="2038350"/>
            <a:ext cx="1683222" cy="878015"/>
            <a:chOff x="4294443" y="3382500"/>
            <a:chExt cx="1851543" cy="916789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4294443" y="3382500"/>
              <a:ext cx="1851543" cy="916789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08863" y="3444195"/>
              <a:ext cx="1821120" cy="77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Amount of weekly savings forms an AP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28469" y="-12382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20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68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34" grpId="0" animBg="1"/>
      <p:bldP spid="34" grpId="1" animBg="1"/>
      <p:bldP spid="29" grpId="0" animBg="1"/>
      <p:bldP spid="29" grpId="1" animBg="1"/>
      <p:bldP spid="11" grpId="0" animBg="1"/>
      <p:bldP spid="11" grpId="1" animBg="1"/>
      <p:bldP spid="6" grpId="0" animBg="1"/>
      <p:bldP spid="6" grpId="1" animBg="1"/>
      <p:bldP spid="4" grpId="0" animBg="1"/>
      <p:bldP spid="4" grpId="1" animBg="1"/>
      <p:bldP spid="2" grpId="0"/>
      <p:bldP spid="3" grpId="0"/>
      <p:bldP spid="10" grpId="0"/>
      <p:bldP spid="15" grpId="0"/>
      <p:bldP spid="22" grpId="0"/>
      <p:bldP spid="2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Alternate Process 83"/>
          <p:cNvSpPr/>
          <p:nvPr/>
        </p:nvSpPr>
        <p:spPr>
          <a:xfrm>
            <a:off x="2820444" y="3054628"/>
            <a:ext cx="464195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923" y="552450"/>
            <a:ext cx="74815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Q.20)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Ramkali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saved Rs.5 in the first week of a year and then increased her weekly savings by Rs.1.75. If in the nth week, her weekly savings become Rs.20.75, find n.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168" y="12977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675" y="1297700"/>
            <a:ext cx="4802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 weekly savings of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Ramkali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are as follows: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829772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Amount of her weekly savings form an AP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209550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850" y="209550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= 5,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2625" y="209550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d = 1.75,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6352" y="20955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3827" y="2095500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20.75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675" y="23812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850" y="238125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325" y="238125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 + (n – 1)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675" y="26860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850" y="268605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1130" y="268358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8675" y="29908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850" y="299085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15.75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1130" y="2990850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4150" y="299085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675" y="345239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850" y="3452396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1130" y="34523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76475" y="3312121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15.75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37707" y="3614959"/>
            <a:ext cx="607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44602" y="360479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1.75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675" y="381386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850" y="3813863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1130" y="381386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8675" y="410306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3107" y="410306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81130" y="410306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9 + 1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8675" y="439040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3107" y="43904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1130" y="43904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400" y="4376321"/>
            <a:ext cx="172402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Hence, n is 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55250" y="268358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92009" y="268358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1.75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Curved Right Arrow 70"/>
          <p:cNvSpPr/>
          <p:nvPr/>
        </p:nvSpPr>
        <p:spPr>
          <a:xfrm rot="5400000">
            <a:off x="1814773" y="2284173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05574" y="2829646"/>
            <a:ext cx="1757211" cy="554488"/>
            <a:chOff x="4020186" y="4029398"/>
            <a:chExt cx="1757211" cy="554488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4020186" y="4029398"/>
              <a:ext cx="1757211" cy="554488"/>
            </a:xfrm>
            <a:prstGeom prst="wedgeRoundRectCallout">
              <a:avLst>
                <a:gd name="adj1" fmla="val -63770"/>
                <a:gd name="adj2" fmla="val 876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184701"/>
                </p:ext>
              </p:extLst>
            </p:nvPr>
          </p:nvGraphicFramePr>
          <p:xfrm>
            <a:off x="4056258" y="4070084"/>
            <a:ext cx="16795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6" name="Equation" r:id="rId3" imgW="1333440" imgH="393480" progId="Equation.DSMT4">
                    <p:embed/>
                  </p:oleObj>
                </mc:Choice>
                <mc:Fallback>
                  <p:oleObj name="Equation" r:id="rId3" imgW="1333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258" y="4070084"/>
                          <a:ext cx="167957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1247775" y="1457452"/>
            <a:ext cx="2400300" cy="400110"/>
            <a:chOff x="990600" y="1808146"/>
            <a:chExt cx="2400300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990600" y="1885950"/>
              <a:ext cx="342900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66825" y="1885950"/>
              <a:ext cx="63817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6.75,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81175" y="1808146"/>
              <a:ext cx="1609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9.50, …,</a:t>
              </a:r>
              <a:r>
                <a:rPr lang="en-US" sz="2000" kern="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</a:t>
              </a: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20.75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48375" y="1181100"/>
            <a:ext cx="1934820" cy="624045"/>
            <a:chOff x="4229405" y="3394577"/>
            <a:chExt cx="2128303" cy="651603"/>
          </a:xfrm>
        </p:grpSpPr>
        <p:sp>
          <p:nvSpPr>
            <p:cNvPr id="82" name="Rounded Rectangular Callout 81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29406" y="3444195"/>
              <a:ext cx="2057934" cy="54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20.75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Left Arrow 84"/>
          <p:cNvSpPr/>
          <p:nvPr/>
        </p:nvSpPr>
        <p:spPr>
          <a:xfrm rot="21204248">
            <a:off x="1703636" y="3191003"/>
            <a:ext cx="1124076" cy="104087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  <p:bldP spid="68" grpId="0"/>
      <p:bldP spid="69" grpId="0"/>
      <p:bldP spid="71" grpId="0" animBg="1"/>
      <p:bldP spid="71" grpId="1" animBg="1"/>
      <p:bldP spid="85" grpId="0" animBg="1"/>
      <p:bldP spid="8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521" y="2907488"/>
            <a:ext cx="2948243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Introduction of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endParaRPr lang="en-US" sz="2000" b="1" baseline="-25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091816" y="2263442"/>
            <a:ext cx="1741818" cy="654294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ctr"/>
            <a:endParaRPr lang="en-US" b="1" kern="0">
              <a:solidFill>
                <a:prstClr val="whit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81556" y="733413"/>
            <a:ext cx="2514600" cy="654294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347663" indent="-347663" algn="ctr"/>
            <a:endParaRPr lang="en-US" b="1" kern="0">
              <a:solidFill>
                <a:prstClr val="white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8403" y="3209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b="1" baseline="-25000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b="1" baseline="-2500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b="1" baseline="-25000" dirty="0">
              <a:solidFill>
                <a:srgbClr val="0070C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4884" y="320998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Sum of  first  n terms</a:t>
            </a:r>
            <a:endParaRPr lang="en-US" b="1" baseline="-25000" dirty="0">
              <a:solidFill>
                <a:srgbClr val="0070C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00" y="162134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00" y="2078549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300" y="2547417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4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300" y="297180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37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5170" y="298998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?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4300" y="1214827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   </a:t>
            </a:r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=  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0100" y="1600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92475" y="205740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15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2475" y="252626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24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3387" y="11936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b="1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31890" y="866181"/>
            <a:ext cx="78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3920"/>
              </p:ext>
            </p:extLst>
          </p:nvPr>
        </p:nvGraphicFramePr>
        <p:xfrm>
          <a:off x="3838575" y="746125"/>
          <a:ext cx="1704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8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746125"/>
                        <a:ext cx="17049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8808"/>
              </p:ext>
            </p:extLst>
          </p:nvPr>
        </p:nvGraphicFramePr>
        <p:xfrm>
          <a:off x="3625739" y="1496999"/>
          <a:ext cx="2025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9" name="Equation" r:id="rId5" imgW="1371600" imgH="393700" progId="Equation.DSMT4">
                  <p:embed/>
                </p:oleObj>
              </mc:Choice>
              <mc:Fallback>
                <p:oleObj name="Equation" r:id="rId5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739" y="1496999"/>
                        <a:ext cx="2025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4393440" y="1510032"/>
            <a:ext cx="1245360" cy="54935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6682" y="2422286"/>
            <a:ext cx="81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="1" baseline="-25000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white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61750"/>
              </p:ext>
            </p:extLst>
          </p:nvPr>
        </p:nvGraphicFramePr>
        <p:xfrm>
          <a:off x="3737287" y="2285271"/>
          <a:ext cx="10509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0" name="Equation" r:id="rId7" imgW="711000" imgH="393480" progId="Equation.DSMT4">
                  <p:embed/>
                </p:oleObj>
              </mc:Choice>
              <mc:Fallback>
                <p:oleObj name="Equation" r:id="rId7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87" y="2285271"/>
                        <a:ext cx="10509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845990" y="2879467"/>
            <a:ext cx="2061983" cy="523220"/>
            <a:chOff x="3588816" y="3422735"/>
            <a:chExt cx="2061983" cy="546328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8816" y="3422735"/>
              <a:ext cx="206198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How to get the sum of first 37 terms?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68946" y="2765962"/>
            <a:ext cx="1998950" cy="462247"/>
            <a:chOff x="3611772" y="3439636"/>
            <a:chExt cx="1998950" cy="482662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48567" y="3519090"/>
              <a:ext cx="1942481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By using a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27483" y="810101"/>
            <a:ext cx="1920950" cy="564478"/>
            <a:chOff x="3650772" y="3476014"/>
            <a:chExt cx="1920950" cy="589404"/>
          </a:xfrm>
        </p:grpSpPr>
        <p:sp>
          <p:nvSpPr>
            <p:cNvPr id="57" name="Rounded Rectangular Callout 56"/>
            <p:cNvSpPr/>
            <p:nvPr/>
          </p:nvSpPr>
          <p:spPr>
            <a:xfrm>
              <a:off x="3650772" y="3476014"/>
              <a:ext cx="1920950" cy="588938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5705" y="3519090"/>
              <a:ext cx="184820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simplify this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03292" y="1022460"/>
            <a:ext cx="1998950" cy="462247"/>
            <a:chOff x="3611772" y="3439636"/>
            <a:chExt cx="1998950" cy="482662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3914" y="3522192"/>
              <a:ext cx="181178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Sum of first term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31867" y="1481457"/>
            <a:ext cx="1901931" cy="523220"/>
            <a:chOff x="3650757" y="3422735"/>
            <a:chExt cx="1901931" cy="546328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3650757" y="3429836"/>
              <a:ext cx="1901931" cy="502260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2356" y="3422735"/>
              <a:ext cx="168885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Sum of first two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30846" y="1981067"/>
            <a:ext cx="1901931" cy="491219"/>
            <a:chOff x="3650757" y="3422629"/>
            <a:chExt cx="1901931" cy="512909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3650757" y="3429836"/>
              <a:ext cx="1901931" cy="502260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72296" y="3422629"/>
              <a:ext cx="1847073" cy="51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Sum of first three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24815" y="2475777"/>
            <a:ext cx="1901931" cy="523220"/>
            <a:chOff x="3650757" y="3422629"/>
            <a:chExt cx="1901931" cy="546323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3650757" y="3429836"/>
              <a:ext cx="1901931" cy="502260"/>
            </a:xfrm>
            <a:prstGeom prst="wedgeRoundRectCallout">
              <a:avLst>
                <a:gd name="adj1" fmla="val -30194"/>
                <a:gd name="adj2" fmla="val -436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72296" y="3422629"/>
              <a:ext cx="1847073" cy="546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Sum of first four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4300" y="769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9133" y="769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5235" y="769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7,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0402" y="76929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9,…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45064" y="763600"/>
            <a:ext cx="335798" cy="348029"/>
            <a:chOff x="5045020" y="3439451"/>
            <a:chExt cx="369378" cy="363397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5045020" y="3439451"/>
              <a:ext cx="369378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67025" y="3472030"/>
              <a:ext cx="321649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951" y="759821"/>
            <a:ext cx="673864" cy="348028"/>
            <a:chOff x="4849590" y="3430444"/>
            <a:chExt cx="741252" cy="363397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4849590" y="3430444"/>
              <a:ext cx="741252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69977" y="3472030"/>
              <a:ext cx="71945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 + 5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10320" y="768828"/>
            <a:ext cx="1108260" cy="348029"/>
            <a:chOff x="4667603" y="3448458"/>
            <a:chExt cx="1219088" cy="363397"/>
          </a:xfrm>
        </p:grpSpPr>
        <p:sp>
          <p:nvSpPr>
            <p:cNvPr id="84" name="Rounded Rectangular Callout 83"/>
            <p:cNvSpPr/>
            <p:nvPr/>
          </p:nvSpPr>
          <p:spPr>
            <a:xfrm>
              <a:off x="4667603" y="3448458"/>
              <a:ext cx="1219088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19316" y="3472030"/>
              <a:ext cx="1127316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 + 5 + 7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8946" y="761340"/>
            <a:ext cx="1449836" cy="348029"/>
            <a:chOff x="4346890" y="3439451"/>
            <a:chExt cx="1594823" cy="363397"/>
          </a:xfrm>
        </p:grpSpPr>
        <p:sp>
          <p:nvSpPr>
            <p:cNvPr id="87" name="Rounded Rectangular Callout 86"/>
            <p:cNvSpPr/>
            <p:nvPr/>
          </p:nvSpPr>
          <p:spPr>
            <a:xfrm>
              <a:off x="4346890" y="3439451"/>
              <a:ext cx="1594823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08128" y="3472030"/>
              <a:ext cx="148532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3 + 5 + 7 + 9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7" grpId="0" animBg="1"/>
      <p:bldP spid="48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5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178849" y="3949740"/>
            <a:ext cx="1086597" cy="302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ysClr val="window" lastClr="FFFFFF"/>
              </a:solidFill>
              <a:latin typeface="Rockwel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715" y="1192058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" y="895350"/>
            <a:ext cx="32515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  2, 7, 12, …, to 10 terms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380" y="564416"/>
            <a:ext cx="416814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Find the sum of the following AP.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4444" y="1319039"/>
            <a:ext cx="2011165" cy="309038"/>
            <a:chOff x="3588816" y="3405765"/>
            <a:chExt cx="2011165" cy="32268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652190" y="3413804"/>
              <a:ext cx="1901931" cy="314647"/>
            </a:xfrm>
            <a:prstGeom prst="wedgeRoundRectCallout">
              <a:avLst>
                <a:gd name="adj1" fmla="val -53525"/>
                <a:gd name="adj2" fmla="val -1089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8816" y="3405765"/>
              <a:ext cx="2011165" cy="32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692" y="118749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2, 7, 12, 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308" y="1460119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2,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7456" y="1460119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9655" y="1460119"/>
            <a:ext cx="93205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 – 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4786" y="1460119"/>
            <a:ext cx="34348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517" y="1722154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3999" y="2063536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0350"/>
              </p:ext>
            </p:extLst>
          </p:nvPr>
        </p:nvGraphicFramePr>
        <p:xfrm>
          <a:off x="1800752" y="1972628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2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52" y="1972628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01983" y="2589350"/>
            <a:ext cx="9829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010488"/>
              </p:ext>
            </p:extLst>
          </p:nvPr>
        </p:nvGraphicFramePr>
        <p:xfrm>
          <a:off x="1758560" y="2507219"/>
          <a:ext cx="318842" cy="5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3" name="Equation" r:id="rId5" imgW="241200" imgH="393480" progId="Equation.DSMT4">
                  <p:embed/>
                </p:oleObj>
              </mc:Choice>
              <mc:Fallback>
                <p:oleObj name="Equation" r:id="rId5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560" y="2507219"/>
                        <a:ext cx="318842" cy="520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72499"/>
              </p:ext>
            </p:extLst>
          </p:nvPr>
        </p:nvGraphicFramePr>
        <p:xfrm>
          <a:off x="2040704" y="2632077"/>
          <a:ext cx="488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4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704" y="2632077"/>
                        <a:ext cx="4889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86447"/>
              </p:ext>
            </p:extLst>
          </p:nvPr>
        </p:nvGraphicFramePr>
        <p:xfrm>
          <a:off x="2514088" y="2632077"/>
          <a:ext cx="873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5" name="Equation" r:id="rId9" imgW="634680" imgH="203040" progId="Equation.DSMT4">
                  <p:embed/>
                </p:oleObj>
              </mc:Choice>
              <mc:Fallback>
                <p:oleObj name="Equation" r:id="rId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88" y="2632077"/>
                        <a:ext cx="8731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08609"/>
              </p:ext>
            </p:extLst>
          </p:nvPr>
        </p:nvGraphicFramePr>
        <p:xfrm>
          <a:off x="3366562" y="2632077"/>
          <a:ext cx="3667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6" name="Equation" r:id="rId11" imgW="266400" imgH="203040" progId="Equation.DSMT4">
                  <p:embed/>
                </p:oleObj>
              </mc:Choice>
              <mc:Fallback>
                <p:oleObj name="Equation" r:id="rId11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562" y="2632077"/>
                        <a:ext cx="3667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85285"/>
              </p:ext>
            </p:extLst>
          </p:nvPr>
        </p:nvGraphicFramePr>
        <p:xfrm>
          <a:off x="1576760" y="3071178"/>
          <a:ext cx="401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7" name="Equation" r:id="rId13" imgW="304560" imgH="177480" progId="Equation.DSMT4">
                  <p:embed/>
                </p:oleObj>
              </mc:Choice>
              <mc:Fallback>
                <p:oleObj name="Equation" r:id="rId13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60" y="3071178"/>
                        <a:ext cx="401638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68241"/>
              </p:ext>
            </p:extLst>
          </p:nvPr>
        </p:nvGraphicFramePr>
        <p:xfrm>
          <a:off x="2052589" y="3053715"/>
          <a:ext cx="2968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8" name="Equation" r:id="rId15" imgW="215640" imgH="203040" progId="Equation.DSMT4">
                  <p:embed/>
                </p:oleObj>
              </mc:Choice>
              <mc:Fallback>
                <p:oleObj name="Equation" r:id="rId15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589" y="3053715"/>
                        <a:ext cx="2968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05034"/>
              </p:ext>
            </p:extLst>
          </p:nvPr>
        </p:nvGraphicFramePr>
        <p:xfrm>
          <a:off x="2350224" y="3053715"/>
          <a:ext cx="5238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9" name="Equation" r:id="rId17" imgW="380880" imgH="203040" progId="Equation.DSMT4">
                  <p:embed/>
                </p:oleObj>
              </mc:Choice>
              <mc:Fallback>
                <p:oleObj name="Equation" r:id="rId17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224" y="3053715"/>
                        <a:ext cx="52387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11886"/>
              </p:ext>
            </p:extLst>
          </p:nvPr>
        </p:nvGraphicFramePr>
        <p:xfrm>
          <a:off x="2855976" y="3053294"/>
          <a:ext cx="3667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0" name="Equation" r:id="rId19" imgW="266400" imgH="203040" progId="Equation.DSMT4">
                  <p:embed/>
                </p:oleObj>
              </mc:Choice>
              <mc:Fallback>
                <p:oleObj name="Equation" r:id="rId19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76" y="3053294"/>
                        <a:ext cx="3667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00798"/>
              </p:ext>
            </p:extLst>
          </p:nvPr>
        </p:nvGraphicFramePr>
        <p:xfrm>
          <a:off x="1578067" y="3381625"/>
          <a:ext cx="401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1" name="Equation" r:id="rId20" imgW="304560" imgH="177480" progId="Equation.DSMT4">
                  <p:embed/>
                </p:oleObj>
              </mc:Choice>
              <mc:Fallback>
                <p:oleObj name="Equation" r:id="rId20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067" y="3381625"/>
                        <a:ext cx="401638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71520"/>
              </p:ext>
            </p:extLst>
          </p:nvPr>
        </p:nvGraphicFramePr>
        <p:xfrm>
          <a:off x="2053896" y="3364162"/>
          <a:ext cx="2968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2" name="Equation" r:id="rId21" imgW="215640" imgH="203040" progId="Equation.DSMT4">
                  <p:embed/>
                </p:oleObj>
              </mc:Choice>
              <mc:Fallback>
                <p:oleObj name="Equation" r:id="rId21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896" y="3364162"/>
                        <a:ext cx="2968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31850"/>
              </p:ext>
            </p:extLst>
          </p:nvPr>
        </p:nvGraphicFramePr>
        <p:xfrm>
          <a:off x="2371746" y="3364865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3" name="Equation" r:id="rId22" imgW="469800" imgH="203040" progId="Equation.DSMT4">
                  <p:embed/>
                </p:oleObj>
              </mc:Choice>
              <mc:Fallback>
                <p:oleObj name="Equation" r:id="rId22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46" y="3364865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52368"/>
              </p:ext>
            </p:extLst>
          </p:nvPr>
        </p:nvGraphicFramePr>
        <p:xfrm>
          <a:off x="1574417" y="3689094"/>
          <a:ext cx="401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4" name="Equation" r:id="rId24" imgW="304560" imgH="177480" progId="Equation.DSMT4">
                  <p:embed/>
                </p:oleObj>
              </mc:Choice>
              <mc:Fallback>
                <p:oleObj name="Equation" r:id="rId24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417" y="3689094"/>
                        <a:ext cx="401638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37465"/>
              </p:ext>
            </p:extLst>
          </p:nvPr>
        </p:nvGraphicFramePr>
        <p:xfrm>
          <a:off x="2042010" y="3671253"/>
          <a:ext cx="5238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5" name="Equation" r:id="rId25" imgW="380880" imgH="203040" progId="Equation.DSMT4">
                  <p:embed/>
                </p:oleObj>
              </mc:Choice>
              <mc:Fallback>
                <p:oleObj name="Equation" r:id="rId2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010" y="3671253"/>
                        <a:ext cx="5238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94855" y="3927196"/>
            <a:ext cx="146734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245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708639" y="1604397"/>
            <a:ext cx="2061983" cy="523220"/>
            <a:chOff x="3588816" y="3405765"/>
            <a:chExt cx="2061983" cy="546328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611772" y="3439636"/>
              <a:ext cx="1998950" cy="482662"/>
            </a:xfrm>
            <a:prstGeom prst="wedgeRoundRectCallout">
              <a:avLst>
                <a:gd name="adj1" fmla="val -64607"/>
                <a:gd name="adj2" fmla="val 906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8816" y="3405765"/>
              <a:ext cx="206198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10, a = 2 &amp; d = 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58202" y="-1314450"/>
            <a:ext cx="3885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9" name="TextBox 38"/>
          <p:cNvSpPr txBox="1"/>
          <p:nvPr/>
        </p:nvSpPr>
        <p:spPr>
          <a:xfrm>
            <a:off x="1798062" y="-1162050"/>
            <a:ext cx="3112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22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3" grpId="0"/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081456" y="3932140"/>
            <a:ext cx="1261504" cy="302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ysClr val="window" lastClr="FFFFFF"/>
              </a:solidFill>
              <a:latin typeface="Rockwel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150" y="1150182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772" y="878874"/>
            <a:ext cx="38816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(ii)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0.6, 1.7, 2.8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…,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to 100 terms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08051" y="1348312"/>
            <a:ext cx="2151373" cy="309038"/>
            <a:chOff x="3543096" y="3405765"/>
            <a:chExt cx="2151373" cy="32268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631864" y="3413804"/>
              <a:ext cx="1979158" cy="314647"/>
            </a:xfrm>
            <a:prstGeom prst="wedgeRoundRectCallout">
              <a:avLst>
                <a:gd name="adj1" fmla="val -53525"/>
                <a:gd name="adj2" fmla="val -1089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3096" y="3405765"/>
              <a:ext cx="2151373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692" y="1145618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0.6, 1.7, 2.8,…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020" y="1418243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0.6,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0608" y="1418243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3124" y="1415663"/>
            <a:ext cx="13442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1.7 – 0.6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1074" y="1402388"/>
            <a:ext cx="55504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1.1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517" y="1680278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3999" y="2021660"/>
            <a:ext cx="6299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44436"/>
              </p:ext>
            </p:extLst>
          </p:nvPr>
        </p:nvGraphicFramePr>
        <p:xfrm>
          <a:off x="1800752" y="1930752"/>
          <a:ext cx="16589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6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52" y="1930752"/>
                        <a:ext cx="16589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8577" y="2547474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66698"/>
              </p:ext>
            </p:extLst>
          </p:nvPr>
        </p:nvGraphicFramePr>
        <p:xfrm>
          <a:off x="1718501" y="2474883"/>
          <a:ext cx="436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7" name="Equation" r:id="rId5" imgW="330120" imgH="393480" progId="Equation.DSMT4">
                  <p:embed/>
                </p:oleObj>
              </mc:Choice>
              <mc:Fallback>
                <p:oleObj name="Equation" r:id="rId5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501" y="2474883"/>
                        <a:ext cx="4365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47604"/>
              </p:ext>
            </p:extLst>
          </p:nvPr>
        </p:nvGraphicFramePr>
        <p:xfrm>
          <a:off x="2146872" y="2589564"/>
          <a:ext cx="6810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8" name="Equation" r:id="rId7" imgW="495000" imgH="203040" progId="Equation.DSMT4">
                  <p:embed/>
                </p:oleObj>
              </mc:Choice>
              <mc:Fallback>
                <p:oleObj name="Equation" r:id="rId7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872" y="2589564"/>
                        <a:ext cx="6810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04696"/>
              </p:ext>
            </p:extLst>
          </p:nvPr>
        </p:nvGraphicFramePr>
        <p:xfrm>
          <a:off x="2828608" y="2589564"/>
          <a:ext cx="9953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9" name="Equation" r:id="rId9" imgW="723600" imgH="203040" progId="Equation.DSMT4">
                  <p:embed/>
                </p:oleObj>
              </mc:Choice>
              <mc:Fallback>
                <p:oleObj name="Equation" r:id="rId9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608" y="2589564"/>
                        <a:ext cx="99536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5518"/>
              </p:ext>
            </p:extLst>
          </p:nvPr>
        </p:nvGraphicFramePr>
        <p:xfrm>
          <a:off x="3792474" y="2589564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0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474" y="2589564"/>
                        <a:ext cx="558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3520"/>
              </p:ext>
            </p:extLst>
          </p:nvPr>
        </p:nvGraphicFramePr>
        <p:xfrm>
          <a:off x="1551606" y="3029302"/>
          <a:ext cx="5175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1" name="Equation" r:id="rId13" imgW="393480" imgH="177480" progId="Equation.DSMT4">
                  <p:embed/>
                </p:oleObj>
              </mc:Choice>
              <mc:Fallback>
                <p:oleObj name="Equation" r:id="rId13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606" y="3029302"/>
                        <a:ext cx="5175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18176"/>
              </p:ext>
            </p:extLst>
          </p:nvPr>
        </p:nvGraphicFramePr>
        <p:xfrm>
          <a:off x="2120506" y="3011839"/>
          <a:ext cx="4540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2" name="Equation" r:id="rId15" imgW="330120" imgH="203040" progId="Equation.DSMT4">
                  <p:embed/>
                </p:oleObj>
              </mc:Choice>
              <mc:Fallback>
                <p:oleObj name="Equation" r:id="rId15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506" y="3011839"/>
                        <a:ext cx="4540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79518"/>
              </p:ext>
            </p:extLst>
          </p:nvPr>
        </p:nvGraphicFramePr>
        <p:xfrm>
          <a:off x="2612855" y="3011839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3" name="Equation" r:id="rId17" imgW="469800" imgH="203040" progId="Equation.DSMT4">
                  <p:embed/>
                </p:oleObj>
              </mc:Choice>
              <mc:Fallback>
                <p:oleObj name="Equation" r:id="rId17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855" y="3011839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98676"/>
              </p:ext>
            </p:extLst>
          </p:nvPr>
        </p:nvGraphicFramePr>
        <p:xfrm>
          <a:off x="3246183" y="301183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4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183" y="3011839"/>
                        <a:ext cx="558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25822"/>
              </p:ext>
            </p:extLst>
          </p:nvPr>
        </p:nvGraphicFramePr>
        <p:xfrm>
          <a:off x="1559698" y="3340452"/>
          <a:ext cx="519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5" name="Equation" r:id="rId21" imgW="393480" imgH="177480" progId="Equation.DSMT4">
                  <p:embed/>
                </p:oleObj>
              </mc:Choice>
              <mc:Fallback>
                <p:oleObj name="Equation" r:id="rId21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698" y="3340452"/>
                        <a:ext cx="519112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07624"/>
              </p:ext>
            </p:extLst>
          </p:nvPr>
        </p:nvGraphicFramePr>
        <p:xfrm>
          <a:off x="2122094" y="3322989"/>
          <a:ext cx="4540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6" name="Equation" r:id="rId23" imgW="330120" imgH="203040" progId="Equation.DSMT4">
                  <p:embed/>
                </p:oleObj>
              </mc:Choice>
              <mc:Fallback>
                <p:oleObj name="Equation" r:id="rId23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94" y="3322989"/>
                        <a:ext cx="4540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36193"/>
              </p:ext>
            </p:extLst>
          </p:nvPr>
        </p:nvGraphicFramePr>
        <p:xfrm>
          <a:off x="2602979" y="3322989"/>
          <a:ext cx="9604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7" name="Equation" r:id="rId25" imgW="698400" imgH="203040" progId="Equation.DSMT4">
                  <p:embed/>
                </p:oleObj>
              </mc:Choice>
              <mc:Fallback>
                <p:oleObj name="Equation" r:id="rId25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979" y="3322989"/>
                        <a:ext cx="9604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16150"/>
              </p:ext>
            </p:extLst>
          </p:nvPr>
        </p:nvGraphicFramePr>
        <p:xfrm>
          <a:off x="1564615" y="3646839"/>
          <a:ext cx="519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8" name="Equation" r:id="rId27" imgW="393480" imgH="177480" progId="Equation.DSMT4">
                  <p:embed/>
                </p:oleObj>
              </mc:Choice>
              <mc:Fallback>
                <p:oleObj name="Equation" r:id="rId27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15" y="3646839"/>
                        <a:ext cx="519112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90187"/>
              </p:ext>
            </p:extLst>
          </p:nvPr>
        </p:nvGraphicFramePr>
        <p:xfrm>
          <a:off x="2128401" y="3637469"/>
          <a:ext cx="8032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9" name="Equation" r:id="rId29" imgW="583920" imgH="203040" progId="Equation.DSMT4">
                  <p:embed/>
                </p:oleObj>
              </mc:Choice>
              <mc:Fallback>
                <p:oleObj name="Equation" r:id="rId29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01" y="3637469"/>
                        <a:ext cx="8032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2541" y="3909596"/>
            <a:ext cx="1773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5505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743458" y="1562521"/>
            <a:ext cx="2636005" cy="523220"/>
            <a:chOff x="3486475" y="3405765"/>
            <a:chExt cx="2636005" cy="546328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86475" y="3405765"/>
              <a:ext cx="2636005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100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100, a = 0.6 &amp; d = 1.1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0380" y="564416"/>
            <a:ext cx="416814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1) Find the sum of the following AP.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-12382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1(iii)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8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8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951" y="590550"/>
            <a:ext cx="430665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1. Find the sum of the following A.P’s: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5800" y="911437"/>
            <a:ext cx="4245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(iii) – 37,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33,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–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29, ……., to 12 terms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6639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38547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– 37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614071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3050" y="1614071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33 – (– 37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9700" y="1918871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33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+ 37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9700" y="2206737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625" y="2395121"/>
            <a:ext cx="173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85" y="270653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47825" y="2617246"/>
                <a:ext cx="2037545" cy="49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dirty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sz="2000" b="0" i="1" dirty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[2a + (n – 1) d]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2617246"/>
                <a:ext cx="2037545" cy="498085"/>
              </a:xfrm>
              <a:prstGeom prst="rect">
                <a:avLst/>
              </a:prstGeom>
              <a:blipFill rotWithShape="1">
                <a:blip r:embed="rId2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009650" y="3146998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S</a:t>
            </a:r>
            <a:r>
              <a:rPr lang="en-US" b="0" baseline="-25000" dirty="0"/>
              <a:t>12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9725" y="3052346"/>
                <a:ext cx="38349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052346"/>
                <a:ext cx="383490" cy="5533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1650" y="3151207"/>
                <a:ext cx="1232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>
                          <a:latin typeface="Cambria Math"/>
                        </a:rPr>
                        <m:t>[ </m:t>
                      </m:r>
                      <m:r>
                        <a:rPr lang="en-US" b="0" i="1" dirty="0">
                          <a:latin typeface="Cambria Math"/>
                        </a:rPr>
                        <m:t>2</m:t>
                      </m:r>
                      <m:r>
                        <a:rPr lang="en-US" b="0" dirty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dirty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>
                              <a:latin typeface="Cambria Math"/>
                            </a:rPr>
                            <m:t>37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3151207"/>
                <a:ext cx="1232243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20632" y="3151207"/>
                <a:ext cx="1232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>
                              <a:latin typeface="Cambria Math"/>
                            </a:rPr>
                            <m:t>12</m:t>
                          </m:r>
                          <m:r>
                            <a:rPr lang="en-US" b="0" dirty="0">
                              <a:latin typeface="Cambria Math"/>
                            </a:rPr>
                            <m:t> −</m:t>
                          </m:r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32" y="3151207"/>
                <a:ext cx="123224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50744" y="3151207"/>
                <a:ext cx="3926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/>
                        </a:rPr>
                        <m:t>4</m:t>
                      </m:r>
                      <m:r>
                        <a:rPr lang="en-US" b="0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44" y="3151207"/>
                <a:ext cx="392631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86840" y="3585746"/>
            <a:ext cx="37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09725" y="3576221"/>
                <a:ext cx="383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576221"/>
                <a:ext cx="38349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22120" y="3576221"/>
                <a:ext cx="1333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>
                          <a:latin typeface="Cambria Math"/>
                        </a:rPr>
                        <m:t>[−</m:t>
                      </m:r>
                      <m:r>
                        <a:rPr lang="en-US" b="0" i="1" dirty="0">
                          <a:latin typeface="Cambria Math"/>
                        </a:rPr>
                        <m:t>74</m:t>
                      </m:r>
                      <m:r>
                        <a:rPr lang="en-US" b="0" dirty="0">
                          <a:latin typeface="Cambria Math"/>
                        </a:rPr>
                        <m:t>+</m:t>
                      </m:r>
                      <m:r>
                        <a:rPr lang="en-US" b="0" i="1" dirty="0">
                          <a:latin typeface="Cambria Math"/>
                        </a:rPr>
                        <m:t>44</m:t>
                      </m:r>
                      <m:r>
                        <a:rPr lang="en-US" b="0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20" y="3576221"/>
                <a:ext cx="133350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386840" y="3923467"/>
            <a:ext cx="37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09725" y="3913942"/>
                <a:ext cx="383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5" y="3913942"/>
                <a:ext cx="38349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4500" y="3913942"/>
                <a:ext cx="910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(−30)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3913942"/>
                <a:ext cx="910798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86840" y="4214396"/>
            <a:ext cx="37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06033" y="4204871"/>
                <a:ext cx="684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− 180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33" y="4204871"/>
                <a:ext cx="684295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95867" y="4519196"/>
            <a:ext cx="170620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 smtClean="0">
                <a:sym typeface="Symbol"/>
              </a:rPr>
              <a:t> </a:t>
            </a:r>
            <a:r>
              <a:rPr lang="en-US" dirty="0" smtClean="0"/>
              <a:t>S</a:t>
            </a:r>
            <a:r>
              <a:rPr lang="en-US" baseline="-25000" dirty="0" smtClean="0"/>
              <a:t>12</a:t>
            </a:r>
            <a:r>
              <a:rPr lang="en-US" dirty="0" smtClean="0"/>
              <a:t> =  – 180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1166396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this A.P – 37, – 33, – 29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451053" y="1402097"/>
            <a:ext cx="2148914" cy="420245"/>
            <a:chOff x="4395086" y="3380377"/>
            <a:chExt cx="2363806" cy="438804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4447390" y="3380377"/>
              <a:ext cx="2214787" cy="438804"/>
            </a:xfrm>
            <a:prstGeom prst="wedgeRoundRectCallout">
              <a:avLst>
                <a:gd name="adj1" fmla="val -58371"/>
                <a:gd name="adj2" fmla="val -94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95086" y="3439094"/>
              <a:ext cx="236380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29204" y="2404646"/>
            <a:ext cx="2547796" cy="579453"/>
            <a:chOff x="4395086" y="3380377"/>
            <a:chExt cx="2802576" cy="605043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4421598" y="3380377"/>
              <a:ext cx="2750272" cy="605043"/>
            </a:xfrm>
            <a:prstGeom prst="wedgeRoundRectCallout">
              <a:avLst>
                <a:gd name="adj1" fmla="val -66295"/>
                <a:gd name="adj2" fmla="val 35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95086" y="3439094"/>
              <a:ext cx="2802576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substitute n = 12, a = – 37 and d = 4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99967" y="-1085850"/>
            <a:ext cx="38857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1(ii)</a:t>
            </a:r>
            <a:endParaRPr lang="en-US" sz="4400" dirty="0"/>
          </a:p>
        </p:txBody>
      </p:sp>
      <p:sp>
        <p:nvSpPr>
          <p:cNvPr id="38" name="TextBox 37"/>
          <p:cNvSpPr txBox="1"/>
          <p:nvPr/>
        </p:nvSpPr>
        <p:spPr>
          <a:xfrm>
            <a:off x="809625" y="-1464221"/>
            <a:ext cx="3112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56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0"/>
      <p:bldP spid="5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5800" y="907732"/>
                <a:ext cx="348845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(iv)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𝟏𝟓</m:t>
                        </m:r>
                      </m:den>
                    </m:f>
                    <m:r>
                      <a:rPr lang="en-US" b="1" i="1" kern="0" dirty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  <m:f>
                      <m:fPr>
                        <m:ctrlP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  <m:r>
                      <a:rPr lang="en-US" b="1" i="1" kern="0" dirty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b="1" kern="0" dirty="0">
                    <a:solidFill>
                      <a:srgbClr val="0000FF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kern="0" dirty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  <m:r>
                          <a:rPr lang="en-US" b="1" i="1" kern="0" dirty="0" smtClea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𝟎</m:t>
                        </m:r>
                      </m:den>
                    </m:f>
                    <m:r>
                      <a:rPr lang="en-US" b="1" i="1" kern="0" dirty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b="1" kern="0" dirty="0" smtClean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…….. to 11 terms</a:t>
                </a:r>
                <a:endParaRPr lang="en-US" sz="1600" b="1" kern="0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07732"/>
                <a:ext cx="3488455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049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5800" y="132757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1327576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 :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92399" y="1250632"/>
                <a:ext cx="162256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15</m:t>
                        </m:r>
                      </m:den>
                    </m:f>
                    <m:r>
                      <a:rPr lang="en-US" i="1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i="1" kern="0" dirty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kern="0" dirty="0">
                    <a:solidFill>
                      <a:sysClr val="windowText" lastClr="000000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0</m:t>
                        </m:r>
                      </m:den>
                    </m:f>
                    <m:r>
                      <a:rPr lang="en-US" i="1" kern="0" dirty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,</m:t>
                    </m:r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……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99" y="1250632"/>
                <a:ext cx="1622560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19200" y="1637031"/>
                <a:ext cx="885179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,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37031"/>
                <a:ext cx="885179" cy="485197"/>
              </a:xfrm>
              <a:prstGeom prst="rect">
                <a:avLst/>
              </a:prstGeom>
              <a:blipFill rotWithShape="1">
                <a:blip r:embed="rId4"/>
                <a:stretch>
                  <a:fillRect l="-3448" r="-275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242100" y="1694177"/>
                <a:ext cx="728084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5 −4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60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00" y="1694177"/>
                <a:ext cx="728084" cy="487954"/>
              </a:xfrm>
              <a:prstGeom prst="rect">
                <a:avLst/>
              </a:prstGeom>
              <a:blipFill rotWithShape="1">
                <a:blip r:embed="rId5"/>
                <a:stretch>
                  <a:fillRect l="-504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67366" y="1695450"/>
                <a:ext cx="569387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60</m:t>
                        </m:r>
                      </m:den>
                    </m:f>
                  </m:oMath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66" y="1695450"/>
                <a:ext cx="569387" cy="485197"/>
              </a:xfrm>
              <a:prstGeom prst="rect">
                <a:avLst/>
              </a:prstGeom>
              <a:blipFill rotWithShape="1">
                <a:blip r:embed="rId6"/>
                <a:stretch>
                  <a:fillRect l="-5319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190625" y="2085975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1575" y="249183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645709" y="2409825"/>
                <a:ext cx="203754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[2a + (n – 1) d]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09" y="2409825"/>
                <a:ext cx="2037545" cy="502573"/>
              </a:xfrm>
              <a:prstGeom prst="rect">
                <a:avLst/>
              </a:prstGeom>
              <a:blipFill rotWithShape="1">
                <a:blip r:embed="rId7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85850" y="2953853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S</a:t>
            </a:r>
            <a:r>
              <a:rPr lang="en-US" b="0" baseline="-25000" dirty="0" smtClean="0"/>
              <a:t>11</a:t>
            </a:r>
            <a:r>
              <a:rPr lang="en-US" b="0" dirty="0" smtClean="0"/>
              <a:t> </a:t>
            </a:r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619250" y="2846452"/>
                <a:ext cx="38349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846452"/>
                <a:ext cx="383490" cy="524503"/>
              </a:xfrm>
              <a:prstGeom prst="rect">
                <a:avLst/>
              </a:prstGeom>
              <a:blipFill rotWithShape="1"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34059" y="2836614"/>
                <a:ext cx="223311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  <m:r>
                            <a:rPr lang="en-US" sz="1500" b="0" dirty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5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b="0" i="1" dirty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b="0" i="1" dirty="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  <m:r>
                            <a:rPr lang="en-US" sz="1500" b="0" dirty="0">
                              <a:latin typeface="Cambria Math"/>
                            </a:rPr>
                            <m:t>+ </m:t>
                          </m:r>
                          <m:r>
                            <a:rPr lang="en-US" sz="1500" b="0" dirty="0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059" y="2836614"/>
                <a:ext cx="2233116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447800" y="3483355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28775" y="3385479"/>
                <a:ext cx="38349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3385479"/>
                <a:ext cx="383490" cy="524503"/>
              </a:xfrm>
              <a:prstGeom prst="rect">
                <a:avLst/>
              </a:prstGeom>
              <a:blipFill rotWithShape="1"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7375" y="3362325"/>
                <a:ext cx="1501659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/>
                            </a:rPr>
                            <m:t>+(10)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60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3362325"/>
                <a:ext cx="1501659" cy="5615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4698999" y="1159182"/>
            <a:ext cx="0" cy="3650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2856" y="1853863"/>
            <a:ext cx="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40234" y="1746462"/>
                <a:ext cx="38349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234" y="1746462"/>
                <a:ext cx="383490" cy="55335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11167" y="1700360"/>
                <a:ext cx="871862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4+5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67" y="1700360"/>
                <a:ext cx="871862" cy="6403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072856" y="2456199"/>
            <a:ext cx="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47101" y="2348798"/>
                <a:ext cx="1142795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en-US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01" y="2348798"/>
                <a:ext cx="1142795" cy="5549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H="1">
            <a:off x="5947234" y="2703395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240000" flipH="1">
            <a:off x="5965033" y="2391456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71026" y="2222299"/>
            <a:ext cx="39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32926" y="2717599"/>
            <a:ext cx="4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715606" y="2956646"/>
                <a:ext cx="1102892" cy="5295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r>
                  <a:rPr lang="en-US" b="0" dirty="0" smtClean="0"/>
                  <a:t>S</a:t>
                </a:r>
                <a:r>
                  <a:rPr lang="en-US" b="0" baseline="-25000" dirty="0" smtClean="0"/>
                  <a:t>11</a:t>
                </a:r>
                <a:r>
                  <a:rPr lang="en-US" b="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33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606" y="2956646"/>
                <a:ext cx="1102892" cy="52950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185086" y="1399882"/>
            <a:ext cx="2148914" cy="420245"/>
            <a:chOff x="4395086" y="3380377"/>
            <a:chExt cx="2363806" cy="438804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4867180" y="3380377"/>
              <a:ext cx="1375208" cy="438804"/>
            </a:xfrm>
            <a:prstGeom prst="wedgeRoundRectCallout">
              <a:avLst>
                <a:gd name="adj1" fmla="val -58371"/>
                <a:gd name="adj2" fmla="val -94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5086" y="3439094"/>
              <a:ext cx="236380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11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91607" y="1809750"/>
            <a:ext cx="2547796" cy="764120"/>
            <a:chOff x="4420232" y="3380377"/>
            <a:chExt cx="2802576" cy="797865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4421598" y="3380377"/>
              <a:ext cx="2750272" cy="797865"/>
            </a:xfrm>
            <a:prstGeom prst="wedgeRoundRectCallout">
              <a:avLst>
                <a:gd name="adj1" fmla="val -66295"/>
                <a:gd name="adj2" fmla="val 35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420232" y="3439094"/>
                  <a:ext cx="2802576" cy="739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kern="0" dirty="0" smtClean="0">
                      <a:solidFill>
                        <a:prstClr val="white"/>
                      </a:solidFill>
                      <a:latin typeface="Bookman Old Style"/>
                    </a:rPr>
                    <a:t>For S</a:t>
                  </a:r>
                  <a:r>
                    <a:rPr lang="en-US" sz="1400" b="1" kern="0" baseline="-25000" dirty="0" smtClean="0">
                      <a:solidFill>
                        <a:prstClr val="white"/>
                      </a:solidFill>
                      <a:latin typeface="Bookman Old Style"/>
                    </a:rPr>
                    <a:t>11</a:t>
                  </a:r>
                  <a:r>
                    <a:rPr lang="en-US" sz="1400" b="1" kern="0" dirty="0" smtClean="0">
                      <a:solidFill>
                        <a:prstClr val="white"/>
                      </a:solidFill>
                      <a:latin typeface="Bookman Old Style"/>
                    </a:rPr>
                    <a:t> substitute n = 11, 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𝟏𝟓</m:t>
                          </m:r>
                        </m:den>
                      </m:f>
                      <m:r>
                        <a:rPr lang="en-US" b="1" i="1" kern="0" dirty="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kern="0" dirty="0" smtClean="0">
                      <a:solidFill>
                        <a:prstClr val="white"/>
                      </a:solidFill>
                      <a:latin typeface="Bookman Old Style"/>
                    </a:rPr>
                    <a:t> and 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kern="0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kern="0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kern="0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𝟔𝟎</m:t>
                          </m:r>
                        </m:den>
                      </m:f>
                    </m:oMath>
                  </a14:m>
                  <a:endParaRPr lang="en-US" sz="1400" b="1" kern="0" baseline="-25000" dirty="0">
                    <a:solidFill>
                      <a:prstClr val="white"/>
                    </a:solidFill>
                    <a:latin typeface="Bookman Old Style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32" y="3439094"/>
                  <a:ext cx="2802576" cy="73914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480" t="-862" r="-2878"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/>
          <p:cNvSpPr txBox="1"/>
          <p:nvPr/>
        </p:nvSpPr>
        <p:spPr>
          <a:xfrm>
            <a:off x="493951" y="590550"/>
            <a:ext cx="430665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1. Find the sum of the following A.P’s: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22798" y="1688408"/>
                <a:ext cx="1236236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  <m:r>
                          <a:rPr lang="en-US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0" dirty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98" y="1688408"/>
                <a:ext cx="1236236" cy="485197"/>
              </a:xfrm>
              <a:prstGeom prst="rect">
                <a:avLst/>
              </a:prstGeom>
              <a:blipFill rotWithShape="1">
                <a:blip r:embed="rId17"/>
                <a:stretch>
                  <a:fillRect l="-2463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11631" y="2866130"/>
                <a:ext cx="1298394" cy="525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>
                              <a:latin typeface="Cambria Math"/>
                            </a:rPr>
                            <m:t>11</m:t>
                          </m:r>
                          <m:r>
                            <a:rPr lang="en-US" sz="1500" b="0" dirty="0">
                              <a:latin typeface="Cambria Math"/>
                            </a:rPr>
                            <m:t> −</m:t>
                          </m:r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500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31" y="2866130"/>
                <a:ext cx="1298394" cy="525978"/>
              </a:xfrm>
              <a:prstGeom prst="rect">
                <a:avLst/>
              </a:prstGeom>
              <a:blipFill rotWithShape="1">
                <a:blip r:embed="rId1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453611" y="4006819"/>
            <a:ext cx="42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20495" y="3908943"/>
                <a:ext cx="38349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sz="15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95" y="3908943"/>
                <a:ext cx="383490" cy="524503"/>
              </a:xfrm>
              <a:prstGeom prst="rect">
                <a:avLst/>
              </a:prstGeom>
              <a:blipFill rotWithShape="1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28317" y="3885789"/>
                <a:ext cx="1028865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17" y="3885789"/>
                <a:ext cx="1028865" cy="56156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048250" y="1278522"/>
            <a:ext cx="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315628" y="1171121"/>
                <a:ext cx="38349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28" y="1171121"/>
                <a:ext cx="383490" cy="55335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586561" y="1125019"/>
                <a:ext cx="871862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b="0" dirty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2+1 </m:t>
                              </m:r>
                              <m:r>
                                <m:rPr>
                                  <m:sty m:val="p"/>
                                </m:rPr>
                                <a:rPr lang="en-US" b="0" dirty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b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1" y="1125019"/>
                <a:ext cx="871862" cy="640303"/>
              </a:xfrm>
              <a:prstGeom prst="rect">
                <a:avLst/>
              </a:prstGeom>
              <a:blipFill rotWithShape="1">
                <a:blip r:embed="rId22"/>
                <a:stretch>
                  <a:fillRect r="-48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5153703" y="-1390650"/>
            <a:ext cx="4190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1(iv)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31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5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8" grpId="0"/>
      <p:bldP spid="59" grpId="0"/>
      <p:bldP spid="60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1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/>
          <p:cNvSpPr/>
          <p:nvPr/>
        </p:nvSpPr>
        <p:spPr>
          <a:xfrm>
            <a:off x="5127586" y="964146"/>
            <a:ext cx="1502202" cy="23906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27452" y="3718402"/>
            <a:ext cx="99287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4151" y="126090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484" y="1242483"/>
            <a:ext cx="51963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i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l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2654" y="1242483"/>
            <a:ext cx="119702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144,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" y="895350"/>
            <a:ext cx="723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(vii)  Given  </a:t>
            </a:r>
            <a:r>
              <a:rPr lang="en-US" sz="1600" b="1" i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l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28,  S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144, and there are total 9 terms. Find a.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7900" y="1242483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  9,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4803" y="171975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652051"/>
              </p:ext>
            </p:extLst>
          </p:nvPr>
        </p:nvGraphicFramePr>
        <p:xfrm>
          <a:off x="1980222" y="1609678"/>
          <a:ext cx="9604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3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22" y="1609678"/>
                        <a:ext cx="96043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906603" y="2229896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144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62653"/>
              </p:ext>
            </p:extLst>
          </p:nvPr>
        </p:nvGraphicFramePr>
        <p:xfrm>
          <a:off x="1991320" y="2129915"/>
          <a:ext cx="227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4" name="Equation" r:id="rId5" imgW="164957" imgH="393359" progId="Equation.DSMT4">
                  <p:embed/>
                </p:oleObj>
              </mc:Choice>
              <mc:Fallback>
                <p:oleObj name="Equation" r:id="rId5" imgW="164957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320" y="2129915"/>
                        <a:ext cx="2270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92633"/>
              </p:ext>
            </p:extLst>
          </p:nvPr>
        </p:nvGraphicFramePr>
        <p:xfrm>
          <a:off x="2235795" y="2223578"/>
          <a:ext cx="8207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5" name="Equation" r:id="rId7" imgW="583947" imgH="253890" progId="Equation.DSMT4">
                  <p:embed/>
                </p:oleObj>
              </mc:Choice>
              <mc:Fallback>
                <p:oleObj name="Equation" r:id="rId7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795" y="2223578"/>
                        <a:ext cx="8207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922028" y="2673395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288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719"/>
              </p:ext>
            </p:extLst>
          </p:nvPr>
        </p:nvGraphicFramePr>
        <p:xfrm>
          <a:off x="2007195" y="2715703"/>
          <a:ext cx="2032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6" name="Equation" r:id="rId9" imgW="139579" imgH="177646" progId="Equation.DSMT4">
                  <p:embed/>
                </p:oleObj>
              </mc:Choice>
              <mc:Fallback>
                <p:oleObj name="Equation" r:id="rId9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195" y="2715703"/>
                        <a:ext cx="20320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762300"/>
              </p:ext>
            </p:extLst>
          </p:nvPr>
        </p:nvGraphicFramePr>
        <p:xfrm>
          <a:off x="2236702" y="2682829"/>
          <a:ext cx="7635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7" name="Equation" r:id="rId11" imgW="558558" imgH="203112" progId="Equation.DSMT4">
                  <p:embed/>
                </p:oleObj>
              </mc:Choice>
              <mc:Fallback>
                <p:oleObj name="Equation" r:id="rId11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02" y="2682829"/>
                        <a:ext cx="76358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929223" y="3011949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32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0614" y="3004239"/>
            <a:ext cx="110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28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249" y="3375897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a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8065" y="3379761"/>
            <a:ext cx="1107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32 – 28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8248" y="3722951"/>
            <a:ext cx="11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a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84359" y="3726815"/>
            <a:ext cx="4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25266" y="1242483"/>
            <a:ext cx="116136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28,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63552" y="1599457"/>
            <a:ext cx="2253899" cy="523220"/>
            <a:chOff x="3852916" y="3382558"/>
            <a:chExt cx="2253899" cy="546328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5913"/>
                <a:gd name="adj2" fmla="val -9557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2916" y="3382558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48951" y="2417281"/>
            <a:ext cx="2016963" cy="527942"/>
            <a:chOff x="4013084" y="3403852"/>
            <a:chExt cx="2016963" cy="551259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4045179" y="3424182"/>
              <a:ext cx="1936405" cy="530929"/>
            </a:xfrm>
            <a:prstGeom prst="wedgeRoundRectCallout">
              <a:avLst>
                <a:gd name="adj1" fmla="val -59449"/>
                <a:gd name="adj2" fmla="val -1125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3084" y="3403852"/>
              <a:ext cx="201696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Value of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 an &amp; 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3" name="Left Arrow 32"/>
          <p:cNvSpPr/>
          <p:nvPr/>
        </p:nvSpPr>
        <p:spPr>
          <a:xfrm rot="924873">
            <a:off x="1662324" y="2478456"/>
            <a:ext cx="368653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>
            <a:off x="2048040" y="2445957"/>
            <a:ext cx="264354" cy="9870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612654" y="1281644"/>
            <a:ext cx="2080115" cy="523220"/>
            <a:chOff x="3935045" y="3382558"/>
            <a:chExt cx="2080115" cy="546328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3935045" y="3414894"/>
              <a:ext cx="2080115" cy="492363"/>
            </a:xfrm>
            <a:prstGeom prst="wedgeRoundRectCallout">
              <a:avLst>
                <a:gd name="adj1" fmla="val -58501"/>
                <a:gd name="adj2" fmla="val -9557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28294" y="3382558"/>
              <a:ext cx="190314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l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means last term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i.e.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78217" y="1281644"/>
            <a:ext cx="1903142" cy="523220"/>
            <a:chOff x="4028294" y="3382558"/>
            <a:chExt cx="1903142" cy="546328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4033552" y="3414894"/>
              <a:ext cx="1883100" cy="492363"/>
            </a:xfrm>
            <a:prstGeom prst="wedgeRoundRectCallout">
              <a:avLst>
                <a:gd name="adj1" fmla="val -47373"/>
                <a:gd name="adj2" fmla="val -7941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8294" y="3382558"/>
              <a:ext cx="190314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Number of terms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20852" y="-1085850"/>
            <a:ext cx="4342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</a:t>
            </a:r>
            <a:r>
              <a:rPr lang="en-US" sz="4400" dirty="0"/>
              <a:t>x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013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71" grpId="0" animBg="1"/>
      <p:bldP spid="52" grpId="0"/>
      <p:bldP spid="53" grpId="0"/>
      <p:bldP spid="54" grpId="0"/>
      <p:bldP spid="55" grpId="0"/>
      <p:bldP spid="56" grpId="0"/>
      <p:bldP spid="57" grpId="0"/>
      <p:bldP spid="59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33" grpId="0" animBg="1"/>
      <p:bldP spid="33" grpId="1" animBg="1"/>
      <p:bldP spid="34" grpId="0" animBg="1"/>
      <p:bldP spid="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48" y="603738"/>
            <a:ext cx="45097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(x)  Given a = 3, n = 8,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kern="0" baseline="-2500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192, find d.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1314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913140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3, n = 8,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192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22956" y="1191312"/>
                <a:ext cx="2388795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[2a + (n – 1) d]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56" y="1191312"/>
                <a:ext cx="2388795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1276" r="-1276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14350" y="174201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1742017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192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7540" y="1742017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42255" y="1647825"/>
                <a:ext cx="2037545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8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[</a:t>
                </a:r>
                <a:r>
                  <a:rPr lang="en-US" b="0" dirty="0" smtClean="0"/>
                  <a:t>2(3) </a:t>
                </a:r>
                <a:r>
                  <a:rPr lang="en-US" b="0" dirty="0"/>
                  <a:t>+ </a:t>
                </a:r>
                <a:r>
                  <a:rPr lang="en-US" b="0" dirty="0" smtClean="0"/>
                  <a:t>(8 </a:t>
                </a:r>
                <a:r>
                  <a:rPr lang="en-US" b="0" dirty="0"/>
                  <a:t>– 1) d]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55" y="1647825"/>
                <a:ext cx="2037545" cy="527580"/>
              </a:xfrm>
              <a:prstGeom prst="rect">
                <a:avLst/>
              </a:prstGeom>
              <a:blipFill rotWithShape="1"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14350" y="216217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" y="216217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192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540" y="2162175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1427015" y="2162175"/>
            <a:ext cx="127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4 [6 + 7d]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504825" y="257437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2475" y="2466975"/>
                <a:ext cx="56938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192</m:t>
                          </m:r>
                        </m:num>
                        <m:den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2466975"/>
                <a:ext cx="569387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178015" y="2574376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1417490" y="2574376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6 + 7d</a:t>
            </a:r>
            <a:endParaRPr lang="en-US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514350" y="303003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000" y="3030030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48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30030"/>
                <a:ext cx="455574" cy="332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187540" y="3030030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p:sp>
        <p:nvSpPr>
          <p:cNvPr id="42" name="TextBox 41"/>
          <p:cNvSpPr txBox="1"/>
          <p:nvPr/>
        </p:nvSpPr>
        <p:spPr>
          <a:xfrm>
            <a:off x="1427015" y="3030030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6 + 7d</a:t>
            </a:r>
            <a:endParaRPr lang="en-US" b="0" dirty="0"/>
          </a:p>
        </p:txBody>
      </p:sp>
      <p:sp>
        <p:nvSpPr>
          <p:cNvPr id="36" name="Curved Down Arrow 35"/>
          <p:cNvSpPr/>
          <p:nvPr/>
        </p:nvSpPr>
        <p:spPr>
          <a:xfrm rot="60000" flipH="1">
            <a:off x="932893" y="2841642"/>
            <a:ext cx="686914" cy="260519"/>
          </a:xfrm>
          <a:prstGeom prst="curvedDownArrow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350" y="331470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2000" y="3320342"/>
                <a:ext cx="85933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48 −6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20342"/>
                <a:ext cx="859338" cy="3329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520386" y="3314700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 7d</a:t>
            </a:r>
            <a:endParaRPr lang="en-US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514350" y="36004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165764" y="3606092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42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64" y="3606092"/>
                <a:ext cx="455574" cy="332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520386" y="3600450"/>
            <a:ext cx="84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 7d</a:t>
            </a:r>
            <a:endParaRPr lang="en-US" b="0" dirty="0"/>
          </a:p>
        </p:txBody>
      </p:sp>
      <p:sp>
        <p:nvSpPr>
          <p:cNvPr id="50" name="TextBox 49"/>
          <p:cNvSpPr txBox="1"/>
          <p:nvPr/>
        </p:nvSpPr>
        <p:spPr>
          <a:xfrm>
            <a:off x="514350" y="394283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68229" y="3942838"/>
                <a:ext cx="353109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29" y="3942838"/>
                <a:ext cx="353109" cy="332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0386" y="3848100"/>
                <a:ext cx="841814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r>
                  <a:rPr lang="en-US" b="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42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86" y="3848100"/>
                <a:ext cx="841814" cy="528030"/>
              </a:xfrm>
              <a:prstGeom prst="rect">
                <a:avLst/>
              </a:prstGeom>
              <a:blipFill rotWithShape="1">
                <a:blip r:embed="rId9"/>
                <a:stretch>
                  <a:fillRect l="-3597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14350" y="438674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68229" y="4386742"/>
                <a:ext cx="747512" cy="3329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𝐝</m:t>
                      </m:r>
                      <m:r>
                        <a:rPr lang="en-US" sz="1600" b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16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29" y="4386742"/>
                <a:ext cx="747512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98980" y="268498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221983" y="913289"/>
            <a:ext cx="2404135" cy="676809"/>
            <a:chOff x="3705723" y="3358690"/>
            <a:chExt cx="2644549" cy="706699"/>
          </a:xfrm>
        </p:grpSpPr>
        <p:sp>
          <p:nvSpPr>
            <p:cNvPr id="59" name="Rounded Rectangle 58"/>
            <p:cNvSpPr/>
            <p:nvPr/>
          </p:nvSpPr>
          <p:spPr>
            <a:xfrm>
              <a:off x="3809111" y="3358690"/>
              <a:ext cx="2433380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05723" y="3423743"/>
              <a:ext cx="264454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kern="0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4" name="Left Arrow 63"/>
          <p:cNvSpPr/>
          <p:nvPr/>
        </p:nvSpPr>
        <p:spPr>
          <a:xfrm rot="20617930">
            <a:off x="1128337" y="2381123"/>
            <a:ext cx="41956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 rot="20617930">
            <a:off x="1395823" y="3802739"/>
            <a:ext cx="419561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-1466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3(ix)</a:t>
            </a:r>
            <a:endParaRPr lang="en-US" sz="4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07684" y="-1466850"/>
            <a:ext cx="31887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9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36" grpId="0" animBg="1"/>
      <p:bldP spid="36" grpId="1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64" grpId="0" animBg="1"/>
      <p:bldP spid="64" grpId="1" animBg="1"/>
      <p:bldP spid="43" grpId="0" animBg="1"/>
      <p:bldP spid="4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78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4358639" y="3553698"/>
            <a:ext cx="135679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 </a:t>
            </a:r>
            <a:r>
              <a:rPr lang="en-US" b="1" dirty="0">
                <a:solidFill>
                  <a:prstClr val="black"/>
                </a:solidFill>
              </a:rPr>
              <a:t>n = </a:t>
            </a:r>
            <a:r>
              <a:rPr lang="en-US" b="1" dirty="0" smtClean="0">
                <a:solidFill>
                  <a:prstClr val="black"/>
                </a:solidFill>
              </a:rPr>
              <a:t>12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229100" y="1335422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879000" y="799510"/>
            <a:ext cx="1922445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869564" y="536020"/>
            <a:ext cx="1829105" cy="26903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998" y="491749"/>
            <a:ext cx="686120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4)  How many terms of the AP: 9, 17, 25,… must be taken to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give a sum of 636 ?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090" y="1028463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546" y="1024277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9, 17, 25, …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05008" y="1076524"/>
            <a:ext cx="1070220" cy="523220"/>
            <a:chOff x="3996548" y="3405765"/>
            <a:chExt cx="1070220" cy="546327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4017951" y="3437224"/>
              <a:ext cx="1026291" cy="487492"/>
            </a:xfrm>
            <a:prstGeom prst="wedgeRoundRectCallout">
              <a:avLst>
                <a:gd name="adj1" fmla="val -70694"/>
                <a:gd name="adj2" fmla="val -9448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6548" y="3405765"/>
              <a:ext cx="107022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Means,</a:t>
              </a:r>
            </a:p>
            <a:p>
              <a:pPr algn="ctr"/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636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5008" y="1288247"/>
            <a:ext cx="11478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636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077" y="1291847"/>
            <a:ext cx="7493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9,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2417" y="1291847"/>
            <a:ext cx="12459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17 –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291" y="1291847"/>
            <a:ext cx="61065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8,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494627" y="2882254"/>
            <a:ext cx="254767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194327" y="2883361"/>
            <a:ext cx="349196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234483" y="2622027"/>
            <a:ext cx="174009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13209" y="735750"/>
            <a:ext cx="2253899" cy="523220"/>
            <a:chOff x="3865616" y="3395819"/>
            <a:chExt cx="2253899" cy="546328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5" y="1529546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2226" y="1898647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23691"/>
              </p:ext>
            </p:extLst>
          </p:nvPr>
        </p:nvGraphicFramePr>
        <p:xfrm>
          <a:off x="2195513" y="1807358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0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07358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896323" y="1278026"/>
            <a:ext cx="2270964" cy="523220"/>
            <a:chOff x="3656681" y="3411683"/>
            <a:chExt cx="2270964" cy="546332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3701017" y="3447066"/>
              <a:ext cx="2186221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56681" y="3411683"/>
              <a:ext cx="2270964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9, 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8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&amp;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636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61817" y="2398681"/>
            <a:ext cx="1031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636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61906"/>
              </p:ext>
            </p:extLst>
          </p:nvPr>
        </p:nvGraphicFramePr>
        <p:xfrm>
          <a:off x="2209800" y="2307421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1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07421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41292"/>
              </p:ext>
            </p:extLst>
          </p:nvPr>
        </p:nvGraphicFramePr>
        <p:xfrm>
          <a:off x="2406650" y="2421721"/>
          <a:ext cx="541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2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421721"/>
                        <a:ext cx="541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1460"/>
              </p:ext>
            </p:extLst>
          </p:nvPr>
        </p:nvGraphicFramePr>
        <p:xfrm>
          <a:off x="2925763" y="2421721"/>
          <a:ext cx="750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3" name="Equation" r:id="rId9" imgW="545760" imgH="203040" progId="Equation.DSMT4">
                  <p:embed/>
                </p:oleObj>
              </mc:Choice>
              <mc:Fallback>
                <p:oleObj name="Equation" r:id="rId9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421721"/>
                        <a:ext cx="750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78115"/>
              </p:ext>
            </p:extLst>
          </p:nvPr>
        </p:nvGraphicFramePr>
        <p:xfrm>
          <a:off x="3638550" y="2421721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4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421721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eft Arrow 33"/>
          <p:cNvSpPr/>
          <p:nvPr/>
        </p:nvSpPr>
        <p:spPr>
          <a:xfrm rot="924873">
            <a:off x="1948541" y="2620697"/>
            <a:ext cx="315022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2622" y="2810242"/>
            <a:ext cx="1426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636 × 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74901"/>
              </p:ext>
            </p:extLst>
          </p:nvPr>
        </p:nvGraphicFramePr>
        <p:xfrm>
          <a:off x="2207010" y="2905700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5" name="Equation" r:id="rId13" imgW="139680" imgH="126720" progId="Equation.DSMT4">
                  <p:embed/>
                </p:oleObj>
              </mc:Choice>
              <mc:Fallback>
                <p:oleObj name="Equation" r:id="rId13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010" y="2905700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68952"/>
              </p:ext>
            </p:extLst>
          </p:nvPr>
        </p:nvGraphicFramePr>
        <p:xfrm>
          <a:off x="2394701" y="2857794"/>
          <a:ext cx="366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6" name="Equation" r:id="rId15" imgW="266400" imgH="203040" progId="Equation.DSMT4">
                  <p:embed/>
                </p:oleObj>
              </mc:Choice>
              <mc:Fallback>
                <p:oleObj name="Equation" r:id="rId15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701" y="2857794"/>
                        <a:ext cx="366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86816"/>
              </p:ext>
            </p:extLst>
          </p:nvPr>
        </p:nvGraphicFramePr>
        <p:xfrm>
          <a:off x="2720139" y="2856696"/>
          <a:ext cx="4889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7" name="Equation" r:id="rId17" imgW="355320" imgH="177480" progId="Equation.DSMT4">
                  <p:embed/>
                </p:oleObj>
              </mc:Choice>
              <mc:Fallback>
                <p:oleObj name="Equation" r:id="rId17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139" y="2856696"/>
                        <a:ext cx="48895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31072"/>
              </p:ext>
            </p:extLst>
          </p:nvPr>
        </p:nvGraphicFramePr>
        <p:xfrm>
          <a:off x="3190875" y="2859871"/>
          <a:ext cx="4714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8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859871"/>
                        <a:ext cx="4714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urved Right Arrow 39"/>
          <p:cNvSpPr/>
          <p:nvPr/>
        </p:nvSpPr>
        <p:spPr>
          <a:xfrm rot="5400000">
            <a:off x="3390804" y="2029704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5400000">
            <a:off x="3561967" y="2181078"/>
            <a:ext cx="154090" cy="3254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2642" y="3103929"/>
            <a:ext cx="13029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1272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19692"/>
              </p:ext>
            </p:extLst>
          </p:nvPr>
        </p:nvGraphicFramePr>
        <p:xfrm>
          <a:off x="2201569" y="3199387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9" name="Equation" r:id="rId21" imgW="139680" imgH="126720" progId="Equation.DSMT4">
                  <p:embed/>
                </p:oleObj>
              </mc:Choice>
              <mc:Fallback>
                <p:oleObj name="Equation" r:id="rId21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9" y="3199387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61035"/>
              </p:ext>
            </p:extLst>
          </p:nvPr>
        </p:nvGraphicFramePr>
        <p:xfrm>
          <a:off x="2419350" y="3132921"/>
          <a:ext cx="4365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0" name="Equation" r:id="rId22" imgW="317160" imgH="203040" progId="Equation.DSMT4">
                  <p:embed/>
                </p:oleObj>
              </mc:Choice>
              <mc:Fallback>
                <p:oleObj name="Equation" r:id="rId22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132921"/>
                        <a:ext cx="4365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93452"/>
              </p:ext>
            </p:extLst>
          </p:nvPr>
        </p:nvGraphicFramePr>
        <p:xfrm>
          <a:off x="2828089" y="3135606"/>
          <a:ext cx="5524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1" name="Equation" r:id="rId24" imgW="406080" imgH="203040" progId="Equation.DSMT4">
                  <p:embed/>
                </p:oleObj>
              </mc:Choice>
              <mc:Fallback>
                <p:oleObj name="Equation" r:id="rId24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089" y="3135606"/>
                        <a:ext cx="5524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Curved Right Arrow 45"/>
          <p:cNvSpPr/>
          <p:nvPr/>
        </p:nvSpPr>
        <p:spPr>
          <a:xfrm rot="16200000" flipH="1">
            <a:off x="2398205" y="2850993"/>
            <a:ext cx="197611" cy="43764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6519" y="3412320"/>
            <a:ext cx="11143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1272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48214"/>
              </p:ext>
            </p:extLst>
          </p:nvPr>
        </p:nvGraphicFramePr>
        <p:xfrm>
          <a:off x="2214563" y="3420259"/>
          <a:ext cx="3889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2" name="Equation" r:id="rId26" imgW="291960" imgH="203040" progId="Equation.DSMT4">
                  <p:embed/>
                </p:oleObj>
              </mc:Choice>
              <mc:Fallback>
                <p:oleObj name="Equation" r:id="rId26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420259"/>
                        <a:ext cx="38893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80801"/>
              </p:ext>
            </p:extLst>
          </p:nvPr>
        </p:nvGraphicFramePr>
        <p:xfrm>
          <a:off x="2576888" y="3445169"/>
          <a:ext cx="58737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3" name="Equation" r:id="rId28" imgW="431640" imgH="177480" progId="Equation.DSMT4">
                  <p:embed/>
                </p:oleObj>
              </mc:Choice>
              <mc:Fallback>
                <p:oleObj name="Equation" r:id="rId28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888" y="3445169"/>
                        <a:ext cx="58737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Curved Right Arrow 49"/>
          <p:cNvSpPr/>
          <p:nvPr/>
        </p:nvSpPr>
        <p:spPr>
          <a:xfrm rot="16200000" flipH="1">
            <a:off x="2595567" y="2565828"/>
            <a:ext cx="269014" cy="92303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rot="16200000" flipH="1">
            <a:off x="2269897" y="2700076"/>
            <a:ext cx="269014" cy="126287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7857" y="3694553"/>
            <a:ext cx="1995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+ 10n – 1272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28878" y="3694553"/>
            <a:ext cx="8706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0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4096" y="3972292"/>
            <a:ext cx="267252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+ 10n – 1272 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1122" y="4256842"/>
            <a:ext cx="34740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Dividing throughout by 2, we get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1075" y="4538246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6292" y="4538246"/>
            <a:ext cx="6367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+ 5n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44241" y="4538246"/>
            <a:ext cx="11144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636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63458" y="3716749"/>
            <a:ext cx="2644549" cy="738665"/>
            <a:chOff x="3722487" y="3403852"/>
            <a:chExt cx="2644549" cy="771287"/>
          </a:xfrm>
        </p:grpSpPr>
        <p:sp>
          <p:nvSpPr>
            <p:cNvPr id="61" name="Rounded Rectangular Callout 60"/>
            <p:cNvSpPr/>
            <p:nvPr/>
          </p:nvSpPr>
          <p:spPr>
            <a:xfrm>
              <a:off x="3809111" y="3433115"/>
              <a:ext cx="2433380" cy="706699"/>
            </a:xfrm>
            <a:prstGeom prst="wedgeRoundRectCallout">
              <a:avLst>
                <a:gd name="adj1" fmla="val -56536"/>
                <a:gd name="adj2" fmla="val 8277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22487" y="3403852"/>
              <a:ext cx="2644549" cy="77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It’s a quadratic equation, lets solve it by factorisation method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3" name="Curved Right Arrow 62"/>
          <p:cNvSpPr/>
          <p:nvPr/>
        </p:nvSpPr>
        <p:spPr>
          <a:xfrm rot="5400000">
            <a:off x="1911536" y="3788704"/>
            <a:ext cx="272677" cy="13334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7391400" y="819150"/>
            <a:ext cx="1627470" cy="1100576"/>
          </a:xfrm>
          <a:prstGeom prst="wedgeRoundRectCallout">
            <a:avLst>
              <a:gd name="adj1" fmla="val -29043"/>
              <a:gd name="adj2" fmla="val 49067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Flowchart: Alternate Process 64"/>
          <p:cNvSpPr/>
          <p:nvPr/>
        </p:nvSpPr>
        <p:spPr>
          <a:xfrm>
            <a:off x="7706916" y="883733"/>
            <a:ext cx="118540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6" name="Flowchart: Alternate Process 65"/>
          <p:cNvSpPr/>
          <p:nvPr/>
        </p:nvSpPr>
        <p:spPr>
          <a:xfrm>
            <a:off x="7963305" y="885053"/>
            <a:ext cx="297802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565" y="838622"/>
            <a:ext cx="78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× 636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Flowchart: Alternate Process 68"/>
          <p:cNvSpPr/>
          <p:nvPr/>
        </p:nvSpPr>
        <p:spPr>
          <a:xfrm>
            <a:off x="8769888" y="1102480"/>
            <a:ext cx="210882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6187" y="1589110"/>
            <a:ext cx="446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53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7442863" y="1111233"/>
            <a:ext cx="1191283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13965" y="1065297"/>
            <a:ext cx="1153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53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28209" y="1588939"/>
            <a:ext cx="40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48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66539" y="1579786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99637" y="1598836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-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6479" y="1268053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96840" y="1263075"/>
            <a:ext cx="138691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+ 53n – 48n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17162" y="1258528"/>
            <a:ext cx="11144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636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145605" y="524530"/>
            <a:ext cx="2002464" cy="523220"/>
            <a:chOff x="3980032" y="3395819"/>
            <a:chExt cx="2002464" cy="546328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Take common from first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533900" y="1540310"/>
            <a:ext cx="628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75860" y="1540310"/>
            <a:ext cx="107753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(4n + 53)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274157" y="524530"/>
            <a:ext cx="2002464" cy="523220"/>
            <a:chOff x="3980032" y="3395819"/>
            <a:chExt cx="2002464" cy="546328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Take common from last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893361" y="1540310"/>
            <a:ext cx="60625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9360" y="1540310"/>
            <a:ext cx="107753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(4n + 53)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39000" y="1540576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53940" y="1825050"/>
            <a:ext cx="138531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(4n + 53)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76153" y="1825050"/>
            <a:ext cx="93006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(n – 12)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03753" y="1827827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4820" y="2123271"/>
            <a:ext cx="162576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4n + 53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79568" y="2115979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48400" y="2121702"/>
            <a:ext cx="118974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– 12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74820" y="2463225"/>
            <a:ext cx="13660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4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 – 53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96000" y="2452863"/>
            <a:ext cx="82907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 12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15435" y="2454533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65822" y="3238500"/>
            <a:ext cx="273985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As ‘n’ cannot be negative</a:t>
            </a:r>
            <a:endParaRPr 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963275"/>
            <a:ext cx="2325624" cy="523220"/>
            <a:chOff x="3368846" y="3405765"/>
            <a:chExt cx="2325624" cy="546327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no. of terms i.e. value of ‘n’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274820" y="2743297"/>
                <a:ext cx="1194558" cy="54213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 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–53</m:t>
                        </m:r>
                      </m:num>
                      <m:den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6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820" y="2743297"/>
                <a:ext cx="1194558" cy="542136"/>
              </a:xfrm>
              <a:prstGeom prst="rect">
                <a:avLst/>
              </a:prstGeom>
              <a:blipFill rotWithShape="1">
                <a:blip r:embed="rId30"/>
                <a:stretch>
                  <a:fillRect l="-255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6096000" y="2845088"/>
            <a:ext cx="82907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 12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15435" y="2845088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6199" y="1065297"/>
            <a:ext cx="444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2×2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69649" y="1036365"/>
            <a:ext cx="28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46646" y="-1162050"/>
            <a:ext cx="3581563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28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9" grpId="0" animBg="1"/>
      <p:bldP spid="9" grpId="1" animBg="1"/>
      <p:bldP spid="7" grpId="0" animBg="1"/>
      <p:bldP spid="7" grpId="1" animBg="1"/>
      <p:bldP spid="2" grpId="0"/>
      <p:bldP spid="3" grpId="0"/>
      <p:bldP spid="8" grpId="0"/>
      <p:bldP spid="13" grpId="0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/>
      <p:bldP spid="24" grpId="0"/>
      <p:bldP spid="29" grpId="0"/>
      <p:bldP spid="34" grpId="0" animBg="1"/>
      <p:bldP spid="34" grpId="1" animBg="1"/>
      <p:bldP spid="35" grpId="0"/>
      <p:bldP spid="40" grpId="0" animBg="1"/>
      <p:bldP spid="40" grpId="1" animBg="1"/>
      <p:bldP spid="41" grpId="0" animBg="1"/>
      <p:bldP spid="41" grpId="1" animBg="1"/>
      <p:bldP spid="42" grpId="0"/>
      <p:bldP spid="46" grpId="0" animBg="1"/>
      <p:bldP spid="46" grpId="1" animBg="1"/>
      <p:bldP spid="47" grpId="0"/>
      <p:bldP spid="50" grpId="0" animBg="1"/>
      <p:bldP spid="50" grpId="1" animBg="1"/>
      <p:bldP spid="51" grpId="0" animBg="1"/>
      <p:bldP spid="51" grpId="1" animBg="1"/>
      <p:bldP spid="52" grpId="0"/>
      <p:bldP spid="53" grpId="0"/>
      <p:bldP spid="54" grpId="0"/>
      <p:bldP spid="56" grpId="0"/>
      <p:bldP spid="57" grpId="0"/>
      <p:bldP spid="58" grpId="0"/>
      <p:bldP spid="59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67" grpId="1"/>
      <p:bldP spid="69" grpId="0" animBg="1"/>
      <p:bldP spid="69" grpId="1" animBg="1"/>
      <p:bldP spid="73" grpId="0"/>
      <p:bldP spid="73" grpId="1"/>
      <p:bldP spid="74" grpId="0" animBg="1"/>
      <p:bldP spid="74" grpId="1" animBg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80" grpId="0"/>
      <p:bldP spid="81" grpId="0"/>
      <p:bldP spid="85" grpId="0"/>
      <p:bldP spid="86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5" grpId="0"/>
      <p:bldP spid="106" grpId="0"/>
      <p:bldP spid="107" grpId="0"/>
      <p:bldP spid="70" grpId="0"/>
      <p:bldP spid="70" grpId="1"/>
      <p:bldP spid="71" grpId="0"/>
      <p:bldP spid="7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249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219948" y="2567677"/>
            <a:ext cx="433641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Flowchart: Alternate Process 77"/>
          <p:cNvSpPr/>
          <p:nvPr/>
        </p:nvSpPr>
        <p:spPr>
          <a:xfrm>
            <a:off x="5530761" y="1979992"/>
            <a:ext cx="212656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877304" y="555715"/>
            <a:ext cx="5304280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608" y="493485"/>
            <a:ext cx="59981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15) For what value of n, are the nth terms of two APs: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 63, 65, 67,… and 3, 10, 17,… equal?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886" y="97535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600" y="982187"/>
            <a:ext cx="281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first AP: 63, 65, 67,…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857" y="125729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63,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1486" y="125729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1867" y="12572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65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56" y="125729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8680" y="149837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037" y="174456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3291" y="174456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4950" y="2035498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63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4103" y="2035498"/>
            <a:ext cx="113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5068" y="2035498"/>
            <a:ext cx="53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2196" y="2351192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63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1349" y="2351192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0854" y="2351192"/>
            <a:ext cx="51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2774405" y="1649955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2941575" y="1804516"/>
            <a:ext cx="220468" cy="34621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0524" y="2650813"/>
            <a:ext cx="67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0690" y="2650813"/>
            <a:ext cx="49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8767" y="2650813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0141" y="2933586"/>
            <a:ext cx="2917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second AP: 3, 10, 17,…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3398" y="320059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3,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61027" y="320059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1408" y="3200598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7397" y="320059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8221" y="344977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4578" y="3721135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52832" y="3721135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63066" y="4012064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3639" y="4012064"/>
            <a:ext cx="113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4604" y="4012064"/>
            <a:ext cx="53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67500" y="4289658"/>
            <a:ext cx="72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98073" y="4289658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7n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578" y="4289658"/>
            <a:ext cx="51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Curved Right Arrow 60"/>
          <p:cNvSpPr/>
          <p:nvPr/>
        </p:nvSpPr>
        <p:spPr>
          <a:xfrm rot="5400000">
            <a:off x="2763941" y="3626521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Curved Right Arrow 61"/>
          <p:cNvSpPr/>
          <p:nvPr/>
        </p:nvSpPr>
        <p:spPr>
          <a:xfrm rot="5400000">
            <a:off x="2931111" y="3781082"/>
            <a:ext cx="220468" cy="34621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03000" y="4543594"/>
            <a:ext cx="67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1736" y="4543594"/>
            <a:ext cx="49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86963" y="4543594"/>
            <a:ext cx="7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7n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962400" y="1073150"/>
            <a:ext cx="0" cy="3780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61560" y="994447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8039" y="263777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1824" y="4528919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16020" y="1309087"/>
            <a:ext cx="148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61 + 2n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74832" y="1309087"/>
            <a:ext cx="11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+ 7n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Curved Right Arrow 71"/>
          <p:cNvSpPr/>
          <p:nvPr/>
        </p:nvSpPr>
        <p:spPr>
          <a:xfrm rot="16200000" flipH="1">
            <a:off x="5419522" y="719346"/>
            <a:ext cx="266348" cy="10360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Curved Right Arrow 72"/>
          <p:cNvSpPr/>
          <p:nvPr/>
        </p:nvSpPr>
        <p:spPr>
          <a:xfrm rot="5400000">
            <a:off x="5177553" y="732554"/>
            <a:ext cx="258515" cy="100399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6230" y="1618890"/>
            <a:ext cx="148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61 +  4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4832" y="1618890"/>
            <a:ext cx="11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7n – 2n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921517"/>
            <a:ext cx="14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65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4832" y="1921517"/>
            <a:ext cx="560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Left Arrow 78"/>
          <p:cNvSpPr/>
          <p:nvPr/>
        </p:nvSpPr>
        <p:spPr>
          <a:xfrm rot="21204248">
            <a:off x="5046943" y="2148829"/>
            <a:ext cx="507885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6843" y="2247355"/>
            <a:ext cx="139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54756" y="2237381"/>
            <a:ext cx="56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070715" y="1758306"/>
            <a:ext cx="1357308" cy="523220"/>
            <a:chOff x="2923300" y="3384907"/>
            <a:chExt cx="1357308" cy="727162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2923957" y="3448231"/>
              <a:ext cx="1356651" cy="624325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23300" y="3384907"/>
              <a:ext cx="1343638" cy="727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=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877467" y="2567395"/>
            <a:ext cx="4809333" cy="3231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500" b="1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For n = 13, nth terms of two APs are equal.</a:t>
            </a:r>
            <a:endParaRPr lang="en-US" sz="15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4086" y="998613"/>
            <a:ext cx="1956689" cy="525471"/>
            <a:chOff x="3263807" y="3338172"/>
            <a:chExt cx="1956689" cy="548668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277511" y="3349127"/>
              <a:ext cx="1940160" cy="537713"/>
            </a:xfrm>
            <a:prstGeom prst="wedgeRoundRectCallout">
              <a:avLst>
                <a:gd name="adj1" fmla="val -53221"/>
                <a:gd name="adj2" fmla="val -9765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63807" y="3338172"/>
              <a:ext cx="1956689" cy="54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‘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n’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Such that,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969752" y="-1466850"/>
            <a:ext cx="367894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80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78" grpId="1" animBg="1"/>
      <p:bldP spid="4" grpId="0" animBg="1"/>
      <p:bldP spid="4" grpId="1" animBg="1"/>
      <p:bldP spid="2" grpId="0"/>
      <p:bldP spid="3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/>
      <p:bldP spid="26" grpId="0"/>
      <p:bldP spid="2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 animBg="1"/>
      <p:bldP spid="72" grpId="1" animBg="1"/>
      <p:bldP spid="73" grpId="0" animBg="1"/>
      <p:bldP spid="73" grpId="1" animBg="1"/>
      <p:bldP spid="74" grpId="0"/>
      <p:bldP spid="75" grpId="0"/>
      <p:bldP spid="76" grpId="0"/>
      <p:bldP spid="77" grpId="0"/>
      <p:bldP spid="79" grpId="0" animBg="1"/>
      <p:bldP spid="79" grpId="1" animBg="1"/>
      <p:bldP spid="80" grpId="0"/>
      <p:bldP spid="81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379036"/>
            <a:ext cx="4376519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Word problems based on ‘a</a:t>
            </a:r>
            <a:r>
              <a:rPr lang="en-US" sz="2000" b="1" baseline="-25000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</a:t>
            </a:r>
            <a:endParaRPr lang="en-US" sz="2000" b="1" dirty="0" smtClean="0">
              <a:solidFill>
                <a:srgbClr val="F79646">
                  <a:lumMod val="75000"/>
                </a:srgbClr>
              </a:solidFill>
              <a:latin typeface="Bookman Old Style" pitchFamily="18" charset="0"/>
            </a:endParaRPr>
          </a:p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096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60848" y="1036072"/>
            <a:ext cx="2524589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99552" y="783845"/>
            <a:ext cx="234600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40058" y="794378"/>
            <a:ext cx="1919875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21976" y="784596"/>
            <a:ext cx="1143753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79492" y="541801"/>
            <a:ext cx="2788717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85226" y="541801"/>
            <a:ext cx="2332824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0109" y="541801"/>
            <a:ext cx="1188918" cy="290504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448" y="514350"/>
            <a:ext cx="76339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Q.19)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Subba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Rao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started work in 1995 at an annual salary of Rs.5000 and received an increment of Rs.200 each year. In which year did his income reach Rs.7000 ?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136" y="1261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pic>
        <p:nvPicPr>
          <p:cNvPr id="4" name="Picture 2" descr="C:\Users\ADMIN\Desktop\SA2 TAT\15-old-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67" b="92941" l="9883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65" t="7563" r="20694" b="14779"/>
          <a:stretch/>
        </p:blipFill>
        <p:spPr bwMode="auto">
          <a:xfrm>
            <a:off x="1123950" y="1628775"/>
            <a:ext cx="1546945" cy="17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606487" y="1440874"/>
            <a:ext cx="2221461" cy="656904"/>
            <a:chOff x="3940208" y="3387311"/>
            <a:chExt cx="2443610" cy="685915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Year 1995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96961" y="1731227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Annual salary Rs.5000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0165" y="1151557"/>
            <a:ext cx="1508712" cy="365780"/>
            <a:chOff x="4390424" y="3431121"/>
            <a:chExt cx="1659582" cy="381934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4390424" y="3431121"/>
              <a:ext cx="1659582" cy="381934"/>
            </a:xfrm>
            <a:prstGeom prst="wedgeRoundRectCallout">
              <a:avLst>
                <a:gd name="adj1" fmla="val -44722"/>
                <a:gd name="adj2" fmla="val -8869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95105" y="3457104"/>
              <a:ext cx="164863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Rise in salary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06487" y="2119752"/>
            <a:ext cx="2221461" cy="656904"/>
            <a:chOff x="3940208" y="3387311"/>
            <a:chExt cx="2443610" cy="685915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Year 1996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08016" y="2410105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Annual salary Rs.5200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4369" y="2015030"/>
            <a:ext cx="1033700" cy="348029"/>
            <a:chOff x="4651681" y="3430444"/>
            <a:chExt cx="1137071" cy="363397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54639" y="3461652"/>
              <a:ext cx="112956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+ Rs.200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06487" y="2795706"/>
            <a:ext cx="2221461" cy="656904"/>
            <a:chOff x="3940208" y="3387311"/>
            <a:chExt cx="2443610" cy="685915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4119" y="3427267"/>
              <a:ext cx="1310254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Year 1997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02488" y="3086059"/>
            <a:ext cx="22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Annual salary Rs.5400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68841" y="2690984"/>
            <a:ext cx="1033700" cy="348029"/>
            <a:chOff x="4651681" y="3430444"/>
            <a:chExt cx="1137071" cy="363397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4651681" y="3430444"/>
              <a:ext cx="1137071" cy="363397"/>
            </a:xfrm>
            <a:prstGeom prst="wedgeRoundRectCallout">
              <a:avLst>
                <a:gd name="adj1" fmla="val -42879"/>
                <a:gd name="adj2" fmla="val -20274"/>
                <a:gd name="adj3" fmla="val 16667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54639" y="3461652"/>
              <a:ext cx="112956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+ Rs.200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 rot="5400000">
            <a:off x="3621225" y="3433047"/>
            <a:ext cx="428171" cy="35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</a:t>
            </a:r>
            <a:endParaRPr lang="en-US" sz="20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06487" y="3769298"/>
            <a:ext cx="2292730" cy="656904"/>
            <a:chOff x="3908123" y="3387311"/>
            <a:chExt cx="2522006" cy="685915"/>
          </a:xfrm>
        </p:grpSpPr>
        <p:sp>
          <p:nvSpPr>
            <p:cNvPr id="33" name="Rounded Rectangular Callout 32"/>
            <p:cNvSpPr/>
            <p:nvPr/>
          </p:nvSpPr>
          <p:spPr>
            <a:xfrm>
              <a:off x="3940208" y="3387311"/>
              <a:ext cx="2443610" cy="685915"/>
            </a:xfrm>
            <a:prstGeom prst="wedgeRoundRectCallout">
              <a:avLst>
                <a:gd name="adj1" fmla="val -35042"/>
                <a:gd name="adj2" fmla="val -4868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8123" y="3695235"/>
              <a:ext cx="2522006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Annual salary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Rs.7000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080654" y="3807023"/>
            <a:ext cx="111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/>
              </a:rPr>
              <a:t>Year   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048250" y="2011929"/>
            <a:ext cx="1683222" cy="878015"/>
            <a:chOff x="4294443" y="3382500"/>
            <a:chExt cx="1851543" cy="916789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4294443" y="3382500"/>
              <a:ext cx="1851543" cy="916789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863" y="3444195"/>
              <a:ext cx="1821120" cy="75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Amount of annual salaries forms an AP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1401662"/>
            <a:ext cx="785091" cy="406428"/>
            <a:chOff x="4772414" y="3398253"/>
            <a:chExt cx="863602" cy="424371"/>
          </a:xfrm>
        </p:grpSpPr>
        <p:sp>
          <p:nvSpPr>
            <p:cNvPr id="42" name="Cloud Callout 41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95216" y="2091177"/>
            <a:ext cx="785091" cy="406428"/>
            <a:chOff x="4772414" y="3398253"/>
            <a:chExt cx="863602" cy="424371"/>
          </a:xfrm>
        </p:grpSpPr>
        <p:sp>
          <p:nvSpPr>
            <p:cNvPr id="45" name="Cloud Callout 44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91219" y="2751338"/>
            <a:ext cx="785091" cy="406428"/>
            <a:chOff x="4772414" y="3398253"/>
            <a:chExt cx="863602" cy="424371"/>
          </a:xfrm>
        </p:grpSpPr>
        <p:sp>
          <p:nvSpPr>
            <p:cNvPr id="48" name="Cloud Callout 47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13543" y="3736947"/>
            <a:ext cx="785091" cy="406428"/>
            <a:chOff x="4772414" y="3398253"/>
            <a:chExt cx="863602" cy="424371"/>
          </a:xfrm>
        </p:grpSpPr>
        <p:sp>
          <p:nvSpPr>
            <p:cNvPr id="51" name="Cloud Callout 50"/>
            <p:cNvSpPr/>
            <p:nvPr/>
          </p:nvSpPr>
          <p:spPr>
            <a:xfrm>
              <a:off x="4772414" y="3398253"/>
              <a:ext cx="863602" cy="424371"/>
            </a:xfrm>
            <a:prstGeom prst="cloudCallout">
              <a:avLst>
                <a:gd name="adj1" fmla="val -56286"/>
                <a:gd name="adj2" fmla="val 60581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9127" y="3436382"/>
              <a:ext cx="489685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96050" y="1129114"/>
            <a:ext cx="1934820" cy="624045"/>
            <a:chOff x="4229405" y="3394577"/>
            <a:chExt cx="2128303" cy="651603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98013" y="3444195"/>
              <a:ext cx="1989326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7000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13543" y="-1085850"/>
            <a:ext cx="3657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5.2 19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95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6" grpId="0" animBg="1"/>
      <p:bldP spid="36" grpId="1" animBg="1"/>
      <p:bldP spid="16" grpId="0" animBg="1"/>
      <p:bldP spid="16" grpId="1" animBg="1"/>
      <p:bldP spid="12" grpId="0" animBg="1"/>
      <p:bldP spid="12" grpId="1" animBg="1"/>
      <p:bldP spid="10" grpId="0" animBg="1"/>
      <p:bldP spid="10" grpId="1" animBg="1"/>
      <p:bldP spid="6" grpId="0" animBg="1"/>
      <p:bldP spid="6" grpId="1" animBg="1"/>
      <p:bldP spid="5" grpId="0" animBg="1"/>
      <p:bldP spid="5" grpId="1" animBg="1"/>
      <p:bldP spid="2" grpId="0"/>
      <p:bldP spid="3" grpId="0"/>
      <p:bldP spid="11" grpId="0"/>
      <p:bldP spid="20" grpId="0"/>
      <p:bldP spid="27" grpId="0"/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lowchart: Alternate Process 90"/>
          <p:cNvSpPr/>
          <p:nvPr/>
        </p:nvSpPr>
        <p:spPr>
          <a:xfrm>
            <a:off x="4087921" y="3685984"/>
            <a:ext cx="428676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448" y="514350"/>
            <a:ext cx="7633952" cy="8309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Q.19)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Subba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kern="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Rao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started work in 1995 at an annual salary of Rs.5000 and received an increment of Rs.200 each year. In which year did his income reach Rs.7000 ?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136" y="1261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67" y="179380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261646"/>
            <a:ext cx="4211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 salaries of each year after 1995 are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799" y="2332093"/>
            <a:ext cx="525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Let after n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year, his salary will be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Rs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. 7000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8250" y="2817868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a + (n – 1)d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37" y="309409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9187" y="3094093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6474" y="30940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074" y="3094093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5000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4674" y="3094093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206" y="3094093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337285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8713" y="3372854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33728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–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3372854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5000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3372854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4732" y="337285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363183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631839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63183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4732" y="363183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405253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391897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575832" y="4221813"/>
            <a:ext cx="607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82727" y="421165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200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4200" y="4052536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625181" y="4290431"/>
            <a:ext cx="449259" cy="1740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240000" flipH="1">
            <a:off x="2616727" y="3967276"/>
            <a:ext cx="520291" cy="2298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3866" y="3828456"/>
            <a:ext cx="47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8450" y="4327066"/>
            <a:ext cx="33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272442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0" y="272442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10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1300" y="271500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n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8042" y="304288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5400" y="3042886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9441" y="3042886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10 + 1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8090" y="337280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15448" y="3372807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9489" y="337280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11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8041" y="3689836"/>
            <a:ext cx="306946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Therefore, in 11th year, his salary will be </a:t>
            </a:r>
            <a:r>
              <a:rPr lang="en-US" b="1" dirty="0" smtClean="0">
                <a:solidFill>
                  <a:prstClr val="black"/>
                </a:solidFill>
                <a:sym typeface="Symbol"/>
              </a:rPr>
              <a:t>Rs.7000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.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571878" y="2692840"/>
            <a:ext cx="1" cy="1819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4436" y="1793807"/>
            <a:ext cx="671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The incomes that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Subba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Rao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obtained in various years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form an A.P with first term (a) = 5000 and common difference(d) = 200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914398" y="2560693"/>
            <a:ext cx="2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   Now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7000</a:t>
            </a:r>
            <a:r>
              <a:rPr lang="en-US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3001" y="1323975"/>
            <a:ext cx="3144019" cy="461665"/>
            <a:chOff x="990600" y="1885950"/>
            <a:chExt cx="3144019" cy="461665"/>
          </a:xfrm>
        </p:grpSpPr>
        <p:sp>
          <p:nvSpPr>
            <p:cNvPr id="69" name="TextBox 68"/>
            <p:cNvSpPr txBox="1"/>
            <p:nvPr/>
          </p:nvSpPr>
          <p:spPr>
            <a:xfrm>
              <a:off x="990600" y="188595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          </a:t>
              </a:r>
            </a:p>
            <a:p>
              <a:pPr>
                <a:defRPr/>
              </a:pP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5000,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32513" y="1885950"/>
              <a:ext cx="731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        </a:t>
              </a:r>
            </a:p>
            <a:p>
              <a:pPr>
                <a:defRPr/>
              </a:pP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5200,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68" y="1885950"/>
              <a:ext cx="1794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          </a:t>
              </a:r>
            </a:p>
            <a:p>
              <a:pPr>
                <a:defRPr/>
              </a:pPr>
              <a:r>
                <a:rPr lang="en-US" sz="2000" kern="0" baseline="-25000" dirty="0" smtClean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  <a:sym typeface="Symbol"/>
                </a:rPr>
                <a:t>5400,   ……, </a:t>
              </a: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72210" y="1885950"/>
              <a:ext cx="1066389" cy="2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571874" y="1486713"/>
            <a:ext cx="73133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 baseline="-2500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sz="2000" dirty="0">
                <a:sym typeface="Symbol"/>
              </a:rPr>
              <a:t>7000</a:t>
            </a:r>
            <a:endParaRPr lang="en-US" sz="2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496050" y="1129114"/>
            <a:ext cx="1934820" cy="624045"/>
            <a:chOff x="4229405" y="3394577"/>
            <a:chExt cx="2128303" cy="651603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4229405" y="3394577"/>
              <a:ext cx="2128303" cy="651603"/>
            </a:xfrm>
            <a:prstGeom prst="wedgeRoundRectCallout">
              <a:avLst>
                <a:gd name="adj1" fmla="val -37053"/>
                <a:gd name="adj2" fmla="val -337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98013" y="3444195"/>
              <a:ext cx="1989326" cy="546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need to find n when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7000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0" name="Curved Right Arrow 89"/>
          <p:cNvSpPr/>
          <p:nvPr/>
        </p:nvSpPr>
        <p:spPr>
          <a:xfrm rot="5400000">
            <a:off x="2429850" y="2705680"/>
            <a:ext cx="227149" cy="67433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Left Arrow 91"/>
          <p:cNvSpPr/>
          <p:nvPr/>
        </p:nvSpPr>
        <p:spPr>
          <a:xfrm rot="21204248">
            <a:off x="2961477" y="3840727"/>
            <a:ext cx="1124076" cy="104087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Curved Right Arrow 92"/>
          <p:cNvSpPr/>
          <p:nvPr/>
        </p:nvSpPr>
        <p:spPr>
          <a:xfrm rot="5400000">
            <a:off x="5561030" y="2312737"/>
            <a:ext cx="227149" cy="71582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2" grpId="0"/>
      <p:bldP spid="4" grpId="0"/>
      <p:bldP spid="85" grpId="0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1996</Words>
  <Application>Microsoft Office PowerPoint</Application>
  <PresentationFormat>On-screen Show (16:9)</PresentationFormat>
  <Paragraphs>468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Rockwell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2022-04-23T04:53:49Z</dcterms:modified>
</cp:coreProperties>
</file>