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6" r:id="rId3"/>
  </p:sldMasterIdLst>
  <p:notesMasterIdLst>
    <p:notesMasterId r:id="rId29"/>
  </p:notesMasterIdLst>
  <p:sldIdLst>
    <p:sldId id="915" r:id="rId4"/>
    <p:sldId id="801" r:id="rId5"/>
    <p:sldId id="802" r:id="rId6"/>
    <p:sldId id="803" r:id="rId7"/>
    <p:sldId id="804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22" r:id="rId24"/>
    <p:sldId id="823" r:id="rId25"/>
    <p:sldId id="824" r:id="rId26"/>
    <p:sldId id="825" r:id="rId27"/>
    <p:sldId id="91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66"/>
    <a:srgbClr val="00FFFF"/>
    <a:srgbClr val="0000FF"/>
    <a:srgbClr val="FF6600"/>
    <a:srgbClr val="53B0C9"/>
    <a:srgbClr val="FFFF99"/>
    <a:srgbClr val="953735"/>
    <a:srgbClr val="00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2" autoAdjust="0"/>
    <p:restoredTop sz="83883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708"/>
        <p:guide pos="552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9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3.wmf"/><Relationship Id="rId1" Type="http://schemas.openxmlformats.org/officeDocument/2006/relationships/image" Target="../media/image36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8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9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9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0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7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7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6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882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0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47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9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24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553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8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3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1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7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4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846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01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48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6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4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3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Related image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739" y="-77926"/>
            <a:ext cx="9244428" cy="52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9.wmf"/><Relationship Id="rId26" Type="http://schemas.openxmlformats.org/officeDocument/2006/relationships/oleObject" Target="../embeddings/oleObject36.bin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5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37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2.bin"/><Relationship Id="rId31" Type="http://schemas.openxmlformats.org/officeDocument/2006/relationships/image" Target="../media/image3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34.bin"/><Relationship Id="rId27" Type="http://schemas.openxmlformats.org/officeDocument/2006/relationships/image" Target="../media/image33.wmf"/><Relationship Id="rId30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" Type="http://schemas.openxmlformats.org/officeDocument/2006/relationships/image" Target="../media/image123.png"/><Relationship Id="rId21" Type="http://schemas.openxmlformats.org/officeDocument/2006/relationships/image" Target="../media/image141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35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6.png"/><Relationship Id="rId4" Type="http://schemas.openxmlformats.org/officeDocument/2006/relationships/image" Target="../media/image2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54.png"/><Relationship Id="rId7" Type="http://schemas.openxmlformats.org/officeDocument/2006/relationships/image" Target="../media/image2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4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31" Type="http://schemas.openxmlformats.org/officeDocument/2006/relationships/image" Target="../media/image221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9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6.bin"/><Relationship Id="rId34" Type="http://schemas.openxmlformats.org/officeDocument/2006/relationships/oleObject" Target="../embeddings/oleObject23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wmf"/><Relationship Id="rId25" Type="http://schemas.openxmlformats.org/officeDocument/2006/relationships/image" Target="../media/image17.wmf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15.wmf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2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2.bin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5.bin"/><Relationship Id="rId31" Type="http://schemas.openxmlformats.org/officeDocument/2006/relationships/image" Target="../media/image20.wmf"/><Relationship Id="rId44" Type="http://schemas.openxmlformats.org/officeDocument/2006/relationships/image" Target="../media/image19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21.bin"/><Relationship Id="rId35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360882" y="1971586"/>
            <a:ext cx="442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 smtClean="0">
                <a:solidFill>
                  <a:prstClr val="black"/>
                </a:solidFill>
              </a:rPr>
              <a:t>Lecture_07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9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6178788" y="4429263"/>
            <a:ext cx="1625529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229100" y="1352550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/>
          <p:cNvSpPr/>
          <p:nvPr/>
        </p:nvSpPr>
        <p:spPr>
          <a:xfrm>
            <a:off x="2516779" y="3030781"/>
            <a:ext cx="191410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8" name="Flowchart: Alternate Process 47"/>
          <p:cNvSpPr/>
          <p:nvPr/>
        </p:nvSpPr>
        <p:spPr>
          <a:xfrm>
            <a:off x="3194327" y="3031888"/>
            <a:ext cx="349196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2225782" y="2770554"/>
            <a:ext cx="191410" cy="21154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52" y="1170110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76" y="916471"/>
            <a:ext cx="46878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iv)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Given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2,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8,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90, find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 &amp; a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692" y="1163566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825" y="1421959"/>
            <a:ext cx="74643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 2,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880" y="1421959"/>
            <a:ext cx="77899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 8,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9350" y="1421959"/>
            <a:ext cx="92357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90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05200" y="893893"/>
            <a:ext cx="2253899" cy="523220"/>
            <a:chOff x="3865616" y="3395819"/>
            <a:chExt cx="2253899" cy="546328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85825" y="1687689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2226" y="2056790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25024"/>
              </p:ext>
            </p:extLst>
          </p:nvPr>
        </p:nvGraphicFramePr>
        <p:xfrm>
          <a:off x="2195513" y="1965501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0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65501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933849" y="1419270"/>
            <a:ext cx="2139350" cy="523220"/>
            <a:chOff x="3722488" y="3403852"/>
            <a:chExt cx="2139350" cy="546328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3743669" y="3439636"/>
              <a:ext cx="2100916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22488" y="3403852"/>
              <a:ext cx="2139350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8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&amp;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81253" y="2556824"/>
            <a:ext cx="86767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3444"/>
              </p:ext>
            </p:extLst>
          </p:nvPr>
        </p:nvGraphicFramePr>
        <p:xfrm>
          <a:off x="2209800" y="2465564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1" name="Equation" r:id="rId5" imgW="164880" imgH="393480" progId="Equation.DSMT4">
                  <p:embed/>
                </p:oleObj>
              </mc:Choice>
              <mc:Fallback>
                <p:oleObj name="Equation" r:id="rId5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65564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977308"/>
              </p:ext>
            </p:extLst>
          </p:nvPr>
        </p:nvGraphicFramePr>
        <p:xfrm>
          <a:off x="2406650" y="2579864"/>
          <a:ext cx="5413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2" name="Equation" r:id="rId7" imgW="393480" imgH="203040" progId="Equation.DSMT4">
                  <p:embed/>
                </p:oleObj>
              </mc:Choice>
              <mc:Fallback>
                <p:oleObj name="Equation" r:id="rId7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579864"/>
                        <a:ext cx="5413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447951"/>
              </p:ext>
            </p:extLst>
          </p:nvPr>
        </p:nvGraphicFramePr>
        <p:xfrm>
          <a:off x="2925763" y="2579864"/>
          <a:ext cx="750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3" name="Equation" r:id="rId9" imgW="545760" imgH="203040" progId="Equation.DSMT4">
                  <p:embed/>
                </p:oleObj>
              </mc:Choice>
              <mc:Fallback>
                <p:oleObj name="Equation" r:id="rId9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579864"/>
                        <a:ext cx="750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961015"/>
              </p:ext>
            </p:extLst>
          </p:nvPr>
        </p:nvGraphicFramePr>
        <p:xfrm>
          <a:off x="3638550" y="2579864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4" name="Equation" r:id="rId11" imgW="291960" imgH="203040" progId="Equation.DSMT4">
                  <p:embed/>
                </p:oleObj>
              </mc:Choice>
              <mc:Fallback>
                <p:oleObj name="Equation" r:id="rId11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579864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eft Arrow 33"/>
          <p:cNvSpPr/>
          <p:nvPr/>
        </p:nvSpPr>
        <p:spPr>
          <a:xfrm rot="924873">
            <a:off x="1948541" y="2778840"/>
            <a:ext cx="315022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2500" y="2968385"/>
            <a:ext cx="14264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90 × 2 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22092"/>
              </p:ext>
            </p:extLst>
          </p:nvPr>
        </p:nvGraphicFramePr>
        <p:xfrm>
          <a:off x="2207010" y="3063843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5" name="Equation" r:id="rId13" imgW="139680" imgH="126720" progId="Equation.DSMT4">
                  <p:embed/>
                </p:oleObj>
              </mc:Choice>
              <mc:Fallback>
                <p:oleObj name="Equation" r:id="rId13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010" y="3063843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56166"/>
              </p:ext>
            </p:extLst>
          </p:nvPr>
        </p:nvGraphicFramePr>
        <p:xfrm>
          <a:off x="2412725" y="3016010"/>
          <a:ext cx="29686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6" name="Equation" r:id="rId15" imgW="215640" imgH="203040" progId="Equation.DSMT4">
                  <p:embed/>
                </p:oleObj>
              </mc:Choice>
              <mc:Fallback>
                <p:oleObj name="Equation" r:id="rId15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725" y="3016010"/>
                        <a:ext cx="29686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70990"/>
              </p:ext>
            </p:extLst>
          </p:nvPr>
        </p:nvGraphicFramePr>
        <p:xfrm>
          <a:off x="2703513" y="3014839"/>
          <a:ext cx="4889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7" name="Equation" r:id="rId17" imgW="355320" imgH="177480" progId="Equation.DSMT4">
                  <p:embed/>
                </p:oleObj>
              </mc:Choice>
              <mc:Fallback>
                <p:oleObj name="Equation" r:id="rId17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3014839"/>
                        <a:ext cx="48895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37182"/>
              </p:ext>
            </p:extLst>
          </p:nvPr>
        </p:nvGraphicFramePr>
        <p:xfrm>
          <a:off x="3190875" y="3018014"/>
          <a:ext cx="47148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8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3018014"/>
                        <a:ext cx="47148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Curved Right Arrow 39"/>
          <p:cNvSpPr/>
          <p:nvPr/>
        </p:nvSpPr>
        <p:spPr>
          <a:xfrm rot="5400000">
            <a:off x="3390804" y="2187847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5400000">
            <a:off x="3561967" y="2339221"/>
            <a:ext cx="154090" cy="3254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4710" y="3262072"/>
            <a:ext cx="11143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180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65388"/>
              </p:ext>
            </p:extLst>
          </p:nvPr>
        </p:nvGraphicFramePr>
        <p:xfrm>
          <a:off x="2201569" y="3357530"/>
          <a:ext cx="185738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9" name="Equation" r:id="rId21" imgW="139680" imgH="126720" progId="Equation.DSMT4">
                  <p:embed/>
                </p:oleObj>
              </mc:Choice>
              <mc:Fallback>
                <p:oleObj name="Equation" r:id="rId21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569" y="3357530"/>
                        <a:ext cx="185738" cy="166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258510"/>
              </p:ext>
            </p:extLst>
          </p:nvPr>
        </p:nvGraphicFramePr>
        <p:xfrm>
          <a:off x="2419350" y="3291064"/>
          <a:ext cx="4365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0" name="Equation" r:id="rId22" imgW="317160" imgH="203040" progId="Equation.DSMT4">
                  <p:embed/>
                </p:oleObj>
              </mc:Choice>
              <mc:Fallback>
                <p:oleObj name="Equation" r:id="rId22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291064"/>
                        <a:ext cx="4365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28445"/>
              </p:ext>
            </p:extLst>
          </p:nvPr>
        </p:nvGraphicFramePr>
        <p:xfrm>
          <a:off x="2854393" y="3294034"/>
          <a:ext cx="466820" cy="276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1" name="Equation" r:id="rId24" imgW="342720" imgH="203040" progId="Equation.DSMT4">
                  <p:embed/>
                </p:oleObj>
              </mc:Choice>
              <mc:Fallback>
                <p:oleObj name="Equation" r:id="rId24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93" y="3294034"/>
                        <a:ext cx="466820" cy="2766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Curved Right Arrow 48"/>
          <p:cNvSpPr/>
          <p:nvPr/>
        </p:nvSpPr>
        <p:spPr>
          <a:xfrm rot="16200000" flipH="1">
            <a:off x="2398205" y="3009136"/>
            <a:ext cx="197611" cy="43764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94710" y="3570463"/>
            <a:ext cx="111435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180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534867"/>
              </p:ext>
            </p:extLst>
          </p:nvPr>
        </p:nvGraphicFramePr>
        <p:xfrm>
          <a:off x="2214563" y="3578402"/>
          <a:ext cx="3889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2" name="Equation" r:id="rId26" imgW="291960" imgH="203040" progId="Equation.DSMT4">
                  <p:embed/>
                </p:oleObj>
              </mc:Choice>
              <mc:Fallback>
                <p:oleObj name="Equation" r:id="rId26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578402"/>
                        <a:ext cx="388937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48196"/>
              </p:ext>
            </p:extLst>
          </p:nvPr>
        </p:nvGraphicFramePr>
        <p:xfrm>
          <a:off x="2570163" y="3611739"/>
          <a:ext cx="50165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3" name="Equation" r:id="rId28" imgW="368280" imgH="164880" progId="Equation.DSMT4">
                  <p:embed/>
                </p:oleObj>
              </mc:Choice>
              <mc:Fallback>
                <p:oleObj name="Equation" r:id="rId28" imgW="368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3611739"/>
                        <a:ext cx="501650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Curved Right Arrow 52"/>
          <p:cNvSpPr/>
          <p:nvPr/>
        </p:nvSpPr>
        <p:spPr>
          <a:xfrm rot="16200000" flipH="1">
            <a:off x="2595567" y="2723971"/>
            <a:ext cx="269014" cy="923035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Curved Right Arrow 53"/>
          <p:cNvSpPr/>
          <p:nvPr/>
        </p:nvSpPr>
        <p:spPr>
          <a:xfrm rot="16200000" flipH="1">
            <a:off x="2269897" y="2858219"/>
            <a:ext cx="269014" cy="126287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47857" y="3814596"/>
            <a:ext cx="164831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4n – 180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28878" y="3814596"/>
            <a:ext cx="8706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0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0600" y="4061290"/>
            <a:ext cx="239841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8n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– 4n – 180 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1122" y="4286250"/>
            <a:ext cx="34740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Dividing throughout by 4, we get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075" y="4552414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06292" y="4552414"/>
            <a:ext cx="55496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 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44241" y="4552414"/>
            <a:ext cx="11192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 45 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Curved Right Arrow 64"/>
          <p:cNvSpPr/>
          <p:nvPr/>
        </p:nvSpPr>
        <p:spPr>
          <a:xfrm rot="5400000">
            <a:off x="1911536" y="3802872"/>
            <a:ext cx="272677" cy="13334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Rounded Rectangular Callout 65"/>
          <p:cNvSpPr/>
          <p:nvPr/>
        </p:nvSpPr>
        <p:spPr>
          <a:xfrm>
            <a:off x="6703724" y="918115"/>
            <a:ext cx="1484935" cy="1100576"/>
          </a:xfrm>
          <a:prstGeom prst="wedgeRoundRectCallout">
            <a:avLst>
              <a:gd name="adj1" fmla="val -29043"/>
              <a:gd name="adj2" fmla="val 49067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Flowchart: Alternate Process 67"/>
          <p:cNvSpPr/>
          <p:nvPr/>
        </p:nvSpPr>
        <p:spPr>
          <a:xfrm>
            <a:off x="7097316" y="1019680"/>
            <a:ext cx="118540" cy="171389"/>
          </a:xfrm>
          <a:prstGeom prst="flowChartAlternateProcess">
            <a:avLst/>
          </a:prstGeom>
          <a:solidFill>
            <a:srgbClr val="FFFF0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Flowchart: Alternate Process 70"/>
          <p:cNvSpPr/>
          <p:nvPr/>
        </p:nvSpPr>
        <p:spPr>
          <a:xfrm>
            <a:off x="7376499" y="1021000"/>
            <a:ext cx="173011" cy="171389"/>
          </a:xfrm>
          <a:prstGeom prst="flowChartAlternateProcess">
            <a:avLst/>
          </a:prstGeom>
          <a:solidFill>
            <a:srgbClr val="FFFF00"/>
          </a:solidFill>
          <a:ln w="762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0965" y="974569"/>
            <a:ext cx="666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 × 45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3" name="Flowchart: Alternate Process 72"/>
          <p:cNvSpPr/>
          <p:nvPr/>
        </p:nvSpPr>
        <p:spPr>
          <a:xfrm>
            <a:off x="7039093" y="1244167"/>
            <a:ext cx="118540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4" name="Flowchart: Alternate Process 73"/>
          <p:cNvSpPr/>
          <p:nvPr/>
        </p:nvSpPr>
        <p:spPr>
          <a:xfrm>
            <a:off x="7926785" y="1238427"/>
            <a:ext cx="130941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53674" y="1201244"/>
            <a:ext cx="285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58918" y="1172312"/>
            <a:ext cx="28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</a:t>
            </a:r>
            <a:endParaRPr lang="en-US" sz="14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Curved Right Arrow 74"/>
          <p:cNvSpPr/>
          <p:nvPr/>
        </p:nvSpPr>
        <p:spPr>
          <a:xfrm rot="5400000" flipH="1">
            <a:off x="7430449" y="1041502"/>
            <a:ext cx="208420" cy="97949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66587" y="1725057"/>
            <a:ext cx="446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Flowchart: Alternate Process 76"/>
          <p:cNvSpPr/>
          <p:nvPr/>
        </p:nvSpPr>
        <p:spPr>
          <a:xfrm>
            <a:off x="7421456" y="1250355"/>
            <a:ext cx="379720" cy="171389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42466" y="1201244"/>
            <a:ext cx="817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 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 </a:t>
            </a:r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× 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5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18609" y="1712186"/>
            <a:ext cx="358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56939" y="1715733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90037" y="1722083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26479" y="1321450"/>
            <a:ext cx="8402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256923" y="1316472"/>
            <a:ext cx="12602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10n + 9n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17162" y="1311925"/>
            <a:ext cx="98777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45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145605" y="671689"/>
            <a:ext cx="2002464" cy="523220"/>
            <a:chOff x="3980032" y="3395819"/>
            <a:chExt cx="2002464" cy="546328"/>
          </a:xfrm>
        </p:grpSpPr>
        <p:sp>
          <p:nvSpPr>
            <p:cNvPr id="86" name="Rounded Rectangular Callout 85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Take common from first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622577" y="1593707"/>
            <a:ext cx="75533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01467" y="1593707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(n – 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6274157" y="673695"/>
            <a:ext cx="2002464" cy="523220"/>
            <a:chOff x="3980032" y="3395819"/>
            <a:chExt cx="2002464" cy="546328"/>
          </a:xfrm>
        </p:grpSpPr>
        <p:sp>
          <p:nvSpPr>
            <p:cNvPr id="91" name="Rounded Rectangular Callout 90"/>
            <p:cNvSpPr/>
            <p:nvPr/>
          </p:nvSpPr>
          <p:spPr>
            <a:xfrm>
              <a:off x="4014547" y="3429691"/>
              <a:ext cx="1940160" cy="482662"/>
            </a:xfrm>
            <a:prstGeom prst="wedgeRoundRectCallout">
              <a:avLst>
                <a:gd name="adj1" fmla="val -46505"/>
                <a:gd name="adj2" fmla="val 8644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80032" y="3395819"/>
              <a:ext cx="20024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Take common from last two terms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878121" y="1593707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9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21929" y="1593707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(n – 5)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05328" y="1593973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25267" y="1878447"/>
            <a:ext cx="11112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5)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76153" y="1878447"/>
            <a:ext cx="95090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(2n + 9)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903753" y="1881224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91025" y="2176668"/>
            <a:ext cx="135165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5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5449" y="2169376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89560" y="2175099"/>
            <a:ext cx="121058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2n + 9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52601" y="2545197"/>
            <a:ext cx="10759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= 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29988" y="2534835"/>
            <a:ext cx="51007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=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aphicFrame>
        <p:nvGraphicFramePr>
          <p:cNvPr id="1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78352"/>
              </p:ext>
            </p:extLst>
          </p:nvPr>
        </p:nvGraphicFramePr>
        <p:xfrm>
          <a:off x="6892511" y="2446700"/>
          <a:ext cx="345792" cy="53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4" name="Equation" r:id="rId30" imgW="253890" imgH="393529" progId="Equation.DSMT4">
                  <p:embed/>
                </p:oleObj>
              </mc:Choice>
              <mc:Fallback>
                <p:oleObj name="Equation" r:id="rId30" imgW="25389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511" y="2446700"/>
                        <a:ext cx="345792" cy="53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5834728" y="2536505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66476" y="2904845"/>
            <a:ext cx="297549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Since ‘n’ cannot be negative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164964" y="3157714"/>
            <a:ext cx="70243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= 5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877974" y="2820954"/>
            <a:ext cx="1853400" cy="318980"/>
            <a:chOff x="3878596" y="3395819"/>
            <a:chExt cx="1853400" cy="333069"/>
          </a:xfrm>
        </p:grpSpPr>
        <p:sp>
          <p:nvSpPr>
            <p:cNvPr id="110" name="Rounded Rectangular Callout 109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878596" y="3395819"/>
              <a:ext cx="1853400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52551" y="3426587"/>
            <a:ext cx="66335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996515" y="3426587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+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57917" y="3700639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 2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37795" y="3700639"/>
            <a:ext cx="108680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(5 – 1)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41688" y="3700639"/>
            <a:ext cx="5305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(8)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6345994" y="2802768"/>
            <a:ext cx="2139350" cy="523220"/>
            <a:chOff x="3722488" y="3403852"/>
            <a:chExt cx="2139350" cy="546328"/>
          </a:xfrm>
        </p:grpSpPr>
        <p:sp>
          <p:nvSpPr>
            <p:cNvPr id="124" name="Rounded Rectangular Callout 123"/>
            <p:cNvSpPr/>
            <p:nvPr/>
          </p:nvSpPr>
          <p:spPr>
            <a:xfrm>
              <a:off x="3743669" y="3439636"/>
              <a:ext cx="2100916" cy="482662"/>
            </a:xfrm>
            <a:prstGeom prst="wedgeRoundRectCallout">
              <a:avLst>
                <a:gd name="adj1" fmla="val -49445"/>
                <a:gd name="adj2" fmla="val 10292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22488" y="3403852"/>
              <a:ext cx="2139350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2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8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&amp;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5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4757995" y="3970258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 2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237873" y="3970258"/>
            <a:ext cx="649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(4)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79094" y="3970258"/>
            <a:ext cx="5305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(8)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60606" y="4248019"/>
            <a:ext cx="6927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 2   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240484" y="4248019"/>
            <a:ext cx="649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+ 32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38626" y="4483225"/>
            <a:ext cx="13333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 34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74510" y="4422775"/>
            <a:ext cx="215227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 n = 5,  a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34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363458" y="3852696"/>
            <a:ext cx="2644549" cy="738665"/>
            <a:chOff x="3722487" y="3403852"/>
            <a:chExt cx="2644549" cy="771287"/>
          </a:xfrm>
        </p:grpSpPr>
        <p:sp>
          <p:nvSpPr>
            <p:cNvPr id="63" name="Rounded Rectangular Callout 62"/>
            <p:cNvSpPr/>
            <p:nvPr/>
          </p:nvSpPr>
          <p:spPr>
            <a:xfrm>
              <a:off x="3809111" y="3433115"/>
              <a:ext cx="2433380" cy="706699"/>
            </a:xfrm>
            <a:prstGeom prst="wedgeRoundRectCallout">
              <a:avLst>
                <a:gd name="adj1" fmla="val -56536"/>
                <a:gd name="adj2" fmla="val 8277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22487" y="3403852"/>
              <a:ext cx="2644549" cy="77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It’s a quadratic equation, lets solve it by factorisation method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039002" y="-1466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3(vi)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546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00"/>
                            </p:stCondLst>
                            <p:childTnLst>
                              <p:par>
                                <p:cTn id="4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500"/>
                            </p:stCondLst>
                            <p:childTnLst>
                              <p:par>
                                <p:cTn id="5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47" grpId="0" animBg="1"/>
      <p:bldP spid="47" grpId="1" animBg="1"/>
      <p:bldP spid="48" grpId="0" animBg="1"/>
      <p:bldP spid="48" grpId="1" animBg="1"/>
      <p:bldP spid="33" grpId="0" animBg="1"/>
      <p:bldP spid="33" grpId="1" animBg="1"/>
      <p:bldP spid="3" grpId="0"/>
      <p:bldP spid="4" grpId="0"/>
      <p:bldP spid="5" grpId="0"/>
      <p:bldP spid="6" grpId="0"/>
      <p:bldP spid="7" grpId="0"/>
      <p:bldP spid="8" grpId="0"/>
      <p:bldP spid="22" grpId="0"/>
      <p:bldP spid="23" grpId="0"/>
      <p:bldP spid="28" grpId="0"/>
      <p:bldP spid="34" grpId="0" animBg="1"/>
      <p:bldP spid="34" grpId="1" animBg="1"/>
      <p:bldP spid="35" grpId="0"/>
      <p:bldP spid="40" grpId="0" animBg="1"/>
      <p:bldP spid="40" grpId="1" animBg="1"/>
      <p:bldP spid="41" grpId="0" animBg="1"/>
      <p:bldP spid="41" grpId="1" animBg="1"/>
      <p:bldP spid="42" grpId="0"/>
      <p:bldP spid="49" grpId="0" animBg="1"/>
      <p:bldP spid="49" grpId="1" animBg="1"/>
      <p:bldP spid="50" grpId="0"/>
      <p:bldP spid="53" grpId="0" animBg="1"/>
      <p:bldP spid="53" grpId="1" animBg="1"/>
      <p:bldP spid="54" grpId="0" animBg="1"/>
      <p:bldP spid="54" grpId="1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1" grpId="0" animBg="1"/>
      <p:bldP spid="71" grpId="1" animBg="1"/>
      <p:bldP spid="67" grpId="0"/>
      <p:bldP spid="67" grpId="1"/>
      <p:bldP spid="73" grpId="0" animBg="1"/>
      <p:bldP spid="73" grpId="1" animBg="1"/>
      <p:bldP spid="74" grpId="0" animBg="1"/>
      <p:bldP spid="74" grpId="1" animBg="1"/>
      <p:bldP spid="69" grpId="0"/>
      <p:bldP spid="69" grpId="1"/>
      <p:bldP spid="70" grpId="0"/>
      <p:bldP spid="70" grpId="1"/>
      <p:bldP spid="75" grpId="0" animBg="1"/>
      <p:bldP spid="75" grpId="1" animBg="1"/>
      <p:bldP spid="76" grpId="0"/>
      <p:bldP spid="76" grpId="1"/>
      <p:bldP spid="77" grpId="0" animBg="1"/>
      <p:bldP spid="77" grpId="1" animBg="1"/>
      <p:bldP spid="72" grpId="0"/>
      <p:bldP spid="72" grpId="1"/>
      <p:bldP spid="78" grpId="0"/>
      <p:bldP spid="78" grpId="1"/>
      <p:bldP spid="79" grpId="0"/>
      <p:bldP spid="79" grpId="1"/>
      <p:bldP spid="80" grpId="0"/>
      <p:bldP spid="80" grpId="1"/>
      <p:bldP spid="82" grpId="0"/>
      <p:bldP spid="83" grpId="0"/>
      <p:bldP spid="84" grpId="0"/>
      <p:bldP spid="88" grpId="0"/>
      <p:bldP spid="89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5" grpId="0"/>
      <p:bldP spid="107" grpId="0"/>
      <p:bldP spid="108" grpId="0"/>
      <p:bldP spid="112" grpId="0"/>
      <p:bldP spid="113" grpId="0"/>
      <p:bldP spid="120" grpId="0"/>
      <p:bldP spid="121" grpId="0"/>
      <p:bldP spid="122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47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0829" y="909221"/>
            <a:ext cx="49926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v)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Given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8, 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62,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210,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find 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&amp;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d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105400" y="1545416"/>
            <a:ext cx="1084980" cy="416734"/>
            <a:chOff x="5215940" y="3173552"/>
            <a:chExt cx="1193477" cy="435140"/>
          </a:xfrm>
        </p:grpSpPr>
        <p:sp>
          <p:nvSpPr>
            <p:cNvPr id="76" name="Rounded Rectangular Callout 75"/>
            <p:cNvSpPr/>
            <p:nvPr/>
          </p:nvSpPr>
          <p:spPr>
            <a:xfrm>
              <a:off x="5242289" y="3173552"/>
              <a:ext cx="1119990" cy="435140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215940" y="3220853"/>
              <a:ext cx="119347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find d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81000" y="127635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38225" y="1295400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a = 8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053773" y="1504950"/>
                <a:ext cx="1580882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[a 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+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]</a:t>
                </a:r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" y="1504950"/>
                <a:ext cx="1580882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2317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587375" y="208301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5025" y="2083012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60565" y="2083012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447800" y="1988820"/>
                <a:ext cx="118685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[8 + 62]</a:t>
                </a:r>
                <a:endParaRPr lang="en-US" b="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88820"/>
                <a:ext cx="1186855" cy="502573"/>
              </a:xfrm>
              <a:prstGeom prst="rect">
                <a:avLst/>
              </a:prstGeom>
              <a:blipFill rotWithShape="1"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587375" y="257985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5025" y="257985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60565" y="2579855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447800" y="2485663"/>
                <a:ext cx="81063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× 70</a:t>
                </a:r>
                <a:endParaRPr lang="en-US" b="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485663"/>
                <a:ext cx="810638" cy="502573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587375" y="307901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5025" y="307901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60565" y="3079016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1470660" y="3079016"/>
                <a:ext cx="718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/>
                  <a:t> × </a:t>
                </a:r>
                <a:r>
                  <a:rPr lang="en-US" dirty="0" smtClean="0"/>
                  <a:t>35</a:t>
                </a:r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60" y="3079016"/>
                <a:ext cx="71846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8929" r="-254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587375" y="350899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5025" y="3417570"/>
                <a:ext cx="56938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210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35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3417570"/>
                <a:ext cx="569387" cy="5549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1260565" y="3508997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447800" y="3508997"/>
                <a:ext cx="3433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08997"/>
                <a:ext cx="343363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587375" y="392239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054100" y="3922395"/>
                <a:ext cx="745909" cy="338554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dirty="0" smtClean="0">
                          <a:latin typeface="Cambria Math"/>
                          <a:sym typeface="Symbol"/>
                        </a:rPr>
                        <m:t>n</m:t>
                      </m:r>
                      <m:r>
                        <a:rPr lang="en-US" b="0" dirty="0">
                          <a:latin typeface="Cambria Math"/>
                          <a:sym typeface="Symbol"/>
                        </a:rPr>
                        <m:t>=</m:t>
                      </m:r>
                      <m:r>
                        <a:rPr lang="en-US" b="0" i="1" dirty="0">
                          <a:latin typeface="Cambria Math"/>
                          <a:sym typeface="Symbol"/>
                        </a:rPr>
                        <m:t>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922395"/>
                <a:ext cx="745909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/>
          <p:cNvCxnSpPr/>
          <p:nvPr/>
        </p:nvCxnSpPr>
        <p:spPr>
          <a:xfrm>
            <a:off x="2745354" y="1630948"/>
            <a:ext cx="0" cy="345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06295" y="4280998"/>
                <a:ext cx="1882438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n</m:t>
                      </m:r>
                      <m: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  =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  <m:d>
                        <m:d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n</m:t>
                          </m:r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 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95" y="4280998"/>
                <a:ext cx="1882438" cy="3329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/>
          <p:cNvSpPr txBox="1"/>
          <p:nvPr/>
        </p:nvSpPr>
        <p:spPr>
          <a:xfrm>
            <a:off x="563880" y="464302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63471" y="4643021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62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1" y="4643021"/>
                <a:ext cx="455574" cy="3329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085695" y="4643021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5" y="4643021"/>
                <a:ext cx="381835" cy="3329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307945" y="4643021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8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45" y="4643021"/>
                <a:ext cx="341760" cy="3329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3045" y="4643021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45" y="4643021"/>
                <a:ext cx="381836" cy="3329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677385" y="4643021"/>
                <a:ext cx="9988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(6 −1)</m:t>
                    </m:r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d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85" y="4643021"/>
                <a:ext cx="998800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455" r="-2439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/>
          <p:cNvSpPr txBox="1"/>
          <p:nvPr/>
        </p:nvSpPr>
        <p:spPr>
          <a:xfrm>
            <a:off x="2779117" y="15677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16858" y="1611500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62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58" y="1611500"/>
                <a:ext cx="455574" cy="33291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3739082" y="1611500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82" y="1611500"/>
                <a:ext cx="381835" cy="33291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989907" y="1605858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8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07" y="1605858"/>
                <a:ext cx="341760" cy="33291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4155007" y="1611500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07" y="1611500"/>
                <a:ext cx="381836" cy="33291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4359347" y="1605858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47" y="1605858"/>
                <a:ext cx="478015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2763924" y="192405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3099223" y="1929698"/>
                <a:ext cx="750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62</m:t>
                    </m:r>
                  </m:oMath>
                </a14:m>
                <a:r>
                  <a:rPr lang="en-US" sz="1600" kern="0" baseline="-2500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– 8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23" y="1929698"/>
                <a:ext cx="750526" cy="338554"/>
              </a:xfrm>
              <a:prstGeom prst="rect">
                <a:avLst/>
              </a:prstGeom>
              <a:blipFill rotWithShape="1">
                <a:blip r:embed="rId20"/>
                <a:stretch>
                  <a:fillRect t="-5455" r="-2419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748454" y="1929698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1929698"/>
                <a:ext cx="381835" cy="33291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984311" y="1924056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1924056"/>
                <a:ext cx="478015" cy="338554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2763924" y="224860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371733" y="2254249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54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33" y="2254249"/>
                <a:ext cx="478016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3748454" y="225424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254249"/>
                <a:ext cx="381835" cy="33291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3984311" y="2248607"/>
                <a:ext cx="4780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248607"/>
                <a:ext cx="478015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2763924" y="265557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74198" y="2655578"/>
                <a:ext cx="3755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98" y="2655578"/>
                <a:ext cx="375551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3748454" y="265839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658399"/>
                <a:ext cx="381835" cy="33291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3984311" y="2576326"/>
                <a:ext cx="441146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54</m:t>
                          </m:r>
                        </m:num>
                        <m:den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576326"/>
                <a:ext cx="441146" cy="497059"/>
              </a:xfrm>
              <a:prstGeom prst="rect">
                <a:avLst/>
              </a:prstGeom>
              <a:blipFill rotWithShape="1">
                <a:blip r:embed="rId2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2763924" y="3181350"/>
                <a:ext cx="2129109" cy="54149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 n = 6 and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𝟓𝟒</m:t>
                        </m:r>
                      </m:num>
                      <m:den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𝟓</m:t>
                        </m:r>
                      </m:den>
                    </m:f>
                  </m:oMath>
                </a14:m>
                <a:endParaRPr lang="en-US" sz="20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24" y="3181350"/>
                <a:ext cx="2129109" cy="54149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/>
          <p:cNvCxnSpPr/>
          <p:nvPr/>
        </p:nvCxnSpPr>
        <p:spPr>
          <a:xfrm flipH="1">
            <a:off x="1422146" y="2814565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240000" flipH="1">
            <a:off x="1858909" y="2640801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41411" y="2398395"/>
            <a:ext cx="57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35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583727" y="2807777"/>
            <a:ext cx="47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775556" y="129540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62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657600" y="129540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210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4068195" y="1573400"/>
            <a:ext cx="2502749" cy="615281"/>
            <a:chOff x="4436164" y="3159249"/>
            <a:chExt cx="2753024" cy="642454"/>
          </a:xfrm>
        </p:grpSpPr>
        <p:sp>
          <p:nvSpPr>
            <p:cNvPr id="150" name="Rounded Rectangular Callout 149"/>
            <p:cNvSpPr/>
            <p:nvPr/>
          </p:nvSpPr>
          <p:spPr>
            <a:xfrm>
              <a:off x="4481845" y="3159249"/>
              <a:ext cx="2640879" cy="642454"/>
            </a:xfrm>
            <a:prstGeom prst="wedgeRoundRectCallout">
              <a:avLst>
                <a:gd name="adj1" fmla="val -61502"/>
                <a:gd name="adj2" fmla="val -43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436164" y="3220853"/>
              <a:ext cx="275302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the given value of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kern="0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279051" y="1512570"/>
            <a:ext cx="2502749" cy="508496"/>
            <a:chOff x="4436164" y="3125641"/>
            <a:chExt cx="2753024" cy="530953"/>
          </a:xfrm>
        </p:grpSpPr>
        <p:sp>
          <p:nvSpPr>
            <p:cNvPr id="153" name="Rounded Rectangular Callout 152"/>
            <p:cNvSpPr/>
            <p:nvPr/>
          </p:nvSpPr>
          <p:spPr>
            <a:xfrm>
              <a:off x="5274364" y="3125641"/>
              <a:ext cx="1119990" cy="530953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436164" y="3220853"/>
              <a:ext cx="2753024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find 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109714" y="1822083"/>
            <a:ext cx="2531609" cy="559347"/>
            <a:chOff x="4120776" y="3276752"/>
            <a:chExt cx="2784770" cy="584049"/>
          </a:xfrm>
        </p:grpSpPr>
        <p:sp>
          <p:nvSpPr>
            <p:cNvPr id="156" name="Rounded Rectangular Callout 155"/>
            <p:cNvSpPr/>
            <p:nvPr/>
          </p:nvSpPr>
          <p:spPr>
            <a:xfrm>
              <a:off x="4259517" y="3276752"/>
              <a:ext cx="2515559" cy="584049"/>
            </a:xfrm>
            <a:prstGeom prst="wedgeRoundRectCallout">
              <a:avLst>
                <a:gd name="adj1" fmla="val -52089"/>
                <a:gd name="adj2" fmla="val -1042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2077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.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58" name="Left Arrow 157"/>
          <p:cNvSpPr/>
          <p:nvPr/>
        </p:nvSpPr>
        <p:spPr>
          <a:xfrm rot="21120135">
            <a:off x="1167317" y="3260326"/>
            <a:ext cx="707062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9" name="Curved Right Arrow 158"/>
          <p:cNvSpPr/>
          <p:nvPr/>
        </p:nvSpPr>
        <p:spPr>
          <a:xfrm rot="5400000">
            <a:off x="3771641" y="1244996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Left Arrow 159"/>
          <p:cNvSpPr/>
          <p:nvPr/>
        </p:nvSpPr>
        <p:spPr>
          <a:xfrm rot="21120135">
            <a:off x="3629581" y="2451685"/>
            <a:ext cx="514249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559907" y="2073487"/>
            <a:ext cx="2484332" cy="523220"/>
            <a:chOff x="3533922" y="3411683"/>
            <a:chExt cx="2484332" cy="546332"/>
          </a:xfrm>
        </p:grpSpPr>
        <p:sp>
          <p:nvSpPr>
            <p:cNvPr id="162" name="Rounded Rectangular Callout 161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4859"/>
                <a:gd name="adj2" fmla="val -930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8,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62 &amp;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210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568519" y="3660785"/>
            <a:ext cx="2484332" cy="523220"/>
            <a:chOff x="3533922" y="3411683"/>
            <a:chExt cx="2484332" cy="546332"/>
          </a:xfrm>
        </p:grpSpPr>
        <p:sp>
          <p:nvSpPr>
            <p:cNvPr id="165" name="Rounded Rectangular Callout 164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3266"/>
                <a:gd name="adj2" fmla="val 987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8,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62 &amp; 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3(vii)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399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8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8" grpId="0" animBg="1"/>
      <p:bldP spid="141" grpId="0"/>
      <p:bldP spid="142" grpId="0"/>
      <p:bldP spid="147" grpId="0"/>
      <p:bldP spid="148" grpId="0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48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852333" y="3692039"/>
            <a:ext cx="104387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rgbClr val="7030A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dirty="0">
                <a:solidFill>
                  <a:prstClr val="black"/>
                </a:solidFill>
              </a:rPr>
              <a:t>n = 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60687" y="2380530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(n – 7)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58569" y="1852394"/>
            <a:ext cx="221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n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5n – 14  = 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6902471" y="1921775"/>
            <a:ext cx="958446" cy="704089"/>
          </a:xfrm>
          <a:prstGeom prst="wedgeRoundRectCallout">
            <a:avLst>
              <a:gd name="adj1" fmla="val -29043"/>
              <a:gd name="adj2" fmla="val 49067"/>
              <a:gd name="adj3" fmla="val 16667"/>
            </a:avLst>
          </a:prstGeom>
          <a:solidFill>
            <a:srgbClr val="99FF99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95902" y="1920038"/>
            <a:ext cx="371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14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35343" y="2290445"/>
            <a:ext cx="34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70738" y="2290274"/>
            <a:ext cx="358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09068" y="2281121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5540" y="2291858"/>
            <a:ext cx="309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100" b="1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30311" y="2121289"/>
            <a:ext cx="113364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7n + 2n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9718" y="2116742"/>
            <a:ext cx="111921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– 14  = 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37341" y="2380530"/>
            <a:ext cx="50045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81149" y="2380530"/>
            <a:ext cx="80342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(n – 7)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283402" y="2380796"/>
            <a:ext cx="5661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3752768" y="1359916"/>
            <a:ext cx="0" cy="349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/>
          <p:cNvSpPr/>
          <p:nvPr/>
        </p:nvSpPr>
        <p:spPr>
          <a:xfrm>
            <a:off x="2256842" y="4449859"/>
            <a:ext cx="158190" cy="174834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Flowchart: Alternate Process 57"/>
          <p:cNvSpPr/>
          <p:nvPr/>
        </p:nvSpPr>
        <p:spPr>
          <a:xfrm>
            <a:off x="2270600" y="3461047"/>
            <a:ext cx="754460" cy="205327"/>
          </a:xfrm>
          <a:prstGeom prst="flowChartAlternateProcess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552" y="1172894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76" y="896677"/>
            <a:ext cx="499267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vi)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Given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2,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="1" baseline="-2500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4,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-14, find n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&amp;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a.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692" y="1166350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5825" y="1424743"/>
            <a:ext cx="86677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d = 2,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712" y="1424743"/>
            <a:ext cx="98107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4,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5075" y="1424743"/>
            <a:ext cx="108585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 -14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5825" y="1690473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7510" y="1929513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759" y="1929513"/>
            <a:ext cx="16736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(n – 1) 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80928" y="2229869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6445" y="2227001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7127" y="2220344"/>
            <a:ext cx="11590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(n –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4223" y="2220344"/>
            <a:ext cx="4364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(2)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2016" y="2535679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7533" y="2532811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8215" y="2526154"/>
            <a:ext cx="770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920" y="2526154"/>
            <a:ext cx="64752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3" name="Curved Right Arrow 22"/>
          <p:cNvSpPr/>
          <p:nvPr/>
        </p:nvSpPr>
        <p:spPr>
          <a:xfrm rot="5400000">
            <a:off x="3121347" y="1829738"/>
            <a:ext cx="213984" cy="70019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5400000">
            <a:off x="3326827" y="2013057"/>
            <a:ext cx="166857" cy="35241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5400000">
            <a:off x="2463858" y="1593116"/>
            <a:ext cx="308680" cy="167287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4889" y="2840892"/>
            <a:ext cx="13724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4 + 2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87695" y="2838024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58377" y="2831367"/>
            <a:ext cx="770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8204" y="3119125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3721" y="3116257"/>
            <a:ext cx="34562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4403" y="3109600"/>
            <a:ext cx="77012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2" name="Curved Right Arrow 31"/>
          <p:cNvSpPr/>
          <p:nvPr/>
        </p:nvSpPr>
        <p:spPr>
          <a:xfrm rot="5400000">
            <a:off x="2250316" y="2436092"/>
            <a:ext cx="285061" cy="12046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7879" y="3384757"/>
            <a:ext cx="98085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83396" y="3381889"/>
            <a:ext cx="105065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6  –  2n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8751" y="3372462"/>
            <a:ext cx="70188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….(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458621" y="2724150"/>
            <a:ext cx="2027779" cy="523220"/>
            <a:chOff x="3983427" y="3385194"/>
            <a:chExt cx="2027779" cy="546329"/>
          </a:xfrm>
        </p:grpSpPr>
        <p:sp>
          <p:nvSpPr>
            <p:cNvPr id="40" name="Rounded Rectangular Callout 39"/>
            <p:cNvSpPr/>
            <p:nvPr/>
          </p:nvSpPr>
          <p:spPr>
            <a:xfrm>
              <a:off x="4098104" y="3429691"/>
              <a:ext cx="1791705" cy="482662"/>
            </a:xfrm>
            <a:prstGeom prst="wedgeRoundRectCallout">
              <a:avLst>
                <a:gd name="adj1" fmla="val -65442"/>
                <a:gd name="adj2" fmla="val 8446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83427" y="3385194"/>
              <a:ext cx="2027779" cy="54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don’t know the value of n or 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40163" y="960644"/>
            <a:ext cx="2253899" cy="523220"/>
            <a:chOff x="3865616" y="3395819"/>
            <a:chExt cx="2253899" cy="546328"/>
          </a:xfrm>
        </p:grpSpPr>
        <p:sp>
          <p:nvSpPr>
            <p:cNvPr id="43" name="Rounded Rectangular Callout 42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0987"/>
                <a:gd name="adj2" fmla="val 7630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641792" y="3730884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828461"/>
              </p:ext>
            </p:extLst>
          </p:nvPr>
        </p:nvGraphicFramePr>
        <p:xfrm>
          <a:off x="2221104" y="3654454"/>
          <a:ext cx="1009986" cy="53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2" name="Equation" r:id="rId4" imgW="749160" imgH="393480" progId="Equation.DSMT4">
                  <p:embed/>
                </p:oleObj>
              </mc:Choice>
              <mc:Fallback>
                <p:oleObj name="Equation" r:id="rId4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04" y="3654454"/>
                        <a:ext cx="1009986" cy="530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293924" y="4208149"/>
            <a:ext cx="1182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-14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88274"/>
              </p:ext>
            </p:extLst>
          </p:nvPr>
        </p:nvGraphicFramePr>
        <p:xfrm>
          <a:off x="2227668" y="4126414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3" name="Equation" r:id="rId6" imgW="164880" imgH="393480" progId="Equation.DSMT4">
                  <p:embed/>
                </p:oleObj>
              </mc:Choice>
              <mc:Fallback>
                <p:oleObj name="Equation" r:id="rId6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668" y="4126414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92427"/>
              </p:ext>
            </p:extLst>
          </p:nvPr>
        </p:nvGraphicFramePr>
        <p:xfrm>
          <a:off x="2411217" y="4246348"/>
          <a:ext cx="7683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4" name="Equation" r:id="rId8" imgW="558720" imgH="203040" progId="Equation.DSMT4">
                  <p:embed/>
                </p:oleObj>
              </mc:Choice>
              <mc:Fallback>
                <p:oleObj name="Equation" r:id="rId8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217" y="4246348"/>
                        <a:ext cx="76835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52729"/>
              </p:ext>
            </p:extLst>
          </p:nvPr>
        </p:nvGraphicFramePr>
        <p:xfrm>
          <a:off x="3174510" y="4246348"/>
          <a:ext cx="4540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5" name="Equation" r:id="rId10" imgW="330120" imgH="203040" progId="Equation.DSMT4">
                  <p:embed/>
                </p:oleObj>
              </mc:Choice>
              <mc:Fallback>
                <p:oleObj name="Equation" r:id="rId10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10" y="4246348"/>
                        <a:ext cx="454025" cy="250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3398648" y="3252297"/>
            <a:ext cx="1775093" cy="523220"/>
            <a:chOff x="3905207" y="3403853"/>
            <a:chExt cx="1775093" cy="546328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3941754" y="3448316"/>
              <a:ext cx="1704746" cy="482662"/>
            </a:xfrm>
            <a:prstGeom prst="wedgeRoundRectCallout">
              <a:avLst>
                <a:gd name="adj1" fmla="val -60039"/>
                <a:gd name="adj2" fmla="val 975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05207" y="3403853"/>
              <a:ext cx="177509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4 &amp;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-14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9" name="Left Arrow 58"/>
          <p:cNvSpPr/>
          <p:nvPr/>
        </p:nvSpPr>
        <p:spPr>
          <a:xfrm rot="15062204">
            <a:off x="2176180" y="3903325"/>
            <a:ext cx="657841" cy="10373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eft Arrow 60"/>
          <p:cNvSpPr/>
          <p:nvPr/>
        </p:nvSpPr>
        <p:spPr>
          <a:xfrm rot="924873">
            <a:off x="1947889" y="4453202"/>
            <a:ext cx="315022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48999" y="4589537"/>
            <a:ext cx="134941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-14 × 2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64211" y="4576186"/>
            <a:ext cx="2861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39616" y="4574886"/>
            <a:ext cx="12914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(10 – 2n)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5748" y="1174825"/>
            <a:ext cx="11637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- 28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16992" y="1174825"/>
            <a:ext cx="87648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10n  –  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78992" y="1174825"/>
            <a:ext cx="6113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2n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30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75748" y="1398662"/>
            <a:ext cx="259558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2n</a:t>
            </a:r>
            <a:r>
              <a:rPr lang="en-US" sz="1600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–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</a:rPr>
              <a:t>10n –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28  =  0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74503" y="1618796"/>
            <a:ext cx="347402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Dividing throughout by 2, we get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22418" y="2126267"/>
            <a:ext cx="713657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600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4348" y="2380530"/>
            <a:ext cx="62869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14973" y="2651616"/>
            <a:ext cx="111120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(n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65859" y="2651616"/>
            <a:ext cx="82426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(n + 2)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0996" y="2654393"/>
            <a:ext cx="5661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 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33800" y="2928521"/>
            <a:ext cx="1417376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7 = 0 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96757" y="2915370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41441" y="2921093"/>
            <a:ext cx="10839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+ 2 = 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52333" y="3147596"/>
            <a:ext cx="101021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= 7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00723" y="3182306"/>
            <a:ext cx="87075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05463" y="3182306"/>
            <a:ext cx="38985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or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823045" y="1455289"/>
            <a:ext cx="1497897" cy="523220"/>
            <a:chOff x="4045179" y="3403852"/>
            <a:chExt cx="1497897" cy="546328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4045179" y="3448316"/>
              <a:ext cx="1497897" cy="482662"/>
            </a:xfrm>
            <a:prstGeom prst="wedgeRoundRectCallout">
              <a:avLst>
                <a:gd name="adj1" fmla="val -61908"/>
                <a:gd name="adj2" fmla="val 893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72571" y="3403852"/>
              <a:ext cx="144036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 = 2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4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4163515" y="3409950"/>
            <a:ext cx="336983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As n cannot be negative, n  – 2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80908" y="3990975"/>
            <a:ext cx="162256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 = 6 – 2(7)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80908" y="4238625"/>
            <a:ext cx="147989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a = 6 – 14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33167" y="4508037"/>
            <a:ext cx="1249740" cy="3318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pPr algn="ctr"/>
            <a:r>
              <a:rPr lang="en-US" b="1" dirty="0">
                <a:solidFill>
                  <a:prstClr val="black"/>
                </a:solidFill>
                <a:sym typeface="Symbol"/>
              </a:rPr>
              <a:t>  </a:t>
            </a:r>
            <a:r>
              <a:rPr lang="en-US" b="1" dirty="0">
                <a:solidFill>
                  <a:prstClr val="black"/>
                </a:solidFill>
              </a:rPr>
              <a:t>a = – 8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18787" y="957397"/>
            <a:ext cx="2253899" cy="523220"/>
            <a:chOff x="3865616" y="3395819"/>
            <a:chExt cx="2253899" cy="546328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5046435" y="2918878"/>
            <a:ext cx="1582965" cy="738663"/>
            <a:chOff x="4013109" y="3403852"/>
            <a:chExt cx="1582965" cy="771287"/>
          </a:xfrm>
        </p:grpSpPr>
        <p:sp>
          <p:nvSpPr>
            <p:cNvPr id="105" name="Rounded Rectangular Callout 104"/>
            <p:cNvSpPr/>
            <p:nvPr/>
          </p:nvSpPr>
          <p:spPr>
            <a:xfrm>
              <a:off x="4113265" y="3437006"/>
              <a:ext cx="1361725" cy="706667"/>
            </a:xfrm>
            <a:prstGeom prst="wedgeRoundRectCallout">
              <a:avLst>
                <a:gd name="adj1" fmla="val -61908"/>
                <a:gd name="adj2" fmla="val 8937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13109" y="3403852"/>
              <a:ext cx="1582965" cy="771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value of n in equation (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)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39002" y="-12382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3(viii)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38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85" grpId="0"/>
      <p:bldP spid="70" grpId="0"/>
      <p:bldP spid="71" grpId="0" animBg="1"/>
      <p:bldP spid="71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82" grpId="0"/>
      <p:bldP spid="83" grpId="0"/>
      <p:bldP spid="86" grpId="0"/>
      <p:bldP spid="87" grpId="0"/>
      <p:bldP spid="88" grpId="0"/>
      <p:bldP spid="60" grpId="0" animBg="1"/>
      <p:bldP spid="60" grpId="1" animBg="1"/>
      <p:bldP spid="58" grpId="0" animBg="1"/>
      <p:bldP spid="58" grpId="1" animBg="1"/>
      <p:bldP spid="3" grpId="0"/>
      <p:bldP spid="4" grpId="0"/>
      <p:bldP spid="5" grpId="0"/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2" grpId="1" animBg="1"/>
      <p:bldP spid="33" grpId="0"/>
      <p:bldP spid="34" grpId="0"/>
      <p:bldP spid="35" grpId="0"/>
      <p:bldP spid="49" grpId="0"/>
      <p:bldP spid="51" grpId="0"/>
      <p:bldP spid="59" grpId="0" animBg="1"/>
      <p:bldP spid="59" grpId="1" animBg="1"/>
      <p:bldP spid="61" grpId="0" animBg="1"/>
      <p:bldP spid="61" grpId="1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81" grpId="0"/>
      <p:bldP spid="84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9" grpId="0"/>
      <p:bldP spid="101" grpId="0"/>
      <p:bldP spid="102" grpId="0"/>
      <p:bldP spid="10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49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44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936625" y="4481716"/>
            <a:ext cx="285583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980821" y="3928948"/>
            <a:ext cx="25962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972279" y="3928948"/>
            <a:ext cx="25962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037972" y="1748900"/>
            <a:ext cx="214563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582203"/>
            <a:ext cx="5728952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(ix) Given a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15, S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= 125, find d and a</a:t>
            </a:r>
            <a:r>
              <a:rPr lang="en-US" sz="1600" b="1" kern="0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856523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856523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15,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6274" y="86391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876" y="1131652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150" y="140970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0275" y="1409700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15 = a + 2d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" y="16827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25" y="1682750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+ 2d = 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6440" y="1682750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….. (</a:t>
            </a:r>
            <a:r>
              <a:rPr lang="en-US" sz="1600" kern="0" dirty="0" err="1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1771" y="203780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err="1"/>
              <a:t>S</a:t>
            </a:r>
            <a:r>
              <a:rPr lang="en-US" b="0" baseline="-25000" dirty="0" err="1"/>
              <a:t>n</a:t>
            </a:r>
            <a:r>
              <a:rPr lang="en-US" b="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35905" y="1955800"/>
                <a:ext cx="203754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[2a + (n – 1) d]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05" y="1955800"/>
                <a:ext cx="2037545" cy="502573"/>
              </a:xfrm>
              <a:prstGeom prst="rect">
                <a:avLst/>
              </a:prstGeom>
              <a:blipFill rotWithShape="1"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95350" y="2475959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S</a:t>
            </a:r>
            <a:r>
              <a:rPr lang="en-US" b="0" baseline="-25000" dirty="0" smtClean="0"/>
              <a:t>10</a:t>
            </a:r>
            <a:r>
              <a:rPr lang="en-US" b="0" dirty="0" smtClean="0"/>
              <a:t> </a:t>
            </a:r>
            <a:r>
              <a:rPr lang="en-US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32984" y="2393950"/>
                <a:ext cx="2037545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10</m:t>
                        </m:r>
                      </m:num>
                      <m:den>
                        <m:r>
                          <a:rPr lang="en-US" sz="2000" b="0" i="1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:r>
                  <a:rPr lang="en-US" b="0" dirty="0"/>
                  <a:t>[2a + </a:t>
                </a:r>
                <a:r>
                  <a:rPr lang="en-US" b="0" dirty="0" smtClean="0"/>
                  <a:t>(10 </a:t>
                </a:r>
                <a:r>
                  <a:rPr lang="en-US" b="0" dirty="0"/>
                  <a:t>– 1) d]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984" y="2393950"/>
                <a:ext cx="2037545" cy="526939"/>
              </a:xfrm>
              <a:prstGeom prst="rect">
                <a:avLst/>
              </a:prstGeom>
              <a:blipFill rotWithShape="1"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50900" y="2854700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sz="1500" b="0" dirty="0" smtClean="0"/>
              <a:t>125 </a:t>
            </a:r>
            <a:r>
              <a:rPr lang="en-US" sz="1500" b="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32095" y="2848350"/>
                <a:ext cx="1284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5 (2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a</m:t>
                      </m:r>
                      <m:r>
                        <a:rPr lang="en-US" dirty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d</m:t>
                      </m:r>
                      <m:r>
                        <a:rPr lang="en-US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95" y="2848350"/>
                <a:ext cx="1284133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01698" y="3216103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6657" y="3117140"/>
                <a:ext cx="615839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dirty="0" smtClean="0">
                              <a:latin typeface="Cambria Math"/>
                            </a:rPr>
                            <m:t>125</m:t>
                          </m:r>
                        </m:num>
                        <m:den>
                          <m:r>
                            <a:rPr lang="en-US" sz="1500" b="0" i="1" dirty="0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500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7" y="3117140"/>
                <a:ext cx="615839" cy="5307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253660" y="3216103"/>
            <a:ext cx="35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91503" y="3203403"/>
                <a:ext cx="9378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dirty="0" smtClean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503" y="3203403"/>
                <a:ext cx="937885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86288" y="357878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0297" y="3572436"/>
                <a:ext cx="615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7" y="3572436"/>
                <a:ext cx="615839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257300" y="3572436"/>
            <a:ext cx="355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01493" y="3572436"/>
                <a:ext cx="9378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a</m:t>
                      </m:r>
                      <m:r>
                        <a:rPr lang="en-US" dirty="0" smtClean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93" y="3572436"/>
                <a:ext cx="937885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27050" y="386715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5658" y="3867150"/>
                <a:ext cx="1496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dirty="0" smtClean="0"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dirty="0" smtClean="0">
                          <a:latin typeface="Cambria Math"/>
                        </a:rPr>
                        <m:t>a</m:t>
                      </m:r>
                      <m:r>
                        <a:rPr lang="en-US" b="0" dirty="0" smtClean="0">
                          <a:latin typeface="Cambria Math"/>
                        </a:rPr>
                        <m:t>+9</m:t>
                      </m:r>
                      <m:r>
                        <m:rPr>
                          <m:sty m:val="p"/>
                        </m:rPr>
                        <a:rPr lang="en-US" b="0" dirty="0" smtClean="0">
                          <a:latin typeface="Cambria Math"/>
                        </a:rPr>
                        <m:t>d</m:t>
                      </m:r>
                      <m:r>
                        <a:rPr lang="en-US" b="0" dirty="0" smtClean="0">
                          <a:latin typeface="Cambria Math"/>
                        </a:rPr>
                        <m:t>=25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" y="3867150"/>
                <a:ext cx="149633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97021" y="3867150"/>
                <a:ext cx="799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/>
                        </a:rPr>
                        <m:t>….(</m:t>
                      </m:r>
                      <m:r>
                        <m:rPr>
                          <m:sty m:val="p"/>
                        </m:rPr>
                        <a:rPr lang="en-US" dirty="0" smtClean="0">
                          <a:latin typeface="Cambria Math"/>
                        </a:rPr>
                        <m:t>ii</m:t>
                      </m:r>
                      <m:r>
                        <a:rPr lang="en-US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21" y="3867150"/>
                <a:ext cx="799642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3362325" y="882963"/>
            <a:ext cx="0" cy="3940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2150" y="4127287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Multiplying (</a:t>
            </a:r>
            <a:r>
              <a:rPr lang="en-US" sz="1600" kern="0" dirty="0" err="1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 by 2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150" y="441742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9950" y="4417427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2a + 4d = 30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15763" y="4417427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…(iii)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64398" y="767775"/>
            <a:ext cx="2864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Subtracting (iii) from (ii)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3825" y="1335985"/>
            <a:ext cx="42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10050" y="1335985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326" y="1335985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40394" y="1335985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25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33825" y="1626287"/>
            <a:ext cx="429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10050" y="1626287"/>
            <a:ext cx="33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+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326" y="1626287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40394" y="1626287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30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29050" y="1767908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1950" y="1794396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53717" y="1794396"/>
            <a:ext cx="4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(-)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829050" y="2094850"/>
            <a:ext cx="1574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02326" y="2106883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5d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40394" y="2106883"/>
            <a:ext cx="663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– 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1850" y="24709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14850" y="247093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740394" y="2374210"/>
                <a:ext cx="619080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sz="2000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−5</m:t>
                        </m:r>
                      </m:num>
                      <m:den>
                        <m:r>
                          <a:rPr lang="en-US" sz="2000" i="1" kern="0" dirty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94" y="2374210"/>
                <a:ext cx="619080" cy="532005"/>
              </a:xfrm>
              <a:prstGeom prst="rect">
                <a:avLst/>
              </a:prstGeom>
              <a:blipFill rotWithShape="1">
                <a:blip r:embed="rId12"/>
                <a:stretch>
                  <a:fillRect l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/>
          <p:nvPr/>
        </p:nvCxnSpPr>
        <p:spPr>
          <a:xfrm rot="240000" flipH="1">
            <a:off x="4064728" y="1436000"/>
            <a:ext cx="215065" cy="19262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240000" flipH="1">
            <a:off x="4064728" y="1715037"/>
            <a:ext cx="215065" cy="19262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71850" y="282188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14850" y="282188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40394" y="2821885"/>
                <a:ext cx="607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400" i="1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</a:rPr>
                      <m:t>−1</m:t>
                    </m:r>
                  </m:oMath>
                </a14:m>
                <a:endParaRPr lang="en-US" sz="11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94" y="2821885"/>
                <a:ext cx="607859" cy="338554"/>
              </a:xfrm>
              <a:prstGeom prst="rect">
                <a:avLst/>
              </a:prstGeom>
              <a:blipFill rotWithShape="1">
                <a:blip r:embed="rId13"/>
                <a:stretch>
                  <a:fillRect l="-606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324224" y="3050485"/>
            <a:ext cx="321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Substituting value of d in (</a:t>
            </a:r>
            <a:r>
              <a:rPr lang="en-US" sz="1600" kern="0" dirty="0" err="1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i</a:t>
            </a: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)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57650" y="3486150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91050" y="3486150"/>
            <a:ext cx="60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(– 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092735" y="3486150"/>
            <a:ext cx="78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90925" y="375802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461569" y="3758029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–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92735" y="3758029"/>
            <a:ext cx="783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248400" y="851149"/>
            <a:ext cx="0" cy="396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19600" y="403176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00600" y="4031769"/>
            <a:ext cx="39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093675" y="4031769"/>
            <a:ext cx="106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15 + 2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419600" y="432704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00600" y="4327044"/>
            <a:ext cx="394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93675" y="4327044"/>
            <a:ext cx="106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562725" y="838200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41525" y="838200"/>
            <a:ext cx="118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 a + 9d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72200" y="115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62725" y="1153358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1525" y="1153358"/>
            <a:ext cx="141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17 + 9(–1)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72200" y="146293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62725" y="1462935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41525" y="1462935"/>
            <a:ext cx="9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17 –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172200" y="175497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562725" y="1754979"/>
            <a:ext cx="72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41525" y="1754979"/>
            <a:ext cx="99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172200" y="209030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62725" y="2090302"/>
            <a:ext cx="171450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–1, a</a:t>
            </a:r>
            <a:r>
              <a:rPr lang="en-US" sz="1600" b="1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10</a:t>
            </a: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8</a:t>
            </a:r>
            <a:endParaRPr lang="en-US" sz="1600" b="1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133600" y="1222283"/>
            <a:ext cx="2531609" cy="559347"/>
            <a:chOff x="4120776" y="3276752"/>
            <a:chExt cx="2784770" cy="584049"/>
          </a:xfrm>
        </p:grpSpPr>
        <p:sp>
          <p:nvSpPr>
            <p:cNvPr id="121" name="Rounded Rectangular Callout 120"/>
            <p:cNvSpPr/>
            <p:nvPr/>
          </p:nvSpPr>
          <p:spPr>
            <a:xfrm>
              <a:off x="4259517" y="3276752"/>
              <a:ext cx="2515559" cy="584049"/>
            </a:xfrm>
            <a:prstGeom prst="wedgeRoundRectCallout">
              <a:avLst>
                <a:gd name="adj1" fmla="val -61502"/>
                <a:gd name="adj2" fmla="val -7768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2077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>
                  <a:solidFill>
                    <a:prstClr val="white"/>
                  </a:solidFill>
                  <a:latin typeface="Bookman Old Style"/>
                </a:rPr>
                <a:t>3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.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449015" y="1189731"/>
            <a:ext cx="2404135" cy="676809"/>
            <a:chOff x="3705723" y="3358690"/>
            <a:chExt cx="2644549" cy="706699"/>
          </a:xfrm>
        </p:grpSpPr>
        <p:sp>
          <p:nvSpPr>
            <p:cNvPr id="127" name="Rounded Rectangle 126"/>
            <p:cNvSpPr/>
            <p:nvPr/>
          </p:nvSpPr>
          <p:spPr>
            <a:xfrm>
              <a:off x="3809111" y="3358690"/>
              <a:ext cx="2433380" cy="706699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05723" y="3403852"/>
              <a:ext cx="2644549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10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482850" y="1562100"/>
            <a:ext cx="1955427" cy="422670"/>
            <a:chOff x="4454229" y="3256120"/>
            <a:chExt cx="2150969" cy="441337"/>
          </a:xfrm>
        </p:grpSpPr>
        <p:sp>
          <p:nvSpPr>
            <p:cNvPr id="130" name="Rounded Rectangular Callout 129"/>
            <p:cNvSpPr/>
            <p:nvPr/>
          </p:nvSpPr>
          <p:spPr>
            <a:xfrm>
              <a:off x="4454229" y="3256120"/>
              <a:ext cx="2150969" cy="441337"/>
            </a:xfrm>
            <a:prstGeom prst="wedgeRoundRectCallout">
              <a:avLst>
                <a:gd name="adj1" fmla="val -53059"/>
                <a:gd name="adj2" fmla="val 84569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490342" y="3303271"/>
              <a:ext cx="2045630" cy="3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Substitute n = 10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663418" y="2435680"/>
            <a:ext cx="2531609" cy="615282"/>
            <a:chOff x="4204596" y="3247549"/>
            <a:chExt cx="2784770" cy="642454"/>
          </a:xfrm>
        </p:grpSpPr>
        <p:sp>
          <p:nvSpPr>
            <p:cNvPr id="133" name="Rounded Rectangular Callout 132"/>
            <p:cNvSpPr/>
            <p:nvPr/>
          </p:nvSpPr>
          <p:spPr>
            <a:xfrm>
              <a:off x="4247098" y="3247549"/>
              <a:ext cx="2693100" cy="642454"/>
            </a:xfrm>
            <a:prstGeom prst="wedgeRoundRectCallout">
              <a:avLst>
                <a:gd name="adj1" fmla="val -41271"/>
                <a:gd name="adj2" fmla="val 3698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0459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Equation (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i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) and (ii) form pair of linear equations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630503" y="2513350"/>
            <a:ext cx="2531609" cy="615282"/>
            <a:chOff x="4204596" y="3247549"/>
            <a:chExt cx="2784770" cy="642454"/>
          </a:xfrm>
        </p:grpSpPr>
        <p:sp>
          <p:nvSpPr>
            <p:cNvPr id="136" name="Rounded Rectangular Callout 135"/>
            <p:cNvSpPr/>
            <p:nvPr/>
          </p:nvSpPr>
          <p:spPr>
            <a:xfrm>
              <a:off x="4247098" y="3247549"/>
              <a:ext cx="2693100" cy="642454"/>
            </a:xfrm>
            <a:prstGeom prst="wedgeRoundRectCallout">
              <a:avLst>
                <a:gd name="adj1" fmla="val -42827"/>
                <a:gd name="adj2" fmla="val 3343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204596" y="3303271"/>
              <a:ext cx="2784770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Coefficients of none</a:t>
              </a:r>
            </a:p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Of the variables are same</a:t>
              </a:r>
              <a:endParaRPr lang="en-US" sz="1400" b="1" kern="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574022" y="2647950"/>
            <a:ext cx="2531609" cy="615282"/>
            <a:chOff x="4204596" y="3247549"/>
            <a:chExt cx="2784770" cy="642454"/>
          </a:xfrm>
        </p:grpSpPr>
        <p:sp>
          <p:nvSpPr>
            <p:cNvPr id="141" name="Rounded Rectangular Callout 140"/>
            <p:cNvSpPr/>
            <p:nvPr/>
          </p:nvSpPr>
          <p:spPr>
            <a:xfrm>
              <a:off x="4247098" y="3247549"/>
              <a:ext cx="2693100" cy="642454"/>
            </a:xfrm>
            <a:prstGeom prst="wedgeRoundRectCallout">
              <a:avLst>
                <a:gd name="adj1" fmla="val -40752"/>
                <a:gd name="adj2" fmla="val 3549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204596" y="3303271"/>
              <a:ext cx="2784770" cy="5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We will make coefficient of variable ‘a’ same 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31267" y="4016709"/>
            <a:ext cx="2011057" cy="615281"/>
            <a:chOff x="3919719" y="3379025"/>
            <a:chExt cx="2212163" cy="642454"/>
          </a:xfrm>
        </p:grpSpPr>
        <p:sp>
          <p:nvSpPr>
            <p:cNvPr id="149" name="Rounded Rectangle 148"/>
            <p:cNvSpPr/>
            <p:nvPr/>
          </p:nvSpPr>
          <p:spPr>
            <a:xfrm>
              <a:off x="3919719" y="3379025"/>
              <a:ext cx="2212163" cy="64245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935208" y="3403852"/>
              <a:ext cx="2185577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Same coefficient and same sign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512552" y="269361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4201146" y="1310880"/>
            <a:ext cx="2219326" cy="422670"/>
            <a:chOff x="4331609" y="3256120"/>
            <a:chExt cx="2441257" cy="441337"/>
          </a:xfrm>
        </p:grpSpPr>
        <p:sp>
          <p:nvSpPr>
            <p:cNvPr id="147" name="Rounded Rectangular Callout 146"/>
            <p:cNvSpPr/>
            <p:nvPr/>
          </p:nvSpPr>
          <p:spPr>
            <a:xfrm>
              <a:off x="4376650" y="3256120"/>
              <a:ext cx="2306130" cy="441337"/>
            </a:xfrm>
            <a:prstGeom prst="wedgeRoundRectCallout">
              <a:avLst>
                <a:gd name="adj1" fmla="val -7171"/>
                <a:gd name="adj2" fmla="val 3499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331609" y="3303271"/>
              <a:ext cx="244125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Lets find value of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10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18" name="Left Arrow 117"/>
          <p:cNvSpPr/>
          <p:nvPr/>
        </p:nvSpPr>
        <p:spPr>
          <a:xfrm rot="20606510">
            <a:off x="1189198" y="3028493"/>
            <a:ext cx="372564" cy="9522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Left Arrow 118"/>
          <p:cNvSpPr/>
          <p:nvPr/>
        </p:nvSpPr>
        <p:spPr>
          <a:xfrm rot="11744059">
            <a:off x="4635143" y="2298060"/>
            <a:ext cx="544348" cy="119415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Curved Right Arrow 122"/>
          <p:cNvSpPr/>
          <p:nvPr/>
        </p:nvSpPr>
        <p:spPr>
          <a:xfrm rot="5400000" flipV="1">
            <a:off x="5135634" y="3360829"/>
            <a:ext cx="264354" cy="686772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039002" y="-10858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3(iv)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88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39" grpId="0" animBg="1"/>
      <p:bldP spid="139" grpId="1" animBg="1"/>
      <p:bldP spid="138" grpId="0" animBg="1"/>
      <p:bldP spid="138" grpId="1" animBg="1"/>
      <p:bldP spid="2" grpId="0"/>
      <p:bldP spid="6" grpId="0"/>
      <p:bldP spid="5" grpId="0"/>
      <p:bldP spid="7" grpId="0"/>
      <p:bldP spid="8" grpId="0"/>
      <p:bldP spid="10" grpId="0"/>
      <p:bldP spid="11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  <p:bldP spid="81" grpId="0"/>
      <p:bldP spid="82" grpId="0"/>
      <p:bldP spid="83" grpId="0"/>
      <p:bldP spid="84" grpId="0"/>
      <p:bldP spid="87" grpId="0"/>
      <p:bldP spid="88" grpId="0"/>
      <p:bldP spid="89" grpId="0"/>
      <p:bldP spid="90" grpId="0"/>
      <p:bldP spid="91" grpId="0"/>
      <p:bldP spid="93" grpId="0"/>
      <p:bldP spid="95" grpId="0"/>
      <p:bldP spid="96" grpId="0"/>
      <p:bldP spid="97" grpId="0"/>
      <p:bldP spid="98" grpId="0"/>
      <p:bldP spid="99" grpId="0"/>
      <p:bldP spid="100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 animBg="1"/>
      <p:bldP spid="118" grpId="1" animBg="1"/>
      <p:bldP spid="119" grpId="0" animBg="1"/>
      <p:bldP spid="119" grpId="1" animBg="1"/>
      <p:bldP spid="123" grpId="0" animBg="1"/>
      <p:bldP spid="12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50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69342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>
          <a:xfrm>
            <a:off x="6199838" y="541209"/>
            <a:ext cx="656354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6" name="Flowchart: Alternate Process 35"/>
          <p:cNvSpPr/>
          <p:nvPr/>
        </p:nvSpPr>
        <p:spPr>
          <a:xfrm>
            <a:off x="514516" y="778745"/>
            <a:ext cx="1793064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83870"/>
            <a:ext cx="710055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Q.7. Find the sum of first 22 terms of an AP in which d = 7 and 22</a:t>
            </a:r>
            <a:r>
              <a:rPr lang="en-US" sz="1600" b="1" kern="0" baseline="30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nd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term is 149.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8542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175" y="992898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3584" y="1232238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+ 21d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425" y="155257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4306" y="155257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1247" y="1552575"/>
            <a:ext cx="1361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 + 21 ×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6425" y="1891129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4306" y="1867314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1247" y="1867314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 + 147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900" y="21820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747" y="2182058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149 –147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74519" y="218205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900" y="248685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4097" y="248209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74519" y="2486855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35590" y="2746037"/>
                <a:ext cx="1580882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[a 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+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]</a:t>
                </a:r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90" y="2746037"/>
                <a:ext cx="1580882" cy="502573"/>
              </a:xfrm>
              <a:prstGeom prst="rect">
                <a:avLst/>
              </a:prstGeom>
              <a:blipFill rotWithShape="1">
                <a:blip r:embed="rId2"/>
                <a:stretch>
                  <a:fillRect l="-1923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561027" y="3294330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22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 =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59185" y="3745710"/>
                <a:ext cx="11673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11 (151)</m:t>
                    </m:r>
                  </m:oMath>
                </a14:m>
                <a:endParaRPr lang="en-US" sz="14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185" y="3745710"/>
                <a:ext cx="1167307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3141"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84827" y="4101028"/>
            <a:ext cx="130997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/>
              <a:t>S</a:t>
            </a:r>
            <a:r>
              <a:rPr lang="en-US" baseline="-25000" dirty="0"/>
              <a:t>22</a:t>
            </a:r>
            <a:r>
              <a:rPr lang="en-US" dirty="0"/>
              <a:t> = 1661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56000" y="1244938"/>
            <a:ext cx="1401825" cy="548898"/>
            <a:chOff x="4457792" y="3292451"/>
            <a:chExt cx="1542008" cy="573140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4457792" y="3292451"/>
              <a:ext cx="1542008" cy="572543"/>
            </a:xfrm>
            <a:prstGeom prst="wedgeRoundRectCallout">
              <a:avLst>
                <a:gd name="adj1" fmla="val -66092"/>
                <a:gd name="adj2" fmla="val -4690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56588" y="3319263"/>
              <a:ext cx="1361101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247064" y="992898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7,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37523" y="992898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149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033620" y="745778"/>
            <a:ext cx="1827718" cy="523220"/>
            <a:chOff x="3880268" y="3411683"/>
            <a:chExt cx="1827718" cy="546332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3880268" y="3447066"/>
              <a:ext cx="1827718" cy="487488"/>
            </a:xfrm>
            <a:prstGeom prst="wedgeRoundRectCallout">
              <a:avLst>
                <a:gd name="adj1" fmla="val -56543"/>
                <a:gd name="adj2" fmla="val 865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2867" y="3411683"/>
              <a:ext cx="1809998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7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&amp;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149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99904" y="2348283"/>
            <a:ext cx="2477921" cy="523220"/>
            <a:chOff x="3744290" y="3411683"/>
            <a:chExt cx="2477921" cy="546332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3777153" y="3429735"/>
              <a:ext cx="2414948" cy="502259"/>
            </a:xfrm>
            <a:prstGeom prst="wedgeRoundRectCallout">
              <a:avLst>
                <a:gd name="adj1" fmla="val -56543"/>
                <a:gd name="adj2" fmla="val 8650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4290" y="3411683"/>
              <a:ext cx="2477921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22, a = 2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&amp;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22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149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Curved Right Arrow 42"/>
          <p:cNvSpPr/>
          <p:nvPr/>
        </p:nvSpPr>
        <p:spPr>
          <a:xfrm rot="5400000">
            <a:off x="2128772" y="1351196"/>
            <a:ext cx="201582" cy="92384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050473" y="3218130"/>
                <a:ext cx="1402948" cy="527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22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[2 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+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149]</a:t>
                </a:r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473" y="3218130"/>
                <a:ext cx="1402948" cy="527580"/>
              </a:xfrm>
              <a:prstGeom prst="rect">
                <a:avLst/>
              </a:prstGeom>
              <a:blipFill rotWithShape="1">
                <a:blip r:embed="rId5"/>
                <a:stretch>
                  <a:fillRect r="-259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09600" y="32999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10200" y="-1085850"/>
            <a:ext cx="3580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7</a:t>
            </a:r>
            <a:endParaRPr 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931" y="-11620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93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2" grpId="0"/>
      <p:bldP spid="6" grpId="0"/>
      <p:bldP spid="5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33" grpId="0"/>
      <p:bldP spid="34" grpId="0"/>
      <p:bldP spid="43" grpId="0" animBg="1"/>
      <p:bldP spid="43" grpId="1" animBg="1"/>
      <p:bldP spid="44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59035" y="2173385"/>
            <a:ext cx="1413163" cy="394852"/>
            <a:chOff x="4457792" y="3382521"/>
            <a:chExt cx="1554479" cy="412291"/>
          </a:xfrm>
        </p:grpSpPr>
        <p:sp>
          <p:nvSpPr>
            <p:cNvPr id="48" name="Rounded Rectangular Callout 47"/>
            <p:cNvSpPr/>
            <p:nvPr/>
          </p:nvSpPr>
          <p:spPr>
            <a:xfrm>
              <a:off x="4457792" y="3382521"/>
              <a:ext cx="1542008" cy="412291"/>
            </a:xfrm>
            <a:prstGeom prst="wedgeRoundRectCallout">
              <a:avLst>
                <a:gd name="adj1" fmla="val -53862"/>
                <a:gd name="adj2" fmla="val 95424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89586" y="3438611"/>
              <a:ext cx="1522685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Lets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51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975062" y="552548"/>
            <a:ext cx="4280865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91067" y="791497"/>
            <a:ext cx="2286000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52741" y="553392"/>
            <a:ext cx="1921259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83870"/>
            <a:ext cx="809115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Q.8. Find the sum of first 51 terms of an AP whose second and third terms are 14 and 18 respectively.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0447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8225" y="1004471"/>
            <a:ext cx="2991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: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14,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18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025" y="1343025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– 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1240" y="1350818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18 – 14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617" y="1350818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8710" y="1647825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2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a + d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85" y="1957804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14 = a + 4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512" y="22582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2909" y="2258258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14 – 4 = a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979" y="256823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4671" y="2568237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a = 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525" y="2905125"/>
                <a:ext cx="2299027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[2a + (n – 1) d]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2905125"/>
                <a:ext cx="2299027" cy="502573"/>
              </a:xfrm>
              <a:prstGeom prst="rect">
                <a:avLst/>
              </a:prstGeom>
              <a:blipFill rotWithShape="1">
                <a:blip r:embed="rId3"/>
                <a:stretch>
                  <a:fillRect l="-1592" r="-1326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95325" y="3521998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51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Cambria Math" pitchFamily="18" charset="0"/>
                <a:ea typeface="Cambria Math" pitchFamily="18" charset="0"/>
                <a:cs typeface="Calibri" pitchFamily="34" charset="0"/>
              </a:rPr>
              <a:t> =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733800" y="1388918"/>
            <a:ext cx="0" cy="3394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12959" y="1177290"/>
                <a:ext cx="1609736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51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[20 </a:t>
                </a:r>
                <a:r>
                  <a:rPr lang="en-US" sz="1600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+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200]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59" y="1177290"/>
                <a:ext cx="1609736" cy="532005"/>
              </a:xfrm>
              <a:prstGeom prst="rect">
                <a:avLst/>
              </a:prstGeom>
              <a:blipFill rotWithShape="1">
                <a:blip r:embed="rId4"/>
                <a:stretch>
                  <a:fillRect l="-2273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12959" y="1676991"/>
                <a:ext cx="1184940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 pitchFamily="18" charset="0"/>
                          </a:rPr>
                          <m:t>51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 220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59" y="1676991"/>
                <a:ext cx="1184940" cy="532005"/>
              </a:xfrm>
              <a:prstGeom prst="rect">
                <a:avLst/>
              </a:prstGeom>
              <a:blipFill rotWithShape="1">
                <a:blip r:embed="rId5"/>
                <a:stretch>
                  <a:fillRect l="-3093" r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12959" y="2208996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black"/>
                        </a:solidFill>
                        <a:latin typeface="Cambria Math"/>
                        <a:ea typeface="Cambria Math" pitchFamily="18" charset="0"/>
                      </a:rPr>
                      <m:t>51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× 110</a:t>
                </a:r>
                <a:endParaRPr lang="en-US" sz="16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59" y="2208996"/>
                <a:ext cx="119455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061" r="-1020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724275" y="258699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63159" y="2586990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51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= 5610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275" y="3044190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2684" y="3044190"/>
            <a:ext cx="335861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dirty="0">
                <a:sym typeface="Symbol"/>
              </a:rPr>
              <a:t>Sum of first 51 terms is 5610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954760" y="2424089"/>
            <a:ext cx="1955603" cy="563933"/>
            <a:chOff x="4161557" y="3276752"/>
            <a:chExt cx="2151163" cy="588840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4259517" y="3276752"/>
              <a:ext cx="1938556" cy="584051"/>
            </a:xfrm>
            <a:prstGeom prst="wedgeRoundRectCallout">
              <a:avLst>
                <a:gd name="adj1" fmla="val -56831"/>
                <a:gd name="adj2" fmla="val 7952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61557" y="3319264"/>
              <a:ext cx="2151163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Substitute n = 51, a = 10 &amp; d = 4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05055" y="904875"/>
            <a:ext cx="1955603" cy="559346"/>
            <a:chOff x="4161557" y="3206005"/>
            <a:chExt cx="2151163" cy="584050"/>
          </a:xfrm>
        </p:grpSpPr>
        <p:sp>
          <p:nvSpPr>
            <p:cNvPr id="38" name="Rounded Rectangular Callout 37"/>
            <p:cNvSpPr/>
            <p:nvPr/>
          </p:nvSpPr>
          <p:spPr>
            <a:xfrm>
              <a:off x="4500563" y="3206005"/>
              <a:ext cx="1456466" cy="584050"/>
            </a:xfrm>
            <a:prstGeom prst="wedgeRoundRectCallout">
              <a:avLst>
                <a:gd name="adj1" fmla="val -44497"/>
                <a:gd name="adj2" fmla="val -6828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61557" y="3319263"/>
              <a:ext cx="2151163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51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238176" y="1013342"/>
            <a:ext cx="2345653" cy="796001"/>
            <a:chOff x="4143153" y="3259391"/>
            <a:chExt cx="2580218" cy="831160"/>
          </a:xfrm>
        </p:grpSpPr>
        <p:sp>
          <p:nvSpPr>
            <p:cNvPr id="41" name="Rounded Rectangular Callout 40"/>
            <p:cNvSpPr/>
            <p:nvPr/>
          </p:nvSpPr>
          <p:spPr>
            <a:xfrm>
              <a:off x="4143153" y="3259391"/>
              <a:ext cx="2580218" cy="777371"/>
            </a:xfrm>
            <a:prstGeom prst="wedgeRoundRectCallout">
              <a:avLst>
                <a:gd name="adj1" fmla="val -44699"/>
                <a:gd name="adj2" fmla="val -7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61557" y="3319262"/>
              <a:ext cx="2446559" cy="77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find S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51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we need to find the value of a &amp; d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00075" y="194476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954760" y="1237853"/>
            <a:ext cx="1401825" cy="548898"/>
            <a:chOff x="4457792" y="3292451"/>
            <a:chExt cx="1542008" cy="573140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4457792" y="3292451"/>
              <a:ext cx="1542008" cy="572543"/>
            </a:xfrm>
            <a:prstGeom prst="wedgeRoundRectCallout">
              <a:avLst>
                <a:gd name="adj1" fmla="val -66092"/>
                <a:gd name="adj2" fmla="val -46901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56588" y="3319263"/>
              <a:ext cx="1361101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2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450792" y="348877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[2(10)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5025" y="348877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(51 </a:t>
            </a:r>
            <a:r>
              <a:rPr lang="en-US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– 1</a:t>
            </a:r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78543" y="348877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4]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52549" y="3409950"/>
                <a:ext cx="457176" cy="558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49" y="3409950"/>
                <a:ext cx="457176" cy="55835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1457437" y="400262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[ 20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08470" y="400262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+ (50)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35250" y="400262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4]</a:t>
            </a:r>
            <a:endParaRPr lang="en-US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62344" y="3923804"/>
                <a:ext cx="668068" cy="558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a:rPr lang="en-US" sz="1600" i="1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 pitchFamily="18" charset="0"/>
                            </a:rPr>
                            <m:t>51</m:t>
                          </m:r>
                        </m:num>
                        <m:den>
                          <m:r>
                            <a:rPr lang="en-US" sz="1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44" y="3923804"/>
                <a:ext cx="668068" cy="5583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urved Right Arrow 57"/>
          <p:cNvSpPr/>
          <p:nvPr/>
        </p:nvSpPr>
        <p:spPr>
          <a:xfrm rot="5400000">
            <a:off x="1817955" y="1466298"/>
            <a:ext cx="216124" cy="86168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57208" y="-1085850"/>
            <a:ext cx="3392294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21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29" grpId="0" animBg="1"/>
      <p:bldP spid="29" grpId="1" animBg="1"/>
      <p:bldP spid="28" grpId="0" animBg="1"/>
      <p:bldP spid="28" grpId="1" animBg="1"/>
      <p:bldP spid="2" grpId="0"/>
      <p:bldP spid="6" grpId="0"/>
      <p:bldP spid="5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43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2223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4876800" y="808662"/>
            <a:ext cx="2114441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019825" y="1112672"/>
            <a:ext cx="1084980" cy="416734"/>
            <a:chOff x="5215940" y="3173552"/>
            <a:chExt cx="1193477" cy="435140"/>
          </a:xfrm>
        </p:grpSpPr>
        <p:sp>
          <p:nvSpPr>
            <p:cNvPr id="102" name="Rounded Rectangular Callout 101"/>
            <p:cNvSpPr/>
            <p:nvPr/>
          </p:nvSpPr>
          <p:spPr>
            <a:xfrm>
              <a:off x="5242289" y="3173552"/>
              <a:ext cx="1119990" cy="435140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15940" y="3220853"/>
              <a:ext cx="1193477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find d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525780" y="808662"/>
            <a:ext cx="2814320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924675" y="559178"/>
            <a:ext cx="128437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049628" y="561294"/>
            <a:ext cx="2046372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447228" y="553679"/>
            <a:ext cx="2557194" cy="246708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248" y="495300"/>
            <a:ext cx="8091152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Q.5. The first term of an AP is 5, the last term is 45 and the sum is 400. Find the number of terms of A.P and the common difference.</a:t>
            </a:r>
            <a:endParaRPr lang="en-US" sz="1600" b="1" kern="0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82980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8225" y="982980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an A.P a = 5, </a:t>
            </a:r>
            <a:endParaRPr lang="en-US" sz="16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3773" y="1192530"/>
                <a:ext cx="1580882" cy="502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S</a:t>
                </a:r>
                <a:r>
                  <a:rPr lang="en-US" sz="1600" kern="0" baseline="-25000" dirty="0" err="1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n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Cambria Math" pitchFamily="18" charset="0"/>
                    <a:ea typeface="Cambria Math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[a </a:t>
                </a:r>
                <a:r>
                  <a:rPr lang="en-US" dirty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+ 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a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 smtClean="0">
                    <a:solidFill>
                      <a:prstClr val="black"/>
                    </a:solidFill>
                    <a:latin typeface="Cambria Math" pitchFamily="18" charset="0"/>
                    <a:ea typeface="Cambria Math" pitchFamily="18" charset="0"/>
                  </a:rPr>
                  <a:t>]</a:t>
                </a:r>
                <a:endParaRPr lang="en-US" dirty="0">
                  <a:solidFill>
                    <a:prstClr val="black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3" y="1192530"/>
                <a:ext cx="1580882" cy="502573"/>
              </a:xfrm>
              <a:prstGeom prst="rect">
                <a:avLst/>
              </a:prstGeom>
              <a:blipFill rotWithShape="1">
                <a:blip r:embed="rId3"/>
                <a:stretch>
                  <a:fillRect l="-2317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7375" y="1770592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025" y="1770592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400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0565" y="1770592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47800" y="1676400"/>
                <a:ext cx="1186855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[5 + 45]</a:t>
                </a:r>
                <a:endParaRPr lang="en-US" b="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76400"/>
                <a:ext cx="1186855" cy="502573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7375" y="226743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5025" y="226743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400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0565" y="2267435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7800" y="2173243"/>
                <a:ext cx="810638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kern="12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kern="1200" dirty="0" smtClean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n</m:t>
                        </m:r>
                      </m:num>
                      <m:den>
                        <m:r>
                          <a:rPr lang="en-US" sz="2000" b="0" kern="1200" dirty="0">
                            <a:solidFill>
                              <a:prstClr val="black"/>
                            </a:solidFill>
                            <a:latin typeface="Cambria Math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× 50</a:t>
                </a:r>
                <a:endParaRPr lang="en-US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173243"/>
                <a:ext cx="810638" cy="502573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87375" y="276659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025" y="276659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400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0565" y="2766596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0660" y="2766596"/>
                <a:ext cx="718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/>
                  <a:t> × 25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60" y="2766596"/>
                <a:ext cx="71846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9091" r="-254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87375" y="319657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35025" y="3105150"/>
                <a:ext cx="56938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400</m:t>
                          </m:r>
                        </m:num>
                        <m:den>
                          <m: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" y="3105150"/>
                <a:ext cx="569387" cy="5549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260565" y="3196577"/>
            <a:ext cx="32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ker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defRPr>
            </a:lvl1pPr>
          </a:lstStyle>
          <a:p>
            <a:pPr algn="r"/>
            <a:r>
              <a:rPr lang="en-US" b="0" dirty="0" smtClean="0"/>
              <a:t>=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47800" y="3196577"/>
                <a:ext cx="3433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196577"/>
                <a:ext cx="343363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87375" y="360997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54100" y="3609975"/>
                <a:ext cx="859723" cy="338554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 ker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dirty="0" smtClean="0">
                          <a:latin typeface="Cambria Math"/>
                          <a:sym typeface="Symbol"/>
                        </a:rPr>
                        <m:t>n</m:t>
                      </m:r>
                      <m:r>
                        <a:rPr lang="en-US" b="0" dirty="0">
                          <a:latin typeface="Cambria Math"/>
                          <a:sym typeface="Symbol"/>
                        </a:rPr>
                        <m:t>=</m:t>
                      </m:r>
                      <m:r>
                        <a:rPr lang="en-US" b="0" i="1" dirty="0">
                          <a:latin typeface="Cambria Math"/>
                          <a:sym typeface="Symbol"/>
                        </a:rPr>
                        <m:t>16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3609975"/>
                <a:ext cx="859723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2745354" y="1318528"/>
            <a:ext cx="0" cy="345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06295" y="3968578"/>
                <a:ext cx="1882438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n</m:t>
                      </m:r>
                      <m:r>
                        <a:rPr lang="en-US" sz="1600" kern="0" baseline="-2500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  =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a</m:t>
                      </m:r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  <m:d>
                        <m:d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n</m:t>
                          </m:r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 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95" y="3968578"/>
                <a:ext cx="1882438" cy="3329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63880" y="433060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63471" y="4330601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45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71" y="4330601"/>
                <a:ext cx="455574" cy="3329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85695" y="4330601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5" y="4330601"/>
                <a:ext cx="381835" cy="3329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307945" y="4330601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45" y="4330601"/>
                <a:ext cx="341760" cy="3329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473045" y="4330601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045" y="4330601"/>
                <a:ext cx="381836" cy="33291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77385" y="4330601"/>
                <a:ext cx="1112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(16 −1)</m:t>
                    </m:r>
                  </m:oMath>
                </a14:m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d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85" y="4330601"/>
                <a:ext cx="111261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16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779117" y="125533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16858" y="1299080"/>
                <a:ext cx="455574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45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58" y="1299080"/>
                <a:ext cx="455574" cy="33291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39082" y="1299080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82" y="1299080"/>
                <a:ext cx="381835" cy="33291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989907" y="1293438"/>
                <a:ext cx="34176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5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07" y="1293438"/>
                <a:ext cx="341760" cy="33291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55007" y="1299080"/>
                <a:ext cx="381836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+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07" y="1299080"/>
                <a:ext cx="381836" cy="33291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359347" y="1293438"/>
                <a:ext cx="6031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47" y="1293438"/>
                <a:ext cx="603178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763924" y="1611636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99223" y="1617278"/>
                <a:ext cx="750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1600" kern="0" dirty="0" smtClean="0">
                        <a:solidFill>
                          <a:sysClr val="windowText" lastClr="000000"/>
                        </a:solidFill>
                        <a:latin typeface="Cambria Math"/>
                        <a:cs typeface="Calibri" pitchFamily="34" charset="0"/>
                        <a:sym typeface="Symbol"/>
                      </a:rPr>
                      <m:t>45</m:t>
                    </m:r>
                  </m:oMath>
                </a14:m>
                <a:r>
                  <a:rPr lang="en-US" sz="1600" kern="0" baseline="-2500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:r>
                  <a:rPr lang="en-US" sz="1600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</a:rPr>
                  <a:t>– 5</a:t>
                </a:r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223" y="1617278"/>
                <a:ext cx="750526" cy="338554"/>
              </a:xfrm>
              <a:prstGeom prst="rect">
                <a:avLst/>
              </a:prstGeom>
              <a:blipFill rotWithShape="1">
                <a:blip r:embed="rId21"/>
                <a:stretch>
                  <a:fillRect t="-5357" r="-241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748454" y="1617278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1617278"/>
                <a:ext cx="381835" cy="33291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984311" y="1611636"/>
                <a:ext cx="6031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1611636"/>
                <a:ext cx="603178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763924" y="193618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371733" y="1941829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40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33" y="1941829"/>
                <a:ext cx="478016" cy="338554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748454" y="194182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1941829"/>
                <a:ext cx="381835" cy="33291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984311" y="1936187"/>
                <a:ext cx="6031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15</m:t>
                      </m:r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1936187"/>
                <a:ext cx="603178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2763924" y="2343158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474198" y="2343158"/>
                <a:ext cx="3755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98" y="2343158"/>
                <a:ext cx="375551" cy="338554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748454" y="2345979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345979"/>
                <a:ext cx="381835" cy="33291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984311" y="2263906"/>
                <a:ext cx="441146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40</m:t>
                          </m:r>
                        </m:num>
                        <m:den>
                          <m:r>
                            <a:rPr lang="en-US" sz="1400" i="1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14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263906"/>
                <a:ext cx="441146" cy="497059"/>
              </a:xfrm>
              <a:prstGeom prst="rect">
                <a:avLst/>
              </a:prstGeom>
              <a:blipFill rotWithShape="1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763924" y="286598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502772" y="2787424"/>
                <a:ext cx="354853" cy="461665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 i="0" kern="0">
                    <a:solidFill>
                      <a:sysClr val="windowText" lastClr="000000"/>
                    </a:solidFill>
                    <a:latin typeface="Cambria Math"/>
                    <a:cs typeface="Calibri" pitchFamily="34" charset="0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/>
                          <a:sym typeface="Symbol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72" y="2787424"/>
                <a:ext cx="354853" cy="4616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748454" y="2849090"/>
                <a:ext cx="381835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kern="0" dirty="0" smtClean="0">
                          <a:solidFill>
                            <a:sysClr val="windowText" lastClr="000000"/>
                          </a:solidFill>
                          <a:latin typeface="Cambria Math"/>
                          <a:cs typeface="Calibri" pitchFamily="34" charset="0"/>
                          <a:sym typeface="Symbol"/>
                        </a:rPr>
                        <m:t>=</m:t>
                      </m:r>
                    </m:oMath>
                  </m:oMathPara>
                </a14:m>
                <a:endParaRPr lang="en-US" sz="16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54" y="2849090"/>
                <a:ext cx="381835" cy="33291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84311" y="2738442"/>
                <a:ext cx="364202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0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Calibri" pitchFamily="34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8</m:t>
                          </m:r>
                        </m:num>
                        <m:den>
                          <m:r>
                            <a:rPr lang="en-US" sz="1600" kern="0" dirty="0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cs typeface="Calibri" pitchFamily="34" charset="0"/>
                              <a:sym typeface="Symbol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11" y="2738442"/>
                <a:ext cx="364202" cy="55496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763924" y="3299866"/>
                <a:ext cx="2148345" cy="5369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600" b="1" kern="0" dirty="0" smtClean="0">
                    <a:solidFill>
                      <a:sysClr val="windowText" lastClr="000000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 n = 16 and 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Calibri" pitchFamily="34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𝟖</m:t>
                        </m:r>
                      </m:num>
                      <m:den>
                        <m:r>
                          <a:rPr lang="en-US" sz="2000" b="1" i="1" kern="0" smtClean="0">
                            <a:solidFill>
                              <a:sysClr val="windowText" lastClr="000000"/>
                            </a:solidFill>
                            <a:latin typeface="Cambria Math"/>
                            <a:cs typeface="Calibri" pitchFamily="34" charset="0"/>
                            <a:sym typeface="Symbol"/>
                          </a:rPr>
                          <m:t>𝟑</m:t>
                        </m:r>
                      </m:den>
                    </m:f>
                  </m:oMath>
                </a14:m>
                <a:endParaRPr lang="en-US" sz="2000" b="1" kern="0" baseline="-25000" dirty="0">
                  <a:solidFill>
                    <a:sysClr val="windowText" lastClr="000000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24" y="3299866"/>
                <a:ext cx="2148345" cy="53694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/>
          <p:nvPr/>
        </p:nvCxnSpPr>
        <p:spPr>
          <a:xfrm flipH="1">
            <a:off x="1422146" y="2502145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240000" flipH="1">
            <a:off x="1858909" y="2328381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41411" y="2085975"/>
            <a:ext cx="57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25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83727" y="2495357"/>
            <a:ext cx="47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054089" y="2575097"/>
            <a:ext cx="314876" cy="1591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240000" flipH="1">
            <a:off x="4071888" y="2332298"/>
            <a:ext cx="260228" cy="175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15981" y="2165022"/>
            <a:ext cx="3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8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96932" y="2560726"/>
            <a:ext cx="37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3</a:t>
            </a:r>
            <a:endParaRPr lang="en-US" sz="14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75556" y="98298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45,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57600" y="982980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err="1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400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4068195" y="1260980"/>
            <a:ext cx="2502749" cy="615281"/>
            <a:chOff x="4436164" y="3159249"/>
            <a:chExt cx="2753024" cy="642454"/>
          </a:xfrm>
        </p:grpSpPr>
        <p:sp>
          <p:nvSpPr>
            <p:cNvPr id="87" name="Rounded Rectangular Callout 86"/>
            <p:cNvSpPr/>
            <p:nvPr/>
          </p:nvSpPr>
          <p:spPr>
            <a:xfrm>
              <a:off x="4481845" y="3159249"/>
              <a:ext cx="2640879" cy="642454"/>
            </a:xfrm>
            <a:prstGeom prst="wedgeRoundRectCallout">
              <a:avLst>
                <a:gd name="adj1" fmla="val -61502"/>
                <a:gd name="adj2" fmla="val -43627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36164" y="3220853"/>
              <a:ext cx="2753024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For the given value of </a:t>
              </a:r>
              <a:r>
                <a:rPr lang="en-US" sz="1400" b="1" kern="0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kern="0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 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524000" y="1200150"/>
            <a:ext cx="2502749" cy="508496"/>
            <a:chOff x="4436164" y="3125641"/>
            <a:chExt cx="2753024" cy="530953"/>
          </a:xfrm>
        </p:grpSpPr>
        <p:sp>
          <p:nvSpPr>
            <p:cNvPr id="98" name="Rounded Rectangular Callout 97"/>
            <p:cNvSpPr/>
            <p:nvPr/>
          </p:nvSpPr>
          <p:spPr>
            <a:xfrm>
              <a:off x="5242289" y="3125641"/>
              <a:ext cx="1119990" cy="530953"/>
            </a:xfrm>
            <a:prstGeom prst="wedgeRoundRectCallout">
              <a:avLst>
                <a:gd name="adj1" fmla="val -42324"/>
                <a:gd name="adj2" fmla="val -71725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36164" y="3220853"/>
              <a:ext cx="2753024" cy="321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To find n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09714" y="1509663"/>
            <a:ext cx="2531609" cy="559347"/>
            <a:chOff x="4120776" y="3276752"/>
            <a:chExt cx="2784770" cy="584049"/>
          </a:xfrm>
        </p:grpSpPr>
        <p:sp>
          <p:nvSpPr>
            <p:cNvPr id="105" name="Rounded Rectangular Callout 104"/>
            <p:cNvSpPr/>
            <p:nvPr/>
          </p:nvSpPr>
          <p:spPr>
            <a:xfrm>
              <a:off x="4259517" y="3276752"/>
              <a:ext cx="2515559" cy="584049"/>
            </a:xfrm>
            <a:prstGeom prst="wedgeRoundRectCallout">
              <a:avLst>
                <a:gd name="adj1" fmla="val -52089"/>
                <a:gd name="adj2" fmla="val -104250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20776" y="3303271"/>
              <a:ext cx="2784770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For given value of 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kern="0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kern="0" dirty="0" smtClean="0">
                  <a:solidFill>
                    <a:prstClr val="white"/>
                  </a:solidFill>
                  <a:latin typeface="Bookman Old Style"/>
                </a:rPr>
                <a:t>. </a:t>
              </a:r>
              <a:r>
                <a:rPr lang="en-US" sz="1400" b="1" kern="0" dirty="0">
                  <a:solidFill>
                    <a:prstClr val="white"/>
                  </a:solidFill>
                  <a:latin typeface="Bookman Old Style"/>
                </a:rPr>
                <a:t>Let’s use the formula</a:t>
              </a:r>
              <a:endParaRPr lang="en-US" sz="1400" b="1" kern="0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90" name="Left Arrow 89"/>
          <p:cNvSpPr/>
          <p:nvPr/>
        </p:nvSpPr>
        <p:spPr>
          <a:xfrm rot="21120135">
            <a:off x="1167317" y="2947906"/>
            <a:ext cx="707062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Curved Right Arrow 90"/>
          <p:cNvSpPr/>
          <p:nvPr/>
        </p:nvSpPr>
        <p:spPr>
          <a:xfrm rot="5400000">
            <a:off x="3771641" y="932576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2" name="Left Arrow 91"/>
          <p:cNvSpPr/>
          <p:nvPr/>
        </p:nvSpPr>
        <p:spPr>
          <a:xfrm rot="21120135">
            <a:off x="3629581" y="2139265"/>
            <a:ext cx="514249" cy="98511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2559907" y="1761067"/>
            <a:ext cx="2484332" cy="523220"/>
            <a:chOff x="3533922" y="3411683"/>
            <a:chExt cx="2484332" cy="546332"/>
          </a:xfrm>
        </p:grpSpPr>
        <p:sp>
          <p:nvSpPr>
            <p:cNvPr id="94" name="Rounded Rectangular Callout 93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4859"/>
                <a:gd name="adj2" fmla="val -93036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5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45 &amp;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400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568519" y="3348365"/>
            <a:ext cx="2484332" cy="523220"/>
            <a:chOff x="3533922" y="3411683"/>
            <a:chExt cx="2484332" cy="546332"/>
          </a:xfrm>
        </p:grpSpPr>
        <p:sp>
          <p:nvSpPr>
            <p:cNvPr id="107" name="Rounded Rectangular Callout 106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53266"/>
                <a:gd name="adj2" fmla="val 9874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5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, a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45 &amp; n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16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39002" y="-13906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59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89" grpId="0" animBg="1"/>
      <p:bldP spid="89" grpId="1" animBg="1"/>
      <p:bldP spid="85" grpId="0" animBg="1"/>
      <p:bldP spid="85" grpId="1" animBg="1"/>
      <p:bldP spid="82" grpId="0" animBg="1"/>
      <p:bldP spid="82" grpId="1" animBg="1"/>
      <p:bldP spid="81" grpId="0" animBg="1"/>
      <p:bldP spid="81" grpId="1" animBg="1"/>
      <p:bldP spid="2" grpId="0"/>
      <p:bldP spid="6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5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5" grpId="0"/>
      <p:bldP spid="76" grpId="0"/>
      <p:bldP spid="79" grpId="0"/>
      <p:bldP spid="80" grpId="0"/>
      <p:bldP spid="83" grpId="0"/>
      <p:bldP spid="84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Alternate Process 43"/>
          <p:cNvSpPr/>
          <p:nvPr/>
        </p:nvSpPr>
        <p:spPr>
          <a:xfrm>
            <a:off x="6405898" y="840527"/>
            <a:ext cx="1740331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40" name="Flowchart: Alternate Process 39"/>
          <p:cNvSpPr/>
          <p:nvPr/>
        </p:nvSpPr>
        <p:spPr>
          <a:xfrm>
            <a:off x="3285845" y="825660"/>
            <a:ext cx="1655866" cy="269030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2" name="Flowchart: Alternate Process 31"/>
          <p:cNvSpPr/>
          <p:nvPr/>
        </p:nvSpPr>
        <p:spPr>
          <a:xfrm>
            <a:off x="2469699" y="2506549"/>
            <a:ext cx="185781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808383" y="842498"/>
            <a:ext cx="2349376" cy="24457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1207212" y="582738"/>
            <a:ext cx="5620307" cy="295933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918" y="563652"/>
            <a:ext cx="799028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6) The first and last terms of an AP are 17 and 350 respectively. If the</a:t>
            </a:r>
          </a:p>
          <a:p>
            <a:pPr>
              <a:defRPr/>
            </a:pPr>
            <a:r>
              <a:rPr lang="en-US" sz="1500" b="1" kern="0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500" b="1" kern="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  common difference is 9, how many terms are there and what is their sum?</a:t>
            </a:r>
            <a:endParaRPr lang="en-US" sz="1500" b="1" kern="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269" y="1051946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1822" y="1051946"/>
            <a:ext cx="1609503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1787" y="1051946"/>
            <a:ext cx="10668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  =  17,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1878" y="1051946"/>
            <a:ext cx="124591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350,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2827" y="1051946"/>
            <a:ext cx="7255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58559" y="1462031"/>
            <a:ext cx="2253899" cy="523220"/>
            <a:chOff x="3865616" y="3395819"/>
            <a:chExt cx="2253899" cy="546328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51841"/>
                <a:gd name="adj2" fmla="val -92958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29263" y="1317488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FF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rgbClr val="FF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6363" y="1571408"/>
            <a:ext cx="5824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8541" y="1571408"/>
            <a:ext cx="150050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+ (n – 1)d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213751" y="1082970"/>
            <a:ext cx="2391535" cy="523220"/>
            <a:chOff x="3602099" y="3411683"/>
            <a:chExt cx="2391535" cy="546332"/>
          </a:xfrm>
        </p:grpSpPr>
        <p:sp>
          <p:nvSpPr>
            <p:cNvPr id="21" name="Rounded Rectangular Callout 20"/>
            <p:cNvSpPr/>
            <p:nvPr/>
          </p:nvSpPr>
          <p:spPr>
            <a:xfrm>
              <a:off x="3633768" y="3447066"/>
              <a:ext cx="2320718" cy="487488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2099" y="3411683"/>
              <a:ext cx="2391535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 = 17, d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9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&amp;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350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5816" y="1871991"/>
            <a:ext cx="12296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350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825" y="1871991"/>
            <a:ext cx="45852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17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6082" y="1871991"/>
            <a:ext cx="99746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(n – 1)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0628" y="1871991"/>
            <a:ext cx="4364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(9)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7" name="Curved Right Arrow 26"/>
          <p:cNvSpPr/>
          <p:nvPr/>
        </p:nvSpPr>
        <p:spPr>
          <a:xfrm rot="5400000">
            <a:off x="1564179" y="1528511"/>
            <a:ext cx="201582" cy="609146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937" y="2148898"/>
            <a:ext cx="156623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350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17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5127" y="2154613"/>
            <a:ext cx="1100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1)(9)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5816" y="2427715"/>
            <a:ext cx="12296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333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5127" y="2425810"/>
            <a:ext cx="1100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(n – 1)(9)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3" name="Left Arrow 32"/>
          <p:cNvSpPr/>
          <p:nvPr/>
        </p:nvSpPr>
        <p:spPr>
          <a:xfrm rot="21169954">
            <a:off x="1477882" y="2629920"/>
            <a:ext cx="998562" cy="85864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732859"/>
              </p:ext>
            </p:extLst>
          </p:nvPr>
        </p:nvGraphicFramePr>
        <p:xfrm>
          <a:off x="830580" y="2721767"/>
          <a:ext cx="7572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29" name="Equation" r:id="rId3" imgW="571320" imgH="393480" progId="Equation.DSMT4">
                  <p:embed/>
                </p:oleObj>
              </mc:Choice>
              <mc:Fallback>
                <p:oleObj name="Equation" r:id="rId3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" y="2721767"/>
                        <a:ext cx="7572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05557" y="2800604"/>
            <a:ext cx="1100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  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156" y="3186358"/>
            <a:ext cx="12296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37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2200" y="3193978"/>
            <a:ext cx="7357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 – 1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Curved Right Arrow 37"/>
          <p:cNvSpPr/>
          <p:nvPr/>
        </p:nvSpPr>
        <p:spPr>
          <a:xfrm rot="5400000">
            <a:off x="1713908" y="2684856"/>
            <a:ext cx="201582" cy="923844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4632" y="3463707"/>
            <a:ext cx="128129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  n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894834" y="1232860"/>
            <a:ext cx="2325624" cy="523220"/>
            <a:chOff x="3368846" y="3405765"/>
            <a:chExt cx="2325624" cy="546327"/>
          </a:xfrm>
        </p:grpSpPr>
        <p:sp>
          <p:nvSpPr>
            <p:cNvPr id="42" name="Rounded Rectangular Callout 41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-61508"/>
                <a:gd name="adj2" fmla="val -985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no. of terms i.e. value of ‘n’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15604" y="1248400"/>
            <a:ext cx="2325624" cy="523220"/>
            <a:chOff x="3368846" y="3405765"/>
            <a:chExt cx="2325624" cy="546327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3425441" y="3437224"/>
              <a:ext cx="2230164" cy="487492"/>
            </a:xfrm>
            <a:prstGeom prst="wedgeRoundRectCallout">
              <a:avLst>
                <a:gd name="adj1" fmla="val 42898"/>
                <a:gd name="adj2" fmla="val -100542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8846" y="3405765"/>
              <a:ext cx="2325624" cy="54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We need to find their sum i.e. value of ‘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’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52427" y="3867718"/>
            <a:ext cx="760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041534"/>
              </p:ext>
            </p:extLst>
          </p:nvPr>
        </p:nvGraphicFramePr>
        <p:xfrm>
          <a:off x="1792328" y="3766803"/>
          <a:ext cx="960437" cy="541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0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328" y="3766803"/>
                        <a:ext cx="960437" cy="541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2949224" y="3263302"/>
            <a:ext cx="2484332" cy="523220"/>
            <a:chOff x="3533922" y="3411683"/>
            <a:chExt cx="2484332" cy="546332"/>
          </a:xfrm>
        </p:grpSpPr>
        <p:sp>
          <p:nvSpPr>
            <p:cNvPr id="51" name="Rounded Rectangular Callout 50"/>
            <p:cNvSpPr/>
            <p:nvPr/>
          </p:nvSpPr>
          <p:spPr>
            <a:xfrm>
              <a:off x="3589181" y="3447066"/>
              <a:ext cx="2391038" cy="487488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33922" y="3411683"/>
              <a:ext cx="2484332" cy="5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</a:t>
              </a:r>
              <a:r>
                <a:rPr lang="en-US" sz="1400" b="1" dirty="0" err="1" smtClean="0">
                  <a:solidFill>
                    <a:prstClr val="white"/>
                  </a:solidFill>
                  <a:latin typeface="Bookman Old Style"/>
                </a:rPr>
                <a:t>S</a:t>
              </a:r>
              <a:r>
                <a:rPr lang="en-US" sz="1400" b="1" baseline="-25000" dirty="0" err="1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n = 38, a = 17 &amp; 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n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=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350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04973" y="4355284"/>
            <a:ext cx="103111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38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09792"/>
              </p:ext>
            </p:extLst>
          </p:nvPr>
        </p:nvGraphicFramePr>
        <p:xfrm>
          <a:off x="1756355" y="4273726"/>
          <a:ext cx="3381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1" name="Equation" r:id="rId7" imgW="253800" imgH="393480" progId="Equation.DSMT4">
                  <p:embed/>
                </p:oleObj>
              </mc:Choice>
              <mc:Fallback>
                <p:oleObj name="Equation" r:id="rId7" imgW="253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355" y="4273726"/>
                        <a:ext cx="33813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05946"/>
              </p:ext>
            </p:extLst>
          </p:nvPr>
        </p:nvGraphicFramePr>
        <p:xfrm>
          <a:off x="2087249" y="4376797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2" name="Equation" r:id="rId9" imgW="291960" imgH="203040" progId="Equation.DSMT4">
                  <p:embed/>
                </p:oleObj>
              </mc:Choice>
              <mc:Fallback>
                <p:oleObj name="Equation" r:id="rId9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249" y="4376797"/>
                        <a:ext cx="4016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65210"/>
              </p:ext>
            </p:extLst>
          </p:nvPr>
        </p:nvGraphicFramePr>
        <p:xfrm>
          <a:off x="2514600" y="4378384"/>
          <a:ext cx="7858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3" name="Equation" r:id="rId11" imgW="571320" imgH="203040" progId="Equation.DSMT4">
                  <p:embed/>
                </p:oleObj>
              </mc:Choice>
              <mc:Fallback>
                <p:oleObj name="Equation" r:id="rId11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78384"/>
                        <a:ext cx="7858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120212" y="1652739"/>
            <a:ext cx="48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46210" y="1652739"/>
            <a:ext cx="52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19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30749" y="1652739"/>
            <a:ext cx="700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(367)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0486" y="1969528"/>
            <a:ext cx="118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38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81061" y="1967840"/>
            <a:ext cx="83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6973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70148" y="2302680"/>
            <a:ext cx="476425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 kern="0">
                <a:latin typeface="Bookman Old Style" pitchFamily="18" charset="0"/>
                <a:cs typeface="Calibri" pitchFamily="34" charset="0"/>
              </a:defRPr>
            </a:lvl1pPr>
          </a:lstStyle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There are 38 terms &amp; their sum is 6973.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39002" y="-1162050"/>
            <a:ext cx="5104997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569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0" grpId="0" animBg="1"/>
      <p:bldP spid="40" grpId="1" animBg="1"/>
      <p:bldP spid="32" grpId="0" animBg="1"/>
      <p:bldP spid="32" grpId="1" animBg="1"/>
      <p:bldP spid="12" grpId="0" animBg="1"/>
      <p:bldP spid="12" grpId="1" animBg="1"/>
      <p:bldP spid="5" grpId="0" animBg="1"/>
      <p:bldP spid="5" grpId="1" animBg="1"/>
      <p:bldP spid="2" grpId="0"/>
      <p:bldP spid="3" grpId="0"/>
      <p:bldP spid="4" grpId="0"/>
      <p:bldP spid="10" grpId="0"/>
      <p:bldP spid="11" grpId="0"/>
      <p:bldP spid="13" grpId="0"/>
      <p:bldP spid="17" grpId="0"/>
      <p:bldP spid="18" grpId="0"/>
      <p:bldP spid="19" grpId="0"/>
      <p:bldP spid="23" grpId="0"/>
      <p:bldP spid="24" grpId="0"/>
      <p:bldP spid="25" grpId="0"/>
      <p:bldP spid="26" grpId="0"/>
      <p:bldP spid="27" grpId="0" animBg="1"/>
      <p:bldP spid="27" grpId="1" animBg="1"/>
      <p:bldP spid="28" grpId="0"/>
      <p:bldP spid="29" grpId="0"/>
      <p:bldP spid="30" grpId="0"/>
      <p:bldP spid="31" grpId="0"/>
      <p:bldP spid="33" grpId="0" animBg="1"/>
      <p:bldP spid="33" grpId="1" animBg="1"/>
      <p:bldP spid="35" grpId="0"/>
      <p:bldP spid="36" grpId="0"/>
      <p:bldP spid="37" grpId="0"/>
      <p:bldP spid="38" grpId="0" animBg="1"/>
      <p:bldP spid="38" grpId="1" animBg="1"/>
      <p:bldP spid="39" grpId="0"/>
      <p:bldP spid="48" grpId="0"/>
      <p:bldP spid="53" grpId="0"/>
      <p:bldP spid="57" grpId="0"/>
      <p:bldP spid="58" grpId="0"/>
      <p:bldP spid="59" grpId="0"/>
      <p:bldP spid="60" grpId="0"/>
      <p:bldP spid="61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45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713477" y="2206568"/>
            <a:ext cx="6620774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Arithmetic </a:t>
            </a:r>
          </a:p>
          <a:p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Progressions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477" y="2907488"/>
            <a:ext cx="4910319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Sums based on a</a:t>
            </a:r>
            <a:r>
              <a:rPr lang="en-US" sz="2000" b="1" baseline="-25000" dirty="0" smtClean="0">
                <a:solidFill>
                  <a:srgbClr val="FF6600"/>
                </a:solidFill>
                <a:latin typeface="Bookman Old Style" pitchFamily="18" charset="0"/>
              </a:rPr>
              <a:t>n 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and </a:t>
            </a:r>
            <a:r>
              <a:rPr lang="en-US" sz="2000" b="1" dirty="0" err="1" smtClean="0">
                <a:solidFill>
                  <a:srgbClr val="FF6600"/>
                </a:solidFill>
                <a:latin typeface="Bookman Old Style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FF6600"/>
                </a:solidFill>
                <a:latin typeface="Bookman Old Style" pitchFamily="18" charset="0"/>
              </a:rPr>
              <a:t>n</a:t>
            </a:r>
            <a:r>
              <a:rPr lang="en-US" sz="2000" b="1" dirty="0" smtClean="0">
                <a:solidFill>
                  <a:srgbClr val="FF6600"/>
                </a:solidFill>
                <a:latin typeface="Bookman Old Style" pitchFamily="18" charset="0"/>
              </a:rPr>
              <a:t> formula</a:t>
            </a:r>
            <a:endParaRPr lang="en-US" sz="2000" b="1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4762996" y="4105232"/>
            <a:ext cx="1867970" cy="545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1" kern="0">
              <a:solidFill>
                <a:srgbClr val="7030A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171950" y="1324953"/>
            <a:ext cx="0" cy="3456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2241737" y="4152315"/>
            <a:ext cx="247927" cy="214561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2206732" y="3067604"/>
            <a:ext cx="191410" cy="192317"/>
          </a:xfrm>
          <a:prstGeom prst="flowChartAlternateProcess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077" y="1136797"/>
            <a:ext cx="58862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Sol: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76" y="915261"/>
            <a:ext cx="395444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iii)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Given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d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5,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= 75, find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a &amp; a</a:t>
            </a:r>
            <a:r>
              <a:rPr lang="en-US" sz="1600" b="1" baseline="-25000" dirty="0" smtClean="0">
                <a:solidFill>
                  <a:srgbClr val="0000FF"/>
                </a:solidFill>
                <a:latin typeface="Bookman Old Style" pitchFamily="18" charset="0"/>
                <a:cs typeface="Calibri" pitchFamily="34" charset="0"/>
              </a:rPr>
              <a:t>9</a:t>
            </a:r>
            <a:endParaRPr lang="en-US" sz="1600" b="1" baseline="-25000" dirty="0">
              <a:solidFill>
                <a:srgbClr val="0000FF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692" y="113025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For given AP:</a:t>
            </a:r>
            <a:endParaRPr lang="en-US" sz="1600" kern="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350" y="1363447"/>
            <a:ext cx="89740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d = 5,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130" y="1363447"/>
            <a:ext cx="1026646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kern="0" baseline="-2500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 = 75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825" y="1578176"/>
            <a:ext cx="171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We know that,</a:t>
            </a:r>
            <a:endParaRPr lang="en-US" sz="1600" kern="0" baseline="-2500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38450" y="895350"/>
            <a:ext cx="2253899" cy="523220"/>
            <a:chOff x="3865616" y="3395819"/>
            <a:chExt cx="2253899" cy="546328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3871061" y="3429691"/>
              <a:ext cx="2208083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65616" y="3395819"/>
              <a:ext cx="2253899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given value of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9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Lets use the formula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42226" y="1868772"/>
            <a:ext cx="61622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err="1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n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552788"/>
              </p:ext>
            </p:extLst>
          </p:nvPr>
        </p:nvGraphicFramePr>
        <p:xfrm>
          <a:off x="2195513" y="1777483"/>
          <a:ext cx="15192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4" name="Equation" r:id="rId4" imgW="1104840" imgH="393480" progId="Equation.DSMT4">
                  <p:embed/>
                </p:oleObj>
              </mc:Choice>
              <mc:Fallback>
                <p:oleObj name="Equation" r:id="rId4" imgW="1104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7483"/>
                        <a:ext cx="15192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90778" y="2368806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S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636519"/>
              </p:ext>
            </p:extLst>
          </p:nvPr>
        </p:nvGraphicFramePr>
        <p:xfrm>
          <a:off x="2209800" y="2277546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5" name="Equation" r:id="rId6" imgW="164880" imgH="393480" progId="Equation.DSMT4">
                  <p:embed/>
                </p:oleObj>
              </mc:Choice>
              <mc:Fallback>
                <p:oleObj name="Equation" r:id="rId6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77546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67983"/>
              </p:ext>
            </p:extLst>
          </p:nvPr>
        </p:nvGraphicFramePr>
        <p:xfrm>
          <a:off x="2409825" y="2391846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6" name="Equation" r:id="rId8" imgW="304560" imgH="203040" progId="Equation.DSMT4">
                  <p:embed/>
                </p:oleObj>
              </mc:Choice>
              <mc:Fallback>
                <p:oleObj name="Equation" r:id="rId8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2391846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37652"/>
              </p:ext>
            </p:extLst>
          </p:nvPr>
        </p:nvGraphicFramePr>
        <p:xfrm>
          <a:off x="2838450" y="2391846"/>
          <a:ext cx="7334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7" name="Equation" r:id="rId10" imgW="533160" imgH="203040" progId="Equation.DSMT4">
                  <p:embed/>
                </p:oleObj>
              </mc:Choice>
              <mc:Fallback>
                <p:oleObj name="Equation" r:id="rId10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391846"/>
                        <a:ext cx="73342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62489"/>
              </p:ext>
            </p:extLst>
          </p:nvPr>
        </p:nvGraphicFramePr>
        <p:xfrm>
          <a:off x="3543300" y="2391846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8" name="Equation" r:id="rId12" imgW="291960" imgH="203040" progId="Equation.DSMT4">
                  <p:embed/>
                </p:oleObj>
              </mc:Choice>
              <mc:Fallback>
                <p:oleObj name="Equation" r:id="rId12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391846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361459" y="2844259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75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989725"/>
              </p:ext>
            </p:extLst>
          </p:nvPr>
        </p:nvGraphicFramePr>
        <p:xfrm>
          <a:off x="2209056" y="2752999"/>
          <a:ext cx="219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9" name="Equation" r:id="rId14" imgW="164880" imgH="393480" progId="Equation.DSMT4">
                  <p:embed/>
                </p:oleObj>
              </mc:Choice>
              <mc:Fallback>
                <p:oleObj name="Equation" r:id="rId14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056" y="2752999"/>
                        <a:ext cx="21907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4410"/>
              </p:ext>
            </p:extLst>
          </p:nvPr>
        </p:nvGraphicFramePr>
        <p:xfrm>
          <a:off x="2409081" y="2867299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0" name="Equation" r:id="rId15" imgW="304560" imgH="203040" progId="Equation.DSMT4">
                  <p:embed/>
                </p:oleObj>
              </mc:Choice>
              <mc:Fallback>
                <p:oleObj name="Equation" r:id="rId15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081" y="2867299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079445"/>
              </p:ext>
            </p:extLst>
          </p:nvPr>
        </p:nvGraphicFramePr>
        <p:xfrm>
          <a:off x="2835275" y="2866509"/>
          <a:ext cx="4540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1" name="Equation" r:id="rId16" imgW="330120" imgH="203040" progId="Equation.DSMT4">
                  <p:embed/>
                </p:oleObj>
              </mc:Choice>
              <mc:Fallback>
                <p:oleObj name="Equation" r:id="rId16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866509"/>
                        <a:ext cx="454025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40305"/>
              </p:ext>
            </p:extLst>
          </p:nvPr>
        </p:nvGraphicFramePr>
        <p:xfrm>
          <a:off x="3275856" y="2867299"/>
          <a:ext cx="4016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2" name="Equation" r:id="rId18" imgW="291960" imgH="203040" progId="Equation.DSMT4">
                  <p:embed/>
                </p:oleObj>
              </mc:Choice>
              <mc:Fallback>
                <p:oleObj name="Equation" r:id="rId18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67299"/>
                        <a:ext cx="40163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eft Arrow 27"/>
          <p:cNvSpPr/>
          <p:nvPr/>
        </p:nvSpPr>
        <p:spPr>
          <a:xfrm rot="924873">
            <a:off x="1945660" y="3082364"/>
            <a:ext cx="296765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3348" y="3276554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240913"/>
              </p:ext>
            </p:extLst>
          </p:nvPr>
        </p:nvGraphicFramePr>
        <p:xfrm>
          <a:off x="2211388" y="3299896"/>
          <a:ext cx="1857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3" name="Equation" r:id="rId19" imgW="139680" imgH="177480" progId="Equation.DSMT4">
                  <p:embed/>
                </p:oleObj>
              </mc:Choice>
              <mc:Fallback>
                <p:oleObj name="Equation" r:id="rId19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299896"/>
                        <a:ext cx="185737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734645"/>
              </p:ext>
            </p:extLst>
          </p:nvPr>
        </p:nvGraphicFramePr>
        <p:xfrm>
          <a:off x="2415270" y="3299594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4" name="Equation" r:id="rId21" imgW="304560" imgH="203040" progId="Equation.DSMT4">
                  <p:embed/>
                </p:oleObj>
              </mc:Choice>
              <mc:Fallback>
                <p:oleObj name="Equation" r:id="rId21" imgW="304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270" y="3299594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68529"/>
              </p:ext>
            </p:extLst>
          </p:nvPr>
        </p:nvGraphicFramePr>
        <p:xfrm>
          <a:off x="2841625" y="3298309"/>
          <a:ext cx="646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5" name="Equation" r:id="rId22" imgW="469800" imgH="203040" progId="Equation.DSMT4">
                  <p:embed/>
                </p:oleObj>
              </mc:Choice>
              <mc:Fallback>
                <p:oleObj name="Equation" r:id="rId22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3298309"/>
                        <a:ext cx="646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urved Right Arrow 32"/>
          <p:cNvSpPr/>
          <p:nvPr/>
        </p:nvSpPr>
        <p:spPr>
          <a:xfrm rot="16200000" flipH="1">
            <a:off x="2421385" y="2963254"/>
            <a:ext cx="171913" cy="458167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9189" y="3568370"/>
            <a:ext cx="10772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37853" y="3558845"/>
            <a:ext cx="6325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6" name="Curved Right Arrow 35"/>
          <p:cNvSpPr/>
          <p:nvPr/>
        </p:nvSpPr>
        <p:spPr>
          <a:xfrm rot="16200000" flipH="1">
            <a:off x="2659147" y="2674542"/>
            <a:ext cx="245970" cy="997491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5007" y="3557071"/>
            <a:ext cx="8992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+  360</a:t>
            </a:r>
            <a:endParaRPr lang="en-US" sz="16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8" name="Curved Right Arrow 37"/>
          <p:cNvSpPr/>
          <p:nvPr/>
        </p:nvSpPr>
        <p:spPr>
          <a:xfrm rot="5400000">
            <a:off x="2314765" y="2759142"/>
            <a:ext cx="279934" cy="1450849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8175" y="3859715"/>
            <a:ext cx="171800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150 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360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2193" y="3859715"/>
            <a:ext cx="6325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5402" y="4090319"/>
            <a:ext cx="12996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–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210 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33754" y="4090319"/>
            <a:ext cx="63254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  <a:sym typeface="Symbol"/>
              </a:rPr>
              <a:t>18a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44" name="Left Arrow 43"/>
          <p:cNvSpPr/>
          <p:nvPr/>
        </p:nvSpPr>
        <p:spPr>
          <a:xfrm rot="20653342">
            <a:off x="1835333" y="4320960"/>
            <a:ext cx="412114" cy="78509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8750" y="4408186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525249"/>
              </p:ext>
            </p:extLst>
          </p:nvPr>
        </p:nvGraphicFramePr>
        <p:xfrm>
          <a:off x="2220913" y="4351036"/>
          <a:ext cx="557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6" name="Equation" r:id="rId24" imgW="457200" imgH="393480" progId="Equation.DSMT4">
                  <p:embed/>
                </p:oleObj>
              </mc:Choice>
              <mc:Fallback>
                <p:oleObj name="Equation" r:id="rId24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351036"/>
                        <a:ext cx="557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2598420" y="425225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35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375225" y="4656355"/>
            <a:ext cx="220830" cy="136488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 flipH="1">
            <a:off x="2323423" y="4374452"/>
            <a:ext cx="329288" cy="173727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522497" y="463529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ysClr val="windowText" lastClr="000000"/>
                </a:solidFill>
                <a:latin typeface="Bookman Old Style" pitchFamily="18" charset="0"/>
                <a:cs typeface="Calibri" pitchFamily="34" charset="0"/>
              </a:rPr>
              <a:t>3</a:t>
            </a:r>
            <a:endParaRPr lang="en-US" sz="1200" kern="0" dirty="0">
              <a:solidFill>
                <a:sysClr val="windowText" lastClr="000000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01659" y="1392050"/>
            <a:ext cx="86071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56574"/>
              </p:ext>
            </p:extLst>
          </p:nvPr>
        </p:nvGraphicFramePr>
        <p:xfrm>
          <a:off x="5203347" y="1334900"/>
          <a:ext cx="385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7" name="Equation" r:id="rId26" imgW="317160" imgH="393480" progId="Equation.DSMT4">
                  <p:embed/>
                </p:oleObj>
              </mc:Choice>
              <mc:Fallback>
                <p:oleObj name="Equation" r:id="rId26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347" y="1334900"/>
                        <a:ext cx="3857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5774847" y="1123950"/>
            <a:ext cx="1853400" cy="318980"/>
            <a:chOff x="3878596" y="3395819"/>
            <a:chExt cx="1853400" cy="333069"/>
          </a:xfrm>
        </p:grpSpPr>
        <p:sp>
          <p:nvSpPr>
            <p:cNvPr id="55" name="Rounded Rectangular Callout 54"/>
            <p:cNvSpPr/>
            <p:nvPr/>
          </p:nvSpPr>
          <p:spPr>
            <a:xfrm>
              <a:off x="3950194" y="3414242"/>
              <a:ext cx="1687867" cy="314646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8596" y="3395819"/>
              <a:ext cx="1853400" cy="32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Now</a:t>
              </a:r>
              <a:r>
                <a:rPr lang="en-US" sz="1400" b="1" baseline="-25000" dirty="0">
                  <a:solidFill>
                    <a:prstClr val="white"/>
                  </a:solidFill>
                  <a:latin typeface="Bookman Old Style"/>
                </a:rPr>
                <a:t> </a:t>
              </a:r>
              <a:r>
                <a:rPr lang="en-US" sz="1400" b="1" dirty="0">
                  <a:solidFill>
                    <a:prstClr val="white"/>
                  </a:solidFill>
                  <a:latin typeface="Bookman Old Style"/>
                </a:rPr>
                <a:t>lets find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a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638602" y="1793613"/>
            <a:ext cx="69619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9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=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24377" y="1793613"/>
            <a:ext cx="103268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 a  +  8d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51054" y="2208858"/>
            <a:ext cx="91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  a</a:t>
            </a:r>
            <a:r>
              <a:rPr lang="en-US" sz="1600" baseline="-250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9 </a:t>
            </a: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=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16978" y="2198205"/>
            <a:ext cx="86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8(5)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97627"/>
              </p:ext>
            </p:extLst>
          </p:nvPr>
        </p:nvGraphicFramePr>
        <p:xfrm>
          <a:off x="5153625" y="2137742"/>
          <a:ext cx="387491" cy="48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8" name="Equation" r:id="rId28" imgW="317160" imgH="393480" progId="Equation.DSMT4">
                  <p:embed/>
                </p:oleObj>
              </mc:Choice>
              <mc:Fallback>
                <p:oleObj name="Equation" r:id="rId28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625" y="2137742"/>
                        <a:ext cx="387491" cy="48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14647" y="2690166"/>
            <a:ext cx="70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rPr>
              <a:t>+  40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76953"/>
              </p:ext>
            </p:extLst>
          </p:nvPr>
        </p:nvGraphicFramePr>
        <p:xfrm>
          <a:off x="4984272" y="2610298"/>
          <a:ext cx="5476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9" name="Equation" r:id="rId30" imgW="431640" imgH="393480" progId="Equation.DSMT4">
                  <p:embed/>
                </p:oleObj>
              </mc:Choice>
              <mc:Fallback>
                <p:oleObj name="Equation" r:id="rId30" imgW="431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272" y="2610298"/>
                        <a:ext cx="5476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51780"/>
              </p:ext>
            </p:extLst>
          </p:nvPr>
        </p:nvGraphicFramePr>
        <p:xfrm>
          <a:off x="4984272" y="3116710"/>
          <a:ext cx="1187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Equation" r:id="rId32" imgW="952200" imgH="393480" progId="Equation.DSMT4">
                  <p:embed/>
                </p:oleObj>
              </mc:Choice>
              <mc:Fallback>
                <p:oleObj name="Equation" r:id="rId32" imgW="952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272" y="3116710"/>
                        <a:ext cx="11874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107670"/>
              </p:ext>
            </p:extLst>
          </p:nvPr>
        </p:nvGraphicFramePr>
        <p:xfrm>
          <a:off x="4628672" y="3592960"/>
          <a:ext cx="8540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1" name="Equation" r:id="rId34" imgW="685800" imgH="393480" progId="Equation.DSMT4">
                  <p:embed/>
                </p:oleObj>
              </mc:Choice>
              <mc:Fallback>
                <p:oleObj name="Equation" r:id="rId34" imgW="685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672" y="3592960"/>
                        <a:ext cx="8540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4335007" y="3646880"/>
            <a:ext cx="376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  <a:cs typeface="Calibri" pitchFamily="34" charset="0"/>
                <a:sym typeface="Symbol"/>
              </a:rPr>
              <a:t></a:t>
            </a:r>
            <a:endParaRPr lang="en-US" sz="1600" baseline="-25000" dirty="0">
              <a:solidFill>
                <a:prstClr val="black"/>
              </a:solidFill>
              <a:latin typeface="Bookman Old Style" pitchFamily="18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346589" y="4131992"/>
                <a:ext cx="2485533" cy="49654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  <a:sym typeface="Symbol"/>
                  </a:rPr>
                  <a:t>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𝟑𝟓</m:t>
                        </m:r>
                      </m:num>
                      <m:den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 ,  a</a:t>
                </a:r>
                <a:r>
                  <a:rPr lang="en-US" sz="1600" b="1" baseline="-25000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9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=</a:t>
                </a:r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  <a:cs typeface="Calibri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𝟖𝟓</m:t>
                        </m:r>
                      </m:num>
                      <m:den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cs typeface="Calibri" pitchFamily="34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589" y="4131992"/>
                <a:ext cx="2485533" cy="496546"/>
              </a:xfrm>
              <a:prstGeom prst="rect">
                <a:avLst/>
              </a:prstGeom>
              <a:blipFill rotWithShape="1">
                <a:blip r:embed="rId44"/>
                <a:stretch>
                  <a:fillRect l="-1225" b="-246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909836" y="1385957"/>
            <a:ext cx="2339777" cy="523220"/>
            <a:chOff x="3622275" y="3403852"/>
            <a:chExt cx="2339777" cy="546328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3656632" y="3439636"/>
              <a:ext cx="2274991" cy="482662"/>
            </a:xfrm>
            <a:prstGeom prst="wedgeRoundRectCallout">
              <a:avLst>
                <a:gd name="adj1" fmla="val -61233"/>
                <a:gd name="adj2" fmla="val 92623"/>
                <a:gd name="adj3" fmla="val 16667"/>
              </a:avLst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22275" y="3403852"/>
              <a:ext cx="2339777" cy="5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For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9  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substitute,</a:t>
              </a:r>
            </a:p>
            <a:p>
              <a:pPr algn="ctr"/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d = 5, S</a:t>
              </a:r>
              <a:r>
                <a:rPr lang="en-US" sz="1400" b="1" baseline="-25000" dirty="0" smtClean="0">
                  <a:solidFill>
                    <a:prstClr val="white"/>
                  </a:solidFill>
                  <a:latin typeface="Bookman Old Style"/>
                </a:rPr>
                <a:t>9</a:t>
              </a:r>
              <a:r>
                <a:rPr lang="en-US" sz="1400" b="1" dirty="0" smtClean="0">
                  <a:solidFill>
                    <a:prstClr val="white"/>
                  </a:solidFill>
                  <a:latin typeface="Bookman Old Style"/>
                </a:rPr>
                <a:t> = 75 &amp; n = 9</a:t>
              </a:r>
              <a:endParaRPr lang="en-US" sz="1400" b="1" baseline="-25000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73102" y="590663"/>
            <a:ext cx="1472803" cy="338554"/>
          </a:xfrm>
          <a:prstGeom prst="rect">
            <a:avLst/>
          </a:prstGeom>
          <a:solidFill>
            <a:srgbClr val="66FFFF"/>
          </a:solidFill>
          <a:ln w="28575">
            <a:solidFill>
              <a:sysClr val="windowText" lastClr="000000"/>
            </a:solidFill>
            <a:headEnd/>
            <a:tailEnd/>
          </a:ln>
          <a:effectLst>
            <a:glow rad="76200">
              <a:srgbClr val="CCAF0A">
                <a:tint val="30000"/>
                <a:shade val="95000"/>
                <a:satMod val="300000"/>
                <a:alpha val="50000"/>
              </a:srgbClr>
            </a:glo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281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3) </a:t>
            </a:r>
            <a:r>
              <a:rPr lang="en-US" dirty="0"/>
              <a:t>In an AP.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82002" y="-1466850"/>
            <a:ext cx="396199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5.3 3(</a:t>
            </a:r>
            <a:r>
              <a:rPr lang="en-US" sz="4400" dirty="0"/>
              <a:t>v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70" name="TextBox 69"/>
          <p:cNvSpPr txBox="1"/>
          <p:nvPr/>
        </p:nvSpPr>
        <p:spPr>
          <a:xfrm>
            <a:off x="457200" y="-1314450"/>
            <a:ext cx="4103108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66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3" grpId="0" animBg="1"/>
      <p:bldP spid="43" grpId="1" animBg="1"/>
      <p:bldP spid="27" grpId="0" animBg="1"/>
      <p:bldP spid="27" grpId="1" animBg="1"/>
      <p:bldP spid="3" grpId="0"/>
      <p:bldP spid="4" grpId="0"/>
      <p:bldP spid="5" grpId="0"/>
      <p:bldP spid="6" grpId="0"/>
      <p:bldP spid="7" grpId="0"/>
      <p:bldP spid="8" grpId="0"/>
      <p:bldP spid="12" grpId="0"/>
      <p:bldP spid="17" grpId="0"/>
      <p:bldP spid="22" grpId="0"/>
      <p:bldP spid="28" grpId="0" animBg="1"/>
      <p:bldP spid="28" grpId="1" animBg="1"/>
      <p:bldP spid="29" grpId="0"/>
      <p:bldP spid="33" grpId="0" animBg="1"/>
      <p:bldP spid="33" grpId="1" animBg="1"/>
      <p:bldP spid="34" grpId="0"/>
      <p:bldP spid="35" grpId="0"/>
      <p:bldP spid="36" grpId="0" animBg="1"/>
      <p:bldP spid="36" grpId="1" animBg="1"/>
      <p:bldP spid="37" grpId="0"/>
      <p:bldP spid="38" grpId="0" animBg="1"/>
      <p:bldP spid="38" grpId="1" animBg="1"/>
      <p:bldP spid="39" grpId="0"/>
      <p:bldP spid="40" grpId="0"/>
      <p:bldP spid="41" grpId="0"/>
      <p:bldP spid="42" grpId="0"/>
      <p:bldP spid="44" grpId="0" animBg="1"/>
      <p:bldP spid="44" grpId="1" animBg="1"/>
      <p:bldP spid="45" grpId="0"/>
      <p:bldP spid="47" grpId="0"/>
      <p:bldP spid="50" grpId="0"/>
      <p:bldP spid="51" grpId="0"/>
      <p:bldP spid="57" grpId="0"/>
      <p:bldP spid="58" grpId="0"/>
      <p:bldP spid="65" grpId="0"/>
      <p:bldP spid="66" grpId="0"/>
      <p:bldP spid="62" grpId="0"/>
      <p:bldP spid="74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29223" y="1971585"/>
            <a:ext cx="1553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prstClr val="black"/>
                </a:solidFill>
              </a:rPr>
              <a:t>No. </a:t>
            </a:r>
            <a:r>
              <a:rPr lang="en-US" sz="7200" b="1" dirty="0" smtClean="0">
                <a:solidFill>
                  <a:prstClr val="black"/>
                </a:solidFill>
              </a:rPr>
              <a:t>46</a:t>
            </a: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2108</Words>
  <Application>Microsoft Office PowerPoint</Application>
  <PresentationFormat>On-screen Show (16:9)</PresentationFormat>
  <Paragraphs>541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Bookman Old Style</vt:lpstr>
      <vt:lpstr>Calibri</vt:lpstr>
      <vt:lpstr>Cambria Math</vt:lpstr>
      <vt:lpstr>Symbol</vt:lpstr>
      <vt:lpstr>Office Theme</vt:lpstr>
      <vt:lpstr>1_Office Theme</vt:lpstr>
      <vt:lpstr>1_Custom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1815</cp:revision>
  <dcterms:created xsi:type="dcterms:W3CDTF">2013-07-31T12:47:49Z</dcterms:created>
  <dcterms:modified xsi:type="dcterms:W3CDTF">2022-04-23T04:54:26Z</dcterms:modified>
</cp:coreProperties>
</file>