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9"/>
  </p:notesMasterIdLst>
  <p:sldIdLst>
    <p:sldId id="918" r:id="rId4"/>
    <p:sldId id="871" r:id="rId5"/>
    <p:sldId id="872" r:id="rId6"/>
    <p:sldId id="873" r:id="rId7"/>
    <p:sldId id="874" r:id="rId8"/>
    <p:sldId id="883" r:id="rId9"/>
    <p:sldId id="935" r:id="rId10"/>
    <p:sldId id="936" r:id="rId11"/>
    <p:sldId id="934" r:id="rId12"/>
    <p:sldId id="886" r:id="rId13"/>
    <p:sldId id="937" r:id="rId14"/>
    <p:sldId id="938" r:id="rId15"/>
    <p:sldId id="887" r:id="rId16"/>
    <p:sldId id="939" r:id="rId17"/>
    <p:sldId id="940" r:id="rId18"/>
    <p:sldId id="941" r:id="rId19"/>
    <p:sldId id="893" r:id="rId20"/>
    <p:sldId id="942" r:id="rId21"/>
    <p:sldId id="943" r:id="rId22"/>
    <p:sldId id="892" r:id="rId23"/>
    <p:sldId id="944" r:id="rId24"/>
    <p:sldId id="945" r:id="rId25"/>
    <p:sldId id="946" r:id="rId26"/>
    <p:sldId id="947" r:id="rId27"/>
    <p:sldId id="948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8" d="100"/>
          <a:sy n="148" d="100"/>
        </p:scale>
        <p:origin x="156" y="108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0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C0A7-8683-4972-81D0-E951579AB07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smtClean="0">
                <a:solidFill>
                  <a:prstClr val="black"/>
                </a:solidFill>
              </a:rPr>
              <a:t>Lecture_10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-1695450"/>
            <a:ext cx="60198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ADDITIONAL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87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23"/>
          <p:cNvSpPr txBox="1"/>
          <p:nvPr/>
        </p:nvSpPr>
        <p:spPr>
          <a:xfrm>
            <a:off x="6154088" y="2614065"/>
            <a:ext cx="2719719" cy="2357985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225" y="1382287"/>
            <a:ext cx="44239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It is given that the gap between two </a:t>
            </a:r>
          </a:p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consecutive rungs is 25 cm and top and </a:t>
            </a:r>
          </a:p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bottom rungs are 2.5 </a:t>
            </a:r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metre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i.e., 250 cm apart.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39955"/>
            <a:ext cx="8763000" cy="1393793"/>
            <a:chOff x="228600" y="59005"/>
            <a:chExt cx="8763000" cy="1393793"/>
          </a:xfrm>
        </p:grpSpPr>
        <p:sp>
          <p:nvSpPr>
            <p:cNvPr id="110" name="Rectangle 109"/>
            <p:cNvSpPr/>
            <p:nvPr/>
          </p:nvSpPr>
          <p:spPr>
            <a:xfrm>
              <a:off x="228600" y="59005"/>
              <a:ext cx="8763000" cy="9541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ladder has rungs 25 cm apart. (see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Diagram).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The rungs decrease uniformly in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length </a:t>
              </a:r>
            </a:p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from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45 cm at the bottom to 25 cm at the top.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If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the top and the bottom rungs are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2.5 </a:t>
              </a:r>
            </a:p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 </a:t>
              </a:r>
              <a:r>
                <a:rPr lang="en-US" sz="1400" b="1" kern="0" spc="-20" dirty="0" err="1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metre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apart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what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is the length of the wood required for the rungs?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0543" y="934119"/>
              <a:ext cx="3301858" cy="518679"/>
              <a:chOff x="660543" y="943644"/>
              <a:chExt cx="3301858" cy="51867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066101" y="943644"/>
                <a:ext cx="515794" cy="518679"/>
                <a:chOff x="1219200" y="1407879"/>
                <a:chExt cx="515794" cy="51867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19200" y="1407879"/>
                  <a:ext cx="5157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250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70000" y="1618781"/>
                  <a:ext cx="38985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308975" y="1669447"/>
                  <a:ext cx="297050" cy="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>
              <a:xfrm>
                <a:off x="660543" y="1043537"/>
                <a:ext cx="3301858" cy="3077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[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Hint : Number of rungs =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        + 1] </a:t>
                </a:r>
                <a:endPara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365760" y="2143811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" y="2061210"/>
            <a:ext cx="2873021" cy="518679"/>
            <a:chOff x="670560" y="2061210"/>
            <a:chExt cx="2873021" cy="518679"/>
          </a:xfrm>
        </p:grpSpPr>
        <p:sp>
          <p:nvSpPr>
            <p:cNvPr id="14" name="Rectangle 13"/>
            <p:cNvSpPr/>
            <p:nvPr/>
          </p:nvSpPr>
          <p:spPr>
            <a:xfrm>
              <a:off x="670560" y="2166671"/>
              <a:ext cx="20069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Number of rungs  = 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61590" y="2061210"/>
              <a:ext cx="515794" cy="518679"/>
              <a:chOff x="2769870" y="2061210"/>
              <a:chExt cx="515794" cy="51867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769870" y="2061210"/>
                <a:ext cx="5157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250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20670" y="2272112"/>
                <a:ext cx="389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25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856771" y="2324253"/>
                <a:ext cx="29705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2997240" y="2166671"/>
              <a:ext cx="370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+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2781" y="2166671"/>
              <a:ext cx="370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1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357560" y="2696804"/>
            <a:ext cx="291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3779" y="2705524"/>
            <a:ext cx="423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11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226" y="3059174"/>
            <a:ext cx="5210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It is given that the rungs are decreasing uniformly in length from 45 cm at the bottom to 25 cm at the top.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" y="4067924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560" y="4090784"/>
            <a:ext cx="387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Length of the wood required for rungs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0560" y="4414540"/>
            <a:ext cx="332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718" y="4391680"/>
            <a:ext cx="3053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Sum of 11 term of an A.P. with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6619875" y="2863621"/>
            <a:ext cx="421236" cy="1866168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352823" y="2879009"/>
            <a:ext cx="420624" cy="1865376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887266" y="3283908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781159" y="3993153"/>
            <a:ext cx="832412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676136" y="4625529"/>
            <a:ext cx="234798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95790" y="4478246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45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02677" y="4625529"/>
            <a:ext cx="235125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471102" y="3268631"/>
            <a:ext cx="671196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9898" y="3256107"/>
            <a:ext cx="0" cy="512064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96200" y="3729845"/>
            <a:ext cx="74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250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989898" y="3993153"/>
            <a:ext cx="0" cy="508745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9181" y="4479903"/>
            <a:ext cx="778026" cy="642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633020" y="4232683"/>
            <a:ext cx="844187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>
            <a:off x="8054551" y="4360850"/>
            <a:ext cx="247542" cy="0"/>
          </a:xfrm>
          <a:prstGeom prst="straightConnector1">
            <a:avLst/>
          </a:prstGeom>
          <a:ln w="19050">
            <a:solidFill>
              <a:srgbClr val="FFFF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159212" y="4215674"/>
            <a:ext cx="6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006684" y="482083"/>
            <a:ext cx="352771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62000" y="749041"/>
            <a:ext cx="3992244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16540" y="1657350"/>
            <a:ext cx="1520698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4654" y="1863090"/>
            <a:ext cx="242433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76335" y="1863090"/>
            <a:ext cx="670572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41851" y="2082851"/>
            <a:ext cx="4150013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185940" y="2378511"/>
            <a:ext cx="319223" cy="261610"/>
            <a:chOff x="4059441" y="3663907"/>
            <a:chExt cx="319223" cy="261610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H="1" flipV="1">
            <a:off x="2941164" y="2249250"/>
            <a:ext cx="340665" cy="26116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949835" y="2355088"/>
            <a:ext cx="307265" cy="8642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2941165" y="2440278"/>
            <a:ext cx="339182" cy="7826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03580" y="2607683"/>
            <a:ext cx="5228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250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36520" y="281858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680017" y="2870726"/>
            <a:ext cx="7422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413205" y="2705524"/>
            <a:ext cx="291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56517" y="2607683"/>
            <a:ext cx="305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07924" y="2607683"/>
            <a:ext cx="387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631407" y="2640513"/>
            <a:ext cx="855553" cy="24755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49942" y="281858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683634" y="2870726"/>
            <a:ext cx="3081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590726" y="2580295"/>
            <a:ext cx="532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275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88357" y="2705524"/>
            <a:ext cx="291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8884" y="749041"/>
            <a:ext cx="352771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97380" y="946150"/>
            <a:ext cx="119251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65760" y="2696804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85800" y="2696804"/>
            <a:ext cx="1759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Number of rungs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3688882" y="2720682"/>
            <a:ext cx="278012" cy="8313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749064" y="2930385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476114" y="2419350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FFFF"/>
                </a:solidFill>
                <a:latin typeface="Century Schoolbook" panose="02040604050505020304" pitchFamily="18" charset="0"/>
              </a:rPr>
              <a:t>11</a:t>
            </a:r>
            <a:endParaRPr lang="en-US" sz="1100" b="1" dirty="0">
              <a:solidFill>
                <a:srgbClr val="00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5760" y="3581400"/>
            <a:ext cx="409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0559" y="3594949"/>
            <a:ext cx="3870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Lengths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the rungs form an A.P. with 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38993" y="2710407"/>
            <a:ext cx="1635441" cy="28044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019487" y="2710407"/>
            <a:ext cx="462099" cy="28044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339544" y="3844029"/>
            <a:ext cx="2611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th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term 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25 cm.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70559" y="3844029"/>
            <a:ext cx="1847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first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term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45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314254" y="954762"/>
            <a:ext cx="2603768" cy="421715"/>
          </a:xfrm>
          <a:prstGeom prst="round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32418" y="491737"/>
            <a:ext cx="1040241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023127" y="491737"/>
            <a:ext cx="808769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583384" y="4650938"/>
            <a:ext cx="2611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th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term 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25 cm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14400" y="4650938"/>
            <a:ext cx="1843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first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term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45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015897" y="953770"/>
            <a:ext cx="4879797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71437" y="1300160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25102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64198E-7 L 0.04584 -0.22778 " pathEditMode="relative" rAng="0" ptsTypes="AA">
                                      <p:cBhvr>
                                        <p:cTn id="20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75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6" grpId="0"/>
      <p:bldP spid="13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85" grpId="0"/>
      <p:bldP spid="90" grpId="0"/>
      <p:bldP spid="94" grpId="0"/>
      <p:bldP spid="99" grpId="0"/>
      <p:bldP spid="108" grpId="0"/>
      <p:bldP spid="109" grpId="0"/>
      <p:bldP spid="113" grpId="0"/>
      <p:bldP spid="115" grpId="0"/>
      <p:bldP spid="116" grpId="0"/>
      <p:bldP spid="105" grpId="0" animBg="1"/>
      <p:bldP spid="105" grpId="1" animBg="1"/>
      <p:bldP spid="106" grpId="0"/>
      <p:bldP spid="114" grpId="0"/>
      <p:bldP spid="117" grpId="0"/>
      <p:bldP spid="124" grpId="0"/>
      <p:bldP spid="125" grpId="0"/>
      <p:bldP spid="128" grpId="0"/>
      <p:bldP spid="129" grpId="0"/>
      <p:bldP spid="130" grpId="0"/>
      <p:bldP spid="132" grpId="0" animBg="1"/>
      <p:bldP spid="132" grpId="1" animBg="1"/>
      <p:bldP spid="133" grpId="0" animBg="1"/>
      <p:bldP spid="133" grpId="1" animBg="1"/>
      <p:bldP spid="134" grpId="0"/>
      <p:bldP spid="135" grpId="0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40" grpId="0"/>
      <p:bldP spid="141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23"/>
          <p:cNvSpPr txBox="1"/>
          <p:nvPr/>
        </p:nvSpPr>
        <p:spPr>
          <a:xfrm>
            <a:off x="6154088" y="2614065"/>
            <a:ext cx="2719719" cy="2357985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39955"/>
            <a:ext cx="8763000" cy="1393793"/>
            <a:chOff x="228600" y="59005"/>
            <a:chExt cx="8763000" cy="1393793"/>
          </a:xfrm>
        </p:grpSpPr>
        <p:sp>
          <p:nvSpPr>
            <p:cNvPr id="110" name="Rectangle 109"/>
            <p:cNvSpPr/>
            <p:nvPr/>
          </p:nvSpPr>
          <p:spPr>
            <a:xfrm>
              <a:off x="228600" y="59005"/>
              <a:ext cx="8763000" cy="9541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ladder has rungs 25 cm apart. (see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Diagram).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The rungs decrease uniformly in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length </a:t>
              </a:r>
            </a:p>
            <a:p>
              <a:pPr marL="688975" indent="-688975">
                <a:defRPr/>
              </a:pP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from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45 cm at the bottom to 25 cm at the top.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If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the top and the bottom rungs are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2.5 </a:t>
              </a:r>
            </a:p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       </a:t>
              </a:r>
              <a:r>
                <a:rPr lang="en-US" sz="1400" b="1" kern="0" spc="-20" dirty="0" err="1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metre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 apart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what </a:t>
              </a:r>
              <a:r>
                <a: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is the length of the wood required for the rungs?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0543" y="934119"/>
              <a:ext cx="3301858" cy="518679"/>
              <a:chOff x="660543" y="943644"/>
              <a:chExt cx="3301858" cy="51867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066101" y="943644"/>
                <a:ext cx="515794" cy="518679"/>
                <a:chOff x="1219200" y="1407879"/>
                <a:chExt cx="515794" cy="51867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19200" y="1407879"/>
                  <a:ext cx="5157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250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70000" y="1618781"/>
                  <a:ext cx="38985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FF66"/>
                      </a:solidFill>
                      <a:latin typeface="Century Schoolbook" panose="02040604050505020304" pitchFamily="18" charset="0"/>
                    </a:rPr>
                    <a:t>25</a:t>
                  </a:r>
                  <a:endParaRPr lang="en-US" sz="1400" b="1" baseline="30000" dirty="0">
                    <a:solidFill>
                      <a:srgbClr val="FFFF66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308975" y="1669447"/>
                  <a:ext cx="297050" cy="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>
              <a:xfrm>
                <a:off x="660543" y="1043537"/>
                <a:ext cx="3301858" cy="3077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[</a:t>
                </a:r>
                <a:r>
                  <a:rPr lang="en-US" sz="1400" b="1" kern="0" spc="-2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Hint : Number of rungs =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        + 1] </a:t>
                </a:r>
                <a:endPara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952548" y="2362237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2702" y="2267585"/>
            <a:ext cx="440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41319" y="247848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268334" y="2530628"/>
            <a:ext cx="2293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47499" y="2362237"/>
            <a:ext cx="473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(45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16657" y="2362237"/>
            <a:ext cx="454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cm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2548" y="3333750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59363" y="3333750"/>
            <a:ext cx="862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385 cm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52500" y="3641923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7994" y="3641923"/>
            <a:ext cx="1302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3.85 meters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45376" y="2269490"/>
            <a:ext cx="1636224" cy="518679"/>
            <a:chOff x="4066304" y="4219578"/>
            <a:chExt cx="1636224" cy="518679"/>
          </a:xfrm>
        </p:grpSpPr>
        <p:sp>
          <p:nvSpPr>
            <p:cNvPr id="11" name="Left Bracket 10"/>
            <p:cNvSpPr/>
            <p:nvPr/>
          </p:nvSpPr>
          <p:spPr>
            <a:xfrm>
              <a:off x="4094523" y="4304041"/>
              <a:ext cx="85575" cy="386048"/>
            </a:xfrm>
            <a:prstGeom prst="leftBracket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66304" y="4321373"/>
              <a:ext cx="350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latin typeface="Century Schoolbook" panose="02040604050505020304" pitchFamily="18" charset="0"/>
                  <a:sym typeface="MT Extra Tiger"/>
                </a:rPr>
                <a:t></a:t>
              </a:r>
              <a:endPara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84299" y="4321373"/>
              <a:ext cx="3860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S</a:t>
              </a:r>
              <a:r>
                <a:rPr lang="en-US" sz="1400" b="1" i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n</a:t>
              </a:r>
              <a:endParaRPr lang="en-US" sz="1400" b="1" i="1" baseline="-25000" dirty="0" smtClean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23914" y="4321373"/>
              <a:ext cx="350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54244" y="4219578"/>
              <a:ext cx="326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7905" y="4430480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812628" y="4491857"/>
              <a:ext cx="18288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936376" y="4321373"/>
              <a:ext cx="7661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(</a:t>
              </a:r>
              <a:r>
                <a:rPr lang="en-US" sz="1400" b="1" i="1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a + l</a:t>
              </a:r>
              <a:r>
                <a:rPr lang="en-US" sz="1400" b="1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)</a:t>
              </a:r>
              <a:endPara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Left Bracket 46"/>
            <p:cNvSpPr/>
            <p:nvPr/>
          </p:nvSpPr>
          <p:spPr>
            <a:xfrm flipH="1">
              <a:off x="5559471" y="4305041"/>
              <a:ext cx="82296" cy="384048"/>
            </a:xfrm>
            <a:prstGeom prst="leftBracket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619875" y="2863621"/>
            <a:ext cx="421236" cy="1866168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352823" y="2879009"/>
            <a:ext cx="420624" cy="1865376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887266" y="3283908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781159" y="3993153"/>
            <a:ext cx="832412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2857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676136" y="4625529"/>
            <a:ext cx="234798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95790" y="4478246"/>
            <a:ext cx="651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45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02677" y="4625529"/>
            <a:ext cx="235125" cy="0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471102" y="3268631"/>
            <a:ext cx="671196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9898" y="3256107"/>
            <a:ext cx="0" cy="512064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96200" y="3729845"/>
            <a:ext cx="74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250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989898" y="3993153"/>
            <a:ext cx="0" cy="508745"/>
          </a:xfrm>
          <a:prstGeom prst="straightConnector1">
            <a:avLst/>
          </a:prstGeom>
          <a:ln w="19050">
            <a:solidFill>
              <a:srgbClr val="FFFF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9181" y="4479903"/>
            <a:ext cx="778026" cy="642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633020" y="4232683"/>
            <a:ext cx="844187" cy="0"/>
          </a:xfrm>
          <a:prstGeom prst="line">
            <a:avLst/>
          </a:prstGeom>
          <a:ln w="28575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>
            <a:off x="8054551" y="4360850"/>
            <a:ext cx="247542" cy="0"/>
          </a:xfrm>
          <a:prstGeom prst="straightConnector1">
            <a:avLst/>
          </a:prstGeom>
          <a:ln w="19050">
            <a:solidFill>
              <a:srgbClr val="FFFF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159212" y="4215674"/>
            <a:ext cx="6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 cm</a:t>
            </a:r>
            <a:endParaRPr lang="en-US" sz="12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737404" y="4232683"/>
            <a:ext cx="910396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673324" y="4480516"/>
            <a:ext cx="102585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47791" y="3268631"/>
            <a:ext cx="496424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375" y="1376159"/>
            <a:ext cx="4766975" cy="890791"/>
            <a:chOff x="700375" y="1376159"/>
            <a:chExt cx="4766975" cy="890791"/>
          </a:xfrm>
        </p:grpSpPr>
        <p:sp>
          <p:nvSpPr>
            <p:cNvPr id="148" name="Rectangle 147"/>
            <p:cNvSpPr/>
            <p:nvPr/>
          </p:nvSpPr>
          <p:spPr>
            <a:xfrm>
              <a:off x="700375" y="1376159"/>
              <a:ext cx="2902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43256" y="1399019"/>
              <a:ext cx="38709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Length of the wood required for rungs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43256" y="1722775"/>
              <a:ext cx="332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81414" y="1699915"/>
              <a:ext cx="30536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Sum of 11 term of an A.P. with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856080" y="1959173"/>
              <a:ext cx="26112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and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11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th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term 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l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 25 cm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87096" y="1959173"/>
              <a:ext cx="18437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first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term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 </a:t>
              </a:r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45</a:t>
              </a:r>
              <a:endPara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52548" y="2869151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92702" y="2774499"/>
            <a:ext cx="440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41319" y="298540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68334" y="3037542"/>
            <a:ext cx="2293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443526" y="2869151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(70)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799276" y="2869151"/>
            <a:ext cx="454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cm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V="1">
            <a:off x="1612062" y="2977562"/>
            <a:ext cx="206264" cy="8313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306237" y="3075165"/>
            <a:ext cx="157032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752600" y="2735590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FFFF"/>
                </a:solidFill>
                <a:latin typeface="Century Schoolbook" panose="02040604050505020304" pitchFamily="18" charset="0"/>
              </a:rPr>
              <a:t>35</a:t>
            </a:r>
            <a:endParaRPr lang="en-US" sz="1100" b="1" dirty="0">
              <a:solidFill>
                <a:srgbClr val="00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441236" y="3675677"/>
            <a:ext cx="2197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  <a:sym typeface="MT Extra Tiger"/>
              </a:rPr>
              <a:t>[ </a:t>
            </a:r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  <a:sym typeface="MT Extra Tiger"/>
              </a:rPr>
              <a:t>1 meter = 100 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  <a:sym typeface="MT Extra Tiger"/>
              </a:rPr>
              <a:t>cm ]</a:t>
            </a:r>
            <a:endParaRPr lang="en-US" sz="1400" b="1" dirty="0" smtClean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776136" y="2362237"/>
            <a:ext cx="265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33580" y="2362237"/>
            <a:ext cx="520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25)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186184" y="3938505"/>
            <a:ext cx="5025031" cy="291829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36270" y="3908623"/>
            <a:ext cx="31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77994" y="3926947"/>
            <a:ext cx="3775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Length of the wood required for rungs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829106" y="3940373"/>
            <a:ext cx="1502269" cy="307777"/>
            <a:chOff x="4829106" y="3940373"/>
            <a:chExt cx="1502269" cy="307777"/>
          </a:xfrm>
        </p:grpSpPr>
        <p:sp>
          <p:nvSpPr>
            <p:cNvPr id="187" name="Rectangle 186"/>
            <p:cNvSpPr/>
            <p:nvPr/>
          </p:nvSpPr>
          <p:spPr>
            <a:xfrm>
              <a:off x="4829106" y="3940373"/>
              <a:ext cx="31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029200" y="3940373"/>
              <a:ext cx="13021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3.85 meters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89" name="Rounded Rectangle 188"/>
          <p:cNvSpPr/>
          <p:nvPr/>
        </p:nvSpPr>
        <p:spPr>
          <a:xfrm>
            <a:off x="114304" y="1290581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9794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4568E-6 L -0.00086 0.60834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46914E-6 L 0.12031 -0.07655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46914E-6 L 0.27778 -0.07469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83477E-6 L -0.42413 -0.05857 " pathEditMode="relative" rAng="0" ptsTypes="AA">
                                      <p:cBhvr>
                                        <p:cTn id="133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-29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3" grpId="0"/>
      <p:bldP spid="33" grpId="1"/>
      <p:bldP spid="34" grpId="0"/>
      <p:bldP spid="35" grpId="0"/>
      <p:bldP spid="36" grpId="0"/>
      <p:bldP spid="37" grpId="0"/>
      <p:bldP spid="38" grpId="0"/>
      <p:bldP spid="158" grpId="0"/>
      <p:bldP spid="159" grpId="0"/>
      <p:bldP spid="160" grpId="0"/>
      <p:bldP spid="162" grpId="0"/>
      <p:bldP spid="163" grpId="0"/>
      <p:bldP spid="166" grpId="0"/>
      <p:bldP spid="177" grpId="0"/>
      <p:bldP spid="179" grpId="0"/>
      <p:bldP spid="180" grpId="0"/>
      <p:bldP spid="180" grpId="1"/>
      <p:bldP spid="183" grpId="0" animBg="1"/>
      <p:bldP spid="184" grpId="0"/>
      <p:bldP spid="1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-1466850"/>
            <a:ext cx="5715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ADDITIONAL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45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137640" y="2449245"/>
            <a:ext cx="4872787" cy="2647950"/>
            <a:chOff x="4001020" y="2553607"/>
            <a:chExt cx="4872787" cy="2647950"/>
          </a:xfrm>
        </p:grpSpPr>
        <p:sp>
          <p:nvSpPr>
            <p:cNvPr id="162" name="TextBox 223"/>
            <p:cNvSpPr txBox="1"/>
            <p:nvPr/>
          </p:nvSpPr>
          <p:spPr>
            <a:xfrm>
              <a:off x="4001020" y="2553607"/>
              <a:ext cx="4872787" cy="2647950"/>
            </a:xfrm>
            <a:prstGeom prst="rect">
              <a:avLst/>
            </a:prstGeom>
            <a:solidFill>
              <a:srgbClr val="008080">
                <a:alpha val="74000"/>
              </a:srgbClr>
            </a:solidFill>
            <a:ln w="19050">
              <a:solidFill>
                <a:srgbClr val="00FF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493130" y="2760026"/>
              <a:ext cx="4041270" cy="2173924"/>
              <a:chOff x="4264529" y="2571751"/>
              <a:chExt cx="4041270" cy="217392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264529" y="4504375"/>
                <a:ext cx="228600" cy="237744"/>
                <a:chOff x="1419222" y="3720470"/>
                <a:chExt cx="228600" cy="237744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8748" y="3720470"/>
                  <a:ext cx="0" cy="237744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6200000">
                  <a:off x="1533522" y="361051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4483611" y="4517075"/>
                <a:ext cx="0" cy="2286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4478848" y="4408170"/>
                <a:ext cx="228600" cy="91440"/>
                <a:chOff x="1633541" y="3633791"/>
                <a:chExt cx="228600" cy="9144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638304" y="36337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6200000">
                  <a:off x="1747841" y="3529017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4706923" y="4412935"/>
                <a:ext cx="0" cy="3200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4706923" y="4321494"/>
                <a:ext cx="228600" cy="91440"/>
                <a:chOff x="1861616" y="3561404"/>
                <a:chExt cx="228600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861616" y="3561404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16200000">
                  <a:off x="1975916" y="345663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4930760" y="4311970"/>
                <a:ext cx="0" cy="4114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149834" y="4223705"/>
                <a:ext cx="0" cy="5029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925997" y="4230055"/>
                <a:ext cx="228600" cy="91440"/>
                <a:chOff x="2080690" y="3479491"/>
                <a:chExt cx="228600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085453" y="34794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16200000">
                  <a:off x="2194990" y="336995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>
              <a:xfrm>
                <a:off x="5367320" y="4135440"/>
                <a:ext cx="0" cy="59436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5145071" y="4140519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5584806" y="4056700"/>
                <a:ext cx="0" cy="6858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5359907" y="404621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574218" y="3950966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788537" y="3855722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5790117" y="3947791"/>
                <a:ext cx="0" cy="7772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009199" y="3855722"/>
                <a:ext cx="0" cy="8686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226677" y="3765233"/>
                <a:ext cx="0" cy="9601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6002840" y="3765233"/>
                <a:ext cx="228600" cy="91440"/>
                <a:chOff x="2295001" y="3273740"/>
                <a:chExt cx="228600" cy="9144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299764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09301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221922" y="3669981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6436233" y="357377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650544" y="3479477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6864855" y="3384233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7076785" y="3288981"/>
                <a:ext cx="228600" cy="91440"/>
                <a:chOff x="2297383" y="3273740"/>
                <a:chExt cx="228600" cy="91440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6200000">
                  <a:off x="2411683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7281579" y="3214211"/>
                <a:ext cx="228600" cy="91440"/>
                <a:chOff x="2292621" y="3276121"/>
                <a:chExt cx="228600" cy="9144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302146" y="327612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406921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flipV="1">
                <a:off x="4264529" y="4734398"/>
                <a:ext cx="3246120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V="1">
                <a:off x="6741887" y="3968652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H="1" flipV="1">
                <a:off x="7583423" y="2491041"/>
                <a:ext cx="640080" cy="804672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H="1" flipV="1">
                <a:off x="7367389" y="249402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>
                <a:off x="7924998" y="2609846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H="1" flipV="1">
                <a:off x="7166603" y="257117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>
                <a:off x="8188256" y="2469638"/>
                <a:ext cx="0" cy="219456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>
                <a:off x="7710508" y="2707001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H="1" flipV="1">
                <a:off x="6952113" y="266833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>
                <a:off x="7496189" y="2800350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H="1" flipV="1">
                <a:off x="6737794" y="276168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>
                <a:off x="7281878" y="2897505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H="1" flipV="1">
                <a:off x="6523483" y="2858836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>
                <a:off x="7067567" y="2992757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H="1" flipV="1">
                <a:off x="6309172" y="295408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>
                <a:off x="6853257" y="3086098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H="1" flipV="1">
                <a:off x="6094862" y="3047429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6200000">
                <a:off x="6419871" y="3273742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6200000" flipH="1" flipV="1">
                <a:off x="5661476" y="323507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6200000">
                <a:off x="6638555" y="316744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6200000" flipH="1" flipV="1">
                <a:off x="5875779" y="313791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6200000">
                <a:off x="6205552" y="3368994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 flipV="1">
                <a:off x="5447157" y="3330325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>
                <a:off x="5995622" y="3448428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 flipV="1">
                <a:off x="5232846" y="341890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6200000">
                <a:off x="5771785" y="354558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6200000" flipH="1" flipV="1">
                <a:off x="5004246" y="351605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5547948" y="3640835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 flipH="1" flipV="1">
                <a:off x="4780409" y="3611310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6200000">
                <a:off x="5324111" y="3731316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 flipH="1" flipV="1">
                <a:off x="4556572" y="370179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>
                <a:off x="5114539" y="380752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6200000" flipH="1" flipV="1">
                <a:off x="4347000" y="378276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 flipV="1">
                <a:off x="7532750" y="3336860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6200000" flipH="1" flipV="1">
                <a:off x="7583135" y="401437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Rounded Rectangle 110"/>
          <p:cNvSpPr/>
          <p:nvPr/>
        </p:nvSpPr>
        <p:spPr>
          <a:xfrm>
            <a:off x="76200" y="87444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84847"/>
            <a:ext cx="4469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We observe that the length and width  of each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52061" y="1287194"/>
            <a:ext cx="291551" cy="507805"/>
            <a:chOff x="2290762" y="1736724"/>
            <a:chExt cx="291551" cy="507805"/>
          </a:xfrm>
        </p:grpSpPr>
        <p:sp>
          <p:nvSpPr>
            <p:cNvPr id="89" name="Rectangle 88"/>
            <p:cNvSpPr/>
            <p:nvPr/>
          </p:nvSpPr>
          <p:spPr>
            <a:xfrm>
              <a:off x="2290762" y="1736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334321" y="199321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290762" y="19367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660022" y="1376095"/>
            <a:ext cx="1901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step are 50m and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23239" y="1376095"/>
            <a:ext cx="1640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respectively.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048000" y="1689818"/>
            <a:ext cx="291551" cy="517637"/>
            <a:chOff x="2290762" y="1726892"/>
            <a:chExt cx="291551" cy="517637"/>
          </a:xfrm>
        </p:grpSpPr>
        <p:sp>
          <p:nvSpPr>
            <p:cNvPr id="95" name="Rectangle 94"/>
            <p:cNvSpPr/>
            <p:nvPr/>
          </p:nvSpPr>
          <p:spPr>
            <a:xfrm>
              <a:off x="2290762" y="172689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34321" y="199321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290762" y="19367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3223433" y="1768194"/>
            <a:ext cx="405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6515" y="1780894"/>
            <a:ext cx="1993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Height of 1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st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step  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0022" y="2282877"/>
            <a:ext cx="19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Height of 2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sp>
        <p:nvSpPr>
          <p:cNvPr id="101" name="Left Bracket 100"/>
          <p:cNvSpPr/>
          <p:nvPr/>
        </p:nvSpPr>
        <p:spPr>
          <a:xfrm>
            <a:off x="2579814" y="2261358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72847" y="2187625"/>
            <a:ext cx="291551" cy="517637"/>
            <a:chOff x="2572847" y="2707005"/>
            <a:chExt cx="291551" cy="517637"/>
          </a:xfrm>
        </p:grpSpPr>
        <p:sp>
          <p:nvSpPr>
            <p:cNvPr id="103" name="Rectangle 102"/>
            <p:cNvSpPr/>
            <p:nvPr/>
          </p:nvSpPr>
          <p:spPr>
            <a:xfrm>
              <a:off x="2572847" y="270700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16406" y="297332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572847" y="291686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760424" y="229285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48976" y="218762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92535" y="2453947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948976" y="239748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3145914" y="2261358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63373" y="2279900"/>
            <a:ext cx="36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402157" y="2279900"/>
            <a:ext cx="303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631175" y="2197151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674734" y="2453947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1175" y="239748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0481" y="2279900"/>
            <a:ext cx="349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2881" y="2774663"/>
            <a:ext cx="1145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Similarly,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581674" y="297126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625233" y="323758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81674" y="318112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65442" y="3070097"/>
            <a:ext cx="133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and so on.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93420" y="3490645"/>
            <a:ext cx="344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Let,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…,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respectively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denote the volumes of the concrete required to build the first, second, third,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…, fifteenth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step.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1925" y="-19050"/>
            <a:ext cx="8610600" cy="1051410"/>
            <a:chOff x="228600" y="39955"/>
            <a:chExt cx="8610600" cy="1051410"/>
          </a:xfrm>
        </p:grpSpPr>
        <p:sp>
          <p:nvSpPr>
            <p:cNvPr id="110" name="Rectangle 109"/>
            <p:cNvSpPr/>
            <p:nvPr/>
          </p:nvSpPr>
          <p:spPr>
            <a:xfrm>
              <a:off x="228600" y="39955"/>
              <a:ext cx="861060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small terrace at a football ground comprises of 15 steps each of which is 50 m long and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862692" y="423819"/>
              <a:ext cx="291551" cy="510585"/>
              <a:chOff x="3265737" y="878529"/>
              <a:chExt cx="291551" cy="51058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65737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67883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319936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674186" y="511373"/>
              <a:ext cx="430530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built of solid concrete. Each step has a rise of 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36568" y="511373"/>
              <a:ext cx="1782104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 and a tread of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629399" y="423819"/>
              <a:ext cx="291551" cy="510585"/>
              <a:chOff x="3175536" y="878529"/>
              <a:chExt cx="291551" cy="51058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175536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177682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3229735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6796880" y="511373"/>
              <a:ext cx="1728998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m. Calculate the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74185" y="783588"/>
              <a:ext cx="5329635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total volume of concrete required to build the terrace. 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660023" y="1780894"/>
            <a:ext cx="659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And,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33375" y="2279898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82881" y="3064923"/>
            <a:ext cx="1960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Height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3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rd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631746" y="177312"/>
            <a:ext cx="8039273" cy="253881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644159" y="424425"/>
            <a:ext cx="6415478" cy="401248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 rot="21420000">
            <a:off x="7900213" y="2955895"/>
            <a:ext cx="799905" cy="591506"/>
            <a:chOff x="4448994" y="3941012"/>
            <a:chExt cx="799905" cy="591506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4448994" y="4374046"/>
              <a:ext cx="200044" cy="158472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5047731" y="3941012"/>
              <a:ext cx="201168" cy="155448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 rot="19359612">
              <a:off x="4597178" y="4077307"/>
              <a:ext cx="506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66"/>
                  </a:solidFill>
                  <a:latin typeface="Century Schoolbook" panose="02040604050505020304" pitchFamily="18" charset="0"/>
                </a:rPr>
                <a:t>50m</a:t>
              </a:r>
              <a:endParaRPr lang="en-US" sz="1200" b="1" baseline="30000" dirty="0" smtClean="0">
                <a:solidFill>
                  <a:srgbClr val="FFFF66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4" name="Curved Right Arrow 313"/>
          <p:cNvSpPr/>
          <p:nvPr/>
        </p:nvSpPr>
        <p:spPr>
          <a:xfrm flipV="1">
            <a:off x="4419264" y="4131995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 flipV="1">
            <a:off x="4639739" y="395102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4855477" y="386528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5081826" y="377002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5306361" y="367476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5541870" y="358586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5733107" y="350331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5954041" y="3403293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6163597" y="3308033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6393202" y="320801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6607289" y="3122276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6826372" y="301749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7035922" y="292311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7251822" y="2830925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61554" y="2741345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V="1">
            <a:off x="7664754" y="265562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7877479" y="2668031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ounded Rectangle 304"/>
          <p:cNvSpPr/>
          <p:nvPr/>
        </p:nvSpPr>
        <p:spPr>
          <a:xfrm>
            <a:off x="7111379" y="177892"/>
            <a:ext cx="1133119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723316" y="416293"/>
            <a:ext cx="2521937" cy="398452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4636491" y="4575627"/>
            <a:ext cx="2184" cy="24931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57711" y="3923582"/>
            <a:ext cx="485211" cy="453688"/>
            <a:chOff x="4573387" y="2764156"/>
            <a:chExt cx="485211" cy="453688"/>
          </a:xfrm>
        </p:grpSpPr>
        <p:sp>
          <p:nvSpPr>
            <p:cNvPr id="332" name="Rectangle 331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4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sp>
        <p:nvSpPr>
          <p:cNvPr id="306" name="Rounded Rectangle 305"/>
          <p:cNvSpPr/>
          <p:nvPr/>
        </p:nvSpPr>
        <p:spPr>
          <a:xfrm>
            <a:off x="5248429" y="427600"/>
            <a:ext cx="1813386" cy="40101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056592" y="4409210"/>
            <a:ext cx="225741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urved Right Arrow 435"/>
          <p:cNvSpPr/>
          <p:nvPr/>
        </p:nvSpPr>
        <p:spPr>
          <a:xfrm flipV="1">
            <a:off x="4993406" y="3777703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5186930" y="3569290"/>
            <a:ext cx="485211" cy="453688"/>
            <a:chOff x="4573387" y="2764156"/>
            <a:chExt cx="485211" cy="453688"/>
          </a:xfrm>
        </p:grpSpPr>
        <p:sp>
          <p:nvSpPr>
            <p:cNvPr id="438" name="Rectangle 437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2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7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4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5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20988E-6 L 0.05313 -0.09814 " pathEditMode="relative" rAng="0" ptsTypes="AA">
                                      <p:cBhvr>
                                        <p:cTn id="265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5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5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25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75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" grpId="0"/>
      <p:bldP spid="92" grpId="0"/>
      <p:bldP spid="93" grpId="0"/>
      <p:bldP spid="99" grpId="0"/>
      <p:bldP spid="98" grpId="0"/>
      <p:bldP spid="100" grpId="0"/>
      <p:bldP spid="101" grpId="0" animBg="1"/>
      <p:bldP spid="106" grpId="0"/>
      <p:bldP spid="107" grpId="0"/>
      <p:bldP spid="109" grpId="0"/>
      <p:bldP spid="112" grpId="0" animBg="1"/>
      <p:bldP spid="113" grpId="0"/>
      <p:bldP spid="114" grpId="0"/>
      <p:bldP spid="118" grpId="0"/>
      <p:bldP spid="120" grpId="0"/>
      <p:bldP spid="122" grpId="0"/>
      <p:bldP spid="123" grpId="0"/>
      <p:bldP spid="124" grpId="0"/>
      <p:bldP spid="126" grpId="0"/>
      <p:bldP spid="127" grpId="0"/>
      <p:bldP spid="129" grpId="0"/>
      <p:bldP spid="293" grpId="0"/>
      <p:bldP spid="298" grpId="0"/>
      <p:bldP spid="308" grpId="0"/>
      <p:bldP spid="309" grpId="0" animBg="1"/>
      <p:bldP spid="309" grpId="1" animBg="1"/>
      <p:bldP spid="310" grpId="0" animBg="1"/>
      <p:bldP spid="310" grpId="1" animBg="1"/>
      <p:bldP spid="314" grpId="0" animBg="1"/>
      <p:bldP spid="305" grpId="0" animBg="1"/>
      <p:bldP spid="305" grpId="1" animBg="1"/>
      <p:bldP spid="307" grpId="0" animBg="1"/>
      <p:bldP spid="307" grpId="1" animBg="1"/>
      <p:bldP spid="306" grpId="0" animBg="1"/>
      <p:bldP spid="306" grpId="1" animBg="1"/>
      <p:bldP spid="4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137640" y="2449245"/>
            <a:ext cx="4872787" cy="2647950"/>
            <a:chOff x="4001020" y="2553607"/>
            <a:chExt cx="4872787" cy="2647950"/>
          </a:xfrm>
        </p:grpSpPr>
        <p:sp>
          <p:nvSpPr>
            <p:cNvPr id="162" name="TextBox 223"/>
            <p:cNvSpPr txBox="1"/>
            <p:nvPr/>
          </p:nvSpPr>
          <p:spPr>
            <a:xfrm>
              <a:off x="4001020" y="2553607"/>
              <a:ext cx="4872787" cy="2647950"/>
            </a:xfrm>
            <a:prstGeom prst="rect">
              <a:avLst/>
            </a:prstGeom>
            <a:solidFill>
              <a:srgbClr val="008080">
                <a:alpha val="74000"/>
              </a:srgbClr>
            </a:solidFill>
            <a:ln w="19050">
              <a:solidFill>
                <a:srgbClr val="00FF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493130" y="2760026"/>
              <a:ext cx="4041270" cy="2173924"/>
              <a:chOff x="4264529" y="2571751"/>
              <a:chExt cx="4041270" cy="217392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264529" y="4504375"/>
                <a:ext cx="228600" cy="237744"/>
                <a:chOff x="1419222" y="3720470"/>
                <a:chExt cx="228600" cy="237744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8748" y="3720470"/>
                  <a:ext cx="0" cy="237744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6200000">
                  <a:off x="1533522" y="361051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4483611" y="4517075"/>
                <a:ext cx="0" cy="2286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4478848" y="4408170"/>
                <a:ext cx="228600" cy="91440"/>
                <a:chOff x="1633541" y="3633791"/>
                <a:chExt cx="228600" cy="9144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638304" y="36337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6200000">
                  <a:off x="1747841" y="3529017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4706923" y="4412935"/>
                <a:ext cx="0" cy="3200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4706923" y="4321494"/>
                <a:ext cx="228600" cy="91440"/>
                <a:chOff x="1861616" y="3561404"/>
                <a:chExt cx="228600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861616" y="3561404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16200000">
                  <a:off x="1975916" y="345663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4930760" y="4311970"/>
                <a:ext cx="0" cy="4114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149834" y="4223705"/>
                <a:ext cx="0" cy="5029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925997" y="4230055"/>
                <a:ext cx="228600" cy="91440"/>
                <a:chOff x="2080690" y="3479491"/>
                <a:chExt cx="228600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085453" y="34794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16200000">
                  <a:off x="2194990" y="336995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>
              <a:xfrm>
                <a:off x="5367320" y="4135440"/>
                <a:ext cx="0" cy="59436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5145071" y="4140519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5584806" y="4056700"/>
                <a:ext cx="0" cy="6858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5359907" y="404621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574218" y="3950966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788537" y="3855722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5790117" y="3947791"/>
                <a:ext cx="0" cy="7772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009199" y="3855722"/>
                <a:ext cx="0" cy="8686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226677" y="3765233"/>
                <a:ext cx="0" cy="9601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6002840" y="3765233"/>
                <a:ext cx="228600" cy="91440"/>
                <a:chOff x="2295001" y="3273740"/>
                <a:chExt cx="228600" cy="9144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299764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09301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221922" y="3669981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6436233" y="357377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650544" y="3479477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6864855" y="3384233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7076785" y="3288981"/>
                <a:ext cx="228600" cy="91440"/>
                <a:chOff x="2297383" y="3273740"/>
                <a:chExt cx="228600" cy="91440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6200000">
                  <a:off x="2411683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7281579" y="3214211"/>
                <a:ext cx="228600" cy="91440"/>
                <a:chOff x="2292621" y="3276121"/>
                <a:chExt cx="228600" cy="9144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302146" y="327612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406921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flipV="1">
                <a:off x="4264529" y="4734398"/>
                <a:ext cx="3246120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V="1">
                <a:off x="6741887" y="3968652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H="1" flipV="1">
                <a:off x="7583423" y="2491041"/>
                <a:ext cx="640080" cy="804672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H="1" flipV="1">
                <a:off x="7367389" y="249402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>
                <a:off x="7924998" y="2609846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H="1" flipV="1">
                <a:off x="7166603" y="257117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>
                <a:off x="8188256" y="2469638"/>
                <a:ext cx="0" cy="219456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>
                <a:off x="7710508" y="2707001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H="1" flipV="1">
                <a:off x="6952113" y="266833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>
                <a:off x="7496189" y="2800350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H="1" flipV="1">
                <a:off x="6737794" y="276168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>
                <a:off x="7281878" y="2897505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H="1" flipV="1">
                <a:off x="6523483" y="2858836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>
                <a:off x="7067567" y="2992757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H="1" flipV="1">
                <a:off x="6309172" y="295408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>
                <a:off x="6853257" y="3086098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H="1" flipV="1">
                <a:off x="6094862" y="3047429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6200000">
                <a:off x="6419871" y="3273742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6200000" flipH="1" flipV="1">
                <a:off x="5661476" y="323507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6200000">
                <a:off x="6638555" y="316744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6200000" flipH="1" flipV="1">
                <a:off x="5875779" y="313791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6200000">
                <a:off x="6205552" y="3368994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 flipV="1">
                <a:off x="5447157" y="3330325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>
                <a:off x="5995622" y="3448428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 flipV="1">
                <a:off x="5232846" y="341890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6200000">
                <a:off x="5771785" y="354558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6200000" flipH="1" flipV="1">
                <a:off x="5004246" y="351605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5547948" y="3640835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 flipH="1" flipV="1">
                <a:off x="4780409" y="3611310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6200000">
                <a:off x="5324111" y="3731316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 flipH="1" flipV="1">
                <a:off x="4556572" y="370179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>
                <a:off x="5114539" y="380752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6200000" flipH="1" flipV="1">
                <a:off x="4347000" y="378276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 flipV="1">
                <a:off x="7532750" y="3336860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6200000" flipH="1" flipV="1">
                <a:off x="7583135" y="401437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2535535" y="941120"/>
            <a:ext cx="291551" cy="517637"/>
            <a:chOff x="2290762" y="1726892"/>
            <a:chExt cx="291551" cy="517637"/>
          </a:xfrm>
        </p:grpSpPr>
        <p:sp>
          <p:nvSpPr>
            <p:cNvPr id="95" name="Rectangle 94"/>
            <p:cNvSpPr/>
            <p:nvPr/>
          </p:nvSpPr>
          <p:spPr>
            <a:xfrm>
              <a:off x="2290762" y="172689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34321" y="199321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290762" y="19367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710968" y="1019496"/>
            <a:ext cx="405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4050" y="1032196"/>
            <a:ext cx="1993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Height of 1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st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step  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0022" y="1534179"/>
            <a:ext cx="19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Height of 2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sp>
        <p:nvSpPr>
          <p:cNvPr id="101" name="Left Bracket 100"/>
          <p:cNvSpPr/>
          <p:nvPr/>
        </p:nvSpPr>
        <p:spPr>
          <a:xfrm>
            <a:off x="2579814" y="1512660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72847" y="1438927"/>
            <a:ext cx="291551" cy="517637"/>
            <a:chOff x="2572847" y="2707005"/>
            <a:chExt cx="291551" cy="517637"/>
          </a:xfrm>
        </p:grpSpPr>
        <p:sp>
          <p:nvSpPr>
            <p:cNvPr id="103" name="Rectangle 102"/>
            <p:cNvSpPr/>
            <p:nvPr/>
          </p:nvSpPr>
          <p:spPr>
            <a:xfrm>
              <a:off x="2572847" y="270700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16406" y="297332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572847" y="291686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760424" y="154415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48976" y="143892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92535" y="1705249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948976" y="164878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3145914" y="1512660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63373" y="1531202"/>
            <a:ext cx="36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402157" y="1531202"/>
            <a:ext cx="303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631175" y="144845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674734" y="1705249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1175" y="164878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0481" y="1531202"/>
            <a:ext cx="349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581674" y="191451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625233" y="218083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81674" y="21243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65442" y="2013347"/>
            <a:ext cx="329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93420" y="2325008"/>
            <a:ext cx="344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Let,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…, 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respectively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denote the volumes of the concrete required to build the first, second, third,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…, fifteenth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step.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23901" y="3614406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11240" y="3614406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2" name="Left Bracket 131"/>
          <p:cNvSpPr/>
          <p:nvPr/>
        </p:nvSpPr>
        <p:spPr>
          <a:xfrm>
            <a:off x="1318959" y="3584045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3" name="Left Bracket 132"/>
          <p:cNvSpPr/>
          <p:nvPr/>
        </p:nvSpPr>
        <p:spPr>
          <a:xfrm flipH="1">
            <a:off x="2485612" y="3584045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271253" y="3614406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45202" y="3614406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804574" y="350864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848133" y="3774962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804574" y="371850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028909" y="3614406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48239" y="350864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291798" y="3774962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248239" y="371850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09837" y="3614406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,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82881" y="2008173"/>
            <a:ext cx="1960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Height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3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rd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step =</a:t>
            </a:r>
          </a:p>
        </p:txBody>
      </p:sp>
      <p:grpSp>
        <p:nvGrpSpPr>
          <p:cNvPr id="21" name="Group 20"/>
          <p:cNvGrpSpPr/>
          <p:nvPr/>
        </p:nvGrpSpPr>
        <p:grpSpPr>
          <a:xfrm rot="21420000">
            <a:off x="7900213" y="2955895"/>
            <a:ext cx="799905" cy="591506"/>
            <a:chOff x="4448994" y="3941012"/>
            <a:chExt cx="799905" cy="591506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4448994" y="4374046"/>
              <a:ext cx="200044" cy="158472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5047731" y="3941012"/>
              <a:ext cx="201168" cy="155448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 rot="19359612">
              <a:off x="4597178" y="4077307"/>
              <a:ext cx="506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66"/>
                  </a:solidFill>
                  <a:latin typeface="Century Schoolbook" panose="02040604050505020304" pitchFamily="18" charset="0"/>
                </a:rPr>
                <a:t>50m</a:t>
              </a:r>
              <a:endParaRPr lang="en-US" sz="1200" b="1" baseline="30000" dirty="0" smtClean="0">
                <a:solidFill>
                  <a:srgbClr val="FFFF66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4" name="Curved Right Arrow 313"/>
          <p:cNvSpPr/>
          <p:nvPr/>
        </p:nvSpPr>
        <p:spPr>
          <a:xfrm flipV="1">
            <a:off x="4419264" y="4131995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4636491" y="4575627"/>
            <a:ext cx="2184" cy="24931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57711" y="3923582"/>
            <a:ext cx="485211" cy="453688"/>
            <a:chOff x="4573387" y="2764156"/>
            <a:chExt cx="485211" cy="453688"/>
          </a:xfrm>
        </p:grpSpPr>
        <p:sp>
          <p:nvSpPr>
            <p:cNvPr id="332" name="Rectangle 331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4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cxnSp>
        <p:nvCxnSpPr>
          <p:cNvPr id="337" name="Straight Connector 336"/>
          <p:cNvCxnSpPr/>
          <p:nvPr/>
        </p:nvCxnSpPr>
        <p:spPr>
          <a:xfrm>
            <a:off x="5056592" y="4409210"/>
            <a:ext cx="225741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urved Right Arrow 435"/>
          <p:cNvSpPr/>
          <p:nvPr/>
        </p:nvSpPr>
        <p:spPr>
          <a:xfrm flipV="1">
            <a:off x="4993406" y="3777703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5186930" y="3569290"/>
            <a:ext cx="485211" cy="453688"/>
            <a:chOff x="4573387" y="2764156"/>
            <a:chExt cx="485211" cy="453688"/>
          </a:xfrm>
        </p:grpSpPr>
        <p:sp>
          <p:nvSpPr>
            <p:cNvPr id="438" name="Rectangle 437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2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693420" y="3241351"/>
            <a:ext cx="29346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We know, Volume  = 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l × b × h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161925" y="-19050"/>
            <a:ext cx="8610600" cy="1051410"/>
            <a:chOff x="228600" y="39955"/>
            <a:chExt cx="8610600" cy="1051410"/>
          </a:xfrm>
        </p:grpSpPr>
        <p:sp>
          <p:nvSpPr>
            <p:cNvPr id="301" name="Rectangle 300"/>
            <p:cNvSpPr/>
            <p:nvPr/>
          </p:nvSpPr>
          <p:spPr>
            <a:xfrm>
              <a:off x="228600" y="39955"/>
              <a:ext cx="861060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small terrace at a football ground comprises of 15 steps each of which is 50 m long and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4862692" y="423819"/>
              <a:ext cx="291551" cy="510585"/>
              <a:chOff x="3265737" y="878529"/>
              <a:chExt cx="291551" cy="510585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3265737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67883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>
                <a:off x="3319936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Rectangle 302"/>
            <p:cNvSpPr/>
            <p:nvPr/>
          </p:nvSpPr>
          <p:spPr>
            <a:xfrm>
              <a:off x="674186" y="511373"/>
              <a:ext cx="430530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built of solid concrete. Each step has a rise of 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036568" y="511373"/>
              <a:ext cx="1782104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 and a tread of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6629399" y="423819"/>
              <a:ext cx="291551" cy="510585"/>
              <a:chOff x="3175536" y="878529"/>
              <a:chExt cx="291551" cy="510585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175536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3177682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2" name="Straight Connector 341"/>
              <p:cNvCxnSpPr/>
              <p:nvPr/>
            </p:nvCxnSpPr>
            <p:spPr>
              <a:xfrm>
                <a:off x="3229735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>
              <a:off x="6796880" y="511373"/>
              <a:ext cx="1728998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m. Calculate the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74185" y="783588"/>
              <a:ext cx="5329635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total volume of concrete required to build the terrace. 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</p:grpSp>
      <p:sp>
        <p:nvSpPr>
          <p:cNvPr id="346" name="Rounded Rectangle 345"/>
          <p:cNvSpPr/>
          <p:nvPr/>
        </p:nvSpPr>
        <p:spPr>
          <a:xfrm>
            <a:off x="76200" y="87444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723901" y="4116263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011240" y="4116263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6" name="Left Bracket 365"/>
          <p:cNvSpPr/>
          <p:nvPr/>
        </p:nvSpPr>
        <p:spPr>
          <a:xfrm>
            <a:off x="1318959" y="4085902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67" name="Left Bracket 366"/>
          <p:cNvSpPr/>
          <p:nvPr/>
        </p:nvSpPr>
        <p:spPr>
          <a:xfrm flipH="1">
            <a:off x="2485612" y="4085902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1271253" y="4116263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1545202" y="4116263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04574" y="4010497"/>
            <a:ext cx="291551" cy="517637"/>
            <a:chOff x="1804574" y="4050452"/>
            <a:chExt cx="291551" cy="517637"/>
          </a:xfrm>
        </p:grpSpPr>
        <p:sp>
          <p:nvSpPr>
            <p:cNvPr id="370" name="Rectangle 369"/>
            <p:cNvSpPr/>
            <p:nvPr/>
          </p:nvSpPr>
          <p:spPr>
            <a:xfrm>
              <a:off x="1804574" y="40504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71" name="Straight Connector 370"/>
            <p:cNvCxnSpPr/>
            <p:nvPr/>
          </p:nvCxnSpPr>
          <p:spPr>
            <a:xfrm>
              <a:off x="1848133" y="43167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ectangle 371"/>
            <p:cNvSpPr/>
            <p:nvPr/>
          </p:nvSpPr>
          <p:spPr>
            <a:xfrm>
              <a:off x="1804574" y="426031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2028909" y="4116263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48239" y="4010497"/>
            <a:ext cx="291551" cy="517637"/>
            <a:chOff x="2248239" y="4050452"/>
            <a:chExt cx="291551" cy="517637"/>
          </a:xfrm>
        </p:grpSpPr>
        <p:sp>
          <p:nvSpPr>
            <p:cNvPr id="374" name="Rectangle 373"/>
            <p:cNvSpPr/>
            <p:nvPr/>
          </p:nvSpPr>
          <p:spPr>
            <a:xfrm>
              <a:off x="2248239" y="40504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75" name="Straight Connector 374"/>
            <p:cNvCxnSpPr/>
            <p:nvPr/>
          </p:nvCxnSpPr>
          <p:spPr>
            <a:xfrm>
              <a:off x="2291798" y="43167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Rectangle 375"/>
            <p:cNvSpPr/>
            <p:nvPr/>
          </p:nvSpPr>
          <p:spPr>
            <a:xfrm>
              <a:off x="2248239" y="426031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77" name="Rectangle 376"/>
          <p:cNvSpPr/>
          <p:nvPr/>
        </p:nvSpPr>
        <p:spPr>
          <a:xfrm>
            <a:off x="2509837" y="4116263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723901" y="4607272"/>
            <a:ext cx="449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79" name="Rectangle 378"/>
          <p:cNvSpPr/>
          <p:nvPr/>
        </p:nvSpPr>
        <p:spPr>
          <a:xfrm>
            <a:off x="1011240" y="4607272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0" name="Left Bracket 379"/>
          <p:cNvSpPr/>
          <p:nvPr/>
        </p:nvSpPr>
        <p:spPr>
          <a:xfrm>
            <a:off x="1318959" y="4576911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81" name="Left Bracket 380"/>
          <p:cNvSpPr/>
          <p:nvPr/>
        </p:nvSpPr>
        <p:spPr>
          <a:xfrm flipH="1">
            <a:off x="2485612" y="4576911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1271253" y="4607272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545202" y="4607272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04574" y="4501506"/>
            <a:ext cx="291551" cy="517637"/>
            <a:chOff x="1804574" y="4541461"/>
            <a:chExt cx="291551" cy="517637"/>
          </a:xfrm>
        </p:grpSpPr>
        <p:sp>
          <p:nvSpPr>
            <p:cNvPr id="384" name="Rectangle 383"/>
            <p:cNvSpPr/>
            <p:nvPr/>
          </p:nvSpPr>
          <p:spPr>
            <a:xfrm>
              <a:off x="1804574" y="454146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85" name="Straight Connector 384"/>
            <p:cNvCxnSpPr/>
            <p:nvPr/>
          </p:nvCxnSpPr>
          <p:spPr>
            <a:xfrm>
              <a:off x="1848133" y="4807783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/>
            <p:cNvSpPr/>
            <p:nvPr/>
          </p:nvSpPr>
          <p:spPr>
            <a:xfrm>
              <a:off x="1804574" y="475132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87" name="Rectangle 386"/>
          <p:cNvSpPr/>
          <p:nvPr/>
        </p:nvSpPr>
        <p:spPr>
          <a:xfrm>
            <a:off x="2028909" y="4607272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48239" y="4501506"/>
            <a:ext cx="291551" cy="517637"/>
            <a:chOff x="2248239" y="4541461"/>
            <a:chExt cx="291551" cy="517637"/>
          </a:xfrm>
        </p:grpSpPr>
        <p:sp>
          <p:nvSpPr>
            <p:cNvPr id="388" name="Rectangle 387"/>
            <p:cNvSpPr/>
            <p:nvPr/>
          </p:nvSpPr>
          <p:spPr>
            <a:xfrm>
              <a:off x="2248239" y="454146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89" name="Straight Connector 388"/>
            <p:cNvCxnSpPr/>
            <p:nvPr/>
          </p:nvCxnSpPr>
          <p:spPr>
            <a:xfrm>
              <a:off x="2291798" y="4807783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2248239" y="4751321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91" name="Rectangle 390"/>
          <p:cNvSpPr/>
          <p:nvPr/>
        </p:nvSpPr>
        <p:spPr>
          <a:xfrm>
            <a:off x="2509837" y="4607272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918261" y="4622512"/>
            <a:ext cx="1104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 so on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700314" y="979221"/>
            <a:ext cx="2360037" cy="43155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7877479" y="2660080"/>
            <a:ext cx="771221" cy="6254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/>
          <p:cNvSpPr/>
          <p:nvPr/>
        </p:nvSpPr>
        <p:spPr>
          <a:xfrm rot="19924107">
            <a:off x="8097650" y="3096660"/>
            <a:ext cx="438926" cy="302542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2665128" y="3281314"/>
            <a:ext cx="200454" cy="2309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2975411" y="3284489"/>
            <a:ext cx="200454" cy="2309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8" name="Oval 397"/>
          <p:cNvSpPr/>
          <p:nvPr/>
        </p:nvSpPr>
        <p:spPr>
          <a:xfrm rot="16513275">
            <a:off x="5178223" y="3602571"/>
            <a:ext cx="434581" cy="383269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00" name="Oval 399"/>
          <p:cNvSpPr/>
          <p:nvPr/>
        </p:nvSpPr>
        <p:spPr>
          <a:xfrm>
            <a:off x="3306693" y="3289252"/>
            <a:ext cx="200454" cy="2309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702151" y="1449887"/>
            <a:ext cx="3415253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703367" y="1969211"/>
            <a:ext cx="2395611" cy="41471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4198E-7 L -0.0026 0.3271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2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75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50"/>
                            </p:stCondLst>
                            <p:childTnLst>
                              <p:par>
                                <p:cTn id="3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29" grpId="1"/>
      <p:bldP spid="130" grpId="0"/>
      <p:bldP spid="131" grpId="0"/>
      <p:bldP spid="132" grpId="0" animBg="1"/>
      <p:bldP spid="133" grpId="0" animBg="1"/>
      <p:bldP spid="134" grpId="0"/>
      <p:bldP spid="135" grpId="0"/>
      <p:bldP spid="136" grpId="0"/>
      <p:bldP spid="138" grpId="0"/>
      <p:bldP spid="140" grpId="0"/>
      <p:bldP spid="141" grpId="0"/>
      <p:bldP spid="143" grpId="0"/>
      <p:bldP spid="144" grpId="0"/>
      <p:bldP spid="299" grpId="0"/>
      <p:bldP spid="364" grpId="0"/>
      <p:bldP spid="365" grpId="0"/>
      <p:bldP spid="366" grpId="0" animBg="1"/>
      <p:bldP spid="367" grpId="0" animBg="1"/>
      <p:bldP spid="368" grpId="0"/>
      <p:bldP spid="369" grpId="0"/>
      <p:bldP spid="373" grpId="0"/>
      <p:bldP spid="377" grpId="0"/>
      <p:bldP spid="378" grpId="0"/>
      <p:bldP spid="379" grpId="0"/>
      <p:bldP spid="380" grpId="0" animBg="1"/>
      <p:bldP spid="381" grpId="0" animBg="1"/>
      <p:bldP spid="382" grpId="0"/>
      <p:bldP spid="383" grpId="0"/>
      <p:bldP spid="387" grpId="0"/>
      <p:bldP spid="391" grpId="0"/>
      <p:bldP spid="392" grpId="0"/>
      <p:bldP spid="393" grpId="0" animBg="1"/>
      <p:bldP spid="393" grpId="1" animBg="1"/>
      <p:bldP spid="395" grpId="0" animBg="1"/>
      <p:bldP spid="395" grpId="1" animBg="1"/>
      <p:bldP spid="395" grpId="2" animBg="1"/>
      <p:bldP spid="395" grpId="3" animBg="1"/>
      <p:bldP spid="395" grpId="4" animBg="1"/>
      <p:bldP spid="395" grpId="5" animBg="1"/>
      <p:bldP spid="396" grpId="0" animBg="1"/>
      <p:bldP spid="396" grpId="1" animBg="1"/>
      <p:bldP spid="396" grpId="2" animBg="1"/>
      <p:bldP spid="396" grpId="3" animBg="1"/>
      <p:bldP spid="396" grpId="4" animBg="1"/>
      <p:bldP spid="396" grpId="5" animBg="1"/>
      <p:bldP spid="397" grpId="0" animBg="1"/>
      <p:bldP spid="397" grpId="1" animBg="1"/>
      <p:bldP spid="397" grpId="2" animBg="1"/>
      <p:bldP spid="397" grpId="3" animBg="1"/>
      <p:bldP spid="397" grpId="4" animBg="1"/>
      <p:bldP spid="397" grpId="5" animBg="1"/>
      <p:bldP spid="398" grpId="0" animBg="1"/>
      <p:bldP spid="398" grpId="1" animBg="1"/>
      <p:bldP spid="398" grpId="2" animBg="1"/>
      <p:bldP spid="398" grpId="3" animBg="1"/>
      <p:bldP spid="398" grpId="4" animBg="1"/>
      <p:bldP spid="398" grpId="5" animBg="1"/>
      <p:bldP spid="400" grpId="0" animBg="1"/>
      <p:bldP spid="400" grpId="1" animBg="1"/>
      <p:bldP spid="400" grpId="2" animBg="1"/>
      <p:bldP spid="400" grpId="3" animBg="1"/>
      <p:bldP spid="401" grpId="0" animBg="1"/>
      <p:bldP spid="401" grpId="1" animBg="1"/>
      <p:bldP spid="402" grpId="0" animBg="1"/>
      <p:bldP spid="4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 hidden="1"/>
          <p:cNvGrpSpPr/>
          <p:nvPr/>
        </p:nvGrpSpPr>
        <p:grpSpPr>
          <a:xfrm>
            <a:off x="4137640" y="2489200"/>
            <a:ext cx="4872787" cy="2647950"/>
            <a:chOff x="4001020" y="2553607"/>
            <a:chExt cx="4872787" cy="2647950"/>
          </a:xfrm>
        </p:grpSpPr>
        <p:sp>
          <p:nvSpPr>
            <p:cNvPr id="162" name="TextBox 223"/>
            <p:cNvSpPr txBox="1"/>
            <p:nvPr/>
          </p:nvSpPr>
          <p:spPr>
            <a:xfrm>
              <a:off x="4001020" y="2553607"/>
              <a:ext cx="4872787" cy="2647950"/>
            </a:xfrm>
            <a:prstGeom prst="rect">
              <a:avLst/>
            </a:prstGeom>
            <a:solidFill>
              <a:srgbClr val="008080">
                <a:alpha val="74000"/>
              </a:srgbClr>
            </a:solidFill>
            <a:ln w="19050">
              <a:solidFill>
                <a:srgbClr val="00FF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493130" y="2760026"/>
              <a:ext cx="4041270" cy="2173924"/>
              <a:chOff x="4264529" y="2571751"/>
              <a:chExt cx="4041270" cy="217392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264529" y="4504375"/>
                <a:ext cx="228600" cy="237744"/>
                <a:chOff x="1419222" y="3720470"/>
                <a:chExt cx="228600" cy="237744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8748" y="3720470"/>
                  <a:ext cx="0" cy="237744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6200000">
                  <a:off x="1533522" y="361051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4483611" y="4517075"/>
                <a:ext cx="0" cy="2286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4478848" y="4408170"/>
                <a:ext cx="228600" cy="91440"/>
                <a:chOff x="1633541" y="3633791"/>
                <a:chExt cx="228600" cy="9144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638304" y="36337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6200000">
                  <a:off x="1747841" y="3529017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4706923" y="4412935"/>
                <a:ext cx="0" cy="3200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4706923" y="4321494"/>
                <a:ext cx="228600" cy="91440"/>
                <a:chOff x="1861616" y="3561404"/>
                <a:chExt cx="228600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861616" y="3561404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16200000">
                  <a:off x="1975916" y="3456630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4930760" y="4311970"/>
                <a:ext cx="0" cy="4114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149834" y="4223705"/>
                <a:ext cx="0" cy="5029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925997" y="4230055"/>
                <a:ext cx="228600" cy="91440"/>
                <a:chOff x="2080690" y="3479491"/>
                <a:chExt cx="228600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085453" y="347949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rot="16200000">
                  <a:off x="2194990" y="336995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>
              <a:xfrm>
                <a:off x="5367320" y="4135440"/>
                <a:ext cx="0" cy="59436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5145071" y="4140519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5584806" y="4056700"/>
                <a:ext cx="0" cy="68580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/>
              <p:cNvGrpSpPr/>
              <p:nvPr/>
            </p:nvGrpSpPr>
            <p:grpSpPr>
              <a:xfrm>
                <a:off x="5359907" y="404621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574218" y="3950966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5788537" y="3855722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5790117" y="3947791"/>
                <a:ext cx="0" cy="77724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009199" y="3855722"/>
                <a:ext cx="0" cy="86868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226677" y="3765233"/>
                <a:ext cx="0" cy="960120"/>
              </a:xfrm>
              <a:prstGeom prst="line">
                <a:avLst/>
              </a:prstGeom>
              <a:ln w="19050">
                <a:solidFill>
                  <a:srgbClr val="FFFF6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6002840" y="3765233"/>
                <a:ext cx="228600" cy="91440"/>
                <a:chOff x="2295001" y="3273740"/>
                <a:chExt cx="228600" cy="9144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299764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>
                  <a:off x="2409301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6221922" y="3669981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6436233" y="3573778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650544" y="3479477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6864855" y="3384233"/>
                <a:ext cx="228600" cy="91440"/>
                <a:chOff x="2299764" y="3273740"/>
                <a:chExt cx="228600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rot="16200000">
                  <a:off x="2414064" y="3164204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7076785" y="3288981"/>
                <a:ext cx="228600" cy="91440"/>
                <a:chOff x="2297383" y="3273740"/>
                <a:chExt cx="228600" cy="91440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04527" y="3273740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6200000">
                  <a:off x="2411683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7281579" y="3214211"/>
                <a:ext cx="228600" cy="91440"/>
                <a:chOff x="2292621" y="3276121"/>
                <a:chExt cx="228600" cy="9144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302146" y="3276121"/>
                  <a:ext cx="0" cy="9144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406921" y="3166585"/>
                  <a:ext cx="0" cy="228600"/>
                </a:xfrm>
                <a:prstGeom prst="line">
                  <a:avLst/>
                </a:prstGeom>
                <a:ln w="19050">
                  <a:solidFill>
                    <a:srgbClr val="FFFF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flipV="1">
                <a:off x="4264529" y="4734398"/>
                <a:ext cx="3246120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V="1">
                <a:off x="6741887" y="3968652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H="1" flipV="1">
                <a:off x="7583423" y="2491041"/>
                <a:ext cx="640080" cy="804672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H="1" flipV="1">
                <a:off x="7367389" y="249402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>
                <a:off x="7924998" y="2609846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H="1" flipV="1">
                <a:off x="7166603" y="2571177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>
                <a:off x="8188256" y="2469638"/>
                <a:ext cx="0" cy="219456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>
                <a:off x="7710508" y="2707001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H="1" flipV="1">
                <a:off x="6952113" y="266833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>
                <a:off x="7496189" y="2800350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H="1" flipV="1">
                <a:off x="6737794" y="276168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>
                <a:off x="7281878" y="2897505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H="1" flipV="1">
                <a:off x="6523483" y="2858836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>
                <a:off x="7067567" y="2992757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H="1" flipV="1">
                <a:off x="6309172" y="295408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>
                <a:off x="6853257" y="3086098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H="1" flipV="1">
                <a:off x="6094862" y="3047429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6200000">
                <a:off x="6419871" y="3273742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6200000" flipH="1" flipV="1">
                <a:off x="5661476" y="323507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6200000">
                <a:off x="6638555" y="316744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6200000" flipH="1" flipV="1">
                <a:off x="5875779" y="313791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6200000">
                <a:off x="6205552" y="3368994"/>
                <a:ext cx="0" cy="9144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6200000" flipH="1" flipV="1">
                <a:off x="5447157" y="3330325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6200000">
                <a:off x="5995622" y="3448428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16200000" flipH="1" flipV="1">
                <a:off x="5232846" y="3418903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6200000">
                <a:off x="5771785" y="354558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6200000" flipH="1" flipV="1">
                <a:off x="5004246" y="3516058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5547948" y="3640835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 flipH="1" flipV="1">
                <a:off x="4780409" y="3611310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6200000">
                <a:off x="5324111" y="3731316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 flipH="1" flipV="1">
                <a:off x="4556572" y="370179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>
                <a:off x="5114539" y="3807523"/>
                <a:ext cx="0" cy="1097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6200000" flipH="1" flipV="1">
                <a:off x="4347000" y="3782761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 flipV="1">
                <a:off x="7532750" y="3336860"/>
                <a:ext cx="152704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6200000" flipH="1" flipV="1">
                <a:off x="7583135" y="4014372"/>
                <a:ext cx="640080" cy="795528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 hidden="1"/>
          <p:cNvGrpSpPr/>
          <p:nvPr/>
        </p:nvGrpSpPr>
        <p:grpSpPr>
          <a:xfrm rot="21420000">
            <a:off x="7900213" y="2995850"/>
            <a:ext cx="799905" cy="591506"/>
            <a:chOff x="4448994" y="3941012"/>
            <a:chExt cx="799905" cy="591506"/>
          </a:xfrm>
        </p:grpSpPr>
        <p:cxnSp>
          <p:nvCxnSpPr>
            <p:cNvPr id="311" name="Straight Arrow Connector 310"/>
            <p:cNvCxnSpPr/>
            <p:nvPr/>
          </p:nvCxnSpPr>
          <p:spPr>
            <a:xfrm flipV="1">
              <a:off x="4448994" y="4374046"/>
              <a:ext cx="200044" cy="158472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5047731" y="3941012"/>
              <a:ext cx="201168" cy="155448"/>
            </a:xfrm>
            <a:prstGeom prst="straightConnector1">
              <a:avLst/>
            </a:prstGeom>
            <a:ln w="28575">
              <a:solidFill>
                <a:srgbClr val="FFFF6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 rot="19359612">
              <a:off x="4597178" y="4077307"/>
              <a:ext cx="506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66"/>
                  </a:solidFill>
                  <a:latin typeface="Century Schoolbook" panose="02040604050505020304" pitchFamily="18" charset="0"/>
                </a:rPr>
                <a:t>50m</a:t>
              </a:r>
              <a:endParaRPr lang="en-US" sz="1200" b="1" baseline="30000" dirty="0" smtClean="0">
                <a:solidFill>
                  <a:srgbClr val="FFFF66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4" name="Curved Right Arrow 313" hidden="1"/>
          <p:cNvSpPr/>
          <p:nvPr/>
        </p:nvSpPr>
        <p:spPr>
          <a:xfrm flipV="1">
            <a:off x="4419264" y="4171950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26" name="Group 25" hidden="1"/>
          <p:cNvGrpSpPr/>
          <p:nvPr/>
        </p:nvGrpSpPr>
        <p:grpSpPr>
          <a:xfrm>
            <a:off x="4557711" y="3963537"/>
            <a:ext cx="485211" cy="453688"/>
            <a:chOff x="4573387" y="2764156"/>
            <a:chExt cx="485211" cy="453688"/>
          </a:xfrm>
        </p:grpSpPr>
        <p:sp>
          <p:nvSpPr>
            <p:cNvPr id="332" name="Rectangle 331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4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sp>
        <p:nvSpPr>
          <p:cNvPr id="436" name="Curved Right Arrow 435" hidden="1"/>
          <p:cNvSpPr/>
          <p:nvPr/>
        </p:nvSpPr>
        <p:spPr>
          <a:xfrm flipV="1">
            <a:off x="4993406" y="3817658"/>
            <a:ext cx="200356" cy="625751"/>
          </a:xfrm>
          <a:prstGeom prst="curvedRightArrow">
            <a:avLst>
              <a:gd name="adj1" fmla="val 32386"/>
              <a:gd name="adj2" fmla="val 63833"/>
              <a:gd name="adj3" fmla="val 28881"/>
            </a:avLst>
          </a:prstGeom>
          <a:solidFill>
            <a:srgbClr val="FFFF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7" name="Group 436" hidden="1"/>
          <p:cNvGrpSpPr/>
          <p:nvPr/>
        </p:nvGrpSpPr>
        <p:grpSpPr>
          <a:xfrm>
            <a:off x="5186930" y="3609245"/>
            <a:ext cx="485211" cy="453688"/>
            <a:chOff x="4573387" y="2764156"/>
            <a:chExt cx="485211" cy="453688"/>
          </a:xfrm>
        </p:grpSpPr>
        <p:sp>
          <p:nvSpPr>
            <p:cNvPr id="438" name="Rectangle 437"/>
            <p:cNvSpPr/>
            <p:nvPr/>
          </p:nvSpPr>
          <p:spPr>
            <a:xfrm>
              <a:off x="4573387" y="2764156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1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4638799" y="2992380"/>
              <a:ext cx="14802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4573387" y="2940845"/>
              <a:ext cx="2915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2</a:t>
              </a:r>
              <a:endParaRPr lang="en-US" sz="1200" b="1" baseline="30000" dirty="0">
                <a:solidFill>
                  <a:srgbClr val="FFC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709359" y="2824160"/>
              <a:ext cx="349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61925" y="-19050"/>
            <a:ext cx="8610600" cy="1051410"/>
            <a:chOff x="228600" y="39955"/>
            <a:chExt cx="8610600" cy="1051410"/>
          </a:xfrm>
        </p:grpSpPr>
        <p:sp>
          <p:nvSpPr>
            <p:cNvPr id="301" name="Rectangle 300"/>
            <p:cNvSpPr/>
            <p:nvPr/>
          </p:nvSpPr>
          <p:spPr>
            <a:xfrm>
              <a:off x="228600" y="39955"/>
              <a:ext cx="8610600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28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Q</a:t>
              </a:r>
              <a:r>
                <a:rPr lang="en-US" sz="2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.</a:t>
              </a:r>
              <a:r>
                <a:rPr lang="en-US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 small terrace at a football ground comprises of 15 steps each of which is 50 m long and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4862692" y="423819"/>
              <a:ext cx="291551" cy="510585"/>
              <a:chOff x="3265737" y="878529"/>
              <a:chExt cx="291551" cy="510585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3265737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67883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>
                <a:off x="3319936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Rectangle 302"/>
            <p:cNvSpPr/>
            <p:nvPr/>
          </p:nvSpPr>
          <p:spPr>
            <a:xfrm>
              <a:off x="674186" y="511373"/>
              <a:ext cx="430530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built of solid concrete. Each step has a rise of 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036568" y="511373"/>
              <a:ext cx="1782104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 and a tread of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6629399" y="423819"/>
              <a:ext cx="291551" cy="510585"/>
              <a:chOff x="3175536" y="878529"/>
              <a:chExt cx="291551" cy="510585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175536" y="8785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3177682" y="1081337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2" name="Straight Connector 341"/>
              <p:cNvCxnSpPr/>
              <p:nvPr/>
            </p:nvCxnSpPr>
            <p:spPr>
              <a:xfrm>
                <a:off x="3229735" y="1138193"/>
                <a:ext cx="191733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>
              <a:off x="6796880" y="511373"/>
              <a:ext cx="1728998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m. Calculate the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74185" y="783588"/>
              <a:ext cx="5329635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688975" indent="-688975">
                <a:defRPr/>
              </a:pPr>
              <a:r>
                <a:rPr lang="en-US" sz="1400" b="1" kern="0" spc="-2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total volume of concrete required to build the terrace. </a:t>
              </a:r>
              <a:endPara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</p:grpSp>
      <p:sp>
        <p:nvSpPr>
          <p:cNvPr id="346" name="Rounded Rectangle 345"/>
          <p:cNvSpPr/>
          <p:nvPr/>
        </p:nvSpPr>
        <p:spPr>
          <a:xfrm>
            <a:off x="76200" y="87444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3901" y="975137"/>
            <a:ext cx="2328074" cy="1510503"/>
            <a:chOff x="723901" y="3548595"/>
            <a:chExt cx="2328074" cy="1510503"/>
          </a:xfrm>
        </p:grpSpPr>
        <p:sp>
          <p:nvSpPr>
            <p:cNvPr id="130" name="Rectangle 129"/>
            <p:cNvSpPr/>
            <p:nvPr/>
          </p:nvSpPr>
          <p:spPr>
            <a:xfrm>
              <a:off x="723901" y="3654361"/>
              <a:ext cx="449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V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1240" y="3654361"/>
              <a:ext cx="325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2" name="Left Bracket 131"/>
            <p:cNvSpPr/>
            <p:nvPr/>
          </p:nvSpPr>
          <p:spPr>
            <a:xfrm>
              <a:off x="1318959" y="3624000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" name="Left Bracket 132"/>
            <p:cNvSpPr/>
            <p:nvPr/>
          </p:nvSpPr>
          <p:spPr>
            <a:xfrm flipH="1">
              <a:off x="2485612" y="3624000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71253" y="3654361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5202" y="3654361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04574" y="354859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848133" y="381491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804574" y="375845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28909" y="3654361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48239" y="354859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2291798" y="381491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2248239" y="375845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09837" y="3654361"/>
              <a:ext cx="542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,</a:t>
              </a:r>
              <a:endPara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723901" y="4156218"/>
              <a:ext cx="449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V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11240" y="4156218"/>
              <a:ext cx="325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6" name="Left Bracket 365"/>
            <p:cNvSpPr/>
            <p:nvPr/>
          </p:nvSpPr>
          <p:spPr>
            <a:xfrm>
              <a:off x="1318959" y="4125857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7" name="Left Bracket 366"/>
            <p:cNvSpPr/>
            <p:nvPr/>
          </p:nvSpPr>
          <p:spPr>
            <a:xfrm flipH="1">
              <a:off x="2485612" y="4125857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271253" y="4156218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545202" y="4156218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04574" y="4050452"/>
              <a:ext cx="291551" cy="517637"/>
              <a:chOff x="1804574" y="4050452"/>
              <a:chExt cx="291551" cy="517637"/>
            </a:xfrm>
          </p:grpSpPr>
          <p:sp>
            <p:nvSpPr>
              <p:cNvPr id="370" name="Rectangle 369"/>
              <p:cNvSpPr/>
              <p:nvPr/>
            </p:nvSpPr>
            <p:spPr>
              <a:xfrm>
                <a:off x="1804574" y="405045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71" name="Straight Connector 370"/>
              <p:cNvCxnSpPr/>
              <p:nvPr/>
            </p:nvCxnSpPr>
            <p:spPr>
              <a:xfrm>
                <a:off x="1848133" y="4316774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Rectangle 371"/>
              <p:cNvSpPr/>
              <p:nvPr/>
            </p:nvSpPr>
            <p:spPr>
              <a:xfrm>
                <a:off x="1804574" y="426031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73" name="Rectangle 372"/>
            <p:cNvSpPr/>
            <p:nvPr/>
          </p:nvSpPr>
          <p:spPr>
            <a:xfrm>
              <a:off x="2028909" y="4156218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48239" y="4050452"/>
              <a:ext cx="291551" cy="517637"/>
              <a:chOff x="2248239" y="4050452"/>
              <a:chExt cx="291551" cy="517637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2248239" y="405045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75" name="Straight Connector 374"/>
              <p:cNvCxnSpPr/>
              <p:nvPr/>
            </p:nvCxnSpPr>
            <p:spPr>
              <a:xfrm>
                <a:off x="2291798" y="4316774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Rectangle 375"/>
              <p:cNvSpPr/>
              <p:nvPr/>
            </p:nvSpPr>
            <p:spPr>
              <a:xfrm>
                <a:off x="2248239" y="4260312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77" name="Rectangle 376"/>
            <p:cNvSpPr/>
            <p:nvPr/>
          </p:nvSpPr>
          <p:spPr>
            <a:xfrm>
              <a:off x="2509837" y="4156218"/>
              <a:ext cx="542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,</a:t>
              </a:r>
              <a:endPara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23901" y="4647227"/>
              <a:ext cx="4499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V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011240" y="4647227"/>
              <a:ext cx="325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80" name="Left Bracket 379"/>
            <p:cNvSpPr/>
            <p:nvPr/>
          </p:nvSpPr>
          <p:spPr>
            <a:xfrm>
              <a:off x="1318959" y="4616866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1" name="Left Bracket 380"/>
            <p:cNvSpPr/>
            <p:nvPr/>
          </p:nvSpPr>
          <p:spPr>
            <a:xfrm flipH="1">
              <a:off x="2485612" y="4616866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271253" y="4647227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545202" y="4647227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04574" y="4541461"/>
              <a:ext cx="291551" cy="517637"/>
              <a:chOff x="1804574" y="4541461"/>
              <a:chExt cx="291551" cy="517637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1804574" y="454146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85" name="Straight Connector 384"/>
              <p:cNvCxnSpPr/>
              <p:nvPr/>
            </p:nvCxnSpPr>
            <p:spPr>
              <a:xfrm>
                <a:off x="1848133" y="4807783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Rectangle 385"/>
              <p:cNvSpPr/>
              <p:nvPr/>
            </p:nvSpPr>
            <p:spPr>
              <a:xfrm>
                <a:off x="1804574" y="475132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87" name="Rectangle 386"/>
            <p:cNvSpPr/>
            <p:nvPr/>
          </p:nvSpPr>
          <p:spPr>
            <a:xfrm>
              <a:off x="2028909" y="4647227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48239" y="4541461"/>
              <a:ext cx="291551" cy="517637"/>
              <a:chOff x="2248239" y="4541461"/>
              <a:chExt cx="291551" cy="517637"/>
            </a:xfrm>
          </p:grpSpPr>
          <p:sp>
            <p:nvSpPr>
              <p:cNvPr id="388" name="Rectangle 387"/>
              <p:cNvSpPr/>
              <p:nvPr/>
            </p:nvSpPr>
            <p:spPr>
              <a:xfrm>
                <a:off x="2248239" y="454146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89" name="Straight Connector 388"/>
              <p:cNvCxnSpPr/>
              <p:nvPr/>
            </p:nvCxnSpPr>
            <p:spPr>
              <a:xfrm>
                <a:off x="2291798" y="4807783"/>
                <a:ext cx="1917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/>
              <p:cNvSpPr/>
              <p:nvPr/>
            </p:nvSpPr>
            <p:spPr>
              <a:xfrm>
                <a:off x="2248239" y="4751321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4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391" name="Rectangle 390"/>
            <p:cNvSpPr/>
            <p:nvPr/>
          </p:nvSpPr>
          <p:spPr>
            <a:xfrm>
              <a:off x="2509837" y="4647227"/>
              <a:ext cx="4462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 </a:t>
              </a:r>
            </a:p>
          </p:txBody>
        </p:sp>
      </p:grpSp>
      <p:sp>
        <p:nvSpPr>
          <p:cNvPr id="270" name="Rectangle 269"/>
          <p:cNvSpPr/>
          <p:nvPr/>
        </p:nvSpPr>
        <p:spPr>
          <a:xfrm>
            <a:off x="795457" y="2912795"/>
            <a:ext cx="287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Total volume of the concrete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822781" y="3630747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83499" y="3524981"/>
            <a:ext cx="1278486" cy="517637"/>
            <a:chOff x="1083499" y="3679236"/>
            <a:chExt cx="1278486" cy="517637"/>
          </a:xfrm>
        </p:grpSpPr>
        <p:sp>
          <p:nvSpPr>
            <p:cNvPr id="272" name="Left Bracket 271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3" name="Left Bracket 272"/>
            <p:cNvSpPr/>
            <p:nvPr/>
          </p:nvSpPr>
          <p:spPr>
            <a:xfrm flipH="1">
              <a:off x="229785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ectangle 277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60485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>
              <a:off x="2104044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282"/>
            <p:cNvSpPr/>
            <p:nvPr/>
          </p:nvSpPr>
          <p:spPr>
            <a:xfrm>
              <a:off x="2060485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84" name="Rectangle 283"/>
          <p:cNvSpPr/>
          <p:nvPr/>
        </p:nvSpPr>
        <p:spPr>
          <a:xfrm>
            <a:off x="2387550" y="3630747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104900" y="3214249"/>
            <a:ext cx="559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1383986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568412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1847498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2040015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2319101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2470268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2667475" y="3214249"/>
            <a:ext cx="34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2837559" y="3214249"/>
            <a:ext cx="463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822781" y="3214249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62000" y="2533581"/>
            <a:ext cx="1145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Similarly,</a:t>
            </a:r>
          </a:p>
        </p:txBody>
      </p:sp>
      <p:sp>
        <p:nvSpPr>
          <p:cNvPr id="411" name="Rectangle 410"/>
          <p:cNvSpPr/>
          <p:nvPr/>
        </p:nvSpPr>
        <p:spPr>
          <a:xfrm>
            <a:off x="1707896" y="2560414"/>
            <a:ext cx="498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2047629" y="2560414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3" name="Left Bracket 412"/>
          <p:cNvSpPr/>
          <p:nvPr/>
        </p:nvSpPr>
        <p:spPr>
          <a:xfrm>
            <a:off x="2355348" y="2530053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14" name="Left Bracket 413"/>
          <p:cNvSpPr/>
          <p:nvPr/>
        </p:nvSpPr>
        <p:spPr>
          <a:xfrm flipH="1">
            <a:off x="3567114" y="2530053"/>
            <a:ext cx="64127" cy="386048"/>
          </a:xfrm>
          <a:prstGeom prst="leftBracket">
            <a:avLst>
              <a:gd name="adj" fmla="val 9737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307642" y="2560414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50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581591" y="2560414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840963" y="245464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18" name="Straight Connector 417"/>
          <p:cNvCxnSpPr/>
          <p:nvPr/>
        </p:nvCxnSpPr>
        <p:spPr>
          <a:xfrm>
            <a:off x="2884522" y="2720970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2840963" y="266450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065298" y="2560414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257552" y="2454648"/>
            <a:ext cx="411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22" name="Straight Connector 421"/>
          <p:cNvCxnSpPr/>
          <p:nvPr/>
        </p:nvCxnSpPr>
        <p:spPr>
          <a:xfrm>
            <a:off x="3348833" y="2720970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317358" y="266450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591339" y="2560414"/>
            <a:ext cx="54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,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2656409" y="3524981"/>
            <a:ext cx="1278486" cy="517637"/>
            <a:chOff x="1083499" y="3679236"/>
            <a:chExt cx="1278486" cy="517637"/>
          </a:xfrm>
        </p:grpSpPr>
        <p:sp>
          <p:nvSpPr>
            <p:cNvPr id="427" name="Left Bracket 426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8" name="Left Bracket 427"/>
            <p:cNvSpPr/>
            <p:nvPr/>
          </p:nvSpPr>
          <p:spPr>
            <a:xfrm flipH="1">
              <a:off x="229785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32" name="Straight Connector 431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60485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42" name="Straight Connector 441"/>
            <p:cNvCxnSpPr/>
            <p:nvPr/>
          </p:nvCxnSpPr>
          <p:spPr>
            <a:xfrm>
              <a:off x="2104044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Rectangle 442"/>
            <p:cNvSpPr/>
            <p:nvPr/>
          </p:nvSpPr>
          <p:spPr>
            <a:xfrm>
              <a:off x="2060485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57" name="Rectangle 456"/>
          <p:cNvSpPr/>
          <p:nvPr/>
        </p:nvSpPr>
        <p:spPr>
          <a:xfrm>
            <a:off x="2595563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58" name="Group 457"/>
          <p:cNvGrpSpPr/>
          <p:nvPr/>
        </p:nvGrpSpPr>
        <p:grpSpPr>
          <a:xfrm>
            <a:off x="1349948" y="4047747"/>
            <a:ext cx="1278486" cy="517637"/>
            <a:chOff x="1083499" y="3679236"/>
            <a:chExt cx="1278486" cy="517637"/>
          </a:xfrm>
        </p:grpSpPr>
        <p:sp>
          <p:nvSpPr>
            <p:cNvPr id="459" name="Left Bracket 458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0" name="Left Bracket 459"/>
            <p:cNvSpPr/>
            <p:nvPr/>
          </p:nvSpPr>
          <p:spPr>
            <a:xfrm flipH="1">
              <a:off x="229785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64" name="Straight Connector 463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Rectangle 464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60485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68" name="Straight Connector 467"/>
            <p:cNvCxnSpPr/>
            <p:nvPr/>
          </p:nvCxnSpPr>
          <p:spPr>
            <a:xfrm>
              <a:off x="2104044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Rectangle 468"/>
            <p:cNvSpPr/>
            <p:nvPr/>
          </p:nvSpPr>
          <p:spPr>
            <a:xfrm>
              <a:off x="2060485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70" name="Rectangle 469"/>
          <p:cNvSpPr/>
          <p:nvPr/>
        </p:nvSpPr>
        <p:spPr>
          <a:xfrm>
            <a:off x="1092011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71" name="Group 470"/>
          <p:cNvGrpSpPr/>
          <p:nvPr/>
        </p:nvGrpSpPr>
        <p:grpSpPr>
          <a:xfrm>
            <a:off x="3160463" y="4047747"/>
            <a:ext cx="1362737" cy="517637"/>
            <a:chOff x="1083499" y="3679236"/>
            <a:chExt cx="1362737" cy="517637"/>
          </a:xfrm>
        </p:grpSpPr>
        <p:sp>
          <p:nvSpPr>
            <p:cNvPr id="472" name="Left Bracket 471"/>
            <p:cNvSpPr/>
            <p:nvPr/>
          </p:nvSpPr>
          <p:spPr>
            <a:xfrm>
              <a:off x="1131205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3" name="Left Bracket 472"/>
            <p:cNvSpPr/>
            <p:nvPr/>
          </p:nvSpPr>
          <p:spPr>
            <a:xfrm flipH="1">
              <a:off x="2350248" y="3754641"/>
              <a:ext cx="64127" cy="386048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1083499" y="3785002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1357448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1616820" y="367923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77" name="Straight Connector 476"/>
            <p:cNvCxnSpPr/>
            <p:nvPr/>
          </p:nvCxnSpPr>
          <p:spPr>
            <a:xfrm>
              <a:off x="1660379" y="3945558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Rectangle 477"/>
            <p:cNvSpPr/>
            <p:nvPr/>
          </p:nvSpPr>
          <p:spPr>
            <a:xfrm>
              <a:off x="1616820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841155" y="3785002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041437" y="3679236"/>
              <a:ext cx="4047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81" name="Straight Connector 480"/>
            <p:cNvCxnSpPr/>
            <p:nvPr/>
          </p:nvCxnSpPr>
          <p:spPr>
            <a:xfrm>
              <a:off x="2129536" y="3945558"/>
              <a:ext cx="228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angle 481"/>
            <p:cNvSpPr/>
            <p:nvPr/>
          </p:nvSpPr>
          <p:spPr>
            <a:xfrm>
              <a:off x="2098061" y="3889096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83" name="Rectangle 482"/>
          <p:cNvSpPr/>
          <p:nvPr/>
        </p:nvSpPr>
        <p:spPr>
          <a:xfrm>
            <a:off x="2733616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2934505" y="4153513"/>
            <a:ext cx="27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822781" y="4644049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82088" y="4538283"/>
            <a:ext cx="854122" cy="517637"/>
            <a:chOff x="1082088" y="4616338"/>
            <a:chExt cx="854122" cy="517637"/>
          </a:xfrm>
        </p:grpSpPr>
        <p:sp>
          <p:nvSpPr>
            <p:cNvPr id="486" name="Left Bracket 485"/>
            <p:cNvSpPr/>
            <p:nvPr/>
          </p:nvSpPr>
          <p:spPr>
            <a:xfrm>
              <a:off x="1129794" y="4663168"/>
              <a:ext cx="73152" cy="457200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7" name="Left Bracket 486"/>
            <p:cNvSpPr/>
            <p:nvPr/>
          </p:nvSpPr>
          <p:spPr>
            <a:xfrm flipH="1">
              <a:off x="1863058" y="4663168"/>
              <a:ext cx="73152" cy="457200"/>
            </a:xfrm>
            <a:prstGeom prst="leftBracket">
              <a:avLst>
                <a:gd name="adj" fmla="val 973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082088" y="4722104"/>
              <a:ext cx="400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50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356037" y="4722104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615409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91" name="Straight Connector 490"/>
            <p:cNvCxnSpPr/>
            <p:nvPr/>
          </p:nvCxnSpPr>
          <p:spPr>
            <a:xfrm>
              <a:off x="1658968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Rectangle 491"/>
            <p:cNvSpPr/>
            <p:nvPr/>
          </p:nvSpPr>
          <p:spPr>
            <a:xfrm>
              <a:off x="1615409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94" name="Left Bracket 493"/>
          <p:cNvSpPr/>
          <p:nvPr/>
        </p:nvSpPr>
        <p:spPr>
          <a:xfrm>
            <a:off x="1972244" y="4578114"/>
            <a:ext cx="73152" cy="457197"/>
          </a:xfrm>
          <a:prstGeom prst="leftBracket">
            <a:avLst>
              <a:gd name="adj" fmla="val 8263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97639" y="4538283"/>
            <a:ext cx="291551" cy="517637"/>
            <a:chOff x="2310733" y="4616338"/>
            <a:chExt cx="291551" cy="517637"/>
          </a:xfrm>
        </p:grpSpPr>
        <p:sp>
          <p:nvSpPr>
            <p:cNvPr id="495" name="Rectangle 494"/>
            <p:cNvSpPr/>
            <p:nvPr/>
          </p:nvSpPr>
          <p:spPr>
            <a:xfrm>
              <a:off x="2310733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96" name="Straight Connector 495"/>
            <p:cNvCxnSpPr/>
            <p:nvPr/>
          </p:nvCxnSpPr>
          <p:spPr>
            <a:xfrm>
              <a:off x="2354292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496"/>
            <p:cNvSpPr/>
            <p:nvPr/>
          </p:nvSpPr>
          <p:spPr>
            <a:xfrm>
              <a:off x="2310733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98" name="Rectangle 497"/>
          <p:cNvSpPr/>
          <p:nvPr/>
        </p:nvSpPr>
        <p:spPr>
          <a:xfrm>
            <a:off x="2209823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1818" y="4538283"/>
            <a:ext cx="291551" cy="517637"/>
            <a:chOff x="2768727" y="4616338"/>
            <a:chExt cx="291551" cy="517637"/>
          </a:xfrm>
        </p:grpSpPr>
        <p:sp>
          <p:nvSpPr>
            <p:cNvPr id="499" name="Rectangle 498"/>
            <p:cNvSpPr/>
            <p:nvPr/>
          </p:nvSpPr>
          <p:spPr>
            <a:xfrm>
              <a:off x="2768727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00" name="Straight Connector 499"/>
            <p:cNvCxnSpPr/>
            <p:nvPr/>
          </p:nvCxnSpPr>
          <p:spPr>
            <a:xfrm>
              <a:off x="2812286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Rectangle 500"/>
            <p:cNvSpPr/>
            <p:nvPr/>
          </p:nvSpPr>
          <p:spPr>
            <a:xfrm>
              <a:off x="2768727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02" name="Rectangle 501"/>
          <p:cNvSpPr/>
          <p:nvPr/>
        </p:nvSpPr>
        <p:spPr>
          <a:xfrm>
            <a:off x="2672580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01786" y="4538283"/>
            <a:ext cx="291551" cy="517637"/>
            <a:chOff x="3214880" y="4616338"/>
            <a:chExt cx="291551" cy="517637"/>
          </a:xfrm>
        </p:grpSpPr>
        <p:sp>
          <p:nvSpPr>
            <p:cNvPr id="503" name="Rectangle 502"/>
            <p:cNvSpPr/>
            <p:nvPr/>
          </p:nvSpPr>
          <p:spPr>
            <a:xfrm>
              <a:off x="3214880" y="461633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04" name="Straight Connector 503"/>
            <p:cNvCxnSpPr/>
            <p:nvPr/>
          </p:nvCxnSpPr>
          <p:spPr>
            <a:xfrm>
              <a:off x="3258439" y="4882660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3214880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06" name="Rectangle 505"/>
          <p:cNvSpPr/>
          <p:nvPr/>
        </p:nvSpPr>
        <p:spPr>
          <a:xfrm>
            <a:off x="3118733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42889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430177" y="4644049"/>
            <a:ext cx="282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97839" y="4538283"/>
            <a:ext cx="434618" cy="517637"/>
            <a:chOff x="3910933" y="4616338"/>
            <a:chExt cx="434618" cy="517637"/>
          </a:xfrm>
        </p:grpSpPr>
        <p:sp>
          <p:nvSpPr>
            <p:cNvPr id="509" name="Rectangle 508"/>
            <p:cNvSpPr/>
            <p:nvPr/>
          </p:nvSpPr>
          <p:spPr>
            <a:xfrm>
              <a:off x="3910933" y="4616338"/>
              <a:ext cx="434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10" name="Straight Connector 509"/>
            <p:cNvCxnSpPr/>
            <p:nvPr/>
          </p:nvCxnSpPr>
          <p:spPr>
            <a:xfrm>
              <a:off x="4005276" y="4882660"/>
              <a:ext cx="2055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/>
            <p:cNvSpPr/>
            <p:nvPr/>
          </p:nvSpPr>
          <p:spPr>
            <a:xfrm>
              <a:off x="3968632" y="4826198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12" name="Left Bracket 511"/>
          <p:cNvSpPr/>
          <p:nvPr/>
        </p:nvSpPr>
        <p:spPr>
          <a:xfrm flipH="1">
            <a:off x="3914618" y="4563825"/>
            <a:ext cx="73152" cy="457197"/>
          </a:xfrm>
          <a:prstGeom prst="leftBracket">
            <a:avLst>
              <a:gd name="adj" fmla="val 9947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962765" y="4558324"/>
            <a:ext cx="42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14" name="Rounded Rectangle 513"/>
          <p:cNvSpPr/>
          <p:nvPr/>
        </p:nvSpPr>
        <p:spPr>
          <a:xfrm>
            <a:off x="773357" y="1004117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15" name="Oval 514"/>
          <p:cNvSpPr/>
          <p:nvPr/>
        </p:nvSpPr>
        <p:spPr>
          <a:xfrm>
            <a:off x="1133477" y="3208286"/>
            <a:ext cx="329675" cy="3112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18" name="Rounded Rectangle 517"/>
          <p:cNvSpPr/>
          <p:nvPr/>
        </p:nvSpPr>
        <p:spPr>
          <a:xfrm>
            <a:off x="773357" y="1502331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19" name="Oval 518"/>
          <p:cNvSpPr/>
          <p:nvPr/>
        </p:nvSpPr>
        <p:spPr>
          <a:xfrm>
            <a:off x="1584496" y="3208286"/>
            <a:ext cx="329675" cy="3112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0" name="Rounded Rectangle 519"/>
          <p:cNvSpPr/>
          <p:nvPr/>
        </p:nvSpPr>
        <p:spPr>
          <a:xfrm>
            <a:off x="773357" y="1998395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1" name="Rounded Rectangle 520"/>
          <p:cNvSpPr/>
          <p:nvPr/>
        </p:nvSpPr>
        <p:spPr>
          <a:xfrm>
            <a:off x="1773850" y="2480829"/>
            <a:ext cx="2201250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2066849" y="3208286"/>
            <a:ext cx="329675" cy="3112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3" name="Oval 522"/>
          <p:cNvSpPr/>
          <p:nvPr/>
        </p:nvSpPr>
        <p:spPr>
          <a:xfrm>
            <a:off x="2888568" y="3205159"/>
            <a:ext cx="353458" cy="31747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1107983" y="352792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2699438" y="352792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175262" y="404221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7" name="Rounded Rectangle 526"/>
          <p:cNvSpPr/>
          <p:nvPr/>
        </p:nvSpPr>
        <p:spPr>
          <a:xfrm>
            <a:off x="1384562" y="4042219"/>
            <a:ext cx="787138" cy="49606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2060701" y="35247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0" name="Straight Connector 529"/>
          <p:cNvCxnSpPr/>
          <p:nvPr/>
        </p:nvCxnSpPr>
        <p:spPr>
          <a:xfrm>
            <a:off x="2104260" y="379109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2060701" y="373463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3598073" y="35247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3" name="Straight Connector 532"/>
          <p:cNvCxnSpPr/>
          <p:nvPr/>
        </p:nvCxnSpPr>
        <p:spPr>
          <a:xfrm>
            <a:off x="3646394" y="3791094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tangle 533"/>
          <p:cNvSpPr/>
          <p:nvPr/>
        </p:nvSpPr>
        <p:spPr>
          <a:xfrm>
            <a:off x="3598073" y="373463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2328866" y="404626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6" name="Straight Connector 535"/>
          <p:cNvCxnSpPr/>
          <p:nvPr/>
        </p:nvCxnSpPr>
        <p:spPr>
          <a:xfrm>
            <a:off x="2374806" y="4312589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2328866" y="425612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4118015" y="4045371"/>
            <a:ext cx="404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39" name="Straight Connector 538"/>
          <p:cNvCxnSpPr/>
          <p:nvPr/>
        </p:nvCxnSpPr>
        <p:spPr>
          <a:xfrm>
            <a:off x="4206114" y="4311693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/>
          <p:cNvSpPr/>
          <p:nvPr/>
        </p:nvSpPr>
        <p:spPr>
          <a:xfrm>
            <a:off x="4174639" y="4256705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800600" y="2856495"/>
            <a:ext cx="0" cy="22210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4853847" y="2800420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113860" y="2800420"/>
            <a:ext cx="40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60709" y="2694654"/>
            <a:ext cx="2369213" cy="517637"/>
            <a:chOff x="5474777" y="2694654"/>
            <a:chExt cx="2369213" cy="517637"/>
          </a:xfrm>
        </p:grpSpPr>
        <p:sp>
          <p:nvSpPr>
            <p:cNvPr id="543" name="Left Bracket 542"/>
            <p:cNvSpPr/>
            <p:nvPr/>
          </p:nvSpPr>
          <p:spPr>
            <a:xfrm>
              <a:off x="5477954" y="2720196"/>
              <a:ext cx="73152" cy="457197"/>
            </a:xfrm>
            <a:prstGeom prst="leftBracket">
              <a:avLst>
                <a:gd name="adj" fmla="val 92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474777" y="26946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>
              <a:off x="5518336" y="296097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Rectangle 545"/>
            <p:cNvSpPr/>
            <p:nvPr/>
          </p:nvSpPr>
          <p:spPr>
            <a:xfrm>
              <a:off x="5474777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701250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932771" y="26946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49" name="Straight Connector 548"/>
            <p:cNvCxnSpPr/>
            <p:nvPr/>
          </p:nvCxnSpPr>
          <p:spPr>
            <a:xfrm>
              <a:off x="5976330" y="296097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Rectangle 549"/>
            <p:cNvSpPr/>
            <p:nvPr/>
          </p:nvSpPr>
          <p:spPr>
            <a:xfrm>
              <a:off x="5932771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159244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378924" y="26946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53" name="Straight Connector 552"/>
            <p:cNvCxnSpPr/>
            <p:nvPr/>
          </p:nvCxnSpPr>
          <p:spPr>
            <a:xfrm>
              <a:off x="6422483" y="296097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Rectangle 553"/>
            <p:cNvSpPr/>
            <p:nvPr/>
          </p:nvSpPr>
          <p:spPr>
            <a:xfrm>
              <a:off x="6378924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595871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720027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…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6907315" y="2800420"/>
              <a:ext cx="282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7074977" y="2694654"/>
              <a:ext cx="434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>
            <a:xfrm>
              <a:off x="7169320" y="2960976"/>
              <a:ext cx="2055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tangle 559"/>
            <p:cNvSpPr/>
            <p:nvPr/>
          </p:nvSpPr>
          <p:spPr>
            <a:xfrm>
              <a:off x="7132676" y="29045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1" name="Left Bracket 560"/>
            <p:cNvSpPr/>
            <p:nvPr/>
          </p:nvSpPr>
          <p:spPr>
            <a:xfrm flipH="1">
              <a:off x="7365689" y="2720196"/>
              <a:ext cx="73152" cy="457197"/>
            </a:xfrm>
            <a:prstGeom prst="leftBracket">
              <a:avLst>
                <a:gd name="adj" fmla="val 9461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7418595" y="2800420"/>
              <a:ext cx="4253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</p:grpSp>
      <p:sp>
        <p:nvSpPr>
          <p:cNvPr id="563" name="Rectangle 562"/>
          <p:cNvSpPr/>
          <p:nvPr/>
        </p:nvSpPr>
        <p:spPr>
          <a:xfrm>
            <a:off x="4851544" y="3293025"/>
            <a:ext cx="32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5101954" y="3182758"/>
            <a:ext cx="412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65" name="Straight Connector 564"/>
          <p:cNvCxnSpPr/>
          <p:nvPr/>
        </p:nvCxnSpPr>
        <p:spPr>
          <a:xfrm>
            <a:off x="5166173" y="3449080"/>
            <a:ext cx="2483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/>
          <p:cNvSpPr/>
          <p:nvPr/>
        </p:nvSpPr>
        <p:spPr>
          <a:xfrm>
            <a:off x="5150918" y="339261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8" name="Rectangle 567"/>
          <p:cNvSpPr/>
          <p:nvPr/>
        </p:nvSpPr>
        <p:spPr>
          <a:xfrm>
            <a:off x="5381622" y="329123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[ 1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5644884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5802959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5984162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2" name="Rectangle 571"/>
          <p:cNvSpPr/>
          <p:nvPr/>
        </p:nvSpPr>
        <p:spPr>
          <a:xfrm>
            <a:off x="6142237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6325921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6464032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6664059" y="329123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6" name="Rectangle 575"/>
          <p:cNvSpPr/>
          <p:nvPr/>
        </p:nvSpPr>
        <p:spPr>
          <a:xfrm>
            <a:off x="6822595" y="3291239"/>
            <a:ext cx="52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15 ]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7172326" y="3283306"/>
            <a:ext cx="42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78" name="Rectangle 577"/>
          <p:cNvSpPr/>
          <p:nvPr/>
        </p:nvSpPr>
        <p:spPr>
          <a:xfrm>
            <a:off x="4850575" y="3798683"/>
            <a:ext cx="27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96708" y="3698135"/>
            <a:ext cx="412300" cy="517637"/>
            <a:chOff x="5096708" y="3698135"/>
            <a:chExt cx="412300" cy="517637"/>
          </a:xfrm>
        </p:grpSpPr>
        <p:sp>
          <p:nvSpPr>
            <p:cNvPr id="579" name="Rectangle 578"/>
            <p:cNvSpPr/>
            <p:nvPr/>
          </p:nvSpPr>
          <p:spPr>
            <a:xfrm>
              <a:off x="5096708" y="3698135"/>
              <a:ext cx="4123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5160927" y="3964457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5145672" y="390799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4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5409071" y="3798683"/>
            <a:ext cx="27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5613725" y="3806190"/>
            <a:ext cx="554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120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5958840" y="3798683"/>
            <a:ext cx="42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90" name="Rectangle 589"/>
          <p:cNvSpPr/>
          <p:nvPr/>
        </p:nvSpPr>
        <p:spPr>
          <a:xfrm>
            <a:off x="4889500" y="4210050"/>
            <a:ext cx="276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5093495" y="4210050"/>
            <a:ext cx="825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750 m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02" name="Straight Connector 601"/>
          <p:cNvCxnSpPr/>
          <p:nvPr/>
        </p:nvCxnSpPr>
        <p:spPr>
          <a:xfrm flipV="1">
            <a:off x="1660505" y="4848938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tangle 602"/>
          <p:cNvSpPr/>
          <p:nvPr/>
        </p:nvSpPr>
        <p:spPr>
          <a:xfrm>
            <a:off x="1194878" y="4494898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FFFF"/>
                </a:solidFill>
                <a:latin typeface="Century Schoolbook" panose="02040604050505020304" pitchFamily="18" charset="0"/>
              </a:rPr>
              <a:t>25</a:t>
            </a:r>
            <a:endParaRPr lang="en-US" sz="1100" b="1" dirty="0">
              <a:solidFill>
                <a:srgbClr val="00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04" name="Straight Connector 603"/>
          <p:cNvCxnSpPr/>
          <p:nvPr/>
        </p:nvCxnSpPr>
        <p:spPr>
          <a:xfrm flipV="1">
            <a:off x="1174425" y="4749800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Oval 604"/>
          <p:cNvSpPr/>
          <p:nvPr/>
        </p:nvSpPr>
        <p:spPr>
          <a:xfrm>
            <a:off x="5497941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06" name="Oval 605"/>
          <p:cNvSpPr/>
          <p:nvPr/>
        </p:nvSpPr>
        <p:spPr>
          <a:xfrm>
            <a:off x="5962704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07" name="Oval 606"/>
          <p:cNvSpPr/>
          <p:nvPr/>
        </p:nvSpPr>
        <p:spPr>
          <a:xfrm>
            <a:off x="6408415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08" name="Oval 607"/>
          <p:cNvSpPr/>
          <p:nvPr/>
        </p:nvSpPr>
        <p:spPr>
          <a:xfrm>
            <a:off x="7155156" y="2968911"/>
            <a:ext cx="216996" cy="1996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609" name="Straight Connector 608"/>
          <p:cNvCxnSpPr/>
          <p:nvPr/>
        </p:nvCxnSpPr>
        <p:spPr>
          <a:xfrm flipV="1">
            <a:off x="5200889" y="4021741"/>
            <a:ext cx="19160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/>
          <p:cNvSpPr/>
          <p:nvPr/>
        </p:nvSpPr>
        <p:spPr>
          <a:xfrm>
            <a:off x="5879653" y="3604036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FFFF"/>
                </a:solidFill>
                <a:latin typeface="Century Schoolbook" panose="02040604050505020304" pitchFamily="18" charset="0"/>
              </a:rPr>
              <a:t>30</a:t>
            </a:r>
            <a:endParaRPr lang="en-US" sz="1100" b="1" dirty="0">
              <a:solidFill>
                <a:srgbClr val="00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11" name="Straight Connector 610"/>
          <p:cNvCxnSpPr/>
          <p:nvPr/>
        </p:nvCxnSpPr>
        <p:spPr>
          <a:xfrm flipV="1">
            <a:off x="5746005" y="3908390"/>
            <a:ext cx="253171" cy="112717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4889500" y="4457844"/>
            <a:ext cx="276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5169138" y="4457844"/>
            <a:ext cx="3746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The total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volume of concrete required to build the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terrace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is 750 m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3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.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  <a:sym typeface="Symbol"/>
            </a:endParaRPr>
          </a:p>
        </p:txBody>
      </p:sp>
      <p:sp>
        <p:nvSpPr>
          <p:cNvPr id="615" name="Rounded Rectangle 614"/>
          <p:cNvSpPr/>
          <p:nvPr/>
        </p:nvSpPr>
        <p:spPr>
          <a:xfrm>
            <a:off x="5578725" y="3337466"/>
            <a:ext cx="1574368" cy="228280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616" name="Rounded Rectangle 615"/>
          <p:cNvSpPr/>
          <p:nvPr/>
        </p:nvSpPr>
        <p:spPr>
          <a:xfrm>
            <a:off x="5173584" y="4490018"/>
            <a:ext cx="3629145" cy="483460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74205E-6 L -0.00156 0.6030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0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2239 -0.50556 " pathEditMode="relative" rAng="0" ptsTypes="AA">
                                      <p:cBhvr>
                                        <p:cTn id="14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062 L -0.15226 -0.41142 " pathEditMode="relative" rAng="0" ptsTypes="AA">
                                      <p:cBhvr>
                                        <p:cTn id="175" dur="50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8.64198E-7 L -4.72222E-6 -0.40556 " pathEditMode="relative" rAng="0" ptsTypes="AA">
                                      <p:cBhvr>
                                        <p:cTn id="207" dur="500" spd="-100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2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-0.08958 -0.31852 " pathEditMode="relative" rAng="0" ptsTypes="AA">
                                      <p:cBhvr>
                                        <p:cTn id="249" dur="500" spd="-100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5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750"/>
                            </p:stCondLst>
                            <p:childTnLst>
                              <p:par>
                                <p:cTn id="2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25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2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0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750"/>
                            </p:stCondLst>
                            <p:childTnLst>
                              <p:par>
                                <p:cTn id="353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6" dur="indefinite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9" dur="indefinite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6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5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750"/>
                            </p:stCondLst>
                            <p:childTnLst>
                              <p:par>
                                <p:cTn id="38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2" dur="indefinite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8" dur="indefinite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3" dur="indefinite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50"/>
                            </p:stCondLst>
                            <p:childTnLst>
                              <p:par>
                                <p:cTn id="4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5" dur="indefinite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0" dur="indefinite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2" dur="indefinite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750"/>
                            </p:stCondLst>
                            <p:childTnLst>
                              <p:par>
                                <p:cTn id="4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25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750"/>
                            </p:stCondLst>
                            <p:childTnLst>
                              <p:par>
                                <p:cTn id="4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37396 0.36482 " pathEditMode="relative" rAng="0" ptsTypes="AA">
                                      <p:cBhvr>
                                        <p:cTn id="49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8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2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2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750"/>
                            </p:stCondLst>
                            <p:childTnLst>
                              <p:par>
                                <p:cTn id="5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2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2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2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5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2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0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2250"/>
                            </p:stCondLst>
                            <p:childTnLst>
                              <p:par>
                                <p:cTn id="5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2500"/>
                            </p:stCondLst>
                            <p:childTnLst>
                              <p:par>
                                <p:cTn id="5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3000"/>
                            </p:stCondLst>
                            <p:childTnLst>
                              <p:par>
                                <p:cTn id="5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000"/>
                            </p:stCondLst>
                            <p:childTnLst>
                              <p:par>
                                <p:cTn id="6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500"/>
                            </p:stCondLst>
                            <p:childTnLst>
                              <p:par>
                                <p:cTn id="6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8"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750"/>
                            </p:stCondLst>
                            <p:childTnLst>
                              <p:par>
                                <p:cTn id="6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00"/>
                            </p:stCondLst>
                            <p:childTnLst>
                              <p:par>
                                <p:cTn id="6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6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84" grpId="0"/>
      <p:bldP spid="284" grpId="1"/>
      <p:bldP spid="284" grpId="2"/>
      <p:bldP spid="362" grpId="0"/>
      <p:bldP spid="363" grpId="0"/>
      <p:bldP spid="399" grpId="0"/>
      <p:bldP spid="403" grpId="0"/>
      <p:bldP spid="404" grpId="0"/>
      <p:bldP spid="405" grpId="0"/>
      <p:bldP spid="406" grpId="0"/>
      <p:bldP spid="407" grpId="0"/>
      <p:bldP spid="408" grpId="0"/>
      <p:bldP spid="409" grpId="0"/>
      <p:bldP spid="410" grpId="0"/>
      <p:bldP spid="411" grpId="0"/>
      <p:bldP spid="412" grpId="0"/>
      <p:bldP spid="413" grpId="0" animBg="1"/>
      <p:bldP spid="414" grpId="0" animBg="1"/>
      <p:bldP spid="415" grpId="0"/>
      <p:bldP spid="416" grpId="0"/>
      <p:bldP spid="417" grpId="0"/>
      <p:bldP spid="419" grpId="0"/>
      <p:bldP spid="420" grpId="0"/>
      <p:bldP spid="421" grpId="0"/>
      <p:bldP spid="423" grpId="0"/>
      <p:bldP spid="424" grpId="0"/>
      <p:bldP spid="457" grpId="0"/>
      <p:bldP spid="470" grpId="0"/>
      <p:bldP spid="470" grpId="1"/>
      <p:bldP spid="470" grpId="2"/>
      <p:bldP spid="483" grpId="0"/>
      <p:bldP spid="484" grpId="0"/>
      <p:bldP spid="484" grpId="1"/>
      <p:bldP spid="484" grpId="2"/>
      <p:bldP spid="485" grpId="0"/>
      <p:bldP spid="494" grpId="0" animBg="1"/>
      <p:bldP spid="498" grpId="0"/>
      <p:bldP spid="502" grpId="0"/>
      <p:bldP spid="506" grpId="0"/>
      <p:bldP spid="507" grpId="0"/>
      <p:bldP spid="508" grpId="0"/>
      <p:bldP spid="512" grpId="0" animBg="1"/>
      <p:bldP spid="513" grpId="0"/>
      <p:bldP spid="514" grpId="0" animBg="1"/>
      <p:bldP spid="514" grpId="1" animBg="1"/>
      <p:bldP spid="515" grpId="0" animBg="1"/>
      <p:bldP spid="515" grpId="1" animBg="1"/>
      <p:bldP spid="518" grpId="0" animBg="1"/>
      <p:bldP spid="518" grpId="1" animBg="1"/>
      <p:bldP spid="519" grpId="0" animBg="1"/>
      <p:bldP spid="519" grpId="1" animBg="1"/>
      <p:bldP spid="520" grpId="0" animBg="1"/>
      <p:bldP spid="520" grpId="1" animBg="1"/>
      <p:bldP spid="521" grpId="0" animBg="1"/>
      <p:bldP spid="521" grpId="1" animBg="1"/>
      <p:bldP spid="522" grpId="0" animBg="1"/>
      <p:bldP spid="522" grpId="1" animBg="1"/>
      <p:bldP spid="523" grpId="0" animBg="1"/>
      <p:bldP spid="523" grpId="1" animBg="1"/>
      <p:bldP spid="524" grpId="0" animBg="1"/>
      <p:bldP spid="524" grpId="1" animBg="1"/>
      <p:bldP spid="525" grpId="0" animBg="1"/>
      <p:bldP spid="525" grpId="1" animBg="1"/>
      <p:bldP spid="526" grpId="0" animBg="1"/>
      <p:bldP spid="526" grpId="1" animBg="1"/>
      <p:bldP spid="527" grpId="0" animBg="1"/>
      <p:bldP spid="527" grpId="1" animBg="1"/>
      <p:bldP spid="529" grpId="0"/>
      <p:bldP spid="529" grpId="1"/>
      <p:bldP spid="529" grpId="2"/>
      <p:bldP spid="531" grpId="0"/>
      <p:bldP spid="531" grpId="1"/>
      <p:bldP spid="531" grpId="2"/>
      <p:bldP spid="532" grpId="0"/>
      <p:bldP spid="532" grpId="1"/>
      <p:bldP spid="532" grpId="2"/>
      <p:bldP spid="534" grpId="0"/>
      <p:bldP spid="534" grpId="1"/>
      <p:bldP spid="534" grpId="2"/>
      <p:bldP spid="535" grpId="0"/>
      <p:bldP spid="535" grpId="1"/>
      <p:bldP spid="535" grpId="2"/>
      <p:bldP spid="537" grpId="0"/>
      <p:bldP spid="537" grpId="1"/>
      <p:bldP spid="537" grpId="2"/>
      <p:bldP spid="538" grpId="0"/>
      <p:bldP spid="538" grpId="1"/>
      <p:bldP spid="538" grpId="2"/>
      <p:bldP spid="540" grpId="0"/>
      <p:bldP spid="540" grpId="1"/>
      <p:bldP spid="540" grpId="2"/>
      <p:bldP spid="541" grpId="0"/>
      <p:bldP spid="542" grpId="0"/>
      <p:bldP spid="563" grpId="0"/>
      <p:bldP spid="564" grpId="0"/>
      <p:bldP spid="566" grpId="0"/>
      <p:bldP spid="568" grpId="0"/>
      <p:bldP spid="569" grpId="0"/>
      <p:bldP spid="570" grpId="0"/>
      <p:bldP spid="571" grpId="0"/>
      <p:bldP spid="572" grpId="0"/>
      <p:bldP spid="573" grpId="0"/>
      <p:bldP spid="574" grpId="0"/>
      <p:bldP spid="575" grpId="0"/>
      <p:bldP spid="576" grpId="0"/>
      <p:bldP spid="577" grpId="0"/>
      <p:bldP spid="578" grpId="0"/>
      <p:bldP spid="582" grpId="0"/>
      <p:bldP spid="583" grpId="0"/>
      <p:bldP spid="589" grpId="0"/>
      <p:bldP spid="590" grpId="0"/>
      <p:bldP spid="601" grpId="0"/>
      <p:bldP spid="603" grpId="0"/>
      <p:bldP spid="605" grpId="0" animBg="1"/>
      <p:bldP spid="605" grpId="1" animBg="1"/>
      <p:bldP spid="606" grpId="0" animBg="1"/>
      <p:bldP spid="606" grpId="1" animBg="1"/>
      <p:bldP spid="607" grpId="0" animBg="1"/>
      <p:bldP spid="607" grpId="1" animBg="1"/>
      <p:bldP spid="608" grpId="0" animBg="1"/>
      <p:bldP spid="608" grpId="1" animBg="1"/>
      <p:bldP spid="610" grpId="0"/>
      <p:bldP spid="612" grpId="0"/>
      <p:bldP spid="613" grpId="0"/>
      <p:bldP spid="615" grpId="0" animBg="1"/>
      <p:bldP spid="615" grpId="1" animBg="1"/>
      <p:bldP spid="6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-1771650"/>
            <a:ext cx="59436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ADDITIONAL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4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76200" y="713454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823856"/>
            <a:ext cx="2095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Let the four parts be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61925" y="79897"/>
            <a:ext cx="8067675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Divide 32 into four parts which are in A.P . Such that product of extremes is to the </a:t>
            </a:r>
          </a:p>
          <a:p>
            <a:pPr marL="688975" indent="-688975">
              <a:defRPr/>
            </a:pP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product of means is 7:15.</a:t>
            </a:r>
            <a:endParaRPr lang="en-US" sz="1400" b="1" kern="0" spc="-2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80971" y="819150"/>
            <a:ext cx="952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047430" y="1115317"/>
            <a:ext cx="915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3299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40157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55240" y="1115317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47393" y="1413510"/>
            <a:ext cx="2476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Sum of the numbers = 32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61948" y="170858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47701" y="1708150"/>
            <a:ext cx="87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610679" y="1708150"/>
            <a:ext cx="751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40970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25616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13246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316890" y="1708150"/>
            <a:ext cx="407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098770" y="1708150"/>
            <a:ext cx="280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61948" y="2016364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47701" y="2015927"/>
            <a:ext cx="666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166815" y="2015927"/>
            <a:ext cx="458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393" y="3072861"/>
            <a:ext cx="1608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It is given that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1" y="3365359"/>
            <a:ext cx="87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55159" y="3658847"/>
            <a:ext cx="1341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0571" y="3635032"/>
            <a:ext cx="753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33600" y="349870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05783" y="3395403"/>
            <a:ext cx="269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9040" y="3661725"/>
            <a:ext cx="2483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62200" y="3619549"/>
            <a:ext cx="395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948" y="4061018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6600" y="3965768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1303" y="3965768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2999" y="3965768"/>
            <a:ext cx="489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26572" y="4228897"/>
            <a:ext cx="7063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4700" y="4197543"/>
            <a:ext cx="388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13053" y="4197543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55700" y="4197543"/>
            <a:ext cx="381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63574" y="406568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14185" y="3962377"/>
            <a:ext cx="395615" cy="527161"/>
            <a:chOff x="1814185" y="3962377"/>
            <a:chExt cx="395615" cy="527161"/>
          </a:xfrm>
        </p:grpSpPr>
        <p:sp>
          <p:nvSpPr>
            <p:cNvPr id="48" name="Rectangle 47"/>
            <p:cNvSpPr/>
            <p:nvPr/>
          </p:nvSpPr>
          <p:spPr>
            <a:xfrm>
              <a:off x="1857768" y="3962377"/>
              <a:ext cx="2696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7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891025" y="4228897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814185" y="4181761"/>
              <a:ext cx="3956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61948" y="4596016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5531" y="4495904"/>
            <a:ext cx="355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9878" y="4495904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71575" y="4495904"/>
            <a:ext cx="506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819474" y="4759033"/>
            <a:ext cx="7205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77875" y="4730750"/>
            <a:ext cx="388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47978" y="4730750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625" y="4730750"/>
            <a:ext cx="381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63574" y="459581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14185" y="4492513"/>
            <a:ext cx="395615" cy="527161"/>
            <a:chOff x="1814185" y="4492513"/>
            <a:chExt cx="395615" cy="527161"/>
          </a:xfrm>
        </p:grpSpPr>
        <p:sp>
          <p:nvSpPr>
            <p:cNvPr id="65" name="Rectangle 64"/>
            <p:cNvSpPr/>
            <p:nvPr/>
          </p:nvSpPr>
          <p:spPr>
            <a:xfrm>
              <a:off x="1857768" y="4492513"/>
              <a:ext cx="2696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7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91025" y="4759033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814185" y="4711897"/>
              <a:ext cx="3956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361948" y="2403673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2929" y="2298700"/>
            <a:ext cx="429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281425" y="2565022"/>
            <a:ext cx="2483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254793" y="2508560"/>
            <a:ext cx="269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50436" y="2394148"/>
            <a:ext cx="5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61948" y="2809875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436" y="2800350"/>
            <a:ext cx="5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12380" y="2800350"/>
            <a:ext cx="303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60936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720143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82768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51834" y="1775964"/>
            <a:ext cx="194942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290425" y="2416450"/>
            <a:ext cx="206264" cy="10044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321904" y="2617171"/>
            <a:ext cx="157032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86863" y="2235997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  <a:latin typeface="Century Schoolbook" panose="02040604050505020304" pitchFamily="18" charset="0"/>
              </a:rPr>
              <a:t>8</a:t>
            </a:r>
            <a:endParaRPr lang="en-US" sz="1200" b="1" dirty="0">
              <a:solidFill>
                <a:srgbClr val="00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90080" y="514350"/>
            <a:ext cx="3753197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85535" y="793161"/>
            <a:ext cx="2200799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81446" y="2008988"/>
            <a:ext cx="3312852" cy="0"/>
          </a:xfrm>
          <a:prstGeom prst="line">
            <a:avLst/>
          </a:prstGeom>
          <a:ln w="19050">
            <a:solidFill>
              <a:srgbClr val="FFFF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14444" y="3365359"/>
            <a:ext cx="951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8099" y="3635032"/>
            <a:ext cx="911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461579" y="1708150"/>
            <a:ext cx="815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337879" y="1708150"/>
            <a:ext cx="897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24" name="TextBox 223"/>
          <p:cNvSpPr txBox="1"/>
          <p:nvPr/>
        </p:nvSpPr>
        <p:spPr>
          <a:xfrm>
            <a:off x="5331111" y="4396245"/>
            <a:ext cx="3528393" cy="551769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We know,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 =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570705" y="514350"/>
            <a:ext cx="3500676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754683" y="3409998"/>
            <a:ext cx="1332088" cy="2285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26572" y="3682107"/>
            <a:ext cx="1166042" cy="2285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081870" y="3404258"/>
            <a:ext cx="293831" cy="23651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73612" y="3431016"/>
            <a:ext cx="194942" cy="19691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430473" y="3435516"/>
            <a:ext cx="204886" cy="2069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64718" y="3401755"/>
            <a:ext cx="311907" cy="24503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62412" y="3705301"/>
            <a:ext cx="204886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432435" y="3701875"/>
            <a:ext cx="198860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176732" y="3682127"/>
            <a:ext cx="202857" cy="21996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761489" y="3681662"/>
            <a:ext cx="209004" cy="22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802728" y="2855759"/>
            <a:ext cx="642853" cy="2285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96296E-6 L 0.20625 -0.17223 " pathEditMode="relative" rAng="0" ptsTypes="AA">
                                      <p:cBhvr>
                                        <p:cTn id="64" dur="500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19062 -0.17223 " pathEditMode="relative" rAng="0" ptsTypes="AA">
                                      <p:cBhvr>
                                        <p:cTn id="75" dur="50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16562 -0.17037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30208 -0.11667 " pathEditMode="relative" rAng="0" ptsTypes="AA">
                                      <p:cBhvr>
                                        <p:cTn id="97" dur="5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17187 -0.06297 " pathEditMode="relative" rAng="0" ptsTypes="AA">
                                      <p:cBhvr>
                                        <p:cTn id="108" dur="5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55 L 0.34167 -0.05988 " pathEditMode="relative" rAng="0" ptsTypes="AA">
                                      <p:cBhvr>
                                        <p:cTn id="159" dur="5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6024 -0.09166 " pathEditMode="relative" rAng="0" ptsTypes="AA">
                                      <p:cBhvr>
                                        <p:cTn id="184" dur="5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0313 -0.31574 " pathEditMode="relative" rAng="0" ptsTypes="AA">
                                      <p:cBhvr>
                                        <p:cTn id="24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5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11111E-6 L 0.21823 -0.32222 " pathEditMode="relative" rAng="0" ptsTypes="AA">
                                      <p:cBhvr>
                                        <p:cTn id="250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093 L 0.09288 -0.37327 " pathEditMode="relative" rAng="0" ptsTypes="AA">
                                      <p:cBhvr>
                                        <p:cTn id="260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-18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062 L 0.12986 -0.37666 " pathEditMode="relative" rAng="0" ptsTypes="AA">
                                      <p:cBhvr>
                                        <p:cTn id="266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1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5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5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9.87654E-7 L 0.05954 -0.11173 " pathEditMode="relative" rAng="0" ptsTypes="AA">
                                      <p:cBhvr>
                                        <p:cTn id="453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" grpId="0"/>
      <p:bldP spid="110" grpId="0"/>
      <p:bldP spid="139" grpId="0"/>
      <p:bldP spid="162" grpId="0"/>
      <p:bldP spid="164" grpId="0"/>
      <p:bldP spid="165" grpId="0"/>
      <p:bldP spid="179" grpId="0"/>
      <p:bldP spid="180" grpId="0"/>
      <p:bldP spid="181" grpId="0"/>
      <p:bldP spid="182" grpId="0"/>
      <p:bldP spid="182" grpId="1"/>
      <p:bldP spid="183" grpId="0"/>
      <p:bldP spid="183" grpId="1"/>
      <p:bldP spid="185" grpId="0"/>
      <p:bldP spid="186" grpId="0"/>
      <p:bldP spid="188" grpId="0"/>
      <p:bldP spid="189" grpId="0"/>
      <p:bldP spid="189" grpId="1"/>
      <p:bldP spid="190" grpId="0"/>
      <p:bldP spid="191" grpId="0"/>
      <p:bldP spid="192" grpId="0"/>
      <p:bldP spid="193" grpId="0"/>
      <p:bldP spid="193" grpId="1"/>
      <p:bldP spid="27" grpId="0"/>
      <p:bldP spid="28" grpId="0"/>
      <p:bldP spid="28" grpId="1"/>
      <p:bldP spid="32" grpId="0"/>
      <p:bldP spid="32" grpId="1"/>
      <p:bldP spid="34" grpId="0"/>
      <p:bldP spid="35" grpId="0"/>
      <p:bldP spid="37" grpId="0"/>
      <p:bldP spid="38" grpId="0"/>
      <p:bldP spid="39" grpId="0"/>
      <p:bldP spid="39" grpId="1"/>
      <p:bldP spid="39" grpId="2"/>
      <p:bldP spid="40" grpId="0"/>
      <p:bldP spid="41" grpId="0"/>
      <p:bldP spid="44" grpId="0"/>
      <p:bldP spid="44" grpId="1"/>
      <p:bldP spid="44" grpId="2"/>
      <p:bldP spid="45" grpId="0"/>
      <p:bldP spid="46" grpId="0"/>
      <p:bldP spid="47" grpId="0"/>
      <p:bldP spid="51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92" grpId="0"/>
      <p:bldP spid="93" grpId="0"/>
      <p:bldP spid="95" grpId="0"/>
      <p:bldP spid="95" grpId="1"/>
      <p:bldP spid="96" grpId="0"/>
      <p:bldP spid="97" grpId="0"/>
      <p:bldP spid="98" grpId="0"/>
      <p:bldP spid="99" grpId="0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6" grpId="0"/>
      <p:bldP spid="29" grpId="0"/>
      <p:bldP spid="29" grpId="1"/>
      <p:bldP spid="33" grpId="0"/>
      <p:bldP spid="33" grpId="1"/>
      <p:bldP spid="184" grpId="0"/>
      <p:bldP spid="184" grpId="1"/>
      <p:bldP spid="187" grpId="0"/>
      <p:bldP spid="187" grpId="1"/>
      <p:bldP spid="124" grpId="0" animBg="1"/>
      <p:bldP spid="124" grpId="1" animBg="1"/>
      <p:bldP spid="126" grpId="0" animBg="1"/>
      <p:bldP spid="126" grpId="1" animBg="1"/>
      <p:bldP spid="127" grpId="0" animBg="1"/>
      <p:bldP spid="127" grpId="1" animBg="1"/>
      <p:bldP spid="114" grpId="0" animBg="1"/>
      <p:bldP spid="114" grpId="1" animBg="1"/>
      <p:bldP spid="112" grpId="0" animBg="1"/>
      <p:bldP spid="112" grpId="1" animBg="1"/>
      <p:bldP spid="113" grpId="0" animBg="1"/>
      <p:bldP spid="11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8" grpId="0" animBg="1"/>
      <p:bldP spid="12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4873348" y="4154245"/>
            <a:ext cx="3218519" cy="487256"/>
          </a:xfrm>
          <a:prstGeom prst="roundRect">
            <a:avLst/>
          </a:prstGeom>
          <a:solidFill>
            <a:schemeClr val="bg1">
              <a:lumMod val="65000"/>
              <a:alpha val="46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6200" y="713454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61925" y="79897"/>
            <a:ext cx="8067675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Divide 32 into four parts which are in A.P . Such that product of extremes is to the </a:t>
            </a:r>
          </a:p>
          <a:p>
            <a:pPr marL="688975" indent="-688975">
              <a:defRPr/>
            </a:pPr>
            <a:r>
              <a:rPr lang="en-US" sz="1400" b="1" kern="0" spc="-2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product of means is 7:15.</a:t>
            </a:r>
            <a:endParaRPr lang="en-US" sz="1400" b="1" kern="0" spc="-2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069" y="2281639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8025" y="2181527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64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81303" y="2181527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43000" y="2181527"/>
            <a:ext cx="506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0899" y="2444656"/>
            <a:ext cx="7205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49300" y="2416373"/>
            <a:ext cx="388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64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9403" y="2416373"/>
            <a:ext cx="28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62050" y="2416373"/>
            <a:ext cx="381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34999" y="228144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85610" y="2178136"/>
            <a:ext cx="395615" cy="527161"/>
            <a:chOff x="1814185" y="4492513"/>
            <a:chExt cx="395615" cy="527161"/>
          </a:xfrm>
        </p:grpSpPr>
        <p:sp>
          <p:nvSpPr>
            <p:cNvPr id="65" name="Rectangle 64"/>
            <p:cNvSpPr/>
            <p:nvPr/>
          </p:nvSpPr>
          <p:spPr>
            <a:xfrm>
              <a:off x="1857768" y="4492513"/>
              <a:ext cx="2696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7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91025" y="4759033"/>
              <a:ext cx="2483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814185" y="4711897"/>
              <a:ext cx="3956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15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13069" y="1381125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7096" y="1371600"/>
            <a:ext cx="5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59040" y="1371600"/>
            <a:ext cx="303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6228" y="1661881"/>
            <a:ext cx="1847852" cy="546014"/>
            <a:chOff x="361948" y="4492513"/>
            <a:chExt cx="1847852" cy="546014"/>
          </a:xfrm>
        </p:grpSpPr>
        <p:sp>
          <p:nvSpPr>
            <p:cNvPr id="126" name="Rectangle 125"/>
            <p:cNvSpPr/>
            <p:nvPr/>
          </p:nvSpPr>
          <p:spPr>
            <a:xfrm>
              <a:off x="361948" y="4596016"/>
              <a:ext cx="4194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5531" y="4495904"/>
              <a:ext cx="3555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8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09878" y="4495904"/>
              <a:ext cx="288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71575" y="4495904"/>
              <a:ext cx="5061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9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19474" y="4759033"/>
              <a:ext cx="7205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777875" y="4730750"/>
              <a:ext cx="388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8</a:t>
              </a:r>
              <a:r>
                <a: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47978" y="4730750"/>
              <a:ext cx="288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90625" y="4730750"/>
              <a:ext cx="3810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563574" y="4595817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814185" y="4492513"/>
              <a:ext cx="395615" cy="527161"/>
              <a:chOff x="1814185" y="4492513"/>
              <a:chExt cx="395615" cy="527161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857768" y="4492513"/>
                <a:ext cx="26969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7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891025" y="4759033"/>
                <a:ext cx="24834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1814185" y="4711897"/>
                <a:ext cx="39561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15</a:t>
                </a:r>
                <a:endParaRPr lang="en-US" sz="14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  <p:cxnSp>
        <p:nvCxnSpPr>
          <p:cNvPr id="140" name="Straight Arrow Connector 139"/>
          <p:cNvCxnSpPr/>
          <p:nvPr/>
        </p:nvCxnSpPr>
        <p:spPr>
          <a:xfrm flipH="1" flipV="1">
            <a:off x="1536923" y="2358360"/>
            <a:ext cx="340665" cy="22495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05617" y="2387674"/>
            <a:ext cx="382456" cy="15087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13069" y="27241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81656" y="27241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15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8243" y="2724150"/>
            <a:ext cx="1079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(64 –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821040" y="27241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024455" y="2724150"/>
            <a:ext cx="358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129134" y="2724150"/>
            <a:ext cx="952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(64 –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13069" y="303192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07847" y="3031927"/>
            <a:ext cx="506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960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97000" y="3031927"/>
            <a:ext cx="287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840090" y="303192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118360" y="3031927"/>
            <a:ext cx="523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448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06572" y="3031927"/>
            <a:ext cx="31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253225" y="3031927"/>
            <a:ext cx="693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135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91203" y="3031927"/>
            <a:ext cx="48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7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47393" y="823856"/>
            <a:ext cx="2095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Let the four parts be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580971" y="819150"/>
            <a:ext cx="952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47430" y="1115317"/>
            <a:ext cx="915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3299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015740" y="819150"/>
            <a:ext cx="86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),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55240" y="1115317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13069" y="3638550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246988" y="3638550"/>
            <a:ext cx="708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512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656873" y="3638550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896825" y="3638550"/>
            <a:ext cx="708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13069" y="4039176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366568" y="4061003"/>
            <a:ext cx="3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656873" y="4061003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904448" y="3953536"/>
            <a:ext cx="516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512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997315" y="4219858"/>
            <a:ext cx="3122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903781" y="4182446"/>
            <a:ext cx="518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13069" y="4445496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366568" y="4467323"/>
            <a:ext cx="3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656873" y="4467323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10300" y="4467323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13069" y="4716595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66568" y="4738422"/>
            <a:ext cx="39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56873" y="4738422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916341" y="4738422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±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076450" y="4738422"/>
            <a:ext cx="306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882871" y="4132032"/>
            <a:ext cx="3208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Thus, the four parts 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– 3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, 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– 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, </a:t>
            </a:r>
          </a:p>
          <a:p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+ 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+ 3</a:t>
            </a:r>
            <a:r>
              <a:rPr lang="en-US" sz="1400" b="1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are  2, 6, 10, 14.</a:t>
            </a:r>
            <a:endParaRPr lang="en-US" sz="1400" b="1" baseline="30000" dirty="0" smtClean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2020446" y="4072088"/>
            <a:ext cx="286436" cy="8313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2025154" y="4274985"/>
            <a:ext cx="266086" cy="12084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774684" y="3914371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  <a:latin typeface="Century Schoolbook" panose="02040604050505020304" pitchFamily="18" charset="0"/>
              </a:rPr>
              <a:t>4</a:t>
            </a:r>
            <a:endParaRPr lang="en-US" sz="1200" b="1" dirty="0">
              <a:solidFill>
                <a:srgbClr val="00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13069" y="3339704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07847" y="3339704"/>
            <a:ext cx="506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960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97000" y="3339704"/>
            <a:ext cx="287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644748" y="3339704"/>
            <a:ext cx="330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852615" y="3339704"/>
            <a:ext cx="699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135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417428" y="3339704"/>
            <a:ext cx="31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253226" y="3339704"/>
            <a:ext cx="538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448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602059" y="3339704"/>
            <a:ext cx="48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7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80112" y="4738422"/>
            <a:ext cx="3587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[Taking square  root on both sides]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572000" y="4236337"/>
            <a:ext cx="419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31041" y="1666642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33422" y="1899941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8" name="Curved Right Arrow 217"/>
          <p:cNvSpPr/>
          <p:nvPr/>
        </p:nvSpPr>
        <p:spPr>
          <a:xfrm rot="5400000" flipV="1">
            <a:off x="964911" y="2550819"/>
            <a:ext cx="131753" cy="371329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19" name="Curved Right Arrow 218"/>
          <p:cNvSpPr/>
          <p:nvPr/>
        </p:nvSpPr>
        <p:spPr>
          <a:xfrm rot="5400000" flipV="1">
            <a:off x="1162522" y="2346285"/>
            <a:ext cx="131753" cy="780398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0" name="Curved Right Arrow 219"/>
          <p:cNvSpPr/>
          <p:nvPr/>
        </p:nvSpPr>
        <p:spPr>
          <a:xfrm rot="5400000" flipV="1">
            <a:off x="2254799" y="2582181"/>
            <a:ext cx="129157" cy="308616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1" name="Curved Right Arrow 220"/>
          <p:cNvSpPr/>
          <p:nvPr/>
        </p:nvSpPr>
        <p:spPr>
          <a:xfrm rot="5400000" flipV="1">
            <a:off x="2437400" y="2379011"/>
            <a:ext cx="131753" cy="714949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2" name="Curved Right Arrow 221"/>
          <p:cNvSpPr/>
          <p:nvPr/>
        </p:nvSpPr>
        <p:spPr>
          <a:xfrm rot="5400000" flipV="1">
            <a:off x="1837879" y="2621065"/>
            <a:ext cx="131753" cy="850302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010940" y="3074670"/>
            <a:ext cx="198860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+</a:t>
            </a:r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24" name="Curved Right Arrow 223"/>
          <p:cNvSpPr/>
          <p:nvPr/>
        </p:nvSpPr>
        <p:spPr>
          <a:xfrm rot="16200000" flipH="1" flipV="1">
            <a:off x="1807075" y="2621066"/>
            <a:ext cx="131753" cy="850302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120021" y="3085891"/>
            <a:ext cx="198860" cy="21112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107293" y="3638550"/>
            <a:ext cx="708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911316" y="3638550"/>
            <a:ext cx="534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512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105695" y="3637954"/>
            <a:ext cx="518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128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0.00087 0.56975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09877E-6 L -0.02587 -0.10401 " pathEditMode="relative" rAng="0" ptsTypes="AA">
                                      <p:cBhvr>
                                        <p:cTn id="97" dur="50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2.09877E-6 L -0.15539 -0.05556 " pathEditMode="relative" rAng="0" ptsTypes="AA">
                                      <p:cBhvr>
                                        <p:cTn id="122" dur="500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"/>
                            </p:stCondLst>
                            <p:childTnLst>
                              <p:par>
                                <p:cTn id="3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3457E-6 L -0.0882 -0.10432 " pathEditMode="relative" rAng="0" ptsTypes="AA">
                                      <p:cBhvr>
                                        <p:cTn id="386" dur="500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51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143" grpId="0"/>
      <p:bldP spid="144" grpId="0"/>
      <p:bldP spid="145" grpId="0"/>
      <p:bldP spid="145" grpId="1"/>
      <p:bldP spid="146" grpId="0"/>
      <p:bldP spid="147" grpId="0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67" grpId="0"/>
      <p:bldP spid="168" grpId="0"/>
      <p:bldP spid="168" grpId="1"/>
      <p:bldP spid="169" grpId="0"/>
      <p:bldP spid="170" grpId="0"/>
      <p:bldP spid="170" grpId="1"/>
      <p:bldP spid="171" grpId="0"/>
      <p:bldP spid="172" grpId="0"/>
      <p:bldP spid="173" grpId="0"/>
      <p:bldP spid="174" grpId="0"/>
      <p:bldP spid="176" grpId="0"/>
      <p:bldP spid="176" grpId="1"/>
      <p:bldP spid="177" grpId="0"/>
      <p:bldP spid="178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5" grpId="0"/>
      <p:bldP spid="206" grpId="0"/>
      <p:bldP spid="207" grpId="0"/>
      <p:bldP spid="207" grpId="1"/>
      <p:bldP spid="207" grpId="2"/>
      <p:bldP spid="208" grpId="0"/>
      <p:bldP spid="208" grpId="1"/>
      <p:bldP spid="208" grpId="2"/>
      <p:bldP spid="209" grpId="0"/>
      <p:bldP spid="210" grpId="0"/>
      <p:bldP spid="210" grpId="1"/>
      <p:bldP spid="210" grpId="2"/>
      <p:bldP spid="211" grpId="0"/>
      <p:bldP spid="211" grpId="1"/>
      <p:bldP spid="211" grpId="2"/>
      <p:bldP spid="212" grpId="0"/>
      <p:bldP spid="212" grpId="1"/>
      <p:bldP spid="212" grpId="2"/>
      <p:bldP spid="213" grpId="0"/>
      <p:bldP spid="213" grpId="1"/>
      <p:bldP spid="213" grpId="2"/>
      <p:bldP spid="214" grpId="0"/>
      <p:bldP spid="215" grpId="0"/>
      <p:bldP spid="216" grpId="0"/>
      <p:bldP spid="216" grpId="1"/>
      <p:bldP spid="216" grpId="2"/>
      <p:bldP spid="217" grpId="0"/>
      <p:bldP spid="217" grpId="1"/>
      <p:bldP spid="217" grpId="2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9" grpId="0"/>
      <p:bldP spid="230" grpId="0"/>
      <p:bldP spid="231" grpId="0"/>
      <p:bldP spid="231" grpId="1"/>
      <p:bldP spid="2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484" y="-1695450"/>
            <a:ext cx="5398916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ADDITIONAL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3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25087"/>
            <a:ext cx="3624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24000" y="1517014"/>
            <a:ext cx="47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  <a:endPara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+ 1).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1884444" y="1536064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79805" y="142611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229714" y="1692440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179805" y="160263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5449" y="1973561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8846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5696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43963" y="1973561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58862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84444" y="197356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79805" y="1871552"/>
            <a:ext cx="291551" cy="485887"/>
            <a:chOff x="2179805" y="1871552"/>
            <a:chExt cx="291551" cy="485887"/>
          </a:xfrm>
        </p:grpSpPr>
        <p:sp>
          <p:nvSpPr>
            <p:cNvPr id="117" name="Rectangle 116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685800" y="2393727"/>
            <a:ext cx="540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68450" y="2373086"/>
            <a:ext cx="47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t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84444" y="239213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179805" y="2282190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219684" y="2548512"/>
            <a:ext cx="211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170280" y="2463472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05449" y="2846686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7894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84744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82063" y="2862560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69342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884444" y="286256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63930" y="2752614"/>
            <a:ext cx="297901" cy="485887"/>
            <a:chOff x="2163930" y="2752614"/>
            <a:chExt cx="297901" cy="485887"/>
          </a:xfrm>
        </p:grpSpPr>
        <p:sp>
          <p:nvSpPr>
            <p:cNvPr id="132" name="Rectangle 131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680657" y="3237231"/>
            <a:ext cx="4872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Subtracting equation (ii) from equation (i), we get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330922" y="363327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18519" y="3537273"/>
            <a:ext cx="296314" cy="487319"/>
            <a:chOff x="3618519" y="3537273"/>
            <a:chExt cx="296314" cy="487319"/>
          </a:xfrm>
        </p:grpSpPr>
        <p:sp>
          <p:nvSpPr>
            <p:cNvPr id="140" name="Rectangle 139"/>
            <p:cNvSpPr/>
            <p:nvPr/>
          </p:nvSpPr>
          <p:spPr>
            <a:xfrm>
              <a:off x="3618519" y="3537273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3671604" y="3802097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3623282" y="371681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3876830" y="362295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68043" y="3537273"/>
            <a:ext cx="308218" cy="487319"/>
            <a:chOff x="4060900" y="3537273"/>
            <a:chExt cx="308218" cy="487319"/>
          </a:xfrm>
        </p:grpSpPr>
        <p:sp>
          <p:nvSpPr>
            <p:cNvPr id="144" name="Rectangle 143"/>
            <p:cNvSpPr/>
            <p:nvPr/>
          </p:nvSpPr>
          <p:spPr>
            <a:xfrm>
              <a:off x="4077567" y="3537273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122948" y="3802097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060900" y="3716815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642934" y="1517014"/>
            <a:ext cx="48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So,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726964" y="1973561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691087" y="2807612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11480" y="3621128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4877" y="3621128"/>
            <a:ext cx="1294816" cy="307777"/>
            <a:chOff x="674877" y="3598268"/>
            <a:chExt cx="1294816" cy="307777"/>
          </a:xfrm>
        </p:grpSpPr>
        <p:sp>
          <p:nvSpPr>
            <p:cNvPr id="165" name="Rectangle 164"/>
            <p:cNvSpPr/>
            <p:nvPr/>
          </p:nvSpPr>
          <p:spPr>
            <a:xfrm>
              <a:off x="67487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endPara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7172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49994" y="3598268"/>
              <a:ext cx="7896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64893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4568" y="3625733"/>
            <a:ext cx="1516352" cy="307777"/>
            <a:chOff x="2034568" y="3602873"/>
            <a:chExt cx="1516352" cy="307777"/>
          </a:xfrm>
        </p:grpSpPr>
        <p:grpSp>
          <p:nvGrpSpPr>
            <p:cNvPr id="4" name="Group 3"/>
            <p:cNvGrpSpPr/>
            <p:nvPr/>
          </p:nvGrpSpPr>
          <p:grpSpPr>
            <a:xfrm>
              <a:off x="2034568" y="3602873"/>
              <a:ext cx="1234917" cy="307777"/>
              <a:chOff x="2034568" y="3602873"/>
              <a:chExt cx="1234917" cy="30777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34568" y="3602873"/>
                <a:ext cx="3751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[</a:t>
                </a:r>
                <a:r>
                  <a:rPr lang="en-US" sz="1400" b="1" i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</a:t>
                </a:r>
                <a:endParaRPr lang="en-US" sz="1400" b="1" i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82542" y="3602873"/>
                <a:ext cx="3048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+</a:t>
                </a:r>
                <a:endParaRPr lang="en-US" sz="1400" b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479861" y="3602873"/>
                <a:ext cx="7896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n 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– 1)</a:t>
                </a:r>
                <a:endParaRPr lang="en-US" sz="1400" b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3036660" y="3602873"/>
              <a:ext cx="514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]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1886020" y="362295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330922" y="414738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613756" y="406118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864925" y="406118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037090" y="4061188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673233" y="4316212"/>
            <a:ext cx="5989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746941" y="4230930"/>
            <a:ext cx="489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11480" y="4135243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674877" y="4135243"/>
            <a:ext cx="1294816" cy="307777"/>
            <a:chOff x="674877" y="3598268"/>
            <a:chExt cx="1294816" cy="307777"/>
          </a:xfrm>
        </p:grpSpPr>
        <p:sp>
          <p:nvSpPr>
            <p:cNvPr id="200" name="Rectangle 199"/>
            <p:cNvSpPr/>
            <p:nvPr/>
          </p:nvSpPr>
          <p:spPr>
            <a:xfrm>
              <a:off x="67487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endPara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71727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49994" y="3598268"/>
              <a:ext cx="7896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664893" y="3598268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2034568" y="4139848"/>
            <a:ext cx="37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282542" y="413984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479861" y="4139848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3036660" y="4139848"/>
            <a:ext cx="364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886020" y="413707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330922" y="468812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411480" y="4675980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400715" y="4675980"/>
            <a:ext cx="10059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282542" y="468058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457001" y="4680585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3036660" y="4680585"/>
            <a:ext cx="446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]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13756" y="4597400"/>
            <a:ext cx="724409" cy="477519"/>
            <a:chOff x="3613756" y="4597400"/>
            <a:chExt cx="724409" cy="477519"/>
          </a:xfrm>
        </p:grpSpPr>
        <p:sp>
          <p:nvSpPr>
            <p:cNvPr id="287" name="Rectangle 286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cxnSp>
        <p:nvCxnSpPr>
          <p:cNvPr id="292" name="Straight Connector 291"/>
          <p:cNvCxnSpPr/>
          <p:nvPr/>
        </p:nvCxnSpPr>
        <p:spPr>
          <a:xfrm flipV="1">
            <a:off x="741035" y="4274643"/>
            <a:ext cx="172441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094400" y="4274643"/>
            <a:ext cx="172441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H="1" flipV="1">
            <a:off x="3824814" y="3894325"/>
            <a:ext cx="326439" cy="10925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3850459" y="3709988"/>
            <a:ext cx="350066" cy="17719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 flipV="1">
            <a:off x="3812381" y="3695700"/>
            <a:ext cx="326232" cy="204788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635727" y="196375"/>
            <a:ext cx="2774300" cy="398297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78456" y="203995"/>
            <a:ext cx="1722753" cy="398297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564726" y="1580900"/>
            <a:ext cx="281707" cy="2576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593301" y="2436268"/>
            <a:ext cx="281707" cy="2576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927153" y="3703666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2337486" y="3698081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17284E-7 L -0.00486 -0.3179 " pathEditMode="relative" rAng="0" ptsTypes="AA">
                                      <p:cBhvr>
                                        <p:cTn id="20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-0.15069 -0.14445 " pathEditMode="relative" rAng="0" ptsTypes="AA">
                                      <p:cBhvr>
                                        <p:cTn id="2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45679E-6 L -0.1599 -0.32408 " pathEditMode="relative" rAng="0" ptsTypes="AA">
                                      <p:cBhvr>
                                        <p:cTn id="23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45679E-6 L -0.21042 -0.15371 " pathEditMode="relative" rAng="0" ptsTypes="AA">
                                      <p:cBhvr>
                                        <p:cTn id="24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75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247 L -0.04601 -0.10309 " pathEditMode="relative" rAng="0" ptsTypes="AA">
                                      <p:cBhvr>
                                        <p:cTn id="373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" grpId="0"/>
      <p:bldP spid="139" grpId="0"/>
      <p:bldP spid="105" grpId="0"/>
      <p:bldP spid="106" grpId="0"/>
      <p:bldP spid="108" grpId="0"/>
      <p:bldP spid="109" grpId="0"/>
      <p:bldP spid="112" grpId="0"/>
      <p:bldP spid="113" grpId="0"/>
      <p:bldP spid="114" grpId="0"/>
      <p:bldP spid="115" grpId="0"/>
      <p:bldP spid="116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5" grpId="0"/>
      <p:bldP spid="138" grpId="0"/>
      <p:bldP spid="143" grpId="0"/>
      <p:bldP spid="157" grpId="0"/>
      <p:bldP spid="159" grpId="0"/>
      <p:bldP spid="162" grpId="0"/>
      <p:bldP spid="164" grpId="0"/>
      <p:bldP spid="184" grpId="0"/>
      <p:bldP spid="185" grpId="0"/>
      <p:bldP spid="186" grpId="0"/>
      <p:bldP spid="189" grpId="0"/>
      <p:bldP spid="190" grpId="0"/>
      <p:bldP spid="192" grpId="0"/>
      <p:bldP spid="193" grpId="0"/>
      <p:bldP spid="262" grpId="0"/>
      <p:bldP spid="263" grpId="0"/>
      <p:bldP spid="264" grpId="0"/>
      <p:bldP spid="261" grpId="0"/>
      <p:bldP spid="265" grpId="0"/>
      <p:bldP spid="266" grpId="0"/>
      <p:bldP spid="274" grpId="0"/>
      <p:bldP spid="278" grpId="0"/>
      <p:bldP spid="278" grpId="1"/>
      <p:bldP spid="284" grpId="0"/>
      <p:bldP spid="285" grpId="0"/>
      <p:bldP spid="282" grpId="0"/>
      <p:bldP spid="187" grpId="0" animBg="1"/>
      <p:bldP spid="187" grpId="1" animBg="1"/>
      <p:bldP spid="188" grpId="0" animBg="1"/>
      <p:bldP spid="188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4" y="925087"/>
            <a:ext cx="3614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difference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the given A.P.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  <a:endPara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+ 1).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11480" y="2294870"/>
            <a:ext cx="3433794" cy="477519"/>
            <a:chOff x="411480" y="4597400"/>
            <a:chExt cx="3433794" cy="477519"/>
          </a:xfrm>
        </p:grpSpPr>
        <p:sp>
          <p:nvSpPr>
            <p:cNvPr id="156" name="Rectangle 155"/>
            <p:cNvSpPr/>
            <p:nvPr/>
          </p:nvSpPr>
          <p:spPr>
            <a:xfrm>
              <a:off x="2844607" y="4688125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11480" y="4675980"/>
              <a:ext cx="4091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4400" y="4675980"/>
              <a:ext cx="10059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[(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96227" y="4680585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970686" y="4680585"/>
              <a:ext cx="7896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 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 1)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550345" y="4680585"/>
              <a:ext cx="4466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]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3120865" y="4597400"/>
              <a:ext cx="724409" cy="477519"/>
              <a:chOff x="3120865" y="4597400"/>
              <a:chExt cx="724409" cy="47751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120865" y="459740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372034" y="4597400"/>
                <a:ext cx="3048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–</a:t>
                </a:r>
                <a:endParaRPr lang="en-US" sz="1400" b="1" baseline="-25000" dirty="0" smtClean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553723" y="459740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3186235" y="4852424"/>
                <a:ext cx="59899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3264725" y="4767142"/>
                <a:ext cx="4896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err="1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mn</a:t>
                </a:r>
                <a:endParaRPr lang="en-US" sz="1400" b="1" i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  <p:sp>
        <p:nvSpPr>
          <p:cNvPr id="183" name="Rectangle 182"/>
          <p:cNvSpPr/>
          <p:nvPr/>
        </p:nvSpPr>
        <p:spPr>
          <a:xfrm>
            <a:off x="2853661" y="286242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24337" y="285634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14415" y="2862422"/>
            <a:ext cx="857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05281" y="286242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971272" y="2862422"/>
            <a:ext cx="873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1)]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593267" y="2862422"/>
            <a:ext cx="26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174599" y="2777769"/>
            <a:ext cx="724409" cy="477519"/>
            <a:chOff x="3613756" y="4597400"/>
            <a:chExt cx="724409" cy="477519"/>
          </a:xfrm>
        </p:grpSpPr>
        <p:sp>
          <p:nvSpPr>
            <p:cNvPr id="190" name="Rectangle 189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00" name="Rectangle 199"/>
          <p:cNvSpPr/>
          <p:nvPr/>
        </p:nvSpPr>
        <p:spPr>
          <a:xfrm>
            <a:off x="2853661" y="332682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24337" y="3320747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194571" y="3326820"/>
            <a:ext cx="717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841284" y="332682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036104" y="3326820"/>
            <a:ext cx="306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593267" y="3326820"/>
            <a:ext cx="446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3174599" y="3242167"/>
            <a:ext cx="724409" cy="477519"/>
            <a:chOff x="3613756" y="4597400"/>
            <a:chExt cx="724409" cy="477519"/>
          </a:xfrm>
        </p:grpSpPr>
        <p:sp>
          <p:nvSpPr>
            <p:cNvPr id="262" name="Rectangle 261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67" name="Rectangle 266"/>
          <p:cNvSpPr/>
          <p:nvPr/>
        </p:nvSpPr>
        <p:spPr>
          <a:xfrm>
            <a:off x="2853661" y="380994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946847" y="3809948"/>
            <a:ext cx="805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 – 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3174599" y="3730269"/>
            <a:ext cx="724409" cy="477519"/>
            <a:chOff x="3613756" y="4597400"/>
            <a:chExt cx="724409" cy="477519"/>
          </a:xfrm>
        </p:grpSpPr>
        <p:sp>
          <p:nvSpPr>
            <p:cNvPr id="270" name="Rectangle 269"/>
            <p:cNvSpPr/>
            <p:nvPr/>
          </p:nvSpPr>
          <p:spPr>
            <a:xfrm>
              <a:off x="3613756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864925" y="4597400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046614" y="459740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679126" y="4852424"/>
              <a:ext cx="5989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/>
            <p:cNvSpPr/>
            <p:nvPr/>
          </p:nvSpPr>
          <p:spPr>
            <a:xfrm>
              <a:off x="3757616" y="4767142"/>
              <a:ext cx="489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2853661" y="429904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3448772" y="4415162"/>
            <a:ext cx="812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– 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142243" y="4415162"/>
            <a:ext cx="535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331052" y="419679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582221" y="419679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763910" y="419679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3249494" y="4460142"/>
            <a:ext cx="9061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2853661" y="477125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590800" y="4771251"/>
            <a:ext cx="32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225823" y="467088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593267" y="3809948"/>
            <a:ext cx="3619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611829" y="4299040"/>
            <a:ext cx="30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24337" y="380568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24337" y="4299040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24337" y="4756963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3408703" y="4345920"/>
            <a:ext cx="568446" cy="6293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612288" y="4558524"/>
            <a:ext cx="479982" cy="6293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583574" y="2377117"/>
            <a:ext cx="26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549981" y="2377420"/>
            <a:ext cx="26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1557395" y="3437890"/>
            <a:ext cx="244780" cy="926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845297" y="2943333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2258805" y="2937748"/>
            <a:ext cx="180782" cy="17448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233620" y="3326820"/>
            <a:ext cx="311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2418942" y="3326820"/>
            <a:ext cx="379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1]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2320776" y="3449795"/>
            <a:ext cx="272168" cy="831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6148" y="4936183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150634" y="485090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424337" y="150535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8300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7985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58117" y="1505359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673016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98598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2193959" y="1403350"/>
            <a:ext cx="291551" cy="485887"/>
            <a:chOff x="2179805" y="1871552"/>
            <a:chExt cx="291551" cy="485887"/>
          </a:xfrm>
        </p:grpSpPr>
        <p:sp>
          <p:nvSpPr>
            <p:cNvPr id="305" name="Rectangle 304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424337" y="1960972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0204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8988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217" y="1976846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683496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985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178084" y="1866900"/>
            <a:ext cx="297901" cy="485887"/>
            <a:chOff x="2163930" y="2752614"/>
            <a:chExt cx="297901" cy="485887"/>
          </a:xfrm>
        </p:grpSpPr>
        <p:sp>
          <p:nvSpPr>
            <p:cNvPr id="315" name="Rectangle 314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41118" y="1505359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705241" y="1921898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263436" y="3326010"/>
            <a:ext cx="36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841284" y="332660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036104" y="3326608"/>
            <a:ext cx="306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2535E-7 L -0.00087 0.6259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0494E-6 L 0.0158 -0.09537 " pathEditMode="relative" rAng="0" ptsTypes="AA">
                                      <p:cBhvr>
                                        <p:cTn id="227" dur="500" spd="-100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4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6198 -0.11852 " pathEditMode="relative" rAng="0" ptsTypes="AA">
                                      <p:cBhvr>
                                        <p:cTn id="233" dur="500" spd="-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200" grpId="0"/>
      <p:bldP spid="201" grpId="0"/>
      <p:bldP spid="257" grpId="0"/>
      <p:bldP spid="258" grpId="0"/>
      <p:bldP spid="259" grpId="0"/>
      <p:bldP spid="260" grpId="0"/>
      <p:bldP spid="267" grpId="0"/>
      <p:bldP spid="268" grpId="0"/>
      <p:bldP spid="275" grpId="0"/>
      <p:bldP spid="276" grpId="0"/>
      <p:bldP spid="276" grpId="1"/>
      <p:bldP spid="283" grpId="0"/>
      <p:bldP spid="283" grpId="1"/>
      <p:bldP spid="285" grpId="0"/>
      <p:bldP spid="286" grpId="0"/>
      <p:bldP spid="287" grpId="0"/>
      <p:bldP spid="290" grpId="0"/>
      <p:bldP spid="291" grpId="0"/>
      <p:bldP spid="292" grpId="0"/>
      <p:bldP spid="294" grpId="0"/>
      <p:bldP spid="295" grpId="0"/>
      <p:bldP spid="296" grpId="0"/>
      <p:bldP spid="297" grpId="0"/>
      <p:bldP spid="298" grpId="0"/>
      <p:bldP spid="160" grpId="0"/>
      <p:bldP spid="160" grpId="1"/>
      <p:bldP spid="160" grpId="2"/>
      <p:bldP spid="161" grpId="0"/>
      <p:bldP spid="161" grpId="1"/>
      <p:bldP spid="161" grpId="2"/>
      <p:bldP spid="169" grpId="0" animBg="1"/>
      <p:bldP spid="169" grpId="1" animBg="1"/>
      <p:bldP spid="277" grpId="0" animBg="1"/>
      <p:bldP spid="277" grpId="1" animBg="1"/>
      <p:bldP spid="278" grpId="0"/>
      <p:bldP spid="279" grpId="0"/>
      <p:bldP spid="289" grpId="0"/>
      <p:bldP spid="320" grpId="0"/>
      <p:bldP spid="320" grpId="1"/>
      <p:bldP spid="320" grpId="2"/>
      <p:bldP spid="321" grpId="0"/>
      <p:bldP spid="321" grpId="1"/>
      <p:bldP spid="321" grpId="2"/>
      <p:bldP spid="322" grpId="0"/>
      <p:bldP spid="322" grpId="1"/>
      <p:bldP spid="322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25087"/>
            <a:ext cx="3628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  <a:endPara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+ 1).</a:t>
                </a:r>
              </a:p>
            </p:txBody>
          </p:sp>
        </p:grpSp>
      </p:grpSp>
      <p:sp>
        <p:nvSpPr>
          <p:cNvPr id="170" name="Rectangle 169"/>
          <p:cNvSpPr/>
          <p:nvPr/>
        </p:nvSpPr>
        <p:spPr>
          <a:xfrm>
            <a:off x="775025" y="2861743"/>
            <a:ext cx="926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Putting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65375" y="286174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06900" y="288079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09093" y="2774052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038124" y="2955026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20679" y="2861743"/>
            <a:ext cx="2227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equation (i), we get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04904" y="332220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313088" y="332220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500418" y="3322203"/>
            <a:ext cx="79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271247" y="3227431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2275317" y="3492255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209803" y="3406973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635570" y="332220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900392" y="3227431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2950301" y="3492255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2900392" y="3406973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05065" y="4301739"/>
            <a:ext cx="394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09373" y="4301739"/>
            <a:ext cx="534704" cy="307777"/>
            <a:chOff x="1309373" y="4323684"/>
            <a:chExt cx="534704" cy="307777"/>
          </a:xfrm>
        </p:grpSpPr>
        <p:sp>
          <p:nvSpPr>
            <p:cNvPr id="206" name="Rectangle 205"/>
            <p:cNvSpPr/>
            <p:nvPr/>
          </p:nvSpPr>
          <p:spPr>
            <a:xfrm>
              <a:off x="1309373" y="4323684"/>
              <a:ext cx="326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  <a:endParaRPr lang="en-US" sz="1400" b="1" i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517557" y="4323684"/>
              <a:ext cx="326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2271244" y="3672115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2275314" y="393693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209800" y="385165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025164" y="429856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767986" y="4206967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1821071" y="4471791"/>
            <a:ext cx="19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772749" y="4386509"/>
            <a:ext cx="291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</a:t>
            </a:r>
            <a:endParaRPr lang="en-US" sz="1400" b="1" i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635570" y="4292213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00392" y="4206967"/>
            <a:ext cx="291551" cy="487319"/>
            <a:chOff x="2900392" y="4228912"/>
            <a:chExt cx="291551" cy="487319"/>
          </a:xfrm>
        </p:grpSpPr>
        <p:sp>
          <p:nvSpPr>
            <p:cNvPr id="216" name="Rectangle 215"/>
            <p:cNvSpPr/>
            <p:nvPr/>
          </p:nvSpPr>
          <p:spPr>
            <a:xfrm>
              <a:off x="2900392" y="422891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2950301" y="449373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900392" y="440845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436191" y="4756548"/>
            <a:ext cx="3325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413746" y="4756548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635570" y="4756548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945382" y="4648346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2949452" y="4913170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2883938" y="4827888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4337" y="2312552"/>
            <a:ext cx="2232503" cy="487798"/>
            <a:chOff x="424337" y="2312552"/>
            <a:chExt cx="2232503" cy="487798"/>
          </a:xfrm>
        </p:grpSpPr>
        <p:sp>
          <p:nvSpPr>
            <p:cNvPr id="290" name="Rectangle 289"/>
            <p:cNvSpPr/>
            <p:nvPr/>
          </p:nvSpPr>
          <p:spPr>
            <a:xfrm>
              <a:off x="1921166" y="2412923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658305" y="2412923"/>
              <a:ext cx="326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48878" y="2312552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24337" y="2398635"/>
              <a:ext cx="4091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239203" y="2577855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173689" y="2492573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397907" y="150535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8300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7985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58117" y="1505359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673016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98598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2193959" y="1403350"/>
            <a:ext cx="291551" cy="485887"/>
            <a:chOff x="2179805" y="1871552"/>
            <a:chExt cx="291551" cy="485887"/>
          </a:xfrm>
        </p:grpSpPr>
        <p:sp>
          <p:nvSpPr>
            <p:cNvPr id="305" name="Rectangle 304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397907" y="1960972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0204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8988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217" y="1976846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683496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985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178084" y="1866900"/>
            <a:ext cx="297901" cy="485887"/>
            <a:chOff x="2163930" y="2752614"/>
            <a:chExt cx="297901" cy="485887"/>
          </a:xfrm>
        </p:grpSpPr>
        <p:sp>
          <p:nvSpPr>
            <p:cNvPr id="315" name="Rectangle 314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41118" y="1505359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705241" y="1921898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2104728" y="3040323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814347" y="375611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022531" y="375611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202241" y="3756112"/>
            <a:ext cx="496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631624" y="3672115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1635694" y="393693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570180" y="385165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635570" y="3784687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0392" y="3672115"/>
            <a:ext cx="291551" cy="487319"/>
            <a:chOff x="2900392" y="3694060"/>
            <a:chExt cx="291551" cy="487319"/>
          </a:xfrm>
        </p:grpSpPr>
        <p:sp>
          <p:nvSpPr>
            <p:cNvPr id="325" name="Rectangle 324"/>
            <p:cNvSpPr/>
            <p:nvPr/>
          </p:nvSpPr>
          <p:spPr>
            <a:xfrm>
              <a:off x="2900392" y="369406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26" name="Straight Connector 325"/>
            <p:cNvCxnSpPr/>
            <p:nvPr/>
          </p:nvCxnSpPr>
          <p:spPr>
            <a:xfrm>
              <a:off x="2950301" y="3958883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ctangle 326"/>
            <p:cNvSpPr/>
            <p:nvPr/>
          </p:nvSpPr>
          <p:spPr>
            <a:xfrm>
              <a:off x="2900392" y="387360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28" name="Rectangle 327"/>
          <p:cNvSpPr/>
          <p:nvPr/>
        </p:nvSpPr>
        <p:spPr>
          <a:xfrm>
            <a:off x="2005480" y="3756112"/>
            <a:ext cx="284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30798" y="4203345"/>
            <a:ext cx="483151" cy="487319"/>
            <a:chOff x="2230798" y="4225290"/>
            <a:chExt cx="483151" cy="487319"/>
          </a:xfrm>
        </p:grpSpPr>
        <p:sp>
          <p:nvSpPr>
            <p:cNvPr id="331" name="Rectangle 330"/>
            <p:cNvSpPr/>
            <p:nvPr/>
          </p:nvSpPr>
          <p:spPr>
            <a:xfrm>
              <a:off x="2292242" y="4225290"/>
              <a:ext cx="377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2296312" y="4490114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2230798" y="4404832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35" name="Curved Right Arrow 334"/>
          <p:cNvSpPr/>
          <p:nvPr/>
        </p:nvSpPr>
        <p:spPr>
          <a:xfrm rot="16200000" flipH="1" flipV="1">
            <a:off x="2000296" y="2892773"/>
            <a:ext cx="131753" cy="714949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V="1">
            <a:off x="1646288" y="3990119"/>
            <a:ext cx="190227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1355233" y="3882224"/>
            <a:ext cx="190227" cy="831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1780197" y="4245105"/>
            <a:ext cx="290243" cy="4524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2891824" y="4245105"/>
            <a:ext cx="290243" cy="4524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2968005" y="4313445"/>
            <a:ext cx="149818" cy="30009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845112" y="4306907"/>
            <a:ext cx="145412" cy="31540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 341"/>
          <p:cNvSpPr/>
          <p:nvPr/>
        </p:nvSpPr>
        <p:spPr>
          <a:xfrm>
            <a:off x="2077819" y="4390235"/>
            <a:ext cx="163924" cy="1643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3" name="Curved Right Arrow 342"/>
          <p:cNvSpPr/>
          <p:nvPr/>
        </p:nvSpPr>
        <p:spPr>
          <a:xfrm rot="5400000" flipV="1">
            <a:off x="2542237" y="3718689"/>
            <a:ext cx="159173" cy="968740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44" name="Curved Right Arrow 343"/>
          <p:cNvSpPr/>
          <p:nvPr/>
        </p:nvSpPr>
        <p:spPr>
          <a:xfrm rot="16200000" flipH="1" flipV="1">
            <a:off x="2159430" y="3055857"/>
            <a:ext cx="133071" cy="393543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714603" y="1439135"/>
            <a:ext cx="1806193" cy="430504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58025E-6 L 0.00174 0.4780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4584 -0.10679 " pathEditMode="relative" rAng="0" ptsTypes="AA">
                                      <p:cBhvr>
                                        <p:cTn id="17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5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75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5" grpId="0"/>
      <p:bldP spid="176" grpId="0"/>
      <p:bldP spid="177" grpId="0"/>
      <p:bldP spid="178" grpId="0"/>
      <p:bldP spid="194" grpId="0"/>
      <p:bldP spid="195" grpId="0"/>
      <p:bldP spid="197" grpId="0"/>
      <p:bldP spid="198" grpId="0"/>
      <p:bldP spid="202" grpId="0"/>
      <p:bldP spid="204" grpId="0"/>
      <p:bldP spid="205" grpId="0"/>
      <p:bldP spid="208" grpId="0"/>
      <p:bldP spid="210" grpId="0"/>
      <p:bldP spid="211" grpId="0"/>
      <p:bldP spid="212" grpId="0"/>
      <p:bldP spid="214" grpId="0"/>
      <p:bldP spid="215" grpId="0"/>
      <p:bldP spid="219" grpId="0"/>
      <p:bldP spid="220" grpId="0"/>
      <p:bldP spid="221" grpId="0"/>
      <p:bldP spid="222" grpId="0"/>
      <p:bldP spid="224" grpId="0"/>
      <p:bldP spid="281" grpId="0"/>
      <p:bldP spid="282" grpId="0"/>
      <p:bldP spid="320" grpId="0"/>
      <p:bldP spid="321" grpId="0"/>
      <p:bldP spid="323" grpId="0"/>
      <p:bldP spid="324" grpId="0"/>
      <p:bldP spid="328" grpId="0"/>
      <p:bldP spid="335" grpId="0" animBg="1"/>
      <p:bldP spid="335" grpId="1" animBg="1"/>
      <p:bldP spid="338" grpId="0" animBg="1"/>
      <p:bldP spid="338" grpId="1" animBg="1"/>
      <p:bldP spid="339" grpId="0" animBg="1"/>
      <p:bldP spid="339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61" grpId="0" animBg="1"/>
      <p:bldP spid="3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8100" y="814685"/>
            <a:ext cx="76154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w Cen MT" panose="020B0602020104020603" pitchFamily="34" charset="0"/>
              </a:rPr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393" y="925087"/>
            <a:ext cx="3691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first term and 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be the </a:t>
            </a:r>
          </a:p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common difference of the given A.P.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79897"/>
            <a:ext cx="8571579" cy="907534"/>
            <a:chOff x="161925" y="79897"/>
            <a:chExt cx="8571579" cy="907534"/>
          </a:xfrm>
        </p:grpSpPr>
        <p:sp>
          <p:nvSpPr>
            <p:cNvPr id="92" name="Rectangle 91"/>
            <p:cNvSpPr/>
            <p:nvPr/>
          </p:nvSpPr>
          <p:spPr>
            <a:xfrm>
              <a:off x="3109767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36906" y="159040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1925" y="79897"/>
              <a:ext cx="8571579" cy="907534"/>
              <a:chOff x="161925" y="79897"/>
              <a:chExt cx="8571579" cy="9075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1925" y="79897"/>
                <a:ext cx="3239393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688975" indent="-688975">
                  <a:defRPr/>
                </a:pPr>
                <a:r>
                  <a:rPr lang="en-US" sz="28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anose="02040602050305030304" pitchFamily="18" charset="0"/>
                  </a:rPr>
                  <a:t>Q</a:t>
                </a:r>
                <a:r>
                  <a:rPr lang="en-US" sz="2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.</a:t>
                </a:r>
                <a:r>
                  <a:rPr lang="en-US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If the </a:t>
                </a:r>
                <a:r>
                  <a:rPr lang="en-US" sz="1400" b="1" i="1" kern="0" spc="-2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r>
                  <a:rPr lang="en-US" sz="1400" b="1" kern="0" spc="-20" baseline="30000" dirty="0" err="1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kern="0" spc="-20" baseline="3000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</a:t>
                </a:r>
                <a:r>
                  <a:rPr lang="en-US" sz="1400" b="1" kern="0" spc="-20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term of an A.P. is </a:t>
                </a:r>
                <a:endParaRPr lang="en-US" sz="1400" b="1" kern="0" spc="-2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151399" y="432982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3109767" y="34604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3918" y="242898"/>
                <a:ext cx="190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and the </a:t>
                </a:r>
                <a:r>
                  <a:rPr lang="en-US" sz="1400" b="1" i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400" b="1" baseline="30000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th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182922" y="432982"/>
                <a:ext cx="199518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129286" y="353660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m</a:t>
                </a:r>
                <a:endParaRPr lang="en-US" sz="1400" b="1" i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52944" y="242898"/>
                <a:ext cx="3380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, show that the sum of 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term is 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1993" y="555829"/>
                <a:ext cx="3686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is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92175" y="483129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1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936982" y="744371"/>
                <a:ext cx="195587" cy="0"/>
              </a:xfrm>
              <a:prstGeom prst="line">
                <a:avLst/>
              </a:prstGeom>
              <a:ln w="19050">
                <a:solidFill>
                  <a:srgbClr val="FF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92175" y="679654"/>
                <a:ext cx="291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13519" y="555829"/>
                <a:ext cx="1001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(</a:t>
                </a:r>
                <a:r>
                  <a:rPr lang="en-US" sz="1400" b="1" i="1" dirty="0" err="1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mn</a:t>
                </a:r>
                <a:r>
                  <a:rPr lang="en-US" sz="1400" b="1" i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FFFF66"/>
                    </a:solidFill>
                    <a:latin typeface="Century Schoolbook" panose="02040604050505020304" pitchFamily="18" charset="0"/>
                  </a:rPr>
                  <a:t>+ 1).</a:t>
                </a:r>
              </a:p>
            </p:txBody>
          </p:sp>
        </p:grpSp>
      </p:grpSp>
      <p:sp>
        <p:nvSpPr>
          <p:cNvPr id="220" name="Rectangle 219"/>
          <p:cNvSpPr/>
          <p:nvPr/>
        </p:nvSpPr>
        <p:spPr>
          <a:xfrm>
            <a:off x="3109056" y="242189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330880" y="2421892"/>
            <a:ext cx="32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640692" y="2313690"/>
            <a:ext cx="377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3644762" y="2578514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579248" y="2493232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30724" y="2960786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82380" y="2960786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096426" y="2960786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447174" y="3084031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1424706" y="3133580"/>
            <a:ext cx="3235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351217" y="285601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736608" y="2949955"/>
            <a:ext cx="257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810686" y="2949955"/>
            <a:ext cx="41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078245" y="2949955"/>
            <a:ext cx="331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237852" y="2949955"/>
            <a:ext cx="924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979829" y="2949955"/>
            <a:ext cx="40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]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12505" y="3476614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25533" y="3476614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39579" y="347661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94370" y="3370361"/>
            <a:ext cx="483151" cy="521884"/>
            <a:chOff x="1394370" y="3370361"/>
            <a:chExt cx="483151" cy="521884"/>
          </a:xfrm>
        </p:grpSpPr>
        <p:sp>
          <p:nvSpPr>
            <p:cNvPr id="239" name="Rectangle 238"/>
            <p:cNvSpPr/>
            <p:nvPr/>
          </p:nvSpPr>
          <p:spPr>
            <a:xfrm>
              <a:off x="1490327" y="3584468"/>
              <a:ext cx="3326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1464646" y="3643758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/>
            <p:nvPr/>
          </p:nvSpPr>
          <p:spPr>
            <a:xfrm>
              <a:off x="1394370" y="3370361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</a:t>
              </a:r>
              <a:endParaRPr lang="en-US" sz="1400" b="1" i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7" name="Left Brace 6"/>
          <p:cNvSpPr/>
          <p:nvPr/>
        </p:nvSpPr>
        <p:spPr>
          <a:xfrm>
            <a:off x="1877781" y="3411300"/>
            <a:ext cx="101274" cy="467290"/>
          </a:xfrm>
          <a:prstGeom prst="leftBrace">
            <a:avLst>
              <a:gd name="adj1" fmla="val 54275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990660" y="3368374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1991613" y="364375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921337" y="3580003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2321355" y="348773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486762" y="3487730"/>
            <a:ext cx="99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282375" y="348773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610444" y="3368374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>
            <a:off x="3591113" y="364375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3520837" y="3580003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1" name="Left Brace 250"/>
          <p:cNvSpPr/>
          <p:nvPr/>
        </p:nvSpPr>
        <p:spPr>
          <a:xfrm flipH="1">
            <a:off x="3947040" y="3411300"/>
            <a:ext cx="101274" cy="467290"/>
          </a:xfrm>
          <a:prstGeom prst="leftBrace">
            <a:avLst>
              <a:gd name="adj1" fmla="val 54275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566938" y="443122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75886" y="4327776"/>
            <a:ext cx="296314" cy="515897"/>
            <a:chOff x="5813168" y="4493422"/>
            <a:chExt cx="296314" cy="515897"/>
          </a:xfrm>
        </p:grpSpPr>
        <p:sp>
          <p:nvSpPr>
            <p:cNvPr id="253" name="Rectangle 252"/>
            <p:cNvSpPr/>
            <p:nvPr/>
          </p:nvSpPr>
          <p:spPr>
            <a:xfrm>
              <a:off x="5813168" y="449342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54" name="Straight Connector 253"/>
            <p:cNvCxnSpPr/>
            <p:nvPr/>
          </p:nvCxnSpPr>
          <p:spPr>
            <a:xfrm>
              <a:off x="5866253" y="4758246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5817931" y="470154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6074776" y="4421694"/>
            <a:ext cx="58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4337" y="2312552"/>
            <a:ext cx="2232503" cy="487798"/>
            <a:chOff x="424337" y="2312552"/>
            <a:chExt cx="2232503" cy="487798"/>
          </a:xfrm>
        </p:grpSpPr>
        <p:sp>
          <p:nvSpPr>
            <p:cNvPr id="290" name="Rectangle 289"/>
            <p:cNvSpPr/>
            <p:nvPr/>
          </p:nvSpPr>
          <p:spPr>
            <a:xfrm>
              <a:off x="1921166" y="2412923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658305" y="2412923"/>
              <a:ext cx="326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d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48878" y="2312552"/>
              <a:ext cx="304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24337" y="2398635"/>
              <a:ext cx="4091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2239203" y="2577855"/>
              <a:ext cx="3134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173689" y="2492573"/>
              <a:ext cx="483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err="1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mn</a:t>
              </a:r>
              <a:endParaRPr lang="en-US" sz="1400" b="1" i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397907" y="1505359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8300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79850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58117" y="1505359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m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673016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98598" y="150535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2193959" y="1403350"/>
            <a:ext cx="291551" cy="485887"/>
            <a:chOff x="2179805" y="1871552"/>
            <a:chExt cx="291551" cy="485887"/>
          </a:xfrm>
        </p:grpSpPr>
        <p:sp>
          <p:nvSpPr>
            <p:cNvPr id="305" name="Rectangle 304"/>
            <p:cNvSpPr/>
            <p:nvPr/>
          </p:nvSpPr>
          <p:spPr>
            <a:xfrm>
              <a:off x="2179805" y="187155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229714" y="2137874"/>
              <a:ext cx="19173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2179805" y="2049662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n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397907" y="1960972"/>
            <a:ext cx="40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0204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8988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217" y="1976846"/>
            <a:ext cx="7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683496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98598" y="197684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178084" y="1866900"/>
            <a:ext cx="297901" cy="485887"/>
            <a:chOff x="2163930" y="2752614"/>
            <a:chExt cx="297901" cy="485887"/>
          </a:xfrm>
        </p:grpSpPr>
        <p:sp>
          <p:nvSpPr>
            <p:cNvPr id="315" name="Rectangle 314"/>
            <p:cNvSpPr/>
            <p:nvPr/>
          </p:nvSpPr>
          <p:spPr>
            <a:xfrm>
              <a:off x="2170280" y="275261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1</a:t>
              </a:r>
              <a:endPara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2217249" y="3018936"/>
              <a:ext cx="2103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2163930" y="2930724"/>
              <a:ext cx="291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m</a:t>
              </a:r>
              <a:endParaRPr lang="en-US" sz="1400" b="1" i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2741118" y="1505359"/>
            <a:ext cx="56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705241" y="1921898"/>
            <a:ext cx="6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71103" y="3044077"/>
            <a:ext cx="3521975" cy="763489"/>
            <a:chOff x="4085325" y="2665511"/>
            <a:chExt cx="3521975" cy="763489"/>
          </a:xfrm>
        </p:grpSpPr>
        <p:sp>
          <p:nvSpPr>
            <p:cNvPr id="345" name="TextBox 223"/>
            <p:cNvSpPr txBox="1"/>
            <p:nvPr/>
          </p:nvSpPr>
          <p:spPr>
            <a:xfrm>
              <a:off x="4085325" y="2665511"/>
              <a:ext cx="3521975" cy="763489"/>
            </a:xfrm>
            <a:prstGeom prst="rect">
              <a:avLst/>
            </a:prstGeom>
            <a:solidFill>
              <a:srgbClr val="008080">
                <a:alpha val="87000"/>
              </a:srgbClr>
            </a:solidFill>
            <a:ln w="19050">
              <a:solidFill>
                <a:srgbClr val="53B0C9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rgbClr val="FFFF00"/>
                  </a:solidFill>
                  <a:latin typeface="Century Schoolbook" panose="02040604050505020304" pitchFamily="18" charset="0"/>
                </a:defRPr>
              </a:lvl1pPr>
            </a:lstStyle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08942" y="2778903"/>
              <a:ext cx="3258658" cy="548497"/>
              <a:chOff x="4208942" y="2778903"/>
              <a:chExt cx="3258658" cy="548497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5177991" y="2883678"/>
                <a:ext cx="4547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S</a:t>
                </a:r>
                <a:r>
                  <a:rPr lang="en-US" sz="1400" b="1" i="1" baseline="-25000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n</a:t>
                </a:r>
                <a:endParaRPr lang="en-US" sz="1400" b="1" i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5486400" y="2883678"/>
                <a:ext cx="3422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=</a:t>
                </a:r>
                <a:endParaRPr lang="en-US" sz="1400" b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5756275" y="3019623"/>
                <a:ext cx="3326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</a:rPr>
                  <a:t>2</a:t>
                </a:r>
                <a:endParaRPr lang="en-US" sz="1400" b="1" baseline="30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349" name="Straight Connector 348"/>
              <p:cNvCxnSpPr/>
              <p:nvPr/>
            </p:nvCxnSpPr>
            <p:spPr>
              <a:xfrm>
                <a:off x="5789261" y="3056472"/>
                <a:ext cx="2286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Rectangle 349"/>
              <p:cNvSpPr/>
              <p:nvPr/>
            </p:nvSpPr>
            <p:spPr>
              <a:xfrm>
                <a:off x="5761708" y="2778903"/>
                <a:ext cx="2837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</a:rPr>
                  <a:t>n</a:t>
                </a:r>
                <a:endParaRPr lang="en-US" sz="1400" b="1" i="1" baseline="30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988050" y="2872847"/>
                <a:ext cx="2573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[</a:t>
                </a:r>
                <a:endParaRPr lang="en-US" sz="1400" b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6062128" y="2872847"/>
                <a:ext cx="4144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:r>
                  <a:rPr lang="en-US" sz="1400" b="1" i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a</a:t>
                </a:r>
                <a:endParaRPr lang="en-US" sz="1400" b="1" i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6329687" y="2872847"/>
                <a:ext cx="33142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+</a:t>
                </a:r>
                <a:endParaRPr lang="en-US" sz="1400" b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489294" y="2872847"/>
                <a:ext cx="9249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(</a:t>
                </a:r>
                <a:r>
                  <a:rPr lang="en-US" sz="1400" b="1" i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n</a:t>
                </a:r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 – 1)</a:t>
                </a:r>
                <a:endParaRPr lang="en-US" sz="1400" b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066881" y="2872847"/>
                <a:ext cx="40071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d</a:t>
                </a:r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]</a:t>
                </a:r>
                <a:endParaRPr lang="en-US" sz="1400" b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4208942" y="2883678"/>
                <a:ext cx="11734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sym typeface="Symbol"/>
                  </a:rPr>
                  <a:t>We know,</a:t>
                </a:r>
                <a:endParaRPr lang="en-US" sz="1400" b="1" i="1" baseline="-25000" dirty="0" smtClean="0">
                  <a:solidFill>
                    <a:srgbClr val="FFFF00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  <p:sp>
        <p:nvSpPr>
          <p:cNvPr id="357" name="Rounded Rectangle 356"/>
          <p:cNvSpPr/>
          <p:nvPr/>
        </p:nvSpPr>
        <p:spPr>
          <a:xfrm>
            <a:off x="3149072" y="2375078"/>
            <a:ext cx="877792" cy="405555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8" name="Oval 357"/>
          <p:cNvSpPr/>
          <p:nvPr/>
        </p:nvSpPr>
        <p:spPr>
          <a:xfrm>
            <a:off x="3039668" y="2996341"/>
            <a:ext cx="200018" cy="26548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1966070" y="3023495"/>
            <a:ext cx="200018" cy="21117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1710442" y="2375078"/>
            <a:ext cx="895436" cy="405555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19795" y="2421892"/>
            <a:ext cx="532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2505" y="4084634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25533" y="4084634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39579" y="408463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490327" y="4192488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464646" y="425177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394370" y="397838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970244" y="3985272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1944563" y="425177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1874287" y="417026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321355" y="409575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486762" y="4095750"/>
            <a:ext cx="99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282375" y="4095750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×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591394" y="3994150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3572063" y="4251778"/>
            <a:ext cx="313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501787" y="4170267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2" name="Left Bracket 191"/>
          <p:cNvSpPr/>
          <p:nvPr/>
        </p:nvSpPr>
        <p:spPr>
          <a:xfrm>
            <a:off x="1420185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3" name="Left Bracket 192"/>
          <p:cNvSpPr/>
          <p:nvPr/>
        </p:nvSpPr>
        <p:spPr>
          <a:xfrm flipH="1">
            <a:off x="1757758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Left Bracket 198"/>
          <p:cNvSpPr/>
          <p:nvPr/>
        </p:nvSpPr>
        <p:spPr>
          <a:xfrm>
            <a:off x="1893095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Left Bracket 199"/>
          <p:cNvSpPr/>
          <p:nvPr/>
        </p:nvSpPr>
        <p:spPr>
          <a:xfrm flipH="1">
            <a:off x="2219324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032406" y="4192488"/>
            <a:ext cx="33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4013064" y="4245228"/>
            <a:ext cx="310896" cy="5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3936449" y="3978381"/>
            <a:ext cx="483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mn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endParaRPr lang="en-US" sz="1400" b="1" i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0" name="Left Bracket 259"/>
          <p:cNvSpPr/>
          <p:nvPr/>
        </p:nvSpPr>
        <p:spPr>
          <a:xfrm>
            <a:off x="3962264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1" name="Left Bracket 260"/>
          <p:cNvSpPr/>
          <p:nvPr/>
        </p:nvSpPr>
        <p:spPr>
          <a:xfrm flipH="1">
            <a:off x="4299837" y="4041449"/>
            <a:ext cx="78185" cy="423032"/>
          </a:xfrm>
          <a:prstGeom prst="leftBracket">
            <a:avLst>
              <a:gd name="adj" fmla="val 980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1428749" y="3441195"/>
            <a:ext cx="395989" cy="426242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1956991" y="3425822"/>
            <a:ext cx="395989" cy="45698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551259" y="3425822"/>
            <a:ext cx="1401973" cy="45698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508191" y="4088798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1968027" y="4278633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53910" y="4294000"/>
            <a:ext cx="138333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2045779" y="4078545"/>
            <a:ext cx="138333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2228852" y="3904477"/>
            <a:ext cx="332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  <a:endParaRPr lang="en-US" sz="1200" b="1" baseline="30000" dirty="0" smtClean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12505" y="4605152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25533" y="4605152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139579" y="4605152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398842" y="4605152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604966" y="4605152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V="1">
            <a:off x="3603755" y="4294000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4028136" y="4089368"/>
            <a:ext cx="248818" cy="1171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876425" y="4513422"/>
            <a:ext cx="776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>
            <a:off x="1946331" y="4782507"/>
            <a:ext cx="6105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2104646" y="4748024"/>
            <a:ext cx="274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1422701" y="4837786"/>
            <a:ext cx="319223" cy="261610"/>
            <a:chOff x="4059441" y="3663907"/>
            <a:chExt cx="319223" cy="261610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ectangle 286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H="1" flipV="1">
            <a:off x="1645516" y="4782508"/>
            <a:ext cx="502839" cy="133146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V="1">
            <a:off x="1658305" y="4750754"/>
            <a:ext cx="326041" cy="217838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H="1">
            <a:off x="1616533" y="4942424"/>
            <a:ext cx="554521" cy="25835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4817154" y="4006304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130182" y="4006304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5544228" y="400630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5810252" y="393010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5966759" y="3930104"/>
            <a:ext cx="342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134425" y="3905250"/>
            <a:ext cx="776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– 1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 flipV="1">
            <a:off x="5893058" y="4174335"/>
            <a:ext cx="921859" cy="2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6216983" y="4139852"/>
            <a:ext cx="274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4840964" y="4392066"/>
            <a:ext cx="39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5130182" y="4396639"/>
            <a:ext cx="607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S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mn</a:t>
            </a:r>
            <a:endParaRPr lang="en-US" sz="1400" b="1" i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495382" y="4434926"/>
            <a:ext cx="515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+ 1)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819652" y="3995193"/>
            <a:ext cx="0" cy="1110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6474953" y="3905696"/>
            <a:ext cx="42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 1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8" name="Straight Connector 367"/>
          <p:cNvCxnSpPr/>
          <p:nvPr/>
        </p:nvCxnSpPr>
        <p:spPr>
          <a:xfrm>
            <a:off x="5891218" y="4170853"/>
            <a:ext cx="966782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/>
          <p:cNvSpPr/>
          <p:nvPr/>
        </p:nvSpPr>
        <p:spPr>
          <a:xfrm>
            <a:off x="6244012" y="4180047"/>
            <a:ext cx="236880" cy="23095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40964" y="4778573"/>
            <a:ext cx="1654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Hence Proved.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5148438" y="4377845"/>
            <a:ext cx="1821206" cy="43883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5496655" y="264063"/>
            <a:ext cx="3059240" cy="275620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630627" y="514283"/>
            <a:ext cx="1431820" cy="44774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5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75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75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5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25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75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25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58025E-6 L 0.0007 -0.10092 " pathEditMode="relative" rAng="0" ptsTypes="AA">
                                      <p:cBhvr>
                                        <p:cTn id="511" dur="500" spd="-100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7" dur="indefinite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9" dur="indefinite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7" dur="indefinite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9" dur="indefinite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7" grpId="0" animBg="1"/>
      <p:bldP spid="242" grpId="0"/>
      <p:bldP spid="244" grpId="0"/>
      <p:bldP spid="245" grpId="0"/>
      <p:bldP spid="246" grpId="0"/>
      <p:bldP spid="247" grpId="0"/>
      <p:bldP spid="248" grpId="0"/>
      <p:bldP spid="250" grpId="0"/>
      <p:bldP spid="251" grpId="0" animBg="1"/>
      <p:bldP spid="252" grpId="0"/>
      <p:bldP spid="256" grpId="0"/>
      <p:bldP spid="256" grpId="1"/>
      <p:bldP spid="357" grpId="0" animBg="1"/>
      <p:bldP spid="357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167" grpId="0"/>
      <p:bldP spid="168" grpId="0"/>
      <p:bldP spid="169" grpId="0"/>
      <p:bldP spid="174" grpId="0"/>
      <p:bldP spid="180" grpId="0"/>
      <p:bldP spid="182" grpId="0"/>
      <p:bldP spid="184" grpId="0"/>
      <p:bldP spid="185" grpId="0"/>
      <p:bldP spid="186" grpId="0"/>
      <p:bldP spid="187" grpId="0"/>
      <p:bldP spid="188" grpId="0"/>
      <p:bldP spid="190" grpId="0"/>
      <p:bldP spid="192" grpId="0" animBg="1"/>
      <p:bldP spid="193" grpId="0" animBg="1"/>
      <p:bldP spid="199" grpId="0" animBg="1"/>
      <p:bldP spid="200" grpId="0" animBg="1"/>
      <p:bldP spid="257" grpId="0"/>
      <p:bldP spid="259" grpId="0"/>
      <p:bldP spid="260" grpId="0" animBg="1"/>
      <p:bldP spid="261" grpId="0" animBg="1"/>
      <p:bldP spid="262" grpId="0" animBg="1"/>
      <p:bldP spid="262" grpId="1" animBg="1"/>
      <p:bldP spid="262" grpId="2" animBg="1"/>
      <p:bldP spid="262" grpId="3" animBg="1"/>
      <p:bldP spid="263" grpId="0" animBg="1"/>
      <p:bldP spid="263" grpId="1" animBg="1"/>
      <p:bldP spid="264" grpId="0" animBg="1"/>
      <p:bldP spid="264" grpId="1" animBg="1"/>
      <p:bldP spid="269" grpId="0"/>
      <p:bldP spid="270" grpId="0"/>
      <p:bldP spid="271" grpId="0"/>
      <p:bldP spid="272" grpId="0"/>
      <p:bldP spid="273" grpId="0"/>
      <p:bldP spid="274" grpId="0"/>
      <p:bldP spid="277" grpId="0"/>
      <p:bldP spid="283" grpId="0"/>
      <p:bldP spid="296" grpId="0"/>
      <p:bldP spid="297" grpId="0"/>
      <p:bldP spid="329" grpId="0"/>
      <p:bldP spid="330" grpId="0"/>
      <p:bldP spid="330" grpId="1"/>
      <p:bldP spid="330" grpId="2"/>
      <p:bldP spid="334" grpId="0"/>
      <p:bldP spid="361" grpId="0"/>
      <p:bldP spid="363" grpId="0"/>
      <p:bldP spid="364" grpId="0"/>
      <p:bldP spid="365" grpId="0"/>
      <p:bldP spid="366" grpId="0"/>
      <p:bldP spid="367" grpId="0"/>
      <p:bldP spid="367" grpId="1"/>
      <p:bldP spid="367" grpId="2"/>
      <p:bldP spid="369" grpId="0" animBg="1"/>
      <p:bldP spid="369" grpId="1" animBg="1"/>
      <p:bldP spid="370" grpId="0"/>
      <p:bldP spid="371" grpId="0" animBg="1"/>
      <p:bldP spid="372" grpId="0" animBg="1"/>
      <p:bldP spid="372" grpId="1" animBg="1"/>
      <p:bldP spid="373" grpId="0" animBg="1"/>
      <p:bldP spid="37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83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600997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Additional sums based on concepts of AP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Alternate Process 65"/>
          <p:cNvSpPr/>
          <p:nvPr/>
        </p:nvSpPr>
        <p:spPr>
          <a:xfrm>
            <a:off x="5715000" y="1522284"/>
            <a:ext cx="2852908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lowchart: Alternate Process 57"/>
          <p:cNvSpPr/>
          <p:nvPr/>
        </p:nvSpPr>
        <p:spPr>
          <a:xfrm>
            <a:off x="567903" y="1522285"/>
            <a:ext cx="4401503" cy="80101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602" y="1535731"/>
            <a:ext cx="5091956" cy="7782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36695" y="1124429"/>
            <a:ext cx="1142026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752722" y="916006"/>
            <a:ext cx="3694861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79465" y="917311"/>
            <a:ext cx="1065189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40014" y="923739"/>
            <a:ext cx="3182566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642663" y="685144"/>
            <a:ext cx="3806819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51937" y="688719"/>
            <a:ext cx="2116415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18575" y="482520"/>
            <a:ext cx="3586195" cy="2357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81209" y="480136"/>
            <a:ext cx="1896992" cy="23807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595" y="440258"/>
            <a:ext cx="8013961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Q.5] The houses in a row are numbered consecutively from 1 to 49.</a:t>
            </a:r>
          </a:p>
          <a:p>
            <a:pPr algn="just">
              <a:defRPr/>
            </a:pP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Such that there is a value of </a:t>
            </a:r>
            <a:r>
              <a:rPr lang="en-US" sz="1400" b="1" i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x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such that the sum of the numbers of the houses preceding the house numbered </a:t>
            </a:r>
            <a:r>
              <a:rPr lang="en-US" sz="1400" b="1" i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is equal to the sum of the numbers of the houses following it. Find the value of </a:t>
            </a:r>
            <a:r>
              <a:rPr lang="en-US" sz="1400" b="1" i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400" b="1" i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88" y="1292168"/>
            <a:ext cx="5613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5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441636" y="2382428"/>
            <a:ext cx="2139340" cy="523221"/>
            <a:chOff x="4248838" y="3457104"/>
            <a:chExt cx="2329969" cy="546327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4287628" y="3457669"/>
              <a:ext cx="2259236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8838" y="3457104"/>
              <a:ext cx="2329969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Sum of the numbers of these houses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33731" y="2415845"/>
            <a:ext cx="614594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0000FF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Calibri" pitchFamily="34" charset="0"/>
              </a:rPr>
              <a:t> =</a:t>
            </a:r>
            <a:endParaRPr lang="en-US" sz="2400" b="1" kern="0" dirty="0">
              <a:solidFill>
                <a:srgbClr val="0000FF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165212" y="2386349"/>
            <a:ext cx="2139340" cy="523221"/>
            <a:chOff x="4248838" y="3457104"/>
            <a:chExt cx="2329969" cy="546327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4287628" y="3457669"/>
              <a:ext cx="2259236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48838" y="3457104"/>
              <a:ext cx="2329969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Sum of the numbers of these houses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1243" y="2927140"/>
            <a:ext cx="1261311" cy="522680"/>
            <a:chOff x="4869601" y="3467935"/>
            <a:chExt cx="1373704" cy="545762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4869601" y="3467935"/>
              <a:ext cx="1373704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91601" y="3498169"/>
              <a:ext cx="844443" cy="48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b="1" kern="0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2400" b="1" i="1" kern="0" baseline="-25000" dirty="0" err="1" smtClean="0">
                  <a:solidFill>
                    <a:prstClr val="white"/>
                  </a:solidFill>
                  <a:latin typeface="Bookman Old Style"/>
                </a:rPr>
                <a:t>x</a:t>
              </a:r>
              <a:endParaRPr lang="en-US" sz="2400" b="1" i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356100" y="315165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- 1</a:t>
            </a:r>
            <a:endParaRPr lang="en-US" sz="1400" b="1" kern="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70738" y="1534193"/>
            <a:ext cx="803514" cy="778283"/>
          </a:xfrm>
          <a:prstGeom prst="roundRect">
            <a:avLst>
              <a:gd name="adj" fmla="val 511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9793" y="1532809"/>
            <a:ext cx="7991628" cy="7782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505258" y="2926114"/>
            <a:ext cx="1287522" cy="522680"/>
            <a:chOff x="4841055" y="3467935"/>
            <a:chExt cx="1402250" cy="545762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4869601" y="3467935"/>
              <a:ext cx="1373704" cy="545762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41055" y="3498169"/>
              <a:ext cx="844443" cy="48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b="1" kern="0" dirty="0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2400" b="1" kern="0" baseline="-25000" dirty="0" smtClean="0">
                  <a:solidFill>
                    <a:prstClr val="white"/>
                  </a:solidFill>
                  <a:latin typeface="Bookman Old Style"/>
                </a:rPr>
                <a:t>49</a:t>
              </a:r>
              <a:endParaRPr lang="en-US" sz="2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9" t="-1" b="11965"/>
          <a:stretch/>
        </p:blipFill>
        <p:spPr>
          <a:xfrm>
            <a:off x="6223810" y="1575953"/>
            <a:ext cx="2374493" cy="69368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446402" y="163886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47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96561" y="163886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48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58847" y="163886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69793" y="1528411"/>
            <a:ext cx="5171749" cy="7860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5698" y="2952750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- </a:t>
            </a:r>
            <a:r>
              <a:rPr lang="en-US" sz="2400" b="1" kern="0" dirty="0" err="1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2400" b="1" i="1" kern="0" baseline="-25000" dirty="0" err="1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x</a:t>
            </a:r>
            <a:endParaRPr lang="en-US" sz="2400" b="1" i="1" kern="0" baseline="-2500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869205" y="3641215"/>
            <a:ext cx="2074395" cy="597413"/>
            <a:chOff x="4152768" y="3417320"/>
            <a:chExt cx="2259236" cy="623795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4152768" y="3419988"/>
              <a:ext cx="2259236" cy="621127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92D050"/>
            </a:solidFill>
            <a:ln w="12700">
              <a:solidFill>
                <a:schemeClr val="tx2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465" y="3417320"/>
              <a:ext cx="2173203" cy="61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We need to solve:</a:t>
              </a:r>
              <a:endParaRPr lang="en-US" sz="1400" b="1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endParaRPr>
            </a:p>
            <a:p>
              <a:pPr algn="ctr">
                <a:defRPr/>
              </a:pPr>
              <a:r>
                <a:rPr lang="en-US" b="1" kern="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i="1" kern="0" baseline="-2500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baseline="-2500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1</a:t>
              </a:r>
              <a:r>
                <a:rPr lang="en-US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= S</a:t>
              </a:r>
              <a:r>
                <a:rPr lang="en-US" b="1" kern="0" baseline="-2500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49</a:t>
              </a:r>
              <a:r>
                <a:rPr lang="en-US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</a:t>
              </a:r>
              <a:r>
                <a:rPr lang="en-US" b="1" kern="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i="1" kern="0" baseline="-2500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5"/>
          <a:stretch/>
        </p:blipFill>
        <p:spPr>
          <a:xfrm>
            <a:off x="567904" y="1575953"/>
            <a:ext cx="3879210" cy="69368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098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7089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6100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6091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8209" y="163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76610" y="1891317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. . . . . . . .</a:t>
            </a:r>
            <a:endParaRPr lang="en-US" sz="24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5" t="-1" r="21786" b="11965"/>
          <a:stretch/>
        </p:blipFill>
        <p:spPr>
          <a:xfrm>
            <a:off x="5003005" y="1575953"/>
            <a:ext cx="671839" cy="69368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81603" y="163410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i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x</a:t>
            </a:r>
            <a:endParaRPr lang="en-US" sz="1400" b="1" i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47114" y="-12382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5.4 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58" grpId="0" animBg="1"/>
      <p:bldP spid="58" grpId="1" animBg="1"/>
      <p:bldP spid="70" grpId="0" animBg="1"/>
      <p:bldP spid="70" grpId="1" animBg="1"/>
      <p:bldP spid="65" grpId="0" animBg="1"/>
      <p:bldP spid="65" grpId="1" animBg="1"/>
      <p:bldP spid="64" grpId="0" animBg="1"/>
      <p:bldP spid="64" grpId="1" animBg="1"/>
      <p:bldP spid="62" grpId="0" animBg="1"/>
      <p:bldP spid="62" grpId="1" animBg="1"/>
      <p:bldP spid="57" grpId="0" animBg="1"/>
      <p:bldP spid="57" grpId="1" animBg="1"/>
      <p:bldP spid="56" grpId="0" animBg="1"/>
      <p:bldP spid="56" grpId="1" animBg="1"/>
      <p:bldP spid="53" grpId="0" animBg="1"/>
      <p:bldP spid="53" grpId="1" animBg="1"/>
      <p:bldP spid="31" grpId="0" animBg="1"/>
      <p:bldP spid="31" grpId="1" animBg="1"/>
      <p:bldP spid="4" grpId="0" animBg="1"/>
      <p:bldP spid="4" grpId="1" animBg="1"/>
      <p:bldP spid="2" grpId="0" bldLvl="2"/>
      <p:bldP spid="3" grpId="0"/>
      <p:bldP spid="63" grpId="0" animBg="1"/>
      <p:bldP spid="74" grpId="0"/>
      <p:bldP spid="39" grpId="0" animBg="1"/>
      <p:bldP spid="39" grpId="1" animBg="1"/>
      <p:bldP spid="40" grpId="0" animBg="1"/>
      <p:bldP spid="40" grpId="1" animBg="1"/>
      <p:bldP spid="44" grpId="0"/>
      <p:bldP spid="45" grpId="0"/>
      <p:bldP spid="46" grpId="0"/>
      <p:bldP spid="47" grpId="0" animBg="1"/>
      <p:bldP spid="47" grpId="1" animBg="1"/>
      <p:bldP spid="48" grpId="0"/>
      <p:bldP spid="32" grpId="0"/>
      <p:bldP spid="33" grpId="0"/>
      <p:bldP spid="34" grpId="0"/>
      <p:bldP spid="35" grpId="0"/>
      <p:bldP spid="36" grpId="0"/>
      <p:bldP spid="52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lowchart: Alternate Process 94"/>
          <p:cNvSpPr/>
          <p:nvPr/>
        </p:nvSpPr>
        <p:spPr>
          <a:xfrm>
            <a:off x="3811841" y="2276475"/>
            <a:ext cx="323895" cy="23466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4" name="Flowchart: Alternate Process 93"/>
          <p:cNvSpPr/>
          <p:nvPr/>
        </p:nvSpPr>
        <p:spPr>
          <a:xfrm>
            <a:off x="3264077" y="2278156"/>
            <a:ext cx="415373" cy="23466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3" name="Flowchart: Alternate Process 92"/>
          <p:cNvSpPr/>
          <p:nvPr/>
        </p:nvSpPr>
        <p:spPr>
          <a:xfrm>
            <a:off x="2433787" y="2287681"/>
            <a:ext cx="538013" cy="23466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4" name="Flowchart: Alternate Process 83"/>
          <p:cNvSpPr/>
          <p:nvPr/>
        </p:nvSpPr>
        <p:spPr>
          <a:xfrm>
            <a:off x="1693321" y="4225705"/>
            <a:ext cx="179281" cy="200125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595" y="440258"/>
            <a:ext cx="8013961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Q.5] The houses in a row are numbered consecutively from 1 to 49.</a:t>
            </a:r>
          </a:p>
          <a:p>
            <a:pPr algn="just">
              <a:defRPr/>
            </a:pPr>
            <a:r>
              <a:rPr lang="en-US" sz="1400" b="1" kern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Such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that there is a value of x such that the sum of the numbers of the houses preceding the house numbered x is equal to the sum of the numbers of the houses following it. Find the value of x.</a:t>
            </a:r>
            <a:endParaRPr lang="en-US" sz="14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88" y="1292168"/>
            <a:ext cx="574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5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66793" y="1124233"/>
            <a:ext cx="2074395" cy="597413"/>
            <a:chOff x="4152768" y="3417320"/>
            <a:chExt cx="2259236" cy="623795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4152768" y="3419988"/>
              <a:ext cx="2259236" cy="621127"/>
            </a:xfrm>
            <a:prstGeom prst="wedgeRoundRectCallout">
              <a:avLst>
                <a:gd name="adj1" fmla="val -41218"/>
                <a:gd name="adj2" fmla="val -40603"/>
                <a:gd name="adj3" fmla="val 16667"/>
              </a:avLst>
            </a:prstGeom>
            <a:solidFill>
              <a:srgbClr val="92D050"/>
            </a:solidFill>
            <a:ln w="12700">
              <a:solidFill>
                <a:schemeClr val="tx2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5465" y="3417320"/>
              <a:ext cx="2173203" cy="61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We need to solve:</a:t>
              </a:r>
              <a:endParaRPr lang="en-US" sz="1400" b="1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endParaRPr>
            </a:p>
            <a:p>
              <a:pPr algn="ctr">
                <a:defRPr/>
              </a:pPr>
              <a:r>
                <a:rPr lang="en-US" b="1" kern="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kern="0" baseline="-2500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baseline="-2500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1</a:t>
              </a:r>
              <a:r>
                <a:rPr lang="en-US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= S</a:t>
              </a:r>
              <a:r>
                <a:rPr lang="en-US" b="1" kern="0" baseline="-2500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49</a:t>
              </a:r>
              <a:r>
                <a:rPr lang="en-US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– </a:t>
              </a:r>
              <a:r>
                <a:rPr lang="en-US" b="1" kern="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S</a:t>
              </a:r>
              <a:r>
                <a:rPr lang="en-US" b="1" kern="0" baseline="-25000" dirty="0" err="1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x</a:t>
              </a:r>
              <a:r>
                <a:rPr lang="en-US" b="1" kern="0" dirty="0" smtClean="0">
                  <a:solidFill>
                    <a:srgbClr val="1F497D">
                      <a:lumMod val="50000"/>
                    </a:srgbClr>
                  </a:solidFill>
                  <a:latin typeface="Bookman Old Style"/>
                </a:rPr>
                <a:t>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7098" y="1276350"/>
            <a:ext cx="3999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number on houses are as follows: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3104" y="127635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643" y="127635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1360" y="127635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6843" y="127635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4760" y="127635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725" y="1518821"/>
            <a:ext cx="30281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2673" y="1524000"/>
            <a:ext cx="14794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a =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4151" y="1518799"/>
            <a:ext cx="107914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3889" y="1518799"/>
            <a:ext cx="7377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 – 1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0677" y="1518799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460" y="185219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3290" y="1850275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38548"/>
              </p:ext>
            </p:extLst>
          </p:nvPr>
        </p:nvGraphicFramePr>
        <p:xfrm>
          <a:off x="3275012" y="1759367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3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2" y="1759367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94371" y="2223135"/>
            <a:ext cx="188425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x</a:t>
            </a:r>
            <a:r>
              <a:rPr lang="en-US" sz="1600" kern="0" baseline="-2500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 – 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  </a:t>
            </a:r>
            <a:r>
              <a:rPr lang="en-US" sz="1600" kern="0" dirty="0" smtClean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S</a:t>
            </a:r>
            <a:r>
              <a:rPr lang="en-US" sz="1600" kern="0" baseline="-25000" dirty="0" smtClean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49</a:t>
            </a:r>
            <a:r>
              <a:rPr lang="en-US" sz="1600" kern="0" dirty="0" smtClean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 </a:t>
            </a:r>
            <a:r>
              <a:rPr lang="en-US" sz="1600" kern="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– </a:t>
            </a:r>
            <a:r>
              <a:rPr lang="en-US" sz="1600" kern="0" dirty="0" err="1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S</a:t>
            </a:r>
            <a:r>
              <a:rPr lang="en-US" sz="1600" kern="0" baseline="-25000" dirty="0" err="1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x</a:t>
            </a:r>
            <a:r>
              <a:rPr lang="en-US" sz="1600" kern="0" dirty="0">
                <a:solidFill>
                  <a:srgbClr val="1F497D">
                    <a:lumMod val="50000"/>
                  </a:srgbClr>
                </a:solidFill>
                <a:latin typeface="Bookman Old Style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30680"/>
              </p:ext>
            </p:extLst>
          </p:nvPr>
        </p:nvGraphicFramePr>
        <p:xfrm>
          <a:off x="534988" y="2514600"/>
          <a:ext cx="469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4" name="Equation" r:id="rId6" imgW="355320" imgH="393480" progId="Equation.DSMT4">
                  <p:embed/>
                </p:oleObj>
              </mc:Choice>
              <mc:Fallback>
                <p:oleObj name="Equation" r:id="rId6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514600"/>
                        <a:ext cx="469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7111"/>
              </p:ext>
            </p:extLst>
          </p:nvPr>
        </p:nvGraphicFramePr>
        <p:xfrm>
          <a:off x="998537" y="2634456"/>
          <a:ext cx="541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5" name="Equation" r:id="rId8" imgW="393480" imgH="203040" progId="Equation.DSMT4">
                  <p:embed/>
                </p:oleObj>
              </mc:Choice>
              <mc:Fallback>
                <p:oleObj name="Equation" r:id="rId8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7" y="2634456"/>
                        <a:ext cx="541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94342"/>
              </p:ext>
            </p:extLst>
          </p:nvPr>
        </p:nvGraphicFramePr>
        <p:xfrm>
          <a:off x="1562100" y="2634456"/>
          <a:ext cx="10652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6" name="Equation" r:id="rId10" imgW="774360" imgH="203040" progId="Equation.DSMT4">
                  <p:embed/>
                </p:oleObj>
              </mc:Choice>
              <mc:Fallback>
                <p:oleObj name="Equation" r:id="rId10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634456"/>
                        <a:ext cx="10652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21082"/>
              </p:ext>
            </p:extLst>
          </p:nvPr>
        </p:nvGraphicFramePr>
        <p:xfrm>
          <a:off x="2589212" y="2634456"/>
          <a:ext cx="401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7" name="Equation" r:id="rId12" imgW="291960" imgH="203040" progId="Equation.DSMT4">
                  <p:embed/>
                </p:oleObj>
              </mc:Choice>
              <mc:Fallback>
                <p:oleObj name="Equation" r:id="rId12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2634456"/>
                        <a:ext cx="4016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72427" y="2604879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11606"/>
              </p:ext>
            </p:extLst>
          </p:nvPr>
        </p:nvGraphicFramePr>
        <p:xfrm>
          <a:off x="3240243" y="2532064"/>
          <a:ext cx="312426" cy="48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8" name="Equation" r:id="rId14" imgW="253800" imgH="393480" progId="Equation.DSMT4">
                  <p:embed/>
                </p:oleObj>
              </mc:Choice>
              <mc:Fallback>
                <p:oleObj name="Equation" r:id="rId14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243" y="2532064"/>
                        <a:ext cx="312426" cy="484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99590"/>
              </p:ext>
            </p:extLst>
          </p:nvPr>
        </p:nvGraphicFramePr>
        <p:xfrm>
          <a:off x="3533775" y="2634456"/>
          <a:ext cx="5413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9" name="Equation" r:id="rId16" imgW="393480" imgH="203040" progId="Equation.DSMT4">
                  <p:embed/>
                </p:oleObj>
              </mc:Choice>
              <mc:Fallback>
                <p:oleObj name="Equation" r:id="rId1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634456"/>
                        <a:ext cx="5413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76014"/>
              </p:ext>
            </p:extLst>
          </p:nvPr>
        </p:nvGraphicFramePr>
        <p:xfrm>
          <a:off x="4118654" y="2634456"/>
          <a:ext cx="9255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0" name="Equation" r:id="rId18" imgW="672840" imgH="203040" progId="Equation.DSMT4">
                  <p:embed/>
                </p:oleObj>
              </mc:Choice>
              <mc:Fallback>
                <p:oleObj name="Equation" r:id="rId18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654" y="2634456"/>
                        <a:ext cx="9255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85675"/>
              </p:ext>
            </p:extLst>
          </p:nvPr>
        </p:nvGraphicFramePr>
        <p:xfrm>
          <a:off x="5018991" y="2634456"/>
          <a:ext cx="401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1" name="Equation" r:id="rId20" imgW="291960" imgH="203040" progId="Equation.DSMT4">
                  <p:embed/>
                </p:oleObj>
              </mc:Choice>
              <mc:Fallback>
                <p:oleObj name="Equation" r:id="rId20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991" y="2634456"/>
                        <a:ext cx="401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390593" y="2604879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25215"/>
              </p:ext>
            </p:extLst>
          </p:nvPr>
        </p:nvGraphicFramePr>
        <p:xfrm>
          <a:off x="5713413" y="2514600"/>
          <a:ext cx="2174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2" name="Equation" r:id="rId22" imgW="164880" imgH="393480" progId="Equation.DSMT4">
                  <p:embed/>
                </p:oleObj>
              </mc:Choice>
              <mc:Fallback>
                <p:oleObj name="Equation" r:id="rId22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2514600"/>
                        <a:ext cx="2174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64450"/>
              </p:ext>
            </p:extLst>
          </p:nvPr>
        </p:nvGraphicFramePr>
        <p:xfrm>
          <a:off x="5911908" y="2634456"/>
          <a:ext cx="5413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3" name="Equation" r:id="rId24" imgW="393480" imgH="203040" progId="Equation.DSMT4">
                  <p:embed/>
                </p:oleObj>
              </mc:Choice>
              <mc:Fallback>
                <p:oleObj name="Equation" r:id="rId2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908" y="2634456"/>
                        <a:ext cx="5413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1877"/>
              </p:ext>
            </p:extLst>
          </p:nvPr>
        </p:nvGraphicFramePr>
        <p:xfrm>
          <a:off x="6477000" y="2634456"/>
          <a:ext cx="8032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4" name="Equation" r:id="rId25" imgW="583920" imgH="203040" progId="Equation.DSMT4">
                  <p:embed/>
                </p:oleObj>
              </mc:Choice>
              <mc:Fallback>
                <p:oleObj name="Equation" r:id="rId25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34456"/>
                        <a:ext cx="8032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01054"/>
              </p:ext>
            </p:extLst>
          </p:nvPr>
        </p:nvGraphicFramePr>
        <p:xfrm>
          <a:off x="7263774" y="2634456"/>
          <a:ext cx="401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5" name="Equation" r:id="rId27" imgW="291960" imgH="203040" progId="Equation.DSMT4">
                  <p:embed/>
                </p:oleObj>
              </mc:Choice>
              <mc:Fallback>
                <p:oleObj name="Equation" r:id="rId27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774" y="2634456"/>
                        <a:ext cx="401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32011" y="2972008"/>
            <a:ext cx="308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Multiplying throughout by 2,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9100" y="3288962"/>
            <a:ext cx="8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(x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0724" y="3288962"/>
            <a:ext cx="123171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 + x – 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48437" y="3288962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0476" y="3288962"/>
            <a:ext cx="5031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49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4600" y="3288962"/>
            <a:ext cx="10888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 + 48)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5516" y="3288962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23320" y="3288962"/>
            <a:ext cx="4076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1244" y="3288962"/>
            <a:ext cx="12824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+ x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9944" y="3587907"/>
            <a:ext cx="8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(x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41568" y="3587907"/>
            <a:ext cx="615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 x 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52277" y="3587907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4316" y="3587907"/>
            <a:ext cx="5031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49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8440" y="3587907"/>
            <a:ext cx="6819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(50)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2750" y="3587907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50554" y="3587907"/>
            <a:ext cx="4076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58478" y="3587907"/>
            <a:ext cx="8325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(x + 1)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4251" y="3884551"/>
            <a:ext cx="8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2277" y="3884551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64797" y="3884551"/>
            <a:ext cx="7184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2450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99410" y="3884551"/>
            <a:ext cx="3577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97214" y="3884551"/>
            <a:ext cx="7803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x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1832951" y="3424332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 flipH="1">
            <a:off x="1116165" y="3409950"/>
            <a:ext cx="256967" cy="15239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6" name="Curved Right Arrow 75"/>
          <p:cNvSpPr/>
          <p:nvPr/>
        </p:nvSpPr>
        <p:spPr>
          <a:xfrm rot="5400000">
            <a:off x="2447319" y="3136241"/>
            <a:ext cx="269014" cy="138122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24075" y="4158055"/>
            <a:ext cx="5628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4657" y="4158055"/>
            <a:ext cx="333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57177" y="4158055"/>
            <a:ext cx="7184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2450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Left Arrow 84"/>
          <p:cNvSpPr/>
          <p:nvPr/>
        </p:nvSpPr>
        <p:spPr>
          <a:xfrm rot="11313495">
            <a:off x="1839830" y="4383911"/>
            <a:ext cx="674273" cy="8383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56401" y="4436162"/>
            <a:ext cx="4194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8686" y="4436162"/>
            <a:ext cx="32979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45494" y="4436162"/>
            <a:ext cx="7113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1225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94444" y="3260181"/>
            <a:ext cx="4194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x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3869" y="3260181"/>
            <a:ext cx="32979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0678" y="3260181"/>
            <a:ext cx="6687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± 35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10970" y="4061996"/>
            <a:ext cx="223763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 sz="16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Value of x is 35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95831" y="3260181"/>
            <a:ext cx="2343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[Taking square root]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559707" y="3997159"/>
            <a:ext cx="224449" cy="12857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 flipH="1">
            <a:off x="1852321" y="3982777"/>
            <a:ext cx="256967" cy="15239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715000" y="3604796"/>
            <a:ext cx="2743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But x cannot be negative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4" grpId="0" animBg="1"/>
      <p:bldP spid="94" grpId="1" animBg="1"/>
      <p:bldP spid="93" grpId="0" animBg="1"/>
      <p:bldP spid="93" grpId="1" animBg="1"/>
      <p:bldP spid="84" grpId="0" animBg="1"/>
      <p:bldP spid="84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9" grpId="0"/>
      <p:bldP spid="44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1" grpId="0"/>
      <p:bldP spid="72" grpId="0"/>
      <p:bldP spid="76" grpId="0" animBg="1"/>
      <p:bldP spid="76" grpId="1" animBg="1"/>
      <p:bldP spid="81" grpId="0"/>
      <p:bldP spid="82" grpId="0"/>
      <p:bldP spid="83" grpId="0"/>
      <p:bldP spid="85" grpId="0" animBg="1"/>
      <p:bldP spid="85" grpId="1" animBg="1"/>
      <p:bldP spid="86" grpId="0"/>
      <p:bldP spid="87" grpId="0"/>
      <p:bldP spid="88" grpId="0"/>
      <p:bldP spid="89" grpId="0"/>
      <p:bldP spid="90" grpId="0"/>
      <p:bldP spid="91" grpId="0"/>
      <p:bldP spid="92" grpId="0" animBg="1"/>
      <p:bldP spid="96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28600" y="59005"/>
            <a:ext cx="6629400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Which term of the AP : 121, 117, 113, . . . is its first negative term?</a:t>
            </a:r>
          </a:p>
          <a:p>
            <a:pPr marL="688975" indent="-688975">
              <a:defRPr/>
            </a:pP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 [Hint : Find n for an &lt; 0] </a:t>
            </a:r>
            <a:endParaRPr lang="en-US" sz="1400" b="1" kern="0" spc="-2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14304" y="728603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796" y="-1765300"/>
            <a:ext cx="4103108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ADDITIONAL EXAMPLE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36" y="-1094541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HOMEWORK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580" y="1332472"/>
            <a:ext cx="597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121,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779" y="1334112"/>
            <a:ext cx="685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117,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981" y="1334112"/>
            <a:ext cx="75740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113,…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030" y="1332472"/>
            <a:ext cx="6096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 </a:t>
            </a:r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ve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86" y="1043490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1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186" y="1043490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2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8386" y="1052396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3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9376" y="1045877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i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i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i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492" y="2937708"/>
            <a:ext cx="1515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We know that,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4304" y="2378075"/>
            <a:ext cx="6068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2356" y="2378075"/>
            <a:ext cx="6366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– </a:t>
            </a:r>
            <a:r>
              <a:rPr lang="en-US" sz="14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ve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496" y="1616424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a 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1616424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1575" y="1616424"/>
            <a:ext cx="3468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800" y="1616424"/>
            <a:ext cx="7355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 121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747" y="1874295"/>
            <a:ext cx="304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891" y="1874295"/>
            <a:ext cx="33054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2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550" y="1874295"/>
            <a:ext cx="4924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117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9096" y="1874295"/>
            <a:ext cx="2936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22756" y="1402321"/>
            <a:ext cx="443753" cy="22860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8403" y="2677213"/>
            <a:ext cx="115669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      i.e.    </a:t>
            </a:r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5567" y="2677213"/>
            <a:ext cx="32625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910" y="3249121"/>
            <a:ext cx="3469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2980" y="3224620"/>
            <a:ext cx="323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" y="3568002"/>
            <a:ext cx="3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762" y="4175073"/>
            <a:ext cx="3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0696" y="4175073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3522" y="4175073"/>
            <a:ext cx="3799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92162" y="4192325"/>
            <a:ext cx="28833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920" y="4443060"/>
            <a:ext cx="36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943" y="4793813"/>
            <a:ext cx="3348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7640" y="803518"/>
            <a:ext cx="150073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For given A.P.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07480" y="1330991"/>
            <a:ext cx="43845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,…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19376" y="1044781"/>
            <a:ext cx="4238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?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  </a:t>
            </a:r>
            <a:r>
              <a:rPr lang="en-US" sz="1400" b="1" baseline="-25000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srgbClr val="FFFF66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srgbClr val="FFFF66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56930" y="3222976"/>
            <a:ext cx="1239093" cy="307777"/>
            <a:chOff x="1856930" y="3222976"/>
            <a:chExt cx="1239093" cy="307777"/>
          </a:xfrm>
        </p:grpSpPr>
        <p:sp>
          <p:nvSpPr>
            <p:cNvPr id="50" name="TextBox 49"/>
            <p:cNvSpPr txBox="1"/>
            <p:nvPr/>
          </p:nvSpPr>
          <p:spPr>
            <a:xfrm>
              <a:off x="1856930" y="3222976"/>
              <a:ext cx="34694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a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54184" y="3222976"/>
              <a:ext cx="34694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+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21307" y="3222976"/>
              <a:ext cx="779867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(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 – 1)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389" y="3222976"/>
              <a:ext cx="30763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4294" y="3222976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1113" y="3541857"/>
            <a:ext cx="51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9254" y="3541857"/>
            <a:ext cx="28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57572" y="3541857"/>
            <a:ext cx="81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99000" y="3541857"/>
            <a:ext cx="51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(–4)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4294" y="3549372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4946" y="2677213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3948" y="4182629"/>
            <a:ext cx="51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24794" y="4192325"/>
            <a:ext cx="28833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92653" y="4475978"/>
            <a:ext cx="49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125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03500" y="4475978"/>
            <a:ext cx="655334" cy="307777"/>
            <a:chOff x="2503500" y="4529318"/>
            <a:chExt cx="655334" cy="307777"/>
          </a:xfrm>
        </p:grpSpPr>
        <p:sp>
          <p:nvSpPr>
            <p:cNvPr id="70" name="TextBox 69"/>
            <p:cNvSpPr txBox="1"/>
            <p:nvPr/>
          </p:nvSpPr>
          <p:spPr>
            <a:xfrm>
              <a:off x="2503500" y="4529318"/>
              <a:ext cx="29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–</a:t>
              </a:r>
              <a:endParaRPr lang="en-US" sz="14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13552" y="4529318"/>
              <a:ext cx="445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4</a:t>
              </a:r>
              <a:r>
                <a:rPr lang="en-US" sz="1400" b="1" i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n</a:t>
              </a:r>
              <a:endParaRPr lang="en-US" sz="1400" b="1" i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50696" y="4475978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1469" y="4801433"/>
            <a:ext cx="5104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125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60712" y="4801433"/>
            <a:ext cx="2861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85199" y="4801433"/>
            <a:ext cx="42320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19860" y="1874295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92372" y="1874295"/>
            <a:ext cx="33054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33580" y="1874295"/>
            <a:ext cx="2936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10881" y="1874295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3646" y="1874295"/>
            <a:ext cx="4924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41999" y="1874295"/>
            <a:ext cx="415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62445" y="4175073"/>
            <a:ext cx="41478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14400" y="1872065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276600" y="3520343"/>
            <a:ext cx="5794031" cy="1337407"/>
            <a:chOff x="3305857" y="3218182"/>
            <a:chExt cx="5794031" cy="1337407"/>
          </a:xfrm>
        </p:grpSpPr>
        <p:sp>
          <p:nvSpPr>
            <p:cNvPr id="112" name="Rounded Rectangle 111"/>
            <p:cNvSpPr/>
            <p:nvPr/>
          </p:nvSpPr>
          <p:spPr>
            <a:xfrm>
              <a:off x="3305857" y="3218182"/>
              <a:ext cx="5794031" cy="1337407"/>
            </a:xfrm>
            <a:prstGeom prst="roundRect">
              <a:avLst/>
            </a:prstGeom>
            <a:solidFill>
              <a:srgbClr val="00FFFF">
                <a:alpha val="42000"/>
              </a:srgbClr>
            </a:solidFill>
            <a:ln w="3175"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002060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675709" y="3742347"/>
              <a:ext cx="5181600" cy="565930"/>
              <a:chOff x="979452" y="3154119"/>
              <a:chExt cx="5181600" cy="56593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79452" y="3154119"/>
                <a:ext cx="5181600" cy="289284"/>
                <a:chOff x="381000" y="3562350"/>
                <a:chExt cx="5181600" cy="289284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81000" y="3692854"/>
                  <a:ext cx="5181600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1247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15443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61925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085972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557461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002382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3462343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3910009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65625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829175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314950" y="3562350"/>
                  <a:ext cx="0" cy="289284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/>
              <p:cNvSpPr txBox="1"/>
              <p:nvPr/>
            </p:nvSpPr>
            <p:spPr>
              <a:xfrm>
                <a:off x="1090644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–5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54190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–4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97910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–3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46202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–2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922082" y="3412272"/>
                <a:ext cx="42196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–1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460643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0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14797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1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70083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2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826176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3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81629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4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767404" y="3412272"/>
                <a:ext cx="291995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5</a:t>
                </a:r>
                <a:endParaRPr lang="en-US" sz="1400" b="1" baseline="-25000" dirty="0">
                  <a:solidFill>
                    <a:srgbClr val="FFFF00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3581400" y="3585111"/>
            <a:ext cx="3017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Negative means less than zero</a:t>
            </a:r>
            <a:endParaRPr lang="en-US" sz="14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Left Arrow 138"/>
          <p:cNvSpPr/>
          <p:nvPr/>
        </p:nvSpPr>
        <p:spPr>
          <a:xfrm>
            <a:off x="3429000" y="3847911"/>
            <a:ext cx="2609598" cy="880785"/>
          </a:xfrm>
          <a:prstGeom prst="leftArrow">
            <a:avLst>
              <a:gd name="adj1" fmla="val 58366"/>
              <a:gd name="adj2" fmla="val 38845"/>
            </a:avLst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62000" y="497323"/>
            <a:ext cx="5778892" cy="0"/>
          </a:xfrm>
          <a:prstGeom prst="line">
            <a:avLst/>
          </a:prstGeom>
          <a:ln w="19050">
            <a:solidFill>
              <a:srgbClr val="FF0066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702754" y="238125"/>
            <a:ext cx="1150370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267201" y="238125"/>
            <a:ext cx="2161052" cy="248878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3670" y="2378075"/>
            <a:ext cx="3469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324100" y="2937708"/>
            <a:ext cx="6068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792356" y="2937708"/>
            <a:ext cx="118556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a +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– 1)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5762" y="3886049"/>
            <a:ext cx="3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35043" y="3886049"/>
            <a:ext cx="51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415565" y="3886049"/>
            <a:ext cx="28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47850" y="3886049"/>
            <a:ext cx="51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(–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4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595589" y="3886049"/>
            <a:ext cx="44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50644" y="3893564"/>
            <a:ext cx="30763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&lt;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52616" y="3886049"/>
            <a:ext cx="27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–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653750" y="3886049"/>
            <a:ext cx="5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(–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4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414189" y="3886049"/>
            <a:ext cx="43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115294" y="3563046"/>
            <a:ext cx="955754" cy="265398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159384" y="3590071"/>
            <a:ext cx="227831" cy="22860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693963" y="3590071"/>
            <a:ext cx="312463" cy="22860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480193" y="3590071"/>
            <a:ext cx="192376" cy="22860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65714" y="1112263"/>
            <a:ext cx="352981" cy="482717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892646" y="3278494"/>
            <a:ext cx="227831" cy="22860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66629" y="2216260"/>
            <a:ext cx="739606" cy="265105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845251" y="3268970"/>
            <a:ext cx="218942" cy="22860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16747" y="2185149"/>
            <a:ext cx="304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14400" y="2182919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81185" y="2182919"/>
            <a:ext cx="46788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464205" y="3946989"/>
            <a:ext cx="19208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965934" y="3961275"/>
            <a:ext cx="16710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84709" y="3958894"/>
            <a:ext cx="19208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772152" y="3961275"/>
            <a:ext cx="16710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071812" y="4801433"/>
            <a:ext cx="2861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&gt;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2980" y="3550483"/>
            <a:ext cx="323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7475" y="4175073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97475" y="4475978"/>
            <a:ext cx="3061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89330" y="3894675"/>
            <a:ext cx="32382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0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742843" y="4177052"/>
            <a:ext cx="497958" cy="0"/>
          </a:xfrm>
          <a:prstGeom prst="line">
            <a:avLst/>
          </a:prstGeom>
          <a:ln w="19050">
            <a:solidFill>
              <a:srgbClr val="00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534864" y="4177052"/>
            <a:ext cx="502938" cy="0"/>
          </a:xfrm>
          <a:prstGeom prst="line">
            <a:avLst/>
          </a:prstGeom>
          <a:ln w="19050">
            <a:solidFill>
              <a:srgbClr val="00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2374590" y="2970099"/>
            <a:ext cx="1569186" cy="2653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374699" y="2721377"/>
            <a:ext cx="721584" cy="247542"/>
          </a:xfrm>
          <a:prstGeom prst="roundRect">
            <a:avLst/>
          </a:prstGeom>
          <a:noFill/>
          <a:ln w="19050">
            <a:solidFill>
              <a:srgbClr val="00FF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76009" y="182784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550697" y="4552482"/>
            <a:ext cx="167103" cy="186517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Curved Right Arrow 177"/>
          <p:cNvSpPr/>
          <p:nvPr/>
        </p:nvSpPr>
        <p:spPr>
          <a:xfrm rot="5400000" flipV="1">
            <a:off x="2960531" y="4039158"/>
            <a:ext cx="165843" cy="897722"/>
          </a:xfrm>
          <a:prstGeom prst="curvedRightArrow">
            <a:avLst>
              <a:gd name="adj1" fmla="val 35782"/>
              <a:gd name="adj2" fmla="val 73441"/>
              <a:gd name="adj3" fmla="val 28881"/>
            </a:avLst>
          </a:prstGeom>
          <a:solidFill>
            <a:srgbClr val="00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76009" y="215466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"/>
                            </p:stCondLst>
                            <p:childTnLst>
                              <p:par>
                                <p:cTn id="19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"/>
                            </p:stCondLst>
                            <p:childTnLst>
                              <p:par>
                                <p:cTn id="19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5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75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9584 -0.05278 " pathEditMode="relative" rAng="0" ptsTypes="AA">
                                      <p:cBhvr>
                                        <p:cTn id="296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0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3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00"/>
                            </p:stCondLst>
                            <p:childTnLst>
                              <p:par>
                                <p:cTn id="574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2716E-6 L -0.05208 -0.05617 " pathEditMode="relative" rAng="0" ptsTypes="AA">
                                      <p:cBhvr>
                                        <p:cTn id="58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1.60494E-6 L 0.01996 0.01914 C 0.02326 0.02346 0.02847 0.02624 0.03368 0.02624 C 0.03975 0.02624 0.04461 0.02346 0.04791 0.01914 L 0.06423 -1.60494E-6 " pathEditMode="relative" rAng="0" ptsTypes="FffFF">
                                      <p:cBhvr>
                                        <p:cTn id="63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1296"/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5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1.60494E-6 L -0.02048 0.02932 C -0.02101 0.03673 -0.02691 0.04321 -0.03298 0.04043 C -0.03958 0.04074 -0.04514 0.03766 -0.04861 0.03025 L -0.06319 -1.60494E-6 " pathEditMode="relative" rAng="5400000" ptsTypes="FffFF">
                                      <p:cBhvr>
                                        <p:cTn id="64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750"/>
                            </p:stCondLst>
                            <p:childTnLst>
                              <p:par>
                                <p:cTn id="644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40" grpId="0"/>
      <p:bldP spid="42" grpId="0"/>
      <p:bldP spid="43" grpId="0"/>
      <p:bldP spid="47" grpId="0"/>
      <p:bldP spid="47" grpId="1"/>
      <p:bldP spid="54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3" grpId="1"/>
      <p:bldP spid="63" grpId="2"/>
      <p:bldP spid="66" grpId="0"/>
      <p:bldP spid="66" grpId="1"/>
      <p:bldP spid="66" grpId="2"/>
      <p:bldP spid="69" grpId="0"/>
      <p:bldP spid="72" grpId="0"/>
      <p:bldP spid="75" grpId="0"/>
      <p:bldP spid="75" grpId="1"/>
      <p:bldP spid="75" grpId="2"/>
      <p:bldP spid="76" grpId="0"/>
      <p:bldP spid="76" grpId="1"/>
      <p:bldP spid="77" grpId="0"/>
      <p:bldP spid="77" grpId="1"/>
      <p:bldP spid="77" grpId="2"/>
      <p:bldP spid="79" grpId="0"/>
      <p:bldP spid="80" grpId="0"/>
      <p:bldP spid="81" grpId="0"/>
      <p:bldP spid="82" grpId="0"/>
      <p:bldP spid="83" grpId="0"/>
      <p:bldP spid="84" grpId="0"/>
      <p:bldP spid="102" grpId="0"/>
      <p:bldP spid="103" grpId="0"/>
      <p:bldP spid="114" grpId="0"/>
      <p:bldP spid="114" grpId="1"/>
      <p:bldP spid="139" grpId="0" animBg="1"/>
      <p:bldP spid="139" grpId="1" animBg="1"/>
      <p:bldP spid="141" grpId="0" animBg="1"/>
      <p:bldP spid="141" grpId="1" animBg="1"/>
      <p:bldP spid="142" grpId="0" animBg="1"/>
      <p:bldP spid="142" grpId="1" animBg="1"/>
      <p:bldP spid="143" grpId="0"/>
      <p:bldP spid="144" grpId="0"/>
      <p:bldP spid="145" grpId="0"/>
      <p:bldP spid="153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7" grpId="0" animBg="1"/>
      <p:bldP spid="167" grpId="1" animBg="1"/>
      <p:bldP spid="167" grpId="2" animBg="1"/>
      <p:bldP spid="167" grpId="3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/>
      <p:bldP spid="172" grpId="0"/>
      <p:bldP spid="173" grpId="0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1" grpId="0"/>
      <p:bldP spid="151" grpId="1"/>
      <p:bldP spid="33" grpId="0"/>
      <p:bldP spid="67" grpId="0"/>
      <p:bldP spid="73" grpId="0"/>
      <p:bldP spid="154" grpId="0"/>
      <p:bldP spid="174" grpId="0" animBg="1"/>
      <p:bldP spid="174" grpId="1" animBg="1"/>
      <p:bldP spid="175" grpId="0" animBg="1"/>
      <p:bldP spid="175" grpId="1" animBg="1"/>
      <p:bldP spid="176" grpId="0"/>
      <p:bldP spid="177" grpId="0" animBg="1"/>
      <p:bldP spid="177" grpId="1" animBg="1"/>
      <p:bldP spid="178" grpId="0" animBg="1"/>
      <p:bldP spid="178" grpId="1" animBg="1"/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4560" y="-2076450"/>
            <a:ext cx="4103108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ADDITIONAL EXAMPLE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0684" y="-12382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HOMEWORK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1098" y="3096441"/>
            <a:ext cx="340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3940" y="3338270"/>
            <a:ext cx="71045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When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58291" y="3592748"/>
            <a:ext cx="39774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9299" y="3585766"/>
            <a:ext cx="40893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a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6070" y="3867434"/>
            <a:ext cx="3702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22632" y="3867434"/>
            <a:ext cx="5929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121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6070" y="4179160"/>
            <a:ext cx="3702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39297" y="4179160"/>
            <a:ext cx="5944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121   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53770" y="4179160"/>
            <a:ext cx="3063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6070" y="4468342"/>
            <a:ext cx="3702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96924" y="4458817"/>
            <a:ext cx="51694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121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78138" y="4740473"/>
            <a:ext cx="320846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First negative term of A.P. is – 3.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098" y="4745304"/>
            <a:ext cx="34015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96443" y="4745304"/>
            <a:ext cx="5004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–3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05075" y="4740473"/>
            <a:ext cx="37021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26438" y="3338270"/>
            <a:ext cx="30809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66258" y="3338270"/>
            <a:ext cx="2936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72650" y="3338270"/>
            <a:ext cx="38985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1786" y="3592748"/>
            <a:ext cx="2826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67991" y="3585766"/>
            <a:ext cx="28601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56018" y="3585766"/>
            <a:ext cx="7415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3775" y="3585766"/>
            <a:ext cx="3707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55429" y="3867434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65636" y="3867434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58688" y="3867434"/>
            <a:ext cx="29649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+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26734" y="3867434"/>
            <a:ext cx="833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(32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 1)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262307" y="3867434"/>
            <a:ext cx="59641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(–4)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55429" y="4204152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65636" y="4204152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642861" y="4179160"/>
            <a:ext cx="39319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31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45369" y="4179160"/>
            <a:ext cx="55039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(–4)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55429" y="4473105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65636" y="4473105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84081" y="4458817"/>
            <a:ext cx="2742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mr-IN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58736" y="4458817"/>
            <a:ext cx="5188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124</a:t>
            </a:r>
            <a:endParaRPr lang="en-US" sz="1400" b="1" baseline="-25000" dirty="0" smtClean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55429" y="4752074"/>
            <a:ext cx="40060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32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65636" y="4752074"/>
            <a:ext cx="2949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59134" y="3096441"/>
            <a:ext cx="485421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The first natural number greater than 31.25 is ‘32’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14304" y="728603"/>
            <a:ext cx="761549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00FFFF"/>
                </a:solidFill>
                <a:latin typeface="Century Gothic" panose="020B0502020202020204" pitchFamily="34" charset="0"/>
              </a:rPr>
              <a:t>Sol.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1098" y="2546641"/>
            <a:ext cx="340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528628" y="2548227"/>
            <a:ext cx="36901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 &gt;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41623" y="2546641"/>
            <a:ext cx="64472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31.25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79525" y="2546641"/>
            <a:ext cx="30809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</a:lstStyle>
          <a:p>
            <a:r>
              <a:rPr lang="en-US" i="1" dirty="0" smtClean="0">
                <a:solidFill>
                  <a:prstClr val="white"/>
                </a:solidFill>
                <a:sym typeface="Symbol"/>
              </a:rPr>
              <a:t>n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59134" y="2824065"/>
            <a:ext cx="479650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Century Schoolbook" panose="02040604050505020304" pitchFamily="18" charset="0"/>
                <a:cs typeface="Calibri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But ‘</a:t>
            </a:r>
            <a:r>
              <a:rPr lang="en-US" i="1" dirty="0">
                <a:solidFill>
                  <a:prstClr val="white"/>
                </a:solidFill>
              </a:rPr>
              <a:t>n</a:t>
            </a:r>
            <a:r>
              <a:rPr lang="en-US" dirty="0">
                <a:solidFill>
                  <a:prstClr val="white"/>
                </a:solidFill>
              </a:rPr>
              <a:t>’ is term number which is a natural number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84853" y="1755719"/>
            <a:ext cx="240882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Dividing both sides by 4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4871" y="2126067"/>
            <a:ext cx="3926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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849149" y="2035868"/>
            <a:ext cx="5749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125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933205" y="2322526"/>
            <a:ext cx="375902" cy="11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967595" y="2273184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67574" y="2156060"/>
            <a:ext cx="3310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&gt;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0017" y="2035868"/>
            <a:ext cx="4578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endParaRPr lang="en-US" sz="16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1201259" y="2322532"/>
            <a:ext cx="307262" cy="117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97361" y="2273184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2461" y="1418264"/>
            <a:ext cx="1547339" cy="338554"/>
            <a:chOff x="662461" y="775537"/>
            <a:chExt cx="1547339" cy="338554"/>
          </a:xfrm>
        </p:grpSpPr>
        <p:grpSp>
          <p:nvGrpSpPr>
            <p:cNvPr id="2" name="Group 1"/>
            <p:cNvGrpSpPr/>
            <p:nvPr/>
          </p:nvGrpSpPr>
          <p:grpSpPr>
            <a:xfrm>
              <a:off x="1103183" y="797669"/>
              <a:ext cx="1106617" cy="307777"/>
              <a:chOff x="3379657" y="1665995"/>
              <a:chExt cx="1106617" cy="30777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379657" y="1665995"/>
                <a:ext cx="430343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4</a:t>
                </a:r>
                <a:r>
                  <a:rPr lang="en-US" sz="1400" b="1" i="1" dirty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n</a:t>
                </a:r>
                <a:endParaRPr lang="en-US" sz="1400" b="1" i="1" baseline="-25000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919403" y="1665995"/>
                <a:ext cx="566871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125</a:t>
                </a:r>
                <a:endParaRPr lang="en-US" sz="1400" b="1" i="1" baseline="-25000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15542" y="1665995"/>
                <a:ext cx="286121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  <a:cs typeface="Calibri" pitchFamily="34" charset="0"/>
                  </a:rPr>
                  <a:t>&gt;</a:t>
                </a:r>
                <a:endParaRPr lang="en-US" sz="1400" b="1" baseline="-25000" dirty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662461" y="775537"/>
              <a:ext cx="39261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  <a:cs typeface="Calibri" pitchFamily="34" charset="0"/>
                  <a:sym typeface="Symbol"/>
                </a:rPr>
                <a:t></a:t>
              </a:r>
              <a:endParaRPr lang="en-US" sz="1600" b="1" baseline="-25000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909643" y="4743384"/>
            <a:ext cx="3070784" cy="291829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6601" y="1102129"/>
            <a:ext cx="151515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We know that,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900" y="796290"/>
            <a:ext cx="381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a 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6994" y="796290"/>
            <a:ext cx="9316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 121,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59209" y="1102129"/>
            <a:ext cx="6068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t</a:t>
            </a:r>
            <a:r>
              <a:rPr lang="en-US" sz="1400" b="1" i="1" baseline="-25000" dirty="0" err="1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n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</a:t>
            </a:r>
            <a:r>
              <a:rPr lang="en-US" sz="1400" b="1" baseline="-25000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 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465" y="1102129"/>
            <a:ext cx="118556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a +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n </a:t>
            </a:r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– 1)</a:t>
            </a:r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  <a:sym typeface="Symbol"/>
              </a:rPr>
              <a:t>d</a:t>
            </a:r>
            <a:endParaRPr lang="en-US" sz="1400" b="1" i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48972" y="796290"/>
            <a:ext cx="304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d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89084" y="796290"/>
            <a:ext cx="3012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= </a:t>
            </a:r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5313" y="796290"/>
            <a:ext cx="46788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cs typeface="Calibri" pitchFamily="34" charset="0"/>
              </a:rPr>
              <a:t>–4</a:t>
            </a:r>
            <a:endParaRPr lang="en-US" sz="1400" b="1" baseline="-25000" dirty="0">
              <a:solidFill>
                <a:prstClr val="white"/>
              </a:solidFill>
              <a:latin typeface="Century Schoolbook" panose="02040604050505020304" pitchFamily="18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8600" y="59005"/>
            <a:ext cx="6629400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688975" indent="-688975">
              <a:defRPr/>
            </a:pP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</a:t>
            </a:r>
            <a:r>
              <a:rPr lang="en-US" sz="2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r>
              <a:rPr lang="en-US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Which term of the AP : 121, 117, 113, . . . is its first negative term?</a:t>
            </a:r>
          </a:p>
          <a:p>
            <a:pPr marL="688975" indent="-688975">
              <a:defRPr/>
            </a:pPr>
            <a:r>
              <a:rPr lang="en-US" sz="1400" b="1" kern="0" spc="-2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     [Hint : Find n for an &lt; 0] </a:t>
            </a:r>
            <a:endParaRPr lang="en-US" sz="1400" b="1" kern="0" spc="-2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270777" y="2402715"/>
            <a:ext cx="153938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216819" y="2165611"/>
            <a:ext cx="153938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Vertical Scroll 79"/>
          <p:cNvSpPr/>
          <p:nvPr/>
        </p:nvSpPr>
        <p:spPr>
          <a:xfrm>
            <a:off x="3634274" y="2781717"/>
            <a:ext cx="1448417" cy="2251950"/>
          </a:xfrm>
          <a:prstGeom prst="verticalScroll">
            <a:avLst>
              <a:gd name="adj" fmla="val 10229"/>
            </a:avLst>
          </a:prstGeom>
          <a:solidFill>
            <a:srgbClr val="00FFCC">
              <a:alpha val="7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                      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3986476" y="3166483"/>
            <a:ext cx="7250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36762" y="3134288"/>
            <a:ext cx="535861" cy="304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125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10813" y="3132765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4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65177" y="3320492"/>
            <a:ext cx="415952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12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3548" y="3326799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4009850" y="3582228"/>
            <a:ext cx="706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290257" y="3540710"/>
            <a:ext cx="31073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5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94470" y="3731723"/>
            <a:ext cx="3023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4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027360" y="3989137"/>
            <a:ext cx="67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82655" y="3932146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87363" y="3723608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183128" y="2904773"/>
            <a:ext cx="23536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3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4" name="Arc 93"/>
          <p:cNvSpPr/>
          <p:nvPr/>
        </p:nvSpPr>
        <p:spPr>
          <a:xfrm>
            <a:off x="3858825" y="3164971"/>
            <a:ext cx="246888" cy="274771"/>
          </a:xfrm>
          <a:prstGeom prst="arc">
            <a:avLst>
              <a:gd name="adj1" fmla="val 16460673"/>
              <a:gd name="adj2" fmla="val 51722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0068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1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356164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.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333" y="3932146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389609" y="4103389"/>
            <a:ext cx="3023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8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027360" y="4360803"/>
            <a:ext cx="67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386894" y="4303812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2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87363" y="4095274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99335" y="4303812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87228" y="4495062"/>
            <a:ext cx="43566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20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011478" y="4752476"/>
            <a:ext cx="712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386894" y="4695485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987363" y="4486947"/>
            <a:ext cx="2540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–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505685" y="4695485"/>
            <a:ext cx="3259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0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450195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2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556266" y="2904773"/>
            <a:ext cx="2284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Lucida Sans" panose="020B0602030504020204" pitchFamily="34" charset="0"/>
              </a:rPr>
              <a:t>5</a:t>
            </a:r>
            <a:endParaRPr lang="en-US" sz="1400" b="1" dirty="0">
              <a:solidFill>
                <a:sysClr val="windowText" lastClr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66295" y="838268"/>
            <a:ext cx="885937" cy="25272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126934" y="3652771"/>
            <a:ext cx="227831" cy="22860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680138" y="3384993"/>
            <a:ext cx="740660" cy="233382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528963" y="3635575"/>
            <a:ext cx="588322" cy="233382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3101410" y="3624287"/>
            <a:ext cx="227831" cy="260168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703294" y="838268"/>
            <a:ext cx="737265" cy="25272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172261" y="4499640"/>
            <a:ext cx="912781" cy="233382"/>
          </a:xfrm>
          <a:prstGeom prst="roundRect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5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4.44444E-6 0.66481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7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3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3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8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0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3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6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3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3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1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7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3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1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0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8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0.0434 -0.05802 " pathEditMode="relative" rAng="0" ptsTypes="AA">
                                      <p:cBhvr>
                                        <p:cTn id="474" dur="5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000"/>
                            </p:stCondLst>
                            <p:childTnLst>
                              <p:par>
                                <p:cTn id="5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0" grpId="0"/>
      <p:bldP spid="132" grpId="0"/>
      <p:bldP spid="133" grpId="0"/>
      <p:bldP spid="133" grpId="1"/>
      <p:bldP spid="133" grpId="2"/>
      <p:bldP spid="134" grpId="0"/>
      <p:bldP spid="135" grpId="0"/>
      <p:bldP spid="136" grpId="0"/>
      <p:bldP spid="138" grpId="0"/>
      <p:bldP spid="139" grpId="0"/>
      <p:bldP spid="139" grpId="1"/>
      <p:bldP spid="140" grpId="0"/>
      <p:bldP spid="141" grpId="0"/>
      <p:bldP spid="143" grpId="0"/>
      <p:bldP spid="145" grpId="0"/>
      <p:bldP spid="146" grpId="0"/>
      <p:bldP spid="147" grpId="0"/>
      <p:bldP spid="148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166" grpId="0"/>
      <p:bldP spid="168" grpId="0"/>
      <p:bldP spid="68" grpId="0" animBg="1"/>
      <p:bldP spid="80" grpId="0" animBg="1"/>
      <p:bldP spid="80" grpId="1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  <p:bldP spid="88" grpId="0"/>
      <p:bldP spid="88" grpId="1"/>
      <p:bldP spid="90" grpId="0"/>
      <p:bldP spid="90" grpId="1"/>
      <p:bldP spid="91" grpId="0"/>
      <p:bldP spid="91" grpId="1"/>
      <p:bldP spid="92" grpId="0"/>
      <p:bldP spid="92" grpId="1"/>
      <p:bldP spid="94" grpId="0" animBg="1"/>
      <p:bldP spid="94" grpId="1" animBg="1"/>
      <p:bldP spid="95" grpId="0"/>
      <p:bldP spid="95" grpId="1"/>
      <p:bldP spid="96" grpId="0"/>
      <p:bldP spid="96" grpId="1"/>
      <p:bldP spid="98" grpId="0"/>
      <p:bldP spid="98" grpId="1"/>
      <p:bldP spid="99" grpId="0"/>
      <p:bldP spid="99" grpId="1"/>
      <p:bldP spid="101" grpId="0"/>
      <p:bldP spid="101" grpId="1"/>
      <p:bldP spid="102" grpId="0"/>
      <p:bldP spid="102" grpId="1"/>
      <p:bldP spid="110" grpId="0"/>
      <p:bldP spid="110" grpId="1"/>
      <p:bldP spid="111" grpId="0"/>
      <p:bldP spid="111" grpId="1"/>
      <p:bldP spid="125" grpId="0"/>
      <p:bldP spid="125" grpId="1"/>
      <p:bldP spid="131" grpId="0"/>
      <p:bldP spid="131" grpId="1"/>
      <p:bldP spid="137" grpId="0"/>
      <p:bldP spid="137" grpId="1"/>
      <p:bldP spid="142" grpId="0"/>
      <p:bldP spid="142" grpId="1"/>
      <p:bldP spid="144" grpId="0"/>
      <p:bldP spid="144" grpId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H="1">
            <a:off x="3692077" y="1047750"/>
            <a:ext cx="861" cy="38227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1651000" y="635068"/>
            <a:ext cx="2070513" cy="27671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8592" y="4545596"/>
            <a:ext cx="3592593" cy="30658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b="1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69142" y="611222"/>
            <a:ext cx="7806305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defPPr>
              <a:defRPr lang="en-US"/>
            </a:defPPr>
            <a:lvl1pPr algn="just" defTabSz="912813">
              <a:defRPr sz="1600" b="1" kern="0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Q.2</a:t>
            </a:r>
            <a:r>
              <a:rPr lang="en-US" dirty="0">
                <a:solidFill>
                  <a:srgbClr val="0000FF"/>
                </a:solidFill>
              </a:rPr>
              <a:t>) Find first negative term from following A.P. 122, 116, 110, </a:t>
            </a:r>
            <a:r>
              <a:rPr lang="en-US" dirty="0" smtClean="0">
                <a:solidFill>
                  <a:srgbClr val="0000FF"/>
                </a:solidFill>
              </a:rPr>
              <a:t>...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750050" y="1011469"/>
            <a:ext cx="1546971" cy="653293"/>
            <a:chOff x="2309916" y="3107495"/>
            <a:chExt cx="1546971" cy="750351"/>
          </a:xfrm>
          <a:solidFill>
            <a:srgbClr val="66006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3" name="Rounded Rectangular Callout 102"/>
            <p:cNvSpPr/>
            <p:nvPr/>
          </p:nvSpPr>
          <p:spPr>
            <a:xfrm>
              <a:off x="2309916" y="3144578"/>
              <a:ext cx="1538505" cy="713268"/>
            </a:xfrm>
            <a:prstGeom prst="wedgeRoundRectCallout">
              <a:avLst>
                <a:gd name="adj1" fmla="val -62932"/>
                <a:gd name="adj2" fmla="val 7374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14478" y="3107495"/>
              <a:ext cx="1542409" cy="6716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n is greater 	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than 21.33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…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09797" y="898525"/>
            <a:ext cx="976478" cy="307777"/>
            <a:chOff x="1355326" y="437500"/>
            <a:chExt cx="7285906" cy="368146"/>
          </a:xfrm>
        </p:grpSpPr>
        <p:sp>
          <p:nvSpPr>
            <p:cNvPr id="81" name="Rounded Rectangular Callout 80"/>
            <p:cNvSpPr/>
            <p:nvPr/>
          </p:nvSpPr>
          <p:spPr>
            <a:xfrm>
              <a:off x="1443512" y="456031"/>
              <a:ext cx="6994888" cy="331838"/>
            </a:xfrm>
            <a:prstGeom prst="wedgeRoundRectCallout">
              <a:avLst>
                <a:gd name="adj1" fmla="val -65658"/>
                <a:gd name="adj2" fmla="val -503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55326" y="437500"/>
              <a:ext cx="7285906" cy="36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To Find </a:t>
              </a:r>
              <a:endParaRPr lang="en-US" sz="1400" b="1" dirty="0">
                <a:solidFill>
                  <a:schemeClr val="bg1"/>
                </a:solidFill>
                <a:latin typeface="Bookman Old Style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865001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7439" y="1389775"/>
            <a:ext cx="2590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122,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638" y="1391415"/>
            <a:ext cx="685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116,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81840" y="1391415"/>
            <a:ext cx="14953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110,…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44889" y="1389775"/>
            <a:ext cx="609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– </a:t>
            </a:r>
            <a:r>
              <a:rPr lang="en-US" sz="1600" dirty="0" err="1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ve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465" y="1100793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1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85665" y="1100793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42865" y="1109699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3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3515" y="1103180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1943" y="2145671"/>
            <a:ext cx="163698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We know that,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9011" y="2423505"/>
            <a:ext cx="1447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/>
                <a:cs typeface="Calibri" pitchFamily="34" charset="0"/>
                <a:sym typeface="Symbol"/>
              </a:rPr>
              <a:t>       </a:t>
            </a:r>
            <a:r>
              <a:rPr lang="en-US" sz="1600" dirty="0" err="1" smtClean="0"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 smtClean="0">
                <a:latin typeface="Bookman Old Style"/>
                <a:cs typeface="Calibri" pitchFamily="34" charset="0"/>
              </a:rPr>
              <a:t>n</a:t>
            </a:r>
            <a:r>
              <a:rPr lang="en-US" sz="1600" dirty="0" smtClean="0"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 smtClean="0"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4150" y="2423505"/>
            <a:ext cx="781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/>
                <a:cs typeface="Calibri" pitchFamily="34" charset="0"/>
              </a:rPr>
              <a:t> – </a:t>
            </a:r>
            <a:r>
              <a:rPr lang="en-US" sz="1600" dirty="0" err="1" smtClean="0">
                <a:latin typeface="Bookman Old Style"/>
                <a:cs typeface="Calibri" pitchFamily="34" charset="0"/>
              </a:rPr>
              <a:t>ve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4599" y="1635627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a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3872" y="1635627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03145" y="1635627"/>
            <a:ext cx="381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62417" y="1635627"/>
            <a:ext cx="1066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  122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7850" y="1893498"/>
            <a:ext cx="54373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d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8994" y="1893498"/>
            <a:ext cx="95571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79600" y="1893498"/>
            <a:ext cx="11785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116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52750" y="1893498"/>
            <a:ext cx="67999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=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92615" y="1459624"/>
            <a:ext cx="443753" cy="2286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18975" y="2473142"/>
            <a:ext cx="473365" cy="2378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84236" y="2706383"/>
            <a:ext cx="1753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      i.e.    </a:t>
            </a:r>
            <a:r>
              <a:rPr lang="en-US" sz="1600" dirty="0" err="1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&lt;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10230" y="2708027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353" y="3005392"/>
            <a:ext cx="27157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a + (n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1) d  &lt;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15107" y="3007036"/>
            <a:ext cx="4016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64353" y="3295698"/>
            <a:ext cx="294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122 + (n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1) (</a:t>
            </a:r>
            <a:r>
              <a:rPr lang="en-US" sz="1600" dirty="0" smtClean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6)  &lt;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15107" y="3304324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64353" y="3598419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122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67821" y="3598419"/>
            <a:ext cx="6123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&lt;  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15074" y="3598419"/>
            <a:ext cx="11886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6n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44481" y="3615671"/>
            <a:ext cx="6451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+  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4353" y="3893076"/>
            <a:ext cx="215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128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6n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76447" y="3892795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&lt;  0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4353" y="4190489"/>
            <a:ext cx="28938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128   &lt;  6n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2616" y="4473926"/>
            <a:ext cx="260520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Dividing both sides by 6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45987" y="1254344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68635" y="1143923"/>
            <a:ext cx="7342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128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458728" y="1436033"/>
            <a:ext cx="432090" cy="119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98986" y="1405744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21385" y="1263241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&lt;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121400" y="1139767"/>
            <a:ext cx="5887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45987" y="1655318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922820" y="1665706"/>
            <a:ext cx="11681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 21.33…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21385" y="1665706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&lt;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167227" y="1665706"/>
            <a:ext cx="685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733800" y="2227718"/>
            <a:ext cx="4846320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 kern="0">
                <a:solidFill>
                  <a:schemeClr val="tx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400" dirty="0"/>
              <a:t>But ‘n’ is term number which is a natural number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645987" y="2564154"/>
            <a:ext cx="510748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cs typeface="Calibri" pitchFamily="34" charset="0"/>
                <a:sym typeface="Symbol"/>
              </a:rPr>
              <a:t>  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The first natural number greater than 21.33… is ‘22’ </a:t>
            </a:r>
            <a:endParaRPr lang="en-US" sz="14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182955" y="2804248"/>
            <a:ext cx="153760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When  n = 22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018758" y="3058726"/>
            <a:ext cx="1447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/>
                <a:cs typeface="Calibri" pitchFamily="34" charset="0"/>
              </a:rPr>
              <a:t>           </a:t>
            </a:r>
            <a:r>
              <a:rPr lang="en-US" sz="1600" dirty="0" err="1" smtClean="0"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err="1" smtClean="0">
                <a:latin typeface="Bookman Old Style"/>
                <a:cs typeface="Calibri" pitchFamily="34" charset="0"/>
              </a:rPr>
              <a:t>n</a:t>
            </a:r>
            <a:r>
              <a:rPr lang="en-US" sz="1600" dirty="0" smtClean="0">
                <a:latin typeface="Bookman Old Style"/>
                <a:cs typeface="Calibri" pitchFamily="34" charset="0"/>
              </a:rPr>
              <a:t>  =</a:t>
            </a:r>
            <a:r>
              <a:rPr lang="en-US" sz="1600" baseline="-25000" dirty="0" smtClean="0"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55952" y="3051744"/>
            <a:ext cx="180604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/>
                <a:cs typeface="Calibri" pitchFamily="34" charset="0"/>
              </a:rPr>
              <a:t> a + (n – 1) d      </a:t>
            </a:r>
            <a:endParaRPr lang="en-US" sz="1600" baseline="-25000" dirty="0">
              <a:latin typeface="Bookman Old Style"/>
              <a:cs typeface="Calibri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645986" y="3332590"/>
            <a:ext cx="18127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57554" y="3334234"/>
            <a:ext cx="25630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 + (22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1) (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6)     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45986" y="3645138"/>
            <a:ext cx="17099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159386" y="3645138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   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581644" y="3645138"/>
            <a:ext cx="119418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+ 21 (</a:t>
            </a:r>
            <a:r>
              <a:rPr lang="en-US" sz="1600" dirty="0" smtClean="0">
                <a:solidFill>
                  <a:prstClr val="black"/>
                </a:solidFill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6)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45986" y="3934320"/>
            <a:ext cx="18127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76558" y="3924795"/>
            <a:ext cx="12544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122 </a:t>
            </a:r>
            <a:r>
              <a:rPr lang="en-US" sz="1600" dirty="0" smtClean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126</a:t>
            </a:r>
            <a:endParaRPr lang="en-US" sz="1600" baseline="-25000" dirty="0" smtClean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26304" y="4525362"/>
            <a:ext cx="372892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man Old Style"/>
                <a:cs typeface="Calibri" pitchFamily="34" charset="0"/>
              </a:rPr>
              <a:t>First negative term of A.P. is – 4.</a:t>
            </a:r>
            <a:endParaRPr lang="en-US" sz="1600" b="1" dirty="0">
              <a:solidFill>
                <a:schemeClr val="tx1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645987" y="4211282"/>
            <a:ext cx="19318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22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57800" y="4211282"/>
            <a:ext cx="6927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 4</a:t>
            </a:r>
            <a:endParaRPr lang="en-US" sz="1600" baseline="-25000" dirty="0" smtClean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3138" y="860821"/>
            <a:ext cx="174438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For given A.P.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77339" y="1388294"/>
            <a:ext cx="63285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,… </a:t>
            </a:r>
            <a:endParaRPr lang="en-US" sz="16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6182642" y="1429731"/>
            <a:ext cx="307262" cy="117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78744" y="1399436"/>
            <a:ext cx="400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6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352800" y="1194299"/>
            <a:ext cx="1502459" cy="738665"/>
            <a:chOff x="2536878" y="3160807"/>
            <a:chExt cx="1502459" cy="848405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2536878" y="3163785"/>
              <a:ext cx="1502459" cy="835151"/>
            </a:xfrm>
            <a:prstGeom prst="wedgeRoundRectCallout">
              <a:avLst>
                <a:gd name="adj1" fmla="val -68591"/>
                <a:gd name="adj2" fmla="val 74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72799" y="3160807"/>
              <a:ext cx="1430200" cy="848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Terms are in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decreasing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order</a:t>
              </a:r>
              <a:endParaRPr lang="en-US" sz="1400" b="1" dirty="0">
                <a:solidFill>
                  <a:schemeClr val="bg1"/>
                </a:solidFill>
                <a:latin typeface="Bookman Old Style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29000" y="1201265"/>
            <a:ext cx="2311381" cy="768628"/>
            <a:chOff x="2124298" y="3137331"/>
            <a:chExt cx="2311381" cy="882820"/>
          </a:xfrm>
        </p:grpSpPr>
        <p:sp>
          <p:nvSpPr>
            <p:cNvPr id="78" name="Rounded Rectangular Callout 77"/>
            <p:cNvSpPr/>
            <p:nvPr/>
          </p:nvSpPr>
          <p:spPr>
            <a:xfrm>
              <a:off x="2124298" y="3137331"/>
              <a:ext cx="2311381" cy="877751"/>
            </a:xfrm>
            <a:prstGeom prst="wedgeRoundRectCallout">
              <a:avLst>
                <a:gd name="adj1" fmla="val -69735"/>
                <a:gd name="adj2" fmla="val 26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25752" y="3171747"/>
              <a:ext cx="2286203" cy="848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In this A.P. we will get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negative terms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also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292101" y="1306883"/>
            <a:ext cx="1889499" cy="608093"/>
            <a:chOff x="2329754" y="3060522"/>
            <a:chExt cx="1889499" cy="698434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329754" y="3060522"/>
              <a:ext cx="1869414" cy="698434"/>
            </a:xfrm>
            <a:prstGeom prst="wedgeRoundRectCallout">
              <a:avLst>
                <a:gd name="adj1" fmla="val -63756"/>
                <a:gd name="adj2" fmla="val -11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670" y="3106107"/>
              <a:ext cx="1848583" cy="6009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assume first 	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–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ve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term as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t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69995" y="1897340"/>
            <a:ext cx="1568280" cy="608093"/>
            <a:chOff x="2501222" y="3060522"/>
            <a:chExt cx="1568280" cy="698434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2501222" y="3060522"/>
              <a:ext cx="1563823" cy="698434"/>
            </a:xfrm>
            <a:prstGeom prst="wedgeRoundRectCallout">
              <a:avLst>
                <a:gd name="adj1" fmla="val 63611"/>
                <a:gd name="adj2" fmla="val 3639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2665" y="3113401"/>
              <a:ext cx="1556837" cy="600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–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ve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term (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t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) is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less than 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84489" y="2569914"/>
            <a:ext cx="1639302" cy="523220"/>
            <a:chOff x="-3305982" y="437500"/>
            <a:chExt cx="12231510" cy="625847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-2828623" y="473630"/>
              <a:ext cx="11267025" cy="572120"/>
            </a:xfrm>
            <a:prstGeom prst="wedgeRoundRectCallout">
              <a:avLst>
                <a:gd name="adj1" fmla="val 67290"/>
                <a:gd name="adj2" fmla="val 1671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16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</a:t>
              </a:r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305982" y="437500"/>
              <a:ext cx="12231510" cy="62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Replacing</a:t>
              </a:r>
            </a:p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  <a:latin typeface="Bookman Old Style"/>
                </a:rPr>
                <a:t>t</a:t>
              </a:r>
              <a:r>
                <a:rPr lang="en-US" sz="1400" b="1" baseline="-25000" dirty="0" err="1" smtClean="0">
                  <a:solidFill>
                    <a:schemeClr val="bg1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 = a + (n </a:t>
              </a:r>
              <a:r>
                <a:rPr lang="en-US" sz="1400" dirty="0">
                  <a:solidFill>
                    <a:schemeClr val="bg1"/>
                  </a:solidFill>
                  <a:cs typeface="Calibri" pitchFamily="34" charset="0"/>
                </a:rPr>
                <a:t>–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/>
                </a:rPr>
                <a:t> 1)d</a:t>
              </a:r>
              <a:endParaRPr lang="en-US" sz="1400" b="1" dirty="0">
                <a:solidFill>
                  <a:schemeClr val="bg1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65772" y="1059347"/>
            <a:ext cx="1430223" cy="618500"/>
            <a:chOff x="2370458" y="3026686"/>
            <a:chExt cx="1430223" cy="710388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2370458" y="3038641"/>
              <a:ext cx="1412627" cy="698433"/>
            </a:xfrm>
            <a:prstGeom prst="wedgeRoundRectCallout">
              <a:avLst>
                <a:gd name="adj1" fmla="val -58143"/>
                <a:gd name="adj2" fmla="val 760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89718" y="3026686"/>
              <a:ext cx="1410963" cy="636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t</a:t>
              </a:r>
              <a:r>
                <a:rPr lang="en-US" sz="16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 n is a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term number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30661" y="1084248"/>
            <a:ext cx="1796471" cy="608091"/>
            <a:chOff x="2240845" y="3069683"/>
            <a:chExt cx="1796471" cy="698433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2240845" y="3069683"/>
              <a:ext cx="1796471" cy="698433"/>
            </a:xfrm>
            <a:prstGeom prst="wedgeRoundRectCallout">
              <a:avLst>
                <a:gd name="adj1" fmla="val -44869"/>
                <a:gd name="adj2" fmla="val 7711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41073" y="3173136"/>
              <a:ext cx="1784463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n 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22, 23, 24,…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071862" y="1776645"/>
            <a:ext cx="1312070" cy="610472"/>
            <a:chOff x="2479901" y="3118435"/>
            <a:chExt cx="1312070" cy="701166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2479901" y="3149471"/>
              <a:ext cx="1312070" cy="670130"/>
            </a:xfrm>
            <a:prstGeom prst="wedgeRoundRectCallout">
              <a:avLst>
                <a:gd name="adj1" fmla="val -36804"/>
                <a:gd name="adj2" fmla="val -724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83130" y="3118435"/>
              <a:ext cx="1300356" cy="6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600" b="1" baseline="-25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22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is first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–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  <a:sym typeface="Symbol"/>
                </a:rPr>
                <a:t>ve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645987" y="1897340"/>
            <a:ext cx="241191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                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n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21385" y="1901118"/>
            <a:ext cx="533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&gt;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61959" y="1888070"/>
            <a:ext cx="11681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</a:rPr>
              <a:t>21.33…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55" y="2957495"/>
            <a:ext cx="5984175" cy="115252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2937081" y="3184152"/>
            <a:ext cx="2463333" cy="851675"/>
          </a:xfrm>
          <a:prstGeom prst="leftArrow">
            <a:avLst>
              <a:gd name="adj1" fmla="val 58366"/>
              <a:gd name="adj2" fmla="val 388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2928795"/>
            <a:ext cx="3017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Negative means less than zero</a:t>
            </a:r>
            <a:endParaRPr lang="en-US" sz="1400" b="1" dirty="0">
              <a:solidFill>
                <a:srgbClr val="FF0000"/>
              </a:solidFill>
              <a:latin typeface="Bookman Old Style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353515" y="1103180"/>
            <a:ext cx="705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t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?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  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/>
              <a:cs typeface="Calibri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6558576" y="1103180"/>
            <a:ext cx="1794081" cy="607141"/>
            <a:chOff x="2236272" y="3095897"/>
            <a:chExt cx="1794081" cy="697341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264251" y="3095897"/>
              <a:ext cx="1734507" cy="697341"/>
            </a:xfrm>
            <a:prstGeom prst="wedgeRoundRectCallout">
              <a:avLst>
                <a:gd name="adj1" fmla="val -50853"/>
                <a:gd name="adj2" fmla="val 7400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36272" y="3118435"/>
              <a:ext cx="1794081" cy="636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600" b="1" baseline="-25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22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,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23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,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24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,…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are all –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  <a:sym typeface="Symbol"/>
                </a:rPr>
                <a:t>ve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terms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067209" y="2947192"/>
            <a:ext cx="1234904" cy="641795"/>
            <a:chOff x="2570141" y="3154183"/>
            <a:chExt cx="1234904" cy="737143"/>
          </a:xfrm>
          <a:solidFill>
            <a:srgbClr val="66006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4" name="Rounded Rectangular Callout 143"/>
            <p:cNvSpPr/>
            <p:nvPr/>
          </p:nvSpPr>
          <p:spPr>
            <a:xfrm>
              <a:off x="2570141" y="3154183"/>
              <a:ext cx="1176040" cy="737143"/>
            </a:xfrm>
            <a:prstGeom prst="wedgeRoundRectCallout">
              <a:avLst>
                <a:gd name="adj1" fmla="val 2655"/>
                <a:gd name="adj2" fmla="val -75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04075" y="3172992"/>
              <a:ext cx="1200970" cy="6716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Lets find </a:t>
              </a:r>
              <a:endParaRPr lang="en-US" sz="1600" b="1" dirty="0" smtClean="0">
                <a:solidFill>
                  <a:prstClr val="white"/>
                </a:solidFill>
                <a:latin typeface="Bookman Old Style"/>
                <a:sym typeface="Symbol"/>
              </a:endParaRP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</a:t>
              </a:r>
              <a:r>
                <a:rPr lang="en-US" sz="1600" b="1" baseline="-25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22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645987" y="4525362"/>
            <a:ext cx="3702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177" grpId="0" animBg="1"/>
      <p:bldP spid="115" grpId="0"/>
      <p:bldP spid="3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109" grpId="0" animBg="1"/>
      <p:bldP spid="110" grpId="0"/>
      <p:bldP spid="111" grpId="0"/>
      <p:bldP spid="112" grpId="0"/>
      <p:bldP spid="113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59" grpId="0"/>
      <p:bldP spid="160" grpId="0"/>
      <p:bldP spid="161" grpId="0"/>
      <p:bldP spid="162" grpId="0" animBg="1"/>
      <p:bldP spid="163" grpId="0"/>
      <p:bldP spid="164" grpId="0"/>
      <p:bldP spid="165" grpId="0"/>
      <p:bldP spid="166" grpId="0"/>
      <p:bldP spid="168" grpId="0"/>
      <p:bldP spid="169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/>
      <p:bldP spid="4" grpId="0"/>
      <p:bldP spid="71" grpId="0"/>
      <p:bldP spid="73" grpId="0"/>
      <p:bldP spid="106" grpId="0"/>
      <p:bldP spid="107" grpId="0"/>
      <p:bldP spid="114" grpId="0"/>
      <p:bldP spid="6" grpId="0" animBg="1"/>
      <p:bldP spid="6" grpId="1" animBg="1"/>
      <p:bldP spid="7" grpId="0"/>
      <p:bldP spid="7" grpId="1"/>
      <p:bldP spid="139" grpId="0"/>
      <p:bldP spid="139" grpId="1"/>
      <p:bldP spid="1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12975</TotalTime>
  <Words>3054</Words>
  <Application>Microsoft Office PowerPoint</Application>
  <PresentationFormat>On-screen Show (16:9)</PresentationFormat>
  <Paragraphs>1274</Paragraphs>
  <Slides>25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Book Antiqua</vt:lpstr>
      <vt:lpstr>Bookman Old Style</vt:lpstr>
      <vt:lpstr>Calibri</vt:lpstr>
      <vt:lpstr>Century Gothic</vt:lpstr>
      <vt:lpstr>Century Schoolbook</vt:lpstr>
      <vt:lpstr>Lucida Sans</vt:lpstr>
      <vt:lpstr>MT Extra Tiger</vt:lpstr>
      <vt:lpstr>Symbol</vt:lpstr>
      <vt:lpstr>Tw Cen MT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1816</cp:revision>
  <dcterms:created xsi:type="dcterms:W3CDTF">2013-07-31T12:47:49Z</dcterms:created>
  <dcterms:modified xsi:type="dcterms:W3CDTF">2022-04-23T04:55:15Z</dcterms:modified>
</cp:coreProperties>
</file>