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  <p:sldMasterId id="2147484359" r:id="rId3"/>
  </p:sldMasterIdLst>
  <p:notesMasterIdLst>
    <p:notesMasterId r:id="rId25"/>
  </p:notesMasterIdLst>
  <p:sldIdLst>
    <p:sldId id="640" r:id="rId4"/>
    <p:sldId id="641" r:id="rId5"/>
    <p:sldId id="642" r:id="rId6"/>
    <p:sldId id="643" r:id="rId7"/>
    <p:sldId id="644" r:id="rId8"/>
    <p:sldId id="645" r:id="rId9"/>
    <p:sldId id="646" r:id="rId10"/>
    <p:sldId id="660" r:id="rId11"/>
    <p:sldId id="661" r:id="rId12"/>
    <p:sldId id="648" r:id="rId13"/>
    <p:sldId id="658" r:id="rId14"/>
    <p:sldId id="65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62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F7708-8DAD-4183-8816-3DA30894E4C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9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1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9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76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0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8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1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10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21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28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4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89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69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26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59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37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3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0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9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68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77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EA60B8D-A4E9-4E37-9A36-0E3720F96956}" type="datetimeFigureOut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CD8F302-854F-49DE-9BBC-B0183A5E750D}" type="slidenum">
              <a:rPr lang="en-US" sz="1800" b="1" smtClean="0">
                <a:solidFill>
                  <a:prstClr val="black"/>
                </a:solidFill>
                <a:latin typeface="Arial Rounded MT Bold" pitchFamily="34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01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0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5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5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4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265008" y="2067306"/>
            <a:ext cx="2556116" cy="3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>
              <a:lnSpc>
                <a:spcPct val="110000"/>
              </a:lnSpc>
              <a:spcBef>
                <a:spcPct val="7000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In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18" charset="2"/>
              </a:rPr>
              <a:t>D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APQ and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ABC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49581" y="2314383"/>
            <a:ext cx="1150694" cy="3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>
              <a:lnSpc>
                <a:spcPct val="110000"/>
              </a:lnSpc>
              <a:spcBef>
                <a:spcPct val="7000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 =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7774" y="2555597"/>
            <a:ext cx="1800239" cy="3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>
              <a:lnSpc>
                <a:spcPct val="110000"/>
              </a:lnSpc>
              <a:spcBef>
                <a:spcPct val="70000"/>
              </a:spcBef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APQ =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ABC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5" name="Isosceles Triangle 49"/>
          <p:cNvSpPr>
            <a:spLocks noChangeArrowheads="1"/>
          </p:cNvSpPr>
          <p:nvPr/>
        </p:nvSpPr>
        <p:spPr bwMode="auto">
          <a:xfrm flipH="1">
            <a:off x="5225113" y="1241819"/>
            <a:ext cx="2194892" cy="968087"/>
          </a:xfrm>
          <a:prstGeom prst="triangle">
            <a:avLst>
              <a:gd name="adj" fmla="val 19930"/>
            </a:avLst>
          </a:prstGeom>
          <a:solidFill>
            <a:srgbClr val="FF0000"/>
          </a:solidFill>
          <a:ln w="57150" algn="ctr">
            <a:noFill/>
            <a:miter lim="800000"/>
            <a:headEnd/>
            <a:tailEnd/>
          </a:ln>
          <a:extLst/>
        </p:spPr>
        <p:txBody>
          <a:bodyPr lIns="77923" tIns="38962" rIns="77923" bIns="38962" anchor="ctr"/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endParaRPr lang="en-US" sz="1600" b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Isosceles Triangle 48"/>
          <p:cNvSpPr>
            <a:spLocks noChangeArrowheads="1"/>
          </p:cNvSpPr>
          <p:nvPr/>
        </p:nvSpPr>
        <p:spPr bwMode="auto">
          <a:xfrm flipH="1">
            <a:off x="5232095" y="756801"/>
            <a:ext cx="3270540" cy="1450873"/>
          </a:xfrm>
          <a:prstGeom prst="triangle">
            <a:avLst>
              <a:gd name="adj" fmla="val 20000"/>
            </a:avLst>
          </a:prstGeom>
          <a:solidFill>
            <a:srgbClr val="00B0F0">
              <a:alpha val="60000"/>
            </a:srgbClr>
          </a:solidFill>
          <a:ln w="76200" algn="ctr">
            <a:noFill/>
            <a:miter lim="800000"/>
            <a:headEnd/>
            <a:tailEnd/>
          </a:ln>
          <a:extLst/>
        </p:spPr>
        <p:txBody>
          <a:bodyPr lIns="77923" tIns="38962" rIns="77923" bIns="38962" anchor="ctr"/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endParaRPr lang="en-US" sz="1600" b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Isosceles Triangle 49"/>
          <p:cNvSpPr>
            <a:spLocks noChangeArrowheads="1"/>
          </p:cNvSpPr>
          <p:nvPr/>
        </p:nvSpPr>
        <p:spPr bwMode="auto">
          <a:xfrm flipH="1">
            <a:off x="5217693" y="1242620"/>
            <a:ext cx="2194892" cy="968087"/>
          </a:xfrm>
          <a:prstGeom prst="triangle">
            <a:avLst>
              <a:gd name="adj" fmla="val 19930"/>
            </a:avLst>
          </a:prstGeom>
          <a:solidFill>
            <a:srgbClr val="FF0000">
              <a:alpha val="50196"/>
            </a:srgbClr>
          </a:solidFill>
          <a:ln w="57150" algn="ctr">
            <a:noFill/>
            <a:miter lim="800000"/>
            <a:headEnd/>
            <a:tailEnd/>
          </a:ln>
          <a:extLst/>
        </p:spPr>
        <p:txBody>
          <a:bodyPr lIns="77923" tIns="38962" rIns="77923" bIns="38962" anchor="ctr"/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endParaRPr lang="en-US" sz="1600" b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lowchart: Manual Operation 11"/>
          <p:cNvSpPr/>
          <p:nvPr/>
        </p:nvSpPr>
        <p:spPr>
          <a:xfrm rot="3922108">
            <a:off x="6921418" y="1180634"/>
            <a:ext cx="1608415" cy="10107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599 w 10000"/>
              <a:gd name="connsiteY3" fmla="*/ 9852 h 10000"/>
              <a:gd name="connsiteX4" fmla="*/ 0 w 10000"/>
              <a:gd name="connsiteY4" fmla="*/ 0 h 10000"/>
              <a:gd name="connsiteX0" fmla="*/ 0 w 8848"/>
              <a:gd name="connsiteY0" fmla="*/ 0 h 10192"/>
              <a:gd name="connsiteX1" fmla="*/ 8848 w 8848"/>
              <a:gd name="connsiteY1" fmla="*/ 192 h 10192"/>
              <a:gd name="connsiteX2" fmla="*/ 6848 w 8848"/>
              <a:gd name="connsiteY2" fmla="*/ 10192 h 10192"/>
              <a:gd name="connsiteX3" fmla="*/ 447 w 8848"/>
              <a:gd name="connsiteY3" fmla="*/ 10044 h 10192"/>
              <a:gd name="connsiteX4" fmla="*/ 0 w 8848"/>
              <a:gd name="connsiteY4" fmla="*/ 0 h 10192"/>
              <a:gd name="connsiteX0" fmla="*/ 0 w 10000"/>
              <a:gd name="connsiteY0" fmla="*/ 0 h 10003"/>
              <a:gd name="connsiteX1" fmla="*/ 10000 w 10000"/>
              <a:gd name="connsiteY1" fmla="*/ 188 h 10003"/>
              <a:gd name="connsiteX2" fmla="*/ 6869 w 10000"/>
              <a:gd name="connsiteY2" fmla="*/ 10003 h 10003"/>
              <a:gd name="connsiteX3" fmla="*/ 505 w 10000"/>
              <a:gd name="connsiteY3" fmla="*/ 9855 h 10003"/>
              <a:gd name="connsiteX4" fmla="*/ 0 w 10000"/>
              <a:gd name="connsiteY4" fmla="*/ 0 h 10003"/>
              <a:gd name="connsiteX0" fmla="*/ 0 w 10229"/>
              <a:gd name="connsiteY0" fmla="*/ 0 h 10003"/>
              <a:gd name="connsiteX1" fmla="*/ 10229 w 10229"/>
              <a:gd name="connsiteY1" fmla="*/ 104 h 10003"/>
              <a:gd name="connsiteX2" fmla="*/ 6869 w 10229"/>
              <a:gd name="connsiteY2" fmla="*/ 10003 h 10003"/>
              <a:gd name="connsiteX3" fmla="*/ 505 w 10229"/>
              <a:gd name="connsiteY3" fmla="*/ 9855 h 10003"/>
              <a:gd name="connsiteX4" fmla="*/ 0 w 10229"/>
              <a:gd name="connsiteY4" fmla="*/ 0 h 10003"/>
              <a:gd name="connsiteX0" fmla="*/ 0 w 9628"/>
              <a:gd name="connsiteY0" fmla="*/ 20 h 10023"/>
              <a:gd name="connsiteX1" fmla="*/ 9628 w 9628"/>
              <a:gd name="connsiteY1" fmla="*/ 0 h 10023"/>
              <a:gd name="connsiteX2" fmla="*/ 6869 w 9628"/>
              <a:gd name="connsiteY2" fmla="*/ 10023 h 10023"/>
              <a:gd name="connsiteX3" fmla="*/ 505 w 9628"/>
              <a:gd name="connsiteY3" fmla="*/ 9875 h 10023"/>
              <a:gd name="connsiteX4" fmla="*/ 0 w 9628"/>
              <a:gd name="connsiteY4" fmla="*/ 20 h 1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8" h="10023">
                <a:moveTo>
                  <a:pt x="0" y="20"/>
                </a:moveTo>
                <a:lnTo>
                  <a:pt x="9628" y="0"/>
                </a:lnTo>
                <a:lnTo>
                  <a:pt x="6869" y="10023"/>
                </a:lnTo>
                <a:lnTo>
                  <a:pt x="505" y="9875"/>
                </a:lnTo>
                <a:cubicBezTo>
                  <a:pt x="337" y="6590"/>
                  <a:pt x="168" y="3305"/>
                  <a:pt x="0" y="20"/>
                </a:cubicBezTo>
                <a:close/>
              </a:path>
            </a:pathLst>
          </a:custGeom>
          <a:solidFill>
            <a:srgbClr val="0000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IN" sz="1400">
              <a:solidFill>
                <a:prstClr val="white"/>
              </a:solidFill>
            </a:endParaRPr>
          </a:p>
        </p:txBody>
      </p:sp>
      <p:sp>
        <p:nvSpPr>
          <p:cNvPr id="9" name="Isosceles Triangle 41"/>
          <p:cNvSpPr>
            <a:spLocks noChangeArrowheads="1"/>
          </p:cNvSpPr>
          <p:nvPr/>
        </p:nvSpPr>
        <p:spPr bwMode="auto">
          <a:xfrm flipH="1">
            <a:off x="5242645" y="757576"/>
            <a:ext cx="3290430" cy="1446394"/>
          </a:xfrm>
          <a:prstGeom prst="triangle">
            <a:avLst>
              <a:gd name="adj" fmla="val 20000"/>
            </a:avLst>
          </a:prstGeom>
          <a:solidFill>
            <a:srgbClr val="00B050"/>
          </a:solidFill>
          <a:ln w="38100" algn="ctr">
            <a:noFill/>
            <a:miter lim="800000"/>
            <a:headEnd/>
            <a:tailEnd/>
          </a:ln>
          <a:effectLst/>
          <a:extLst/>
        </p:spPr>
        <p:txBody>
          <a:bodyPr lIns="91438" tIns="45719" rIns="91438" bIns="45719" anchor="ctr"/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endParaRPr lang="en-US" sz="1600" b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585" y="2915843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2585" y="3159076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642447" y="3195202"/>
            <a:ext cx="41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2794" y="3003528"/>
            <a:ext cx="2872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  <a:endParaRPr lang="en-IN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3523" y="2924440"/>
            <a:ext cx="435932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BP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3522" y="3167673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303384" y="3203798"/>
            <a:ext cx="41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89"/>
          <p:cNvSpPr/>
          <p:nvPr/>
        </p:nvSpPr>
        <p:spPr>
          <a:xfrm>
            <a:off x="7639951" y="750654"/>
            <a:ext cx="293602" cy="241682"/>
          </a:xfrm>
          <a:custGeom>
            <a:avLst/>
            <a:gdLst>
              <a:gd name="connsiteX0" fmla="*/ 402091 w 432000"/>
              <a:gd name="connsiteY0" fmla="*/ 325664 h 432000"/>
              <a:gd name="connsiteX1" fmla="*/ 190838 w 432000"/>
              <a:gd name="connsiteY1" fmla="*/ 430529 h 432000"/>
              <a:gd name="connsiteX2" fmla="*/ 9584 w 432000"/>
              <a:gd name="connsiteY2" fmla="*/ 279627 h 432000"/>
              <a:gd name="connsiteX3" fmla="*/ 216000 w 432000"/>
              <a:gd name="connsiteY3" fmla="*/ 216000 h 432000"/>
              <a:gd name="connsiteX4" fmla="*/ 402091 w 432000"/>
              <a:gd name="connsiteY4" fmla="*/ 325664 h 432000"/>
              <a:gd name="connsiteX0" fmla="*/ 402091 w 432000"/>
              <a:gd name="connsiteY0" fmla="*/ 325664 h 432000"/>
              <a:gd name="connsiteX1" fmla="*/ 190838 w 432000"/>
              <a:gd name="connsiteY1" fmla="*/ 430529 h 432000"/>
              <a:gd name="connsiteX2" fmla="*/ 9584 w 432000"/>
              <a:gd name="connsiteY2" fmla="*/ 279627 h 432000"/>
              <a:gd name="connsiteX0" fmla="*/ 392507 w 392507"/>
              <a:gd name="connsiteY0" fmla="*/ 205508 h 311848"/>
              <a:gd name="connsiteX1" fmla="*/ 181254 w 392507"/>
              <a:gd name="connsiteY1" fmla="*/ 310373 h 311848"/>
              <a:gd name="connsiteX2" fmla="*/ 0 w 392507"/>
              <a:gd name="connsiteY2" fmla="*/ 159471 h 311848"/>
              <a:gd name="connsiteX3" fmla="*/ 250452 w 392507"/>
              <a:gd name="connsiteY3" fmla="*/ 0 h 311848"/>
              <a:gd name="connsiteX4" fmla="*/ 392507 w 392507"/>
              <a:gd name="connsiteY4" fmla="*/ 205508 h 311848"/>
              <a:gd name="connsiteX0" fmla="*/ 392507 w 392507"/>
              <a:gd name="connsiteY0" fmla="*/ 205508 h 311848"/>
              <a:gd name="connsiteX1" fmla="*/ 181254 w 392507"/>
              <a:gd name="connsiteY1" fmla="*/ 310373 h 311848"/>
              <a:gd name="connsiteX2" fmla="*/ 0 w 392507"/>
              <a:gd name="connsiteY2" fmla="*/ 159471 h 311848"/>
              <a:gd name="connsiteX0" fmla="*/ 392507 w 392507"/>
              <a:gd name="connsiteY0" fmla="*/ 205508 h 312435"/>
              <a:gd name="connsiteX1" fmla="*/ 181254 w 392507"/>
              <a:gd name="connsiteY1" fmla="*/ 310373 h 312435"/>
              <a:gd name="connsiteX2" fmla="*/ 0 w 392507"/>
              <a:gd name="connsiteY2" fmla="*/ 159471 h 312435"/>
              <a:gd name="connsiteX3" fmla="*/ 250452 w 392507"/>
              <a:gd name="connsiteY3" fmla="*/ 0 h 312435"/>
              <a:gd name="connsiteX4" fmla="*/ 392507 w 392507"/>
              <a:gd name="connsiteY4" fmla="*/ 205508 h 312435"/>
              <a:gd name="connsiteX0" fmla="*/ 369193 w 392507"/>
              <a:gd name="connsiteY0" fmla="*/ 221050 h 312435"/>
              <a:gd name="connsiteX1" fmla="*/ 181254 w 392507"/>
              <a:gd name="connsiteY1" fmla="*/ 310373 h 312435"/>
              <a:gd name="connsiteX2" fmla="*/ 0 w 392507"/>
              <a:gd name="connsiteY2" fmla="*/ 159471 h 312435"/>
              <a:gd name="connsiteX0" fmla="*/ 379555 w 379555"/>
              <a:gd name="connsiteY0" fmla="*/ 218460 h 312435"/>
              <a:gd name="connsiteX1" fmla="*/ 181254 w 379555"/>
              <a:gd name="connsiteY1" fmla="*/ 310373 h 312435"/>
              <a:gd name="connsiteX2" fmla="*/ 0 w 379555"/>
              <a:gd name="connsiteY2" fmla="*/ 159471 h 312435"/>
              <a:gd name="connsiteX3" fmla="*/ 250452 w 379555"/>
              <a:gd name="connsiteY3" fmla="*/ 0 h 312435"/>
              <a:gd name="connsiteX4" fmla="*/ 379555 w 379555"/>
              <a:gd name="connsiteY4" fmla="*/ 218460 h 312435"/>
              <a:gd name="connsiteX0" fmla="*/ 369193 w 379555"/>
              <a:gd name="connsiteY0" fmla="*/ 221050 h 312435"/>
              <a:gd name="connsiteX1" fmla="*/ 181254 w 379555"/>
              <a:gd name="connsiteY1" fmla="*/ 310373 h 312435"/>
              <a:gd name="connsiteX2" fmla="*/ 0 w 379555"/>
              <a:gd name="connsiteY2" fmla="*/ 159471 h 31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555" h="312435" stroke="0" extrusionOk="0">
                <a:moveTo>
                  <a:pt x="379555" y="218460"/>
                </a:moveTo>
                <a:cubicBezTo>
                  <a:pt x="336119" y="292167"/>
                  <a:pt x="244513" y="320205"/>
                  <a:pt x="181254" y="310373"/>
                </a:cubicBezTo>
                <a:cubicBezTo>
                  <a:pt x="117995" y="300542"/>
                  <a:pt x="25202" y="241229"/>
                  <a:pt x="0" y="159471"/>
                </a:cubicBezTo>
                <a:lnTo>
                  <a:pt x="250452" y="0"/>
                </a:lnTo>
                <a:cubicBezTo>
                  <a:pt x="312482" y="36555"/>
                  <a:pt x="317525" y="181905"/>
                  <a:pt x="379555" y="218460"/>
                </a:cubicBezTo>
                <a:close/>
              </a:path>
              <a:path w="379555" h="312435" fill="none">
                <a:moveTo>
                  <a:pt x="369193" y="221050"/>
                </a:moveTo>
                <a:cubicBezTo>
                  <a:pt x="325757" y="294757"/>
                  <a:pt x="266226" y="320339"/>
                  <a:pt x="181254" y="310373"/>
                </a:cubicBezTo>
                <a:cubicBezTo>
                  <a:pt x="96283" y="300407"/>
                  <a:pt x="25202" y="241229"/>
                  <a:pt x="0" y="159471"/>
                </a:cubicBezTo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18" name="Arc 89"/>
          <p:cNvSpPr/>
          <p:nvPr/>
        </p:nvSpPr>
        <p:spPr>
          <a:xfrm>
            <a:off x="6745147" y="1207848"/>
            <a:ext cx="354522" cy="297938"/>
          </a:xfrm>
          <a:custGeom>
            <a:avLst/>
            <a:gdLst>
              <a:gd name="connsiteX0" fmla="*/ 402091 w 432000"/>
              <a:gd name="connsiteY0" fmla="*/ 325664 h 432000"/>
              <a:gd name="connsiteX1" fmla="*/ 190838 w 432000"/>
              <a:gd name="connsiteY1" fmla="*/ 430529 h 432000"/>
              <a:gd name="connsiteX2" fmla="*/ 9584 w 432000"/>
              <a:gd name="connsiteY2" fmla="*/ 279627 h 432000"/>
              <a:gd name="connsiteX3" fmla="*/ 216000 w 432000"/>
              <a:gd name="connsiteY3" fmla="*/ 216000 h 432000"/>
              <a:gd name="connsiteX4" fmla="*/ 402091 w 432000"/>
              <a:gd name="connsiteY4" fmla="*/ 325664 h 432000"/>
              <a:gd name="connsiteX0" fmla="*/ 402091 w 432000"/>
              <a:gd name="connsiteY0" fmla="*/ 325664 h 432000"/>
              <a:gd name="connsiteX1" fmla="*/ 190838 w 432000"/>
              <a:gd name="connsiteY1" fmla="*/ 430529 h 432000"/>
              <a:gd name="connsiteX2" fmla="*/ 9584 w 432000"/>
              <a:gd name="connsiteY2" fmla="*/ 279627 h 432000"/>
              <a:gd name="connsiteX0" fmla="*/ 392507 w 392507"/>
              <a:gd name="connsiteY0" fmla="*/ 205508 h 311848"/>
              <a:gd name="connsiteX1" fmla="*/ 181254 w 392507"/>
              <a:gd name="connsiteY1" fmla="*/ 310373 h 311848"/>
              <a:gd name="connsiteX2" fmla="*/ 0 w 392507"/>
              <a:gd name="connsiteY2" fmla="*/ 159471 h 311848"/>
              <a:gd name="connsiteX3" fmla="*/ 250452 w 392507"/>
              <a:gd name="connsiteY3" fmla="*/ 0 h 311848"/>
              <a:gd name="connsiteX4" fmla="*/ 392507 w 392507"/>
              <a:gd name="connsiteY4" fmla="*/ 205508 h 311848"/>
              <a:gd name="connsiteX0" fmla="*/ 392507 w 392507"/>
              <a:gd name="connsiteY0" fmla="*/ 205508 h 311848"/>
              <a:gd name="connsiteX1" fmla="*/ 181254 w 392507"/>
              <a:gd name="connsiteY1" fmla="*/ 310373 h 311848"/>
              <a:gd name="connsiteX2" fmla="*/ 0 w 392507"/>
              <a:gd name="connsiteY2" fmla="*/ 159471 h 311848"/>
              <a:gd name="connsiteX0" fmla="*/ 392507 w 392507"/>
              <a:gd name="connsiteY0" fmla="*/ 205508 h 312435"/>
              <a:gd name="connsiteX1" fmla="*/ 181254 w 392507"/>
              <a:gd name="connsiteY1" fmla="*/ 310373 h 312435"/>
              <a:gd name="connsiteX2" fmla="*/ 0 w 392507"/>
              <a:gd name="connsiteY2" fmla="*/ 159471 h 312435"/>
              <a:gd name="connsiteX3" fmla="*/ 250452 w 392507"/>
              <a:gd name="connsiteY3" fmla="*/ 0 h 312435"/>
              <a:gd name="connsiteX4" fmla="*/ 392507 w 392507"/>
              <a:gd name="connsiteY4" fmla="*/ 205508 h 312435"/>
              <a:gd name="connsiteX0" fmla="*/ 369193 w 392507"/>
              <a:gd name="connsiteY0" fmla="*/ 221050 h 312435"/>
              <a:gd name="connsiteX1" fmla="*/ 181254 w 392507"/>
              <a:gd name="connsiteY1" fmla="*/ 310373 h 312435"/>
              <a:gd name="connsiteX2" fmla="*/ 0 w 392507"/>
              <a:gd name="connsiteY2" fmla="*/ 159471 h 312435"/>
              <a:gd name="connsiteX0" fmla="*/ 379555 w 379555"/>
              <a:gd name="connsiteY0" fmla="*/ 218460 h 312435"/>
              <a:gd name="connsiteX1" fmla="*/ 181254 w 379555"/>
              <a:gd name="connsiteY1" fmla="*/ 310373 h 312435"/>
              <a:gd name="connsiteX2" fmla="*/ 0 w 379555"/>
              <a:gd name="connsiteY2" fmla="*/ 159471 h 312435"/>
              <a:gd name="connsiteX3" fmla="*/ 250452 w 379555"/>
              <a:gd name="connsiteY3" fmla="*/ 0 h 312435"/>
              <a:gd name="connsiteX4" fmla="*/ 379555 w 379555"/>
              <a:gd name="connsiteY4" fmla="*/ 218460 h 312435"/>
              <a:gd name="connsiteX0" fmla="*/ 369193 w 379555"/>
              <a:gd name="connsiteY0" fmla="*/ 221050 h 312435"/>
              <a:gd name="connsiteX1" fmla="*/ 181254 w 379555"/>
              <a:gd name="connsiteY1" fmla="*/ 310373 h 312435"/>
              <a:gd name="connsiteX2" fmla="*/ 0 w 379555"/>
              <a:gd name="connsiteY2" fmla="*/ 159471 h 31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555" h="312435" stroke="0" extrusionOk="0">
                <a:moveTo>
                  <a:pt x="379555" y="218460"/>
                </a:moveTo>
                <a:cubicBezTo>
                  <a:pt x="336119" y="292167"/>
                  <a:pt x="244513" y="320205"/>
                  <a:pt x="181254" y="310373"/>
                </a:cubicBezTo>
                <a:cubicBezTo>
                  <a:pt x="117995" y="300542"/>
                  <a:pt x="25202" y="241229"/>
                  <a:pt x="0" y="159471"/>
                </a:cubicBezTo>
                <a:lnTo>
                  <a:pt x="250452" y="0"/>
                </a:lnTo>
                <a:cubicBezTo>
                  <a:pt x="312482" y="36555"/>
                  <a:pt x="317525" y="181905"/>
                  <a:pt x="379555" y="218460"/>
                </a:cubicBezTo>
                <a:close/>
              </a:path>
              <a:path w="379555" h="312435" fill="none">
                <a:moveTo>
                  <a:pt x="369193" y="221050"/>
                </a:moveTo>
                <a:cubicBezTo>
                  <a:pt x="325757" y="294757"/>
                  <a:pt x="266226" y="320339"/>
                  <a:pt x="181254" y="310373"/>
                </a:cubicBezTo>
                <a:cubicBezTo>
                  <a:pt x="96283" y="300407"/>
                  <a:pt x="25202" y="241229"/>
                  <a:pt x="0" y="159471"/>
                </a:cubicBezTo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19" name="Arc 86"/>
          <p:cNvSpPr/>
          <p:nvPr/>
        </p:nvSpPr>
        <p:spPr>
          <a:xfrm>
            <a:off x="5262238" y="2034501"/>
            <a:ext cx="409761" cy="175404"/>
          </a:xfrm>
          <a:custGeom>
            <a:avLst/>
            <a:gdLst>
              <a:gd name="connsiteX0" fmla="*/ 270000 w 540000"/>
              <a:gd name="connsiteY0" fmla="*/ 0 h 540000"/>
              <a:gd name="connsiteX1" fmla="*/ 540000 w 540000"/>
              <a:gd name="connsiteY1" fmla="*/ 270000 h 540000"/>
              <a:gd name="connsiteX2" fmla="*/ 270000 w 540000"/>
              <a:gd name="connsiteY2" fmla="*/ 270000 h 540000"/>
              <a:gd name="connsiteX3" fmla="*/ 270000 w 540000"/>
              <a:gd name="connsiteY3" fmla="*/ 0 h 540000"/>
              <a:gd name="connsiteX0" fmla="*/ 270000 w 540000"/>
              <a:gd name="connsiteY0" fmla="*/ 0 h 540000"/>
              <a:gd name="connsiteX1" fmla="*/ 540000 w 540000"/>
              <a:gd name="connsiteY1" fmla="*/ 270000 h 540000"/>
              <a:gd name="connsiteX0" fmla="*/ 383823 w 653823"/>
              <a:gd name="connsiteY0" fmla="*/ 0 h 270000"/>
              <a:gd name="connsiteX1" fmla="*/ 653823 w 653823"/>
              <a:gd name="connsiteY1" fmla="*/ 270000 h 270000"/>
              <a:gd name="connsiteX2" fmla="*/ 0 w 653823"/>
              <a:gd name="connsiteY2" fmla="*/ 238956 h 270000"/>
              <a:gd name="connsiteX3" fmla="*/ 383823 w 653823"/>
              <a:gd name="connsiteY3" fmla="*/ 0 h 270000"/>
              <a:gd name="connsiteX0" fmla="*/ 383823 w 653823"/>
              <a:gd name="connsiteY0" fmla="*/ 0 h 270000"/>
              <a:gd name="connsiteX1" fmla="*/ 653823 w 653823"/>
              <a:gd name="connsiteY1" fmla="*/ 27000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3823" h="270000" stroke="0" extrusionOk="0">
                <a:moveTo>
                  <a:pt x="383823" y="0"/>
                </a:moveTo>
                <a:cubicBezTo>
                  <a:pt x="532940" y="0"/>
                  <a:pt x="653823" y="120883"/>
                  <a:pt x="653823" y="270000"/>
                </a:cubicBezTo>
                <a:lnTo>
                  <a:pt x="0" y="238956"/>
                </a:lnTo>
                <a:cubicBezTo>
                  <a:pt x="0" y="148956"/>
                  <a:pt x="383823" y="90000"/>
                  <a:pt x="383823" y="0"/>
                </a:cubicBezTo>
                <a:close/>
              </a:path>
              <a:path w="653823" h="270000" fill="none">
                <a:moveTo>
                  <a:pt x="383823" y="0"/>
                </a:moveTo>
                <a:cubicBezTo>
                  <a:pt x="532940" y="0"/>
                  <a:pt x="653823" y="120883"/>
                  <a:pt x="653823" y="270000"/>
                </a:cubicBezTo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6634" y="218016"/>
            <a:ext cx="8827722" cy="88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 marL="485775" indent="-485775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marL="485763" indent="-485763" defTabSz="91437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95268" algn="l"/>
                <a:tab pos="728645" algn="l"/>
              </a:tabLst>
              <a:defRPr/>
            </a:pP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  </a:t>
            </a:r>
            <a:r>
              <a:rPr lang="en-US" sz="1600" kern="0" dirty="0" smtClean="0">
                <a:solidFill>
                  <a:srgbClr val="FFFF00"/>
                </a:solidFill>
                <a:latin typeface="Century Schoolbook" pitchFamily="18" charset="0"/>
              </a:rPr>
              <a:t>Q.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	In </a:t>
            </a:r>
            <a:r>
              <a:rPr lang="en-US" sz="1600" kern="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ABC, PQ is a line segment intersecting AB at P and AC </a:t>
            </a:r>
            <a:endParaRPr lang="en-US" sz="1600" kern="0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pPr marL="485763" indent="-485763" defTabSz="91437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95268" algn="l"/>
                <a:tab pos="728645" algn="l"/>
              </a:tabLs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entury Schoolbook" pitchFamily="18" charset="0"/>
              </a:rPr>
              <a:t>        at 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Q </a:t>
            </a:r>
            <a:r>
              <a:rPr lang="en-US" sz="1600" kern="0" dirty="0" smtClean="0">
                <a:solidFill>
                  <a:srgbClr val="FFFF00"/>
                </a:solidFill>
                <a:latin typeface="Century Schoolbook" pitchFamily="18" charset="0"/>
              </a:rPr>
              <a:t>such that 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PQ </a:t>
            </a:r>
            <a:r>
              <a:rPr lang="en-US" sz="1600" kern="0" dirty="0">
                <a:solidFill>
                  <a:srgbClr val="FFFF00"/>
                </a:solidFill>
                <a:latin typeface="Symbol" pitchFamily="18" charset="2"/>
                <a:cs typeface="Arial" pitchFamily="34" charset="0"/>
              </a:rPr>
              <a:t>||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 BC. If PQ divides </a:t>
            </a:r>
            <a:r>
              <a:rPr lang="en-US" sz="1600" kern="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ABC</a:t>
            </a:r>
          </a:p>
          <a:p>
            <a:pPr marL="485763" indent="-485763" defTabSz="91437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95268" algn="l"/>
                <a:tab pos="728645" algn="l"/>
              </a:tabLst>
              <a:defRPr/>
            </a:pP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		into two equal parts equal in area. </a:t>
            </a:r>
            <a:r>
              <a:rPr lang="en-US" sz="1600" kern="0" dirty="0" smtClean="0">
                <a:solidFill>
                  <a:srgbClr val="FFFF00"/>
                </a:solidFill>
                <a:latin typeface="Century Schoolbook" pitchFamily="18" charset="0"/>
              </a:rPr>
              <a:t> Find :  </a:t>
            </a:r>
            <a:r>
              <a:rPr lang="en-US" sz="1600" kern="0" dirty="0">
                <a:solidFill>
                  <a:srgbClr val="FFFF00"/>
                </a:solidFill>
                <a:latin typeface="Century Schoolbook" pitchFamily="18" charset="0"/>
              </a:rPr>
              <a:t>	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23962" y="1717388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309885" y="1748369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467187" y="1762661"/>
            <a:ext cx="681550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rgbClr val="FF0000"/>
                </a:solidFill>
                <a:latin typeface="Century Schoolbook" pitchFamily="18" charset="0"/>
              </a:rPr>
              <a:t>.....(</a:t>
            </a:r>
            <a:r>
              <a:rPr lang="en-US" sz="1600" dirty="0" err="1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476753" y="1311551"/>
            <a:ext cx="1090316" cy="32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>
            <a:spAutoFit/>
          </a:bodyPr>
          <a:lstStyle>
            <a:lvl1pPr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5275" algn="l"/>
                <a:tab pos="7286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>
              <a:lnSpc>
                <a:spcPct val="110000"/>
              </a:lnSpc>
              <a:spcBef>
                <a:spcPct val="70000"/>
              </a:spcBef>
            </a:pP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(APQ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) 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2396393" y="1324514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2325" y="1162321"/>
            <a:ext cx="56132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Sol.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282786" y="2815482"/>
            <a:ext cx="2109788" cy="32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>
              <a:lnSpc>
                <a:spcPct val="110000"/>
              </a:lnSpc>
              <a:spcBef>
                <a:spcPct val="70000"/>
              </a:spcBef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APQ ~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18" charset="2"/>
              </a:rPr>
              <a:t>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ABC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57299" y="3227675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390862" y="3237228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5874" y="3701385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390862" y="3778398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68411" y="4220180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390862" y="4212270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79524" y="4685318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2390862" y="4714713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5181326" y="2446177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6750050" y="2470970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5181326" y="3005005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749820" y="3006322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5181326" y="3525912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756170" y="3555927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181326" y="4099163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778395" y="4099163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5181326" y="4606502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6789507" y="4627808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46" name="Line 65"/>
          <p:cNvSpPr>
            <a:spLocks noChangeShapeType="1"/>
          </p:cNvSpPr>
          <p:nvPr/>
        </p:nvSpPr>
        <p:spPr bwMode="auto">
          <a:xfrm>
            <a:off x="5182454" y="2483550"/>
            <a:ext cx="0" cy="2560320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3" tIns="38962" rIns="77923" bIns="38962"/>
          <a:lstStyle/>
          <a:p>
            <a:pPr defTabSz="685783"/>
            <a:endParaRPr lang="en-IN" sz="140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565612" y="3729195"/>
            <a:ext cx="1120773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5013" algn="l"/>
                <a:tab pos="1655763" algn="l"/>
                <a:tab pos="2001838" algn="l"/>
                <a:tab pos="3019425" algn="l"/>
                <a:tab pos="3700463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rgbClr val="7030A0"/>
                </a:solidFill>
                <a:latin typeface="Century Schoolbook" pitchFamily="18" charset="0"/>
              </a:rPr>
              <a:t>[from (</a:t>
            </a:r>
            <a:r>
              <a:rPr lang="en-US" sz="1600" dirty="0" err="1">
                <a:solidFill>
                  <a:srgbClr val="7030A0"/>
                </a:solidFill>
                <a:latin typeface="Century Schoolbook" pitchFamily="18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latin typeface="Century Schoolbook" pitchFamily="18" charset="0"/>
              </a:rPr>
              <a:t>)]</a:t>
            </a:r>
          </a:p>
        </p:txBody>
      </p:sp>
      <p:grpSp>
        <p:nvGrpSpPr>
          <p:cNvPr id="48" name="Group 92"/>
          <p:cNvGrpSpPr>
            <a:grpSpLocks/>
          </p:cNvGrpSpPr>
          <p:nvPr/>
        </p:nvGrpSpPr>
        <p:grpSpPr bwMode="auto">
          <a:xfrm>
            <a:off x="5030874" y="522363"/>
            <a:ext cx="3697040" cy="1998451"/>
            <a:chOff x="4571165" y="378490"/>
            <a:chExt cx="4004345" cy="2830538"/>
          </a:xfrm>
        </p:grpSpPr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7620590" y="378490"/>
              <a:ext cx="359750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4571165" y="2711750"/>
              <a:ext cx="359750" cy="479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8210550" y="2729512"/>
              <a:ext cx="364960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6348413" y="1028191"/>
              <a:ext cx="347598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6934200" y="2722672"/>
              <a:ext cx="377113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54" name="Isosceles Triangle 41"/>
            <p:cNvSpPr>
              <a:spLocks noChangeArrowheads="1"/>
            </p:cNvSpPr>
            <p:nvPr/>
          </p:nvSpPr>
          <p:spPr bwMode="auto">
            <a:xfrm flipH="1">
              <a:off x="4781550" y="716884"/>
              <a:ext cx="3563937" cy="2048624"/>
            </a:xfrm>
            <a:prstGeom prst="triangle">
              <a:avLst>
                <a:gd name="adj" fmla="val 2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endParaRPr lang="en-US" sz="1600" b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Straight Connector 42"/>
            <p:cNvCxnSpPr>
              <a:cxnSpLocks noChangeShapeType="1"/>
            </p:cNvCxnSpPr>
            <p:nvPr/>
          </p:nvCxnSpPr>
          <p:spPr bwMode="auto">
            <a:xfrm rot="16200000" flipH="1">
              <a:off x="6244182" y="1854828"/>
              <a:ext cx="1362573" cy="4587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55"/>
          <p:cNvSpPr txBox="1"/>
          <p:nvPr/>
        </p:nvSpPr>
        <p:spPr>
          <a:xfrm>
            <a:off x="6227807" y="1757054"/>
            <a:ext cx="828000" cy="360667"/>
          </a:xfrm>
          <a:prstGeom prst="roundRect">
            <a:avLst>
              <a:gd name="adj" fmla="val 1885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38" tIns="45719" rIns="91438" bIns="45719" rtlCol="0">
            <a:spAutoFit/>
          </a:bodyPr>
          <a:lstStyle/>
          <a:p>
            <a:pPr algn="ctr" defTabSz="685783"/>
            <a:r>
              <a:rPr lang="en-IN" sz="15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10 m</a:t>
            </a:r>
            <a:r>
              <a:rPr lang="en-IN" sz="1500" b="1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5116" y="1486533"/>
            <a:ext cx="828000" cy="360670"/>
          </a:xfrm>
          <a:prstGeom prst="roundRect">
            <a:avLst>
              <a:gd name="adj" fmla="val 1885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38" tIns="45719" rIns="91438" bIns="45719" rtlCol="0">
            <a:spAutoFit/>
          </a:bodyPr>
          <a:lstStyle/>
          <a:p>
            <a:pPr algn="ctr" defTabSz="685783"/>
            <a:r>
              <a:rPr lang="en-IN" sz="15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?</a:t>
            </a:r>
            <a:endParaRPr lang="en-IN" sz="15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23961" y="1486434"/>
            <a:ext cx="828000" cy="360670"/>
          </a:xfrm>
          <a:prstGeom prst="roundRect">
            <a:avLst>
              <a:gd name="adj" fmla="val 1885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38" tIns="45719" rIns="91438" bIns="45719" rtlCol="0">
            <a:spAutoFit/>
          </a:bodyPr>
          <a:lstStyle/>
          <a:p>
            <a:pPr algn="ctr" defTabSz="685783"/>
            <a:r>
              <a:rPr lang="en-IN" sz="1500" b="1" dirty="0">
                <a:solidFill>
                  <a:srgbClr val="0000CC"/>
                </a:solidFill>
                <a:latin typeface="Bookman Old Style" panose="02050604050505020204" pitchFamily="18" charset="0"/>
              </a:rPr>
              <a:t>10 m</a:t>
            </a:r>
            <a:r>
              <a:rPr lang="en-IN" sz="1500" b="1" baseline="30000" dirty="0">
                <a:solidFill>
                  <a:srgbClr val="0000CC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95216" y="1643797"/>
            <a:ext cx="876676" cy="360667"/>
          </a:xfrm>
          <a:prstGeom prst="roundRect">
            <a:avLst>
              <a:gd name="adj" fmla="val 1885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38" tIns="45719" rIns="91438" bIns="45719" rtlCol="0">
            <a:spAutoFit/>
          </a:bodyPr>
          <a:lstStyle/>
          <a:p>
            <a:pPr algn="ctr" defTabSz="685783"/>
            <a:r>
              <a:rPr lang="en-IN" sz="15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?</a:t>
            </a:r>
            <a:endParaRPr lang="en-IN" sz="15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84082" y="1642424"/>
            <a:ext cx="887811" cy="360667"/>
          </a:xfrm>
          <a:prstGeom prst="roundRect">
            <a:avLst>
              <a:gd name="adj" fmla="val 18859"/>
            </a:avLst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38" tIns="45719" rIns="91438" bIns="45719" rtlCol="0">
            <a:spAutoFit/>
          </a:bodyPr>
          <a:lstStyle/>
          <a:p>
            <a:pPr algn="ctr" defTabSz="685783"/>
            <a:r>
              <a:rPr lang="en-IN" sz="1500" b="1" dirty="0">
                <a:solidFill>
                  <a:srgbClr val="0000CC"/>
                </a:solidFill>
                <a:latin typeface="Bookman Old Style" panose="02050604050505020204" pitchFamily="18" charset="0"/>
              </a:rPr>
              <a:t>20 m</a:t>
            </a:r>
            <a:r>
              <a:rPr lang="en-IN" sz="1500" b="1" baseline="30000" dirty="0">
                <a:solidFill>
                  <a:srgbClr val="0000CC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144354" y="1231798"/>
            <a:ext cx="1843257" cy="1010272"/>
          </a:xfrm>
          <a:prstGeom prst="line">
            <a:avLst/>
          </a:prstGeom>
          <a:ln w="28575">
            <a:solidFill>
              <a:srgbClr val="0000C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987611" y="747565"/>
            <a:ext cx="879389" cy="4863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86388" y="2972649"/>
            <a:ext cx="301534" cy="169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93690" y="3226064"/>
            <a:ext cx="301534" cy="169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9274" y="1202699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1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7465" y="1454747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657295" y="1487350"/>
            <a:ext cx="25557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78241" y="1309955"/>
            <a:ext cx="942883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ABC</a:t>
            </a:r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)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87645" y="1628576"/>
            <a:ext cx="1059901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</a:t>
            </a:r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APQ)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2837" y="1871810"/>
            <a:ext cx="1053489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</a:t>
            </a:r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ABC)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369974" y="1907935"/>
            <a:ext cx="869921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90813" y="1606847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1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13" y="1850081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619244" y="1886206"/>
            <a:ext cx="281133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55407" y="3111270"/>
            <a:ext cx="1059901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</a:t>
            </a:r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APQ)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50598" y="3354503"/>
            <a:ext cx="1053489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ar</a:t>
            </a:r>
            <a:r>
              <a:rPr lang="en-IN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</a:t>
            </a:r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  <a:sym typeface="Symbol"/>
              </a:rPr>
              <a:t>ABC)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398714" y="3390628"/>
            <a:ext cx="970542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46748" y="3122528"/>
            <a:ext cx="52610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r>
              <a: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46748" y="3365760"/>
            <a:ext cx="527304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r>
              <a: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776610" y="3401886"/>
            <a:ext cx="41160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90743" y="3662280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1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90743" y="3905513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2019172" y="3941638"/>
            <a:ext cx="281133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36098" y="3662280"/>
            <a:ext cx="52610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r>
              <a: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36098" y="3905513"/>
            <a:ext cx="527304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r>
              <a: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2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765960" y="3941638"/>
            <a:ext cx="41160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15853" y="4079085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1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2049955" y="4380260"/>
            <a:ext cx="281133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29216" y="4342920"/>
                <a:ext cx="454976" cy="337445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16" y="4342920"/>
                <a:ext cx="454976" cy="337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756625" y="4079883"/>
            <a:ext cx="45717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56624" y="4323116"/>
            <a:ext cx="460378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786486" y="4359241"/>
            <a:ext cx="41160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06722" y="4579875"/>
            <a:ext cx="45717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06721" y="4868589"/>
            <a:ext cx="460378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1950869" y="4881049"/>
            <a:ext cx="36576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776609" y="4579875"/>
            <a:ext cx="28725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1</a:t>
            </a:r>
            <a:endParaRPr lang="en-IN" sz="14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810711" y="4881049"/>
            <a:ext cx="281133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689972" y="4843710"/>
                <a:ext cx="438834" cy="337142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entury Schoolbook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72" y="4843710"/>
                <a:ext cx="438834" cy="337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778500" y="2355850"/>
            <a:ext cx="965325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smtClean="0">
                <a:solidFill>
                  <a:schemeClr val="bg1"/>
                </a:solidFill>
                <a:latin typeface="Bookman Old Style" pitchFamily="18" charset="0"/>
              </a:rPr>
              <a:t>AB –</a:t>
            </a:r>
            <a:r>
              <a:rPr lang="en-IN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BP</a:t>
            </a:r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07099" y="2599084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782555" y="2635209"/>
            <a:ext cx="882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5885" y="2326292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7129987" y="2627466"/>
            <a:ext cx="281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009248" y="2590127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248" y="2590127"/>
                <a:ext cx="461276" cy="33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7100884" y="2878520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7134985" y="3179695"/>
            <a:ext cx="281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014247" y="3142355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47" y="3142355"/>
                <a:ext cx="461276" cy="3365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5671999" y="3574579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52447" y="3532355"/>
            <a:ext cx="2872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  <a:endParaRPr lang="en-IN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18033" y="3453265"/>
            <a:ext cx="435932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BP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18032" y="3696499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6247894" y="3732624"/>
            <a:ext cx="41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33730" y="3424620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7167832" y="3725794"/>
            <a:ext cx="281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047093" y="3688455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093" y="3688455"/>
                <a:ext cx="461276" cy="336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5671999" y="4105807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52447" y="4089165"/>
            <a:ext cx="2872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  <a:endParaRPr lang="en-IN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73663" y="3960697"/>
            <a:ext cx="304886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6307763" y="4261871"/>
            <a:ext cx="281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187026" y="4224532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26" y="4224532"/>
                <a:ext cx="461276" cy="3365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7090506" y="3980317"/>
            <a:ext cx="435932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BP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90505" y="4223549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7120367" y="4259675"/>
            <a:ext cx="41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298239" y="4518076"/>
            <a:ext cx="435932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BP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98238" y="4761308"/>
            <a:ext cx="446753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6328100" y="4797434"/>
            <a:ext cx="41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038352" y="4797993"/>
            <a:ext cx="602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078365" y="4746365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365" y="4746365"/>
                <a:ext cx="461276" cy="3365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942660" y="4509860"/>
                <a:ext cx="461276" cy="336500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400" b="1" baseline="300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0" y="4509860"/>
                <a:ext cx="461276" cy="3365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2"/>
          <p:cNvSpPr>
            <a:spLocks noChangeArrowheads="1"/>
          </p:cNvSpPr>
          <p:nvPr/>
        </p:nvSpPr>
        <p:spPr bwMode="auto">
          <a:xfrm>
            <a:off x="556260" y="2817492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43439" y="4528646"/>
            <a:ext cx="453966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400" b="1" dirty="0" smtClean="0">
                <a:solidFill>
                  <a:schemeClr val="bg1"/>
                </a:solidFill>
                <a:latin typeface="Bookman Old Style" pitchFamily="18" charset="0"/>
              </a:rPr>
              <a:t>– 1</a:t>
            </a:r>
            <a:endParaRPr lang="en-IN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68887" y="662103"/>
            <a:ext cx="5004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rgbClr val="FFFF00"/>
                </a:solidFill>
                <a:latin typeface="Century Schoolbook" pitchFamily="18" charset="0"/>
              </a:rPr>
              <a:t>BP</a:t>
            </a:r>
            <a:endParaRPr lang="en-IN" sz="1600" b="1" baseline="300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49834" y="933913"/>
            <a:ext cx="5004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rgbClr val="FFFF00"/>
                </a:solidFill>
                <a:latin typeface="Century Schoolbook" pitchFamily="18" charset="0"/>
              </a:rPr>
              <a:t>AB</a:t>
            </a:r>
            <a:endParaRPr lang="en-IN" sz="1600" b="1" baseline="300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5098748" y="984328"/>
            <a:ext cx="411607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133864" y="748051"/>
            <a:ext cx="2732164" cy="150023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6" presetClass="emph" presetSubtype="0" repeatCount="3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3" grpId="0"/>
      <p:bldP spid="14" grpId="0"/>
      <p:bldP spid="15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56" grpId="0" animBg="1"/>
      <p:bldP spid="56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5" grpId="0"/>
      <p:bldP spid="66" grpId="0"/>
      <p:bldP spid="68" grpId="0"/>
      <p:bldP spid="69" grpId="0"/>
      <p:bldP spid="70" grpId="0"/>
      <p:bldP spid="72" grpId="0"/>
      <p:bldP spid="73" grpId="0"/>
      <p:bldP spid="75" grpId="0"/>
      <p:bldP spid="76" grpId="0"/>
      <p:bldP spid="78" grpId="0"/>
      <p:bldP spid="79" grpId="0"/>
      <p:bldP spid="81" grpId="0"/>
      <p:bldP spid="82" grpId="0"/>
      <p:bldP spid="84" grpId="0"/>
      <p:bldP spid="85" grpId="0"/>
      <p:bldP spid="87" grpId="0"/>
      <p:bldP spid="89" grpId="0"/>
      <p:bldP spid="90" grpId="0"/>
      <p:bldP spid="91" grpId="0"/>
      <p:bldP spid="93" grpId="0"/>
      <p:bldP spid="94" grpId="0"/>
      <p:bldP spid="96" grpId="0"/>
      <p:bldP spid="98" grpId="0"/>
      <p:bldP spid="99" grpId="0"/>
      <p:bldP spid="100" grpId="0"/>
      <p:bldP spid="102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3" grpId="0"/>
      <p:bldP spid="115" grpId="0"/>
      <p:bldP spid="116" grpId="0"/>
      <p:bldP spid="117" grpId="0"/>
      <p:bldP spid="118" grpId="0"/>
      <p:bldP spid="120" grpId="0"/>
      <p:bldP spid="121" grpId="0"/>
      <p:bldP spid="122" grpId="0"/>
      <p:bldP spid="124" grpId="0"/>
      <p:bldP spid="125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78641" y="4057681"/>
            <a:ext cx="1617729" cy="539784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98" tIns="45302" rIns="90598" bIns="45302" rtlCol="0" anchor="ctr"/>
          <a:lstStyle/>
          <a:p>
            <a:pPr algn="ctr" defTabSz="805898"/>
            <a:endParaRPr lang="en-US" sz="18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  <a:p>
            <a:pPr algn="ctr" defTabSz="805898"/>
            <a:endParaRPr lang="en-US" sz="18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465" y="1837200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Let the common multiple be </a:t>
            </a:r>
            <a:r>
              <a:rPr lang="en-US" sz="16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x</a:t>
            </a:r>
            <a:endParaRPr lang="en-US" sz="1600" b="1" i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126438" y="2150868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1744" y="215070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1119" y="215070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1162" y="2128125"/>
            <a:ext cx="303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x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1872" y="213565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and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8597" y="215058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7424" y="216581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3720" y="2127590"/>
                <a:ext cx="67596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1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entury Schoolbook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</a:t>
                </a:r>
                <a:r>
                  <a:rPr lang="en-US" sz="1800" b="1" i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x</a:t>
                </a:r>
              </a:p>
              <a:p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</a:t>
                </a:r>
                <a:endParaRPr 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20" y="2127590"/>
                <a:ext cx="675963" cy="615553"/>
              </a:xfrm>
              <a:prstGeom prst="rect">
                <a:avLst/>
              </a:prstGeom>
              <a:blipFill rotWithShape="1">
                <a:blip r:embed="rId2"/>
                <a:stretch>
                  <a:fillRect t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5030874" y="1244859"/>
            <a:ext cx="3697040" cy="1998451"/>
            <a:chOff x="4571165" y="378490"/>
            <a:chExt cx="4004345" cy="2830538"/>
          </a:xfrm>
        </p:grpSpPr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7620590" y="378490"/>
              <a:ext cx="359750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4571165" y="2711750"/>
              <a:ext cx="359750" cy="479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8210550" y="2729512"/>
              <a:ext cx="364960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6348413" y="1028191"/>
              <a:ext cx="347598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6934200" y="2722672"/>
              <a:ext cx="377113" cy="47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8150" algn="l"/>
                  <a:tab pos="973138" algn="l"/>
                  <a:tab pos="1662113" algn="l"/>
                  <a:tab pos="2051050" algn="l"/>
                  <a:tab pos="3311525" algn="l"/>
                  <a:tab pos="4429125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22" name="Isosceles Triangle 41"/>
            <p:cNvSpPr>
              <a:spLocks noChangeArrowheads="1"/>
            </p:cNvSpPr>
            <p:nvPr/>
          </p:nvSpPr>
          <p:spPr bwMode="auto">
            <a:xfrm flipH="1">
              <a:off x="4781550" y="716884"/>
              <a:ext cx="3563937" cy="2048624"/>
            </a:xfrm>
            <a:prstGeom prst="triangle">
              <a:avLst>
                <a:gd name="adj" fmla="val 20000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endParaRPr lang="en-US" sz="1600" b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3" name="Straight Connector 42"/>
            <p:cNvCxnSpPr>
              <a:cxnSpLocks noChangeShapeType="1"/>
            </p:cNvCxnSpPr>
            <p:nvPr/>
          </p:nvCxnSpPr>
          <p:spPr bwMode="auto">
            <a:xfrm rot="16200000" flipH="1">
              <a:off x="6244182" y="1854828"/>
              <a:ext cx="1362573" cy="4587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97020" y="2542367"/>
            <a:ext cx="604606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But,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244535" y="2548010"/>
            <a:ext cx="473160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7788" y="255308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1950" y="254118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2858" y="253989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70929" y="253989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P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7614" y="2528718"/>
            <a:ext cx="1556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( A – B – P ) 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869253" y="2945025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2615" y="295331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P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3431" y="294255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1983433" y="2937314"/>
            <a:ext cx="473160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4141" y="29351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–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614195" y="294233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AP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897474" y="3289338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9547" y="333149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P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7785" y="335460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06595" y="3318665"/>
                <a:ext cx="67596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1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entury Schoolbook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</a:t>
                </a:r>
                <a:r>
                  <a:rPr lang="en-US" sz="1800" b="1" i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x</a:t>
                </a:r>
              </a:p>
              <a:p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</a:t>
                </a:r>
                <a:endParaRPr 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5" y="3318665"/>
                <a:ext cx="675963" cy="615553"/>
              </a:xfrm>
              <a:prstGeom prst="rect">
                <a:avLst/>
              </a:prstGeom>
              <a:blipFill rotWithShape="1">
                <a:blip r:embed="rId3"/>
                <a:stretch>
                  <a:fillRect t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470929" y="332419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–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35430" y="3313971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x</a:t>
            </a:r>
          </a:p>
          <a:p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892573" y="3634217"/>
            <a:ext cx="3353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4646" y="367636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P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2884" y="369948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62974" y="3668594"/>
                <a:ext cx="123178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1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entury Schoolbook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 – 1 ) </a:t>
                </a:r>
                <a:r>
                  <a:rPr lang="en-US" sz="1800" b="1" i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x</a:t>
                </a:r>
                <a:endParaRPr lang="en-US" sz="1800" b="1" i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  <a:p>
                <a:r>
                  <a:rPr lang="en-US" sz="16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rPr>
                  <a:t> </a:t>
                </a:r>
                <a:endParaRPr lang="en-US" sz="1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74" y="3668594"/>
                <a:ext cx="1231782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2475" t="-5941" r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82556" y="4091548"/>
            <a:ext cx="335302" cy="3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1731705" y="4159280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3" tIns="38962" rIns="77923" bIns="38962" anchor="ctr">
            <a:spAutoFit/>
          </a:bodyPr>
          <a:lstStyle>
            <a:lvl1pPr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630238" algn="l"/>
                <a:tab pos="1503363" algn="l"/>
                <a:tab pos="1893888" algn="l"/>
                <a:tab pos="2190750" algn="l"/>
                <a:tab pos="3989388" algn="l"/>
              </a:tabLs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685783"/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40437" y="4015681"/>
            <a:ext cx="5004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BP</a:t>
            </a:r>
            <a:endParaRPr lang="en-IN" sz="16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0436" y="4292780"/>
            <a:ext cx="50045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AB</a:t>
            </a:r>
            <a:endParaRPr lang="en-IN" sz="16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270298" y="4328906"/>
            <a:ext cx="41160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82151" y="4329465"/>
            <a:ext cx="60263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110875" y="4289126"/>
                <a:ext cx="476537" cy="372088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600" b="1" i="1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entury Schoolbook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600" b="1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75" y="4289126"/>
                <a:ext cx="476537" cy="3720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86459" y="3996176"/>
                <a:ext cx="476537" cy="372088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1600" b="1" i="1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latin typeface="Century Schoolbook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1600" b="1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59" y="3996176"/>
                <a:ext cx="476537" cy="3720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287238" y="4026251"/>
            <a:ext cx="4651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3442"/>
            <a:r>
              <a:rPr lang="en-IN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rPr>
              <a:t>– 1</a:t>
            </a:r>
            <a:endParaRPr lang="en-IN" sz="16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6634" y="218016"/>
            <a:ext cx="8827722" cy="1257924"/>
            <a:chOff x="56634" y="218016"/>
            <a:chExt cx="8827722" cy="1257924"/>
          </a:xfrm>
        </p:grpSpPr>
        <p:grpSp>
          <p:nvGrpSpPr>
            <p:cNvPr id="57" name="Group 56"/>
            <p:cNvGrpSpPr/>
            <p:nvPr/>
          </p:nvGrpSpPr>
          <p:grpSpPr>
            <a:xfrm>
              <a:off x="56634" y="218016"/>
              <a:ext cx="8827722" cy="1054449"/>
              <a:chOff x="56634" y="218016"/>
              <a:chExt cx="8827722" cy="1054449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56634" y="218016"/>
                <a:ext cx="8827722" cy="885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77923" tIns="38962" rIns="77923" bIns="38962">
                <a:spAutoFit/>
              </a:bodyPr>
              <a:lstStyle>
                <a:lvl1pPr marL="485775" indent="-485775"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1pPr>
                <a:lvl2pPr marL="742950" indent="-285750"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2pPr>
                <a:lvl3pPr marL="1143000" indent="-228600"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3pPr>
                <a:lvl4pPr marL="1600200" indent="-228600"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4pPr>
                <a:lvl5pPr marL="2057400" indent="-228600"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5275" algn="l"/>
                    <a:tab pos="728663" algn="l"/>
                  </a:tabLst>
                  <a:defRPr b="1">
                    <a:solidFill>
                      <a:schemeClr val="tx1"/>
                    </a:solidFill>
                    <a:latin typeface="Arial Rounded MT Bold" panose="020F0704030504030204" pitchFamily="34" charset="0"/>
                  </a:defRPr>
                </a:lvl9pPr>
              </a:lstStyle>
              <a:p>
                <a:pPr marL="485763" indent="-485763" defTabSz="914378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295268" algn="l"/>
                    <a:tab pos="728645" algn="l"/>
                  </a:tabLst>
                  <a:defRPr/>
                </a:pP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  </a:t>
                </a:r>
                <a:r>
                  <a:rPr lang="en-US" sz="1600" kern="0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Q.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	In </a:t>
                </a:r>
                <a:r>
                  <a:rPr lang="en-US" sz="1600" kern="0" dirty="0">
                    <a:solidFill>
                      <a:srgbClr val="FFFF00"/>
                    </a:solidFill>
                    <a:latin typeface="Symbol" pitchFamily="18" charset="2"/>
                  </a:rPr>
                  <a:t>D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ABC, PQ is a line segment intersecting AB at P and AC </a:t>
                </a:r>
                <a:endParaRPr lang="en-US" sz="1600" kern="0" dirty="0" smtClean="0">
                  <a:solidFill>
                    <a:srgbClr val="FFFF00"/>
                  </a:solidFill>
                  <a:latin typeface="Century Schoolbook" pitchFamily="18" charset="0"/>
                </a:endParaRPr>
              </a:p>
              <a:p>
                <a:pPr marL="485763" indent="-485763" defTabSz="914378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295268" algn="l"/>
                    <a:tab pos="728645" algn="l"/>
                  </a:tabLst>
                  <a:defRPr/>
                </a:pPr>
                <a:r>
                  <a:rPr lang="en-US" sz="1600" kern="0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        at 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Q </a:t>
                </a:r>
                <a:r>
                  <a:rPr lang="en-US" sz="1600" kern="0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such that 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PQ </a:t>
                </a:r>
                <a:r>
                  <a:rPr lang="en-US" sz="1600" kern="0" dirty="0">
                    <a:solidFill>
                      <a:srgbClr val="FFFF00"/>
                    </a:solidFill>
                    <a:latin typeface="Symbol" pitchFamily="18" charset="2"/>
                    <a:cs typeface="Arial" pitchFamily="34" charset="0"/>
                  </a:rPr>
                  <a:t>||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 BC. If PQ divides </a:t>
                </a:r>
                <a:r>
                  <a:rPr lang="en-US" sz="1600" kern="0" dirty="0">
                    <a:solidFill>
                      <a:srgbClr val="FFFF00"/>
                    </a:solidFill>
                    <a:latin typeface="Symbol" pitchFamily="18" charset="2"/>
                  </a:rPr>
                  <a:t>D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ABC</a:t>
                </a:r>
              </a:p>
              <a:p>
                <a:pPr marL="485763" indent="-485763" defTabSz="914378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295268" algn="l"/>
                    <a:tab pos="728645" algn="l"/>
                  </a:tabLst>
                  <a:defRPr/>
                </a:pP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		into two equal parts equal in area. </a:t>
                </a:r>
                <a:r>
                  <a:rPr lang="en-US" sz="1600" kern="0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 Find :  </a:t>
                </a:r>
                <a:r>
                  <a:rPr lang="en-US" sz="1600" kern="0" dirty="0">
                    <a:solidFill>
                      <a:srgbClr val="FFFF00"/>
                    </a:solidFill>
                    <a:latin typeface="Century Schoolbook" pitchFamily="18" charset="0"/>
                  </a:rPr>
                  <a:t>	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68887" y="662103"/>
                <a:ext cx="500454" cy="338552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:r>
                  <a:rPr lang="en-IN" sz="1600" b="1" dirty="0">
                    <a:solidFill>
                      <a:srgbClr val="FFFF00"/>
                    </a:solidFill>
                    <a:latin typeface="Century Schoolbook" pitchFamily="18" charset="0"/>
                  </a:rPr>
                  <a:t>BP</a:t>
                </a:r>
                <a:endParaRPr lang="en-IN" sz="1600" b="1" baseline="30000" dirty="0">
                  <a:solidFill>
                    <a:srgbClr val="FFFF00"/>
                  </a:solidFill>
                  <a:latin typeface="Century Schoolbook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49834" y="933913"/>
                <a:ext cx="500454" cy="338552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 defTabSz="913442"/>
                <a:r>
                  <a:rPr lang="en-IN" sz="1600" b="1" dirty="0">
                    <a:solidFill>
                      <a:srgbClr val="FFFF00"/>
                    </a:solidFill>
                    <a:latin typeface="Century Schoolbook" pitchFamily="18" charset="0"/>
                  </a:rPr>
                  <a:t>AB</a:t>
                </a:r>
                <a:endParaRPr lang="en-IN" sz="1600" b="1" baseline="30000" dirty="0">
                  <a:solidFill>
                    <a:srgbClr val="FFFF00"/>
                  </a:solidFill>
                  <a:latin typeface="Century Schoolbook" pitchFamily="18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5098748" y="984328"/>
                <a:ext cx="41160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94862" y="1151032"/>
              <a:ext cx="561329" cy="32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3" tIns="38962" rIns="77923" bIns="38962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rPr>
                <a:t>Sol.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6756" y="1399892"/>
            <a:ext cx="2549282" cy="600977"/>
            <a:chOff x="746756" y="1399892"/>
            <a:chExt cx="2549282" cy="600977"/>
          </a:xfrm>
        </p:grpSpPr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746756" y="1505335"/>
              <a:ext cx="335306" cy="32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3" tIns="38962" rIns="77923" bIns="38962" anchor="ctr">
              <a:spAutoFit/>
            </a:bodyPr>
            <a:lstStyle>
              <a:lvl1pPr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Symbol" panose="05050102010706020507" pitchFamily="18" charset="2"/>
                </a:rPr>
                <a:t>\</a:t>
              </a: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2558094" y="1534730"/>
              <a:ext cx="280804" cy="32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3" tIns="38962" rIns="77923" bIns="38962" anchor="ctr">
              <a:spAutoFit/>
            </a:bodyPr>
            <a:lstStyle>
              <a:lvl1pPr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  <a:tab pos="630238" algn="l"/>
                  <a:tab pos="1503363" algn="l"/>
                  <a:tab pos="1893888" algn="l"/>
                  <a:tab pos="2190750" algn="l"/>
                  <a:tab pos="3989388" algn="l"/>
                </a:tabLs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defTabSz="685783"/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Bookman Old Style" panose="02050604050505020204" pitchFamily="18" charset="0"/>
                </a:rPr>
                <a:t>=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73954" y="1399892"/>
              <a:ext cx="457172" cy="3077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defTabSz="913442"/>
              <a:r>
                <a:rPr lang="en-IN" sz="1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rPr>
                <a:t>AP</a:t>
              </a:r>
              <a:endPara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73953" y="1688606"/>
              <a:ext cx="460378" cy="3077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defTabSz="913442"/>
              <a:r>
                <a:rPr lang="en-IN" sz="1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rPr>
                <a:t>AB</a:t>
              </a:r>
              <a:endPara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2118101" y="1701066"/>
              <a:ext cx="365760" cy="0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43841" y="1399892"/>
              <a:ext cx="287254" cy="3077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defTabSz="913442"/>
              <a:r>
                <a:rPr lang="en-IN" sz="1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Schoolbook" pitchFamily="18" charset="0"/>
                </a:rPr>
                <a:t>1</a:t>
              </a:r>
              <a:endParaRPr lang="en-IN" sz="1400" b="1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Schoolbook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2977943" y="1701066"/>
              <a:ext cx="281133" cy="0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57204" y="1663727"/>
                  <a:ext cx="438834" cy="337142"/>
                </a:xfrm>
                <a:prstGeom prst="rect">
                  <a:avLst/>
                </a:prstGeom>
                <a:noFill/>
              </p:spPr>
              <p:txBody>
                <a:bodyPr wrap="none" lIns="91438" tIns="45719" rIns="91438" bIns="45719" rtlCol="0">
                  <a:spAutoFit/>
                </a:bodyPr>
                <a:lstStyle/>
                <a:p>
                  <a:pPr defTabSz="91344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IN" sz="1400" b="1" i="1" dirty="0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400" b="1" dirty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entury Schoolbook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IN" sz="1400" b="1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Century Schoolbook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204" y="1663727"/>
                  <a:ext cx="438834" cy="33714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25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3169415" y="188434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</a:t>
            </a:r>
            <a:endParaRPr lang="en-IN" sz="1400" b="1" dirty="0">
              <a:ln w="3175">
                <a:noFill/>
              </a:ln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95748" y="1884346"/>
            <a:ext cx="952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400" b="1" dirty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 = 90</a:t>
            </a:r>
            <a:r>
              <a:rPr lang="en-US" sz="1400" b="1" baseline="50000" dirty="0">
                <a:ln w="3175"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</a:t>
            </a:r>
            <a:endParaRPr lang="en-IN" sz="1400" b="1" baseline="50000" dirty="0">
              <a:ln w="3175">
                <a:noFill/>
              </a:ln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6" name="Right Triangle 105"/>
          <p:cNvSpPr/>
          <p:nvPr/>
        </p:nvSpPr>
        <p:spPr>
          <a:xfrm rot="12596068">
            <a:off x="451853" y="2470913"/>
            <a:ext cx="1008000" cy="1728000"/>
          </a:xfrm>
          <a:prstGeom prst="rtTriangle">
            <a:avLst/>
          </a:prstGeom>
          <a:solidFill>
            <a:srgbClr val="00B0F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08" name="Right Triangle 107"/>
          <p:cNvSpPr/>
          <p:nvPr/>
        </p:nvSpPr>
        <p:spPr>
          <a:xfrm rot="7219201">
            <a:off x="1793554" y="2865212"/>
            <a:ext cx="1692418" cy="2914229"/>
          </a:xfrm>
          <a:prstGeom prst="rtTriangle">
            <a:avLst/>
          </a:prstGeom>
          <a:solidFill>
            <a:srgbClr val="00206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51156" y="1713993"/>
            <a:ext cx="1952499" cy="25059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067888" y="1464251"/>
            <a:ext cx="3643135" cy="2497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06439" y="1456198"/>
            <a:ext cx="3435345" cy="22252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06329" y="1198175"/>
            <a:ext cx="2335476" cy="24938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28001" y="1188896"/>
            <a:ext cx="4749219" cy="24837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396326" y="900134"/>
            <a:ext cx="4150443" cy="27432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20447" y="934815"/>
            <a:ext cx="2710961" cy="23965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64"/>
            <a:endParaRPr lang="en-IN" dirty="0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980504" y="2839542"/>
            <a:ext cx="831596" cy="14975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958505" y="4114800"/>
            <a:ext cx="216000" cy="2161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843" y="266318"/>
            <a:ext cx="7812736" cy="3384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600" b="1" spc="150" dirty="0">
                <a:ln w="11430"/>
                <a:solidFill>
                  <a:srgbClr val="FFFF00"/>
                </a:solidFill>
                <a:latin typeface="Century Schoolbook" pitchFamily="18" charset="0"/>
              </a:rPr>
              <a:t>THEOREM ON SIMILARITY OF RIGHT ANGLED </a:t>
            </a:r>
            <a:r>
              <a:rPr lang="en-US" sz="1600" b="1" spc="150" dirty="0" smtClean="0">
                <a:ln w="11430"/>
                <a:solidFill>
                  <a:srgbClr val="FFFF00"/>
                </a:solidFill>
                <a:latin typeface="Century Schoolbook" pitchFamily="18" charset="0"/>
              </a:rPr>
              <a:t>TRIANGLES</a:t>
            </a:r>
            <a:endParaRPr lang="en-US" sz="1600" b="1" spc="150" dirty="0">
              <a:ln w="11430"/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64881" y="949213"/>
            <a:ext cx="7398020" cy="10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a right angled triangle,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if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perpendicular is drawn from the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vertex of the right angle  to the hypotenuse, then the triangles on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either side of the perpendicular are similar to the original triangle </a:t>
            </a:r>
            <a:endParaRPr lang="en-US" sz="1600" b="1" dirty="0" smtClean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and to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each other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1" name="AutoShape 12"/>
          <p:cNvSpPr>
            <a:spLocks noChangeArrowheads="1"/>
          </p:cNvSpPr>
          <p:nvPr/>
        </p:nvSpPr>
        <p:spPr bwMode="auto">
          <a:xfrm>
            <a:off x="957661" y="2335486"/>
            <a:ext cx="3352800" cy="2000250"/>
          </a:xfrm>
          <a:prstGeom prst="rtTriangle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25" tIns="38963" rIns="77925" bIns="38963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71268" y="1942788"/>
            <a:ext cx="650631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23" name="Text Box 19"/>
          <p:cNvSpPr txBox="1">
            <a:spLocks noChangeArrowheads="1"/>
          </p:cNvSpPr>
          <p:nvPr/>
        </p:nvSpPr>
        <p:spPr bwMode="auto">
          <a:xfrm>
            <a:off x="668813" y="4351527"/>
            <a:ext cx="650631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124" name="Text Box 20"/>
          <p:cNvSpPr txBox="1">
            <a:spLocks noChangeArrowheads="1"/>
          </p:cNvSpPr>
          <p:nvPr/>
        </p:nvSpPr>
        <p:spPr bwMode="auto">
          <a:xfrm>
            <a:off x="3970672" y="4294062"/>
            <a:ext cx="650631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000"/>
                </a:solidFill>
                <a:latin typeface="Century Schoolbook" pitchFamily="18" charset="0"/>
              </a:rPr>
              <a:t>C</a:t>
            </a:r>
          </a:p>
        </p:txBody>
      </p:sp>
      <p:sp>
        <p:nvSpPr>
          <p:cNvPr id="125" name="Rectangle 124"/>
          <p:cNvSpPr/>
          <p:nvPr/>
        </p:nvSpPr>
        <p:spPr>
          <a:xfrm rot="1729503">
            <a:off x="1557581" y="2779868"/>
            <a:ext cx="216000" cy="216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826859">
            <a:off x="1892459" y="3017926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entury Schoolbook" pitchFamily="18" charset="0"/>
              </a:rPr>
              <a:t>Hypotenuse</a:t>
            </a:r>
            <a:endParaRPr lang="en-IN" sz="20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127" name="Text Box 21"/>
          <p:cNvSpPr txBox="1">
            <a:spLocks noChangeArrowheads="1"/>
          </p:cNvSpPr>
          <p:nvPr/>
        </p:nvSpPr>
        <p:spPr bwMode="auto">
          <a:xfrm rot="1896515">
            <a:off x="1684983" y="2541469"/>
            <a:ext cx="650631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000"/>
                </a:solidFill>
                <a:latin typeface="Century Schoolbook" pitchFamily="18" charset="0"/>
              </a:rPr>
              <a:t>D</a:t>
            </a: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277046" y="4015897"/>
            <a:ext cx="3036533" cy="4514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41605" y="4022515"/>
            <a:ext cx="373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ABC 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</a:rPr>
              <a:t>∼ 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  <a:sym typeface="Symbol"/>
              </a:rPr>
              <a:t>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</a:rPr>
              <a:t>ADB ∼ 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  <a:sym typeface="Symbol"/>
              </a:rPr>
              <a:t>BDC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983068" y="2839542"/>
            <a:ext cx="831596" cy="149751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915188" y="4268816"/>
            <a:ext cx="128016" cy="128016"/>
          </a:xfrm>
          <a:prstGeom prst="ellipse">
            <a:avLst/>
          </a:prstGeom>
          <a:solidFill>
            <a:srgbClr val="FF0000"/>
          </a:solidFill>
          <a:ln w="285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8750" y="-43815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0085" y="2671767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ADC </a:t>
            </a:r>
          </a:p>
          <a:p>
            <a:endParaRPr lang="en-US" sz="14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  <a:sym typeface="Symbol"/>
              </a:rPr>
              <a:t>BDC</a:t>
            </a:r>
            <a:endParaRPr lang="en-IN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917" y="2662242"/>
            <a:ext cx="963725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∼ </a:t>
            </a:r>
            <a:r>
              <a:rPr lang="en-US" sz="1400" b="1" dirty="0" smtClean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ABC </a:t>
            </a:r>
          </a:p>
          <a:p>
            <a:endParaRPr lang="en-US" sz="14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∼ </a:t>
            </a:r>
            <a:r>
              <a:rPr lang="en-US" sz="1400" b="1" dirty="0" smtClean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  <a:sym typeface="Symbol"/>
              </a:rPr>
              <a:t>ABC</a:t>
            </a:r>
            <a:endParaRPr lang="en-IN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965200" y="2343150"/>
            <a:ext cx="3365500" cy="2000250"/>
          </a:xfrm>
          <a:prstGeom prst="triangle">
            <a:avLst>
              <a:gd name="adj" fmla="val 0"/>
            </a:avLst>
          </a:prstGeom>
          <a:noFill/>
          <a:ln>
            <a:solidFill>
              <a:srgbClr val="002060"/>
            </a:solidFill>
            <a:miter lim="800000"/>
          </a:ln>
          <a:effectLst>
            <a:glow rad="508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05263" y="3505218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ADC  </a:t>
            </a:r>
            <a:r>
              <a:rPr lang="en-US" sz="1400" b="1" dirty="0" smtClean="0">
                <a:solidFill>
                  <a:srgbClr val="FFFF00"/>
                </a:solidFill>
                <a:latin typeface="Cambria Math"/>
                <a:ea typeface="Cambria Math"/>
                <a:sym typeface="Symbol"/>
              </a:rPr>
              <a:t>∼  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  <a:ea typeface="Cambria Math"/>
                <a:sym typeface="Symbol"/>
              </a:rPr>
              <a:t>BDC</a:t>
            </a:r>
            <a:endParaRPr lang="en-IN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1387" y="2705099"/>
            <a:ext cx="619125" cy="25241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81387" y="3128962"/>
            <a:ext cx="619125" cy="25241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9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8" grpId="0" animBg="1"/>
      <p:bldP spid="121" grpId="0" animBg="1"/>
      <p:bldP spid="122" grpId="0"/>
      <p:bldP spid="123" grpId="0"/>
      <p:bldP spid="124" grpId="0"/>
      <p:bldP spid="125" grpId="0" animBg="1"/>
      <p:bldP spid="126" grpId="0"/>
      <p:bldP spid="126" grpId="1"/>
      <p:bldP spid="127" grpId="0"/>
      <p:bldP spid="136" grpId="0" animBg="1"/>
      <p:bldP spid="136" grpId="1" animBg="1"/>
      <p:bldP spid="137" grpId="0" build="allAtOnce"/>
      <p:bldP spid="141" grpId="0" animBg="1"/>
      <p:bldP spid="141" grpId="1" animBg="1"/>
      <p:bldP spid="4" grpId="0"/>
      <p:bldP spid="40" grpId="0"/>
      <p:bldP spid="5" grpId="0" animBg="1"/>
      <p:bldP spid="42" grpId="0"/>
      <p:bldP spid="6" grpId="0" animBg="1"/>
      <p:bldP spid="6" grpId="1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5400000">
            <a:off x="280986" y="3233737"/>
            <a:ext cx="1736725" cy="825501"/>
          </a:xfrm>
          <a:prstGeom prst="triangle">
            <a:avLst>
              <a:gd name="adj" fmla="val 25686"/>
            </a:avLst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736526" y="2790823"/>
            <a:ext cx="3197299" cy="1709167"/>
          </a:xfrm>
          <a:prstGeom prst="triangle">
            <a:avLst>
              <a:gd name="adj" fmla="val 0"/>
            </a:avLst>
          </a:prstGeom>
          <a:solidFill>
            <a:srgbClr val="FFFFFF">
              <a:alpha val="20000"/>
            </a:srgbClr>
          </a:solidFill>
          <a:ln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166" y="257449"/>
            <a:ext cx="7455033" cy="5846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defPPr>
              <a:defRPr lang="en-US"/>
            </a:defPPr>
            <a:lvl1pPr defTabSz="914400">
              <a:defRPr spc="150">
                <a:ln w="11430"/>
                <a:latin typeface="Bookman Old Style" pitchFamily="18" charset="0"/>
              </a:defRPr>
            </a:lvl1pPr>
          </a:lstStyle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TRICK FOR NAMING THE THREE TRIANGLES</a:t>
            </a: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(with respect to the figure)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41535" y="2887959"/>
            <a:ext cx="3600000" cy="5514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6450" y="929195"/>
            <a:ext cx="798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Step 1 </a:t>
            </a:r>
            <a:r>
              <a:rPr lang="en-US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: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Write the name of the bigger right angled triangle (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ABC) with</a:t>
            </a:r>
          </a:p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           the right angle (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B) in between.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452" y="1477483"/>
            <a:ext cx="8182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Step 2 </a:t>
            </a:r>
            <a:r>
              <a:rPr lang="en-US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: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Pick up the fourth point (D) and place it between the first two </a:t>
            </a:r>
          </a:p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           points (A and B)  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978" y="2004254"/>
            <a:ext cx="817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Step 3 </a:t>
            </a:r>
            <a:r>
              <a:rPr lang="en-US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: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Now, place the fourth point (D) between the second and the third </a:t>
            </a:r>
          </a:p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          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point (B and C)  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868473" y="4003131"/>
            <a:ext cx="3716755" cy="7494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25144" y="2389860"/>
            <a:ext cx="3886026" cy="2456190"/>
            <a:chOff x="362506" y="2096579"/>
            <a:chExt cx="4042811" cy="2858240"/>
          </a:xfrm>
        </p:grpSpPr>
        <p:sp>
          <p:nvSpPr>
            <p:cNvPr id="38" name="Rectangle 37"/>
            <p:cNvSpPr/>
            <p:nvPr/>
          </p:nvSpPr>
          <p:spPr>
            <a:xfrm>
              <a:off x="583482" y="4303123"/>
              <a:ext cx="224715" cy="25135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581929" y="2555779"/>
              <a:ext cx="3352800" cy="2000250"/>
            </a:xfrm>
            <a:prstGeom prst="rtTriangle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925" tIns="38963" rIns="77925" bIns="38963" anchor="ctr"/>
            <a:lstStyle/>
            <a:p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62506" y="2096579"/>
              <a:ext cx="650631" cy="4480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C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98467" y="4496372"/>
              <a:ext cx="650631" cy="4480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C000"/>
                  </a:solidFill>
                  <a:latin typeface="Century Schoolbook" pitchFamily="18" charset="0"/>
                </a:rPr>
                <a:t>B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3754686" y="4506800"/>
              <a:ext cx="650631" cy="4480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C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1871974">
              <a:off x="1169150" y="2991957"/>
              <a:ext cx="224715" cy="25135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1342302" y="2675900"/>
              <a:ext cx="650631" cy="4480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FFC000"/>
                  </a:solidFill>
                  <a:latin typeface="Century Schoolbook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86456" y="3057636"/>
              <a:ext cx="858113" cy="149839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035053" y="2929725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ABC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4813130" y="4015062"/>
            <a:ext cx="3829377" cy="78767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defTabSz="913464"/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This will give us the name of the second triangle  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466567" y="2890841"/>
            <a:ext cx="625399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Century Schoolbook" pitchFamily="18" charset="0"/>
              </a:rPr>
              <a:t>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82336" y="2917031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  <a:ea typeface="Cambria Math"/>
              </a:rPr>
              <a:t>∼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1467055" y="2889031"/>
            <a:ext cx="625399" cy="386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Century Schoolbook" pitchFamily="18" charset="0"/>
              </a:rPr>
              <a:t>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11435" y="2902258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  <a:ea typeface="Cambria Math"/>
              </a:rPr>
              <a:t>∼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35047" y="2929721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A</a:t>
            </a:r>
            <a:r>
              <a:rPr lang="en-US" sz="2000" b="1" dirty="0" smtClean="0">
                <a:noFill/>
                <a:latin typeface="Century Schoolbook" pitchFamily="18" charset="0"/>
              </a:rPr>
              <a:t>BC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5041" y="2929717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noFill/>
                <a:latin typeface="Century Schoolbook" pitchFamily="18" charset="0"/>
              </a:rPr>
              <a:t>A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B</a:t>
            </a:r>
            <a:r>
              <a:rPr lang="en-US" sz="2000" b="1" dirty="0" smtClean="0">
                <a:noFill/>
                <a:latin typeface="Century Schoolbook" pitchFamily="18" charset="0"/>
              </a:rPr>
              <a:t>C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35041" y="2929717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noFill/>
                <a:latin typeface="Century Schoolbook" pitchFamily="18" charset="0"/>
              </a:rPr>
              <a:t>AB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C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35035" y="2929713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noFill/>
                <a:latin typeface="Century Schoolbook" pitchFamily="18" charset="0"/>
              </a:rPr>
              <a:t>A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B</a:t>
            </a:r>
            <a:r>
              <a:rPr lang="en-US" sz="2000" b="1" dirty="0" smtClean="0">
                <a:noFill/>
                <a:latin typeface="Century Schoolbook" pitchFamily="18" charset="0"/>
              </a:rPr>
              <a:t>C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35037" y="2929713"/>
            <a:ext cx="11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2000" b="1" dirty="0" smtClean="0">
                <a:noFill/>
                <a:latin typeface="Century Schoolbook" pitchFamily="18" charset="0"/>
              </a:rPr>
              <a:t>ABC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49301" y="3235325"/>
            <a:ext cx="3155950" cy="1270000"/>
          </a:xfrm>
          <a:prstGeom prst="triangle">
            <a:avLst>
              <a:gd name="adj" fmla="val 25854"/>
            </a:avLst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3507 0.04013 C 0.04253 0.04908 0.05347 0.05402 0.0651 0.05402 C 0.0783 0.05402 0.08871 0.04908 0.09618 0.04013 L 0.1316 -3.33333E-6 " pathEditMode="relative" rAng="0" ptsTypes="AAAAA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408 0.04013 C 0.04965 0.04908 0.06267 0.05402 0.07639 0.05402 C 0.09166 0.05402 0.10416 0.04908 0.11285 0.04013 L 0.15486 -3.33333E-6 " pathEditMode="relative" rAng="0" ptsTypes="AAAAA">
                                      <p:cBhvr>
                                        <p:cTn id="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6285 0.04074 C 0.07569 0.05062 0.09531 0.05587 0.11632 0.05587 C 0.13958 0.05587 0.15868 0.05062 0.17153 0.04074 C 0.19271 0.02716 0.21267 0.02439 0.23437 0.0105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71 0.04013 C 0.08628 0.04908 0.10885 0.05402 0.13229 0.05402 C 0.15903 0.05402 0.18055 0.04908 0.19566 0.04013 L 0.26805 -3.33333E-6 " pathEditMode="relative" rAng="0" ptsTypes="AAAAA">
                                      <p:cBhvr>
                                        <p:cTn id="1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6562 0.04013 C 0.08021 0.04908 0.10139 0.05402 0.12344 0.05402 C 0.14809 0.05402 0.16892 0.04908 0.18281 0.04013 C 0.20573 0.02624 0.22621 0.01667 0.24913 0.0034 " pathEditMode="relative" rAng="0" ptsTypes="AAAAA">
                                      <p:cBhvr>
                                        <p:cTn id="1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7361 0.04013 C 0.08941 0.04908 0.11319 0.05402 0.13785 0.05402 C 0.16545 0.05402 0.18785 0.04908 0.20364 0.04013 C 0.22882 0.02593 0.2467 0.0179 0.27222 0.00402 " pathEditMode="relative" rAng="0" ptsTypes="AAAAA">
                                      <p:cBhvr>
                                        <p:cTn id="1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71605E-6 L 0.09722 0.04013 C 0.11805 0.04908 0.14878 0.05402 0.18073 0.05402 C 0.21719 0.05402 0.24635 0.04908 0.26684 0.04013 C 0.29965 0.02593 0.33993 0.02593 0.37239 0.01266 " pathEditMode="relative" rAng="0" ptsTypes="AAAAA">
                                      <p:cBhvr>
                                        <p:cTn id="1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0" grpId="0" animBg="1"/>
      <p:bldP spid="60" grpId="1" animBg="1"/>
      <p:bldP spid="32" grpId="0" animBg="1"/>
      <p:bldP spid="36" grpId="0" animBg="1"/>
      <p:bldP spid="36" grpId="1" animBg="1"/>
      <p:bldP spid="46" grpId="0"/>
      <p:bldP spid="47" grpId="0" animBg="1"/>
      <p:bldP spid="47" grpId="1" build="allAtOnce" animBg="1"/>
      <p:bldP spid="49" grpId="0"/>
      <p:bldP spid="49" grpId="1"/>
      <p:bldP spid="49" grpId="2"/>
      <p:bldP spid="53" grpId="0"/>
      <p:bldP spid="58" grpId="0"/>
      <p:bldP spid="58" grpId="1"/>
      <p:bldP spid="58" grpId="2"/>
      <p:bldP spid="59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ntagon 29"/>
          <p:cNvSpPr/>
          <p:nvPr/>
        </p:nvSpPr>
        <p:spPr>
          <a:xfrm>
            <a:off x="583247" y="307971"/>
            <a:ext cx="1862354" cy="38961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latin typeface="Arial MT Black" panose="00000102000000010000" pitchFamily="2" charset="0"/>
              </a:rPr>
              <a:t>EXAMPLE</a:t>
            </a:r>
            <a:endParaRPr lang="en-IN" sz="2000" dirty="0">
              <a:solidFill>
                <a:prstClr val="white"/>
              </a:solidFill>
              <a:latin typeface="Arial MT Black" panose="00000102000000010000" pitchFamily="2" charset="0"/>
            </a:endParaRPr>
          </a:p>
        </p:txBody>
      </p: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900368" y="3416052"/>
            <a:ext cx="689259" cy="1090852"/>
          </a:xfrm>
          <a:custGeom>
            <a:avLst/>
            <a:gdLst>
              <a:gd name="connsiteX0" fmla="*/ 0 w 2022796"/>
              <a:gd name="connsiteY0" fmla="*/ 1248015 h 1248015"/>
              <a:gd name="connsiteX1" fmla="*/ 0 w 2022796"/>
              <a:gd name="connsiteY1" fmla="*/ 0 h 1248015"/>
              <a:gd name="connsiteX2" fmla="*/ 2022796 w 2022796"/>
              <a:gd name="connsiteY2" fmla="*/ 1248015 h 1248015"/>
              <a:gd name="connsiteX3" fmla="*/ 0 w 2022796"/>
              <a:gd name="connsiteY3" fmla="*/ 1248015 h 1248015"/>
              <a:gd name="connsiteX0" fmla="*/ 0 w 3488342"/>
              <a:gd name="connsiteY0" fmla="*/ 1911895 h 1911895"/>
              <a:gd name="connsiteX1" fmla="*/ 1465546 w 3488342"/>
              <a:gd name="connsiteY1" fmla="*/ 0 h 1911895"/>
              <a:gd name="connsiteX2" fmla="*/ 3488342 w 3488342"/>
              <a:gd name="connsiteY2" fmla="*/ 1248015 h 1911895"/>
              <a:gd name="connsiteX3" fmla="*/ 0 w 3488342"/>
              <a:gd name="connsiteY3" fmla="*/ 1911895 h 1911895"/>
              <a:gd name="connsiteX0" fmla="*/ 0 w 2383442"/>
              <a:gd name="connsiteY0" fmla="*/ 1911895 h 1940165"/>
              <a:gd name="connsiteX1" fmla="*/ 1465546 w 2383442"/>
              <a:gd name="connsiteY1" fmla="*/ 0 h 1940165"/>
              <a:gd name="connsiteX2" fmla="*/ 2383442 w 2383442"/>
              <a:gd name="connsiteY2" fmla="*/ 1940165 h 1940165"/>
              <a:gd name="connsiteX3" fmla="*/ 0 w 2383442"/>
              <a:gd name="connsiteY3" fmla="*/ 1911895 h 1940165"/>
              <a:gd name="connsiteX0" fmla="*/ 0 w 2383442"/>
              <a:gd name="connsiteY0" fmla="*/ 1060995 h 1089265"/>
              <a:gd name="connsiteX1" fmla="*/ 665446 w 2383442"/>
              <a:gd name="connsiteY1" fmla="*/ 0 h 1089265"/>
              <a:gd name="connsiteX2" fmla="*/ 2383442 w 2383442"/>
              <a:gd name="connsiteY2" fmla="*/ 1089265 h 1089265"/>
              <a:gd name="connsiteX3" fmla="*/ 0 w 2383442"/>
              <a:gd name="connsiteY3" fmla="*/ 1060995 h 1089265"/>
              <a:gd name="connsiteX0" fmla="*/ 0 w 2383442"/>
              <a:gd name="connsiteY0" fmla="*/ 1816645 h 1844915"/>
              <a:gd name="connsiteX1" fmla="*/ 201896 w 2383442"/>
              <a:gd name="connsiteY1" fmla="*/ 0 h 1844915"/>
              <a:gd name="connsiteX2" fmla="*/ 2383442 w 2383442"/>
              <a:gd name="connsiteY2" fmla="*/ 1844915 h 1844915"/>
              <a:gd name="connsiteX3" fmla="*/ 0 w 2383442"/>
              <a:gd name="connsiteY3" fmla="*/ 1816645 h 1844915"/>
              <a:gd name="connsiteX0" fmla="*/ 0 w 2846992"/>
              <a:gd name="connsiteY0" fmla="*/ 1073695 h 1844915"/>
              <a:gd name="connsiteX1" fmla="*/ 665446 w 2846992"/>
              <a:gd name="connsiteY1" fmla="*/ 0 h 1844915"/>
              <a:gd name="connsiteX2" fmla="*/ 2846992 w 2846992"/>
              <a:gd name="connsiteY2" fmla="*/ 1844915 h 1844915"/>
              <a:gd name="connsiteX3" fmla="*/ 0 w 2846992"/>
              <a:gd name="connsiteY3" fmla="*/ 1073695 h 1844915"/>
              <a:gd name="connsiteX0" fmla="*/ 0 w 665446"/>
              <a:gd name="connsiteY0" fmla="*/ 1073695 h 1073695"/>
              <a:gd name="connsiteX1" fmla="*/ 665446 w 665446"/>
              <a:gd name="connsiteY1" fmla="*/ 0 h 1073695"/>
              <a:gd name="connsiteX2" fmla="*/ 662592 w 665446"/>
              <a:gd name="connsiteY2" fmla="*/ 1057515 h 1073695"/>
              <a:gd name="connsiteX3" fmla="*/ 0 w 665446"/>
              <a:gd name="connsiteY3" fmla="*/ 1073695 h 1073695"/>
              <a:gd name="connsiteX0" fmla="*/ 0 w 689259"/>
              <a:gd name="connsiteY0" fmla="*/ 1083220 h 1083220"/>
              <a:gd name="connsiteX1" fmla="*/ 689259 w 689259"/>
              <a:gd name="connsiteY1" fmla="*/ 0 h 1083220"/>
              <a:gd name="connsiteX2" fmla="*/ 662592 w 689259"/>
              <a:gd name="connsiteY2" fmla="*/ 1067040 h 1083220"/>
              <a:gd name="connsiteX3" fmla="*/ 0 w 689259"/>
              <a:gd name="connsiteY3" fmla="*/ 1083220 h 1083220"/>
              <a:gd name="connsiteX0" fmla="*/ 0 w 689259"/>
              <a:gd name="connsiteY0" fmla="*/ 1083220 h 1090852"/>
              <a:gd name="connsiteX1" fmla="*/ 689259 w 689259"/>
              <a:gd name="connsiteY1" fmla="*/ 0 h 1090852"/>
              <a:gd name="connsiteX2" fmla="*/ 648304 w 689259"/>
              <a:gd name="connsiteY2" fmla="*/ 1090852 h 1090852"/>
              <a:gd name="connsiteX3" fmla="*/ 0 w 689259"/>
              <a:gd name="connsiteY3" fmla="*/ 1083220 h 109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59" h="1090852">
                <a:moveTo>
                  <a:pt x="0" y="1083220"/>
                </a:moveTo>
                <a:lnTo>
                  <a:pt x="689259" y="0"/>
                </a:lnTo>
                <a:cubicBezTo>
                  <a:pt x="688308" y="352505"/>
                  <a:pt x="649255" y="738347"/>
                  <a:pt x="648304" y="1090852"/>
                </a:cubicBezTo>
                <a:lnTo>
                  <a:pt x="0" y="108322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" name="AutoShape 34"/>
          <p:cNvSpPr>
            <a:spLocks noChangeArrowheads="1"/>
          </p:cNvSpPr>
          <p:nvPr/>
        </p:nvSpPr>
        <p:spPr bwMode="auto">
          <a:xfrm>
            <a:off x="1572968" y="3432271"/>
            <a:ext cx="1745267" cy="1098790"/>
          </a:xfrm>
          <a:custGeom>
            <a:avLst/>
            <a:gdLst>
              <a:gd name="connsiteX0" fmla="*/ 0 w 2022796"/>
              <a:gd name="connsiteY0" fmla="*/ 1248015 h 1248015"/>
              <a:gd name="connsiteX1" fmla="*/ 0 w 2022796"/>
              <a:gd name="connsiteY1" fmla="*/ 0 h 1248015"/>
              <a:gd name="connsiteX2" fmla="*/ 2022796 w 2022796"/>
              <a:gd name="connsiteY2" fmla="*/ 1248015 h 1248015"/>
              <a:gd name="connsiteX3" fmla="*/ 0 w 2022796"/>
              <a:gd name="connsiteY3" fmla="*/ 1248015 h 1248015"/>
              <a:gd name="connsiteX0" fmla="*/ 0 w 3488342"/>
              <a:gd name="connsiteY0" fmla="*/ 1911895 h 1911895"/>
              <a:gd name="connsiteX1" fmla="*/ 1465546 w 3488342"/>
              <a:gd name="connsiteY1" fmla="*/ 0 h 1911895"/>
              <a:gd name="connsiteX2" fmla="*/ 3488342 w 3488342"/>
              <a:gd name="connsiteY2" fmla="*/ 1248015 h 1911895"/>
              <a:gd name="connsiteX3" fmla="*/ 0 w 3488342"/>
              <a:gd name="connsiteY3" fmla="*/ 1911895 h 1911895"/>
              <a:gd name="connsiteX0" fmla="*/ 0 w 2383442"/>
              <a:gd name="connsiteY0" fmla="*/ 1911895 h 1940165"/>
              <a:gd name="connsiteX1" fmla="*/ 1465546 w 2383442"/>
              <a:gd name="connsiteY1" fmla="*/ 0 h 1940165"/>
              <a:gd name="connsiteX2" fmla="*/ 2383442 w 2383442"/>
              <a:gd name="connsiteY2" fmla="*/ 1940165 h 1940165"/>
              <a:gd name="connsiteX3" fmla="*/ 0 w 2383442"/>
              <a:gd name="connsiteY3" fmla="*/ 1911895 h 1940165"/>
              <a:gd name="connsiteX0" fmla="*/ 0 w 2383442"/>
              <a:gd name="connsiteY0" fmla="*/ 1060995 h 1089265"/>
              <a:gd name="connsiteX1" fmla="*/ 665446 w 2383442"/>
              <a:gd name="connsiteY1" fmla="*/ 0 h 1089265"/>
              <a:gd name="connsiteX2" fmla="*/ 2383442 w 2383442"/>
              <a:gd name="connsiteY2" fmla="*/ 1089265 h 1089265"/>
              <a:gd name="connsiteX3" fmla="*/ 0 w 2383442"/>
              <a:gd name="connsiteY3" fmla="*/ 1060995 h 1089265"/>
              <a:gd name="connsiteX0" fmla="*/ 0 w 2116742"/>
              <a:gd name="connsiteY0" fmla="*/ 1060995 h 1403590"/>
              <a:gd name="connsiteX1" fmla="*/ 665446 w 2116742"/>
              <a:gd name="connsiteY1" fmla="*/ 0 h 1403590"/>
              <a:gd name="connsiteX2" fmla="*/ 2116742 w 2116742"/>
              <a:gd name="connsiteY2" fmla="*/ 1403590 h 1403590"/>
              <a:gd name="connsiteX3" fmla="*/ 0 w 2116742"/>
              <a:gd name="connsiteY3" fmla="*/ 1060995 h 1403590"/>
              <a:gd name="connsiteX0" fmla="*/ 0 w 1745267"/>
              <a:gd name="connsiteY0" fmla="*/ 1380082 h 1403590"/>
              <a:gd name="connsiteX1" fmla="*/ 293971 w 1745267"/>
              <a:gd name="connsiteY1" fmla="*/ 0 h 1403590"/>
              <a:gd name="connsiteX2" fmla="*/ 1745267 w 1745267"/>
              <a:gd name="connsiteY2" fmla="*/ 1403590 h 1403590"/>
              <a:gd name="connsiteX3" fmla="*/ 0 w 1745267"/>
              <a:gd name="connsiteY3" fmla="*/ 1380082 h 1403590"/>
              <a:gd name="connsiteX0" fmla="*/ 0 w 1745267"/>
              <a:gd name="connsiteY0" fmla="*/ 1075282 h 1098790"/>
              <a:gd name="connsiteX1" fmla="*/ 27271 w 1745267"/>
              <a:gd name="connsiteY1" fmla="*/ 0 h 1098790"/>
              <a:gd name="connsiteX2" fmla="*/ 1745267 w 1745267"/>
              <a:gd name="connsiteY2" fmla="*/ 1098790 h 1098790"/>
              <a:gd name="connsiteX3" fmla="*/ 0 w 1745267"/>
              <a:gd name="connsiteY3" fmla="*/ 1075282 h 10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5267" h="1098790">
                <a:moveTo>
                  <a:pt x="0" y="1075282"/>
                </a:moveTo>
                <a:lnTo>
                  <a:pt x="27271" y="0"/>
                </a:lnTo>
                <a:lnTo>
                  <a:pt x="1745267" y="1098790"/>
                </a:lnTo>
                <a:lnTo>
                  <a:pt x="0" y="10752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AutoShape 34"/>
          <p:cNvSpPr>
            <a:spLocks noChangeArrowheads="1"/>
          </p:cNvSpPr>
          <p:nvPr/>
        </p:nvSpPr>
        <p:spPr bwMode="auto">
          <a:xfrm>
            <a:off x="925851" y="3449371"/>
            <a:ext cx="2383442" cy="1089265"/>
          </a:xfrm>
          <a:custGeom>
            <a:avLst/>
            <a:gdLst>
              <a:gd name="connsiteX0" fmla="*/ 0 w 2022796"/>
              <a:gd name="connsiteY0" fmla="*/ 1248015 h 1248015"/>
              <a:gd name="connsiteX1" fmla="*/ 0 w 2022796"/>
              <a:gd name="connsiteY1" fmla="*/ 0 h 1248015"/>
              <a:gd name="connsiteX2" fmla="*/ 2022796 w 2022796"/>
              <a:gd name="connsiteY2" fmla="*/ 1248015 h 1248015"/>
              <a:gd name="connsiteX3" fmla="*/ 0 w 2022796"/>
              <a:gd name="connsiteY3" fmla="*/ 1248015 h 1248015"/>
              <a:gd name="connsiteX0" fmla="*/ 0 w 3488342"/>
              <a:gd name="connsiteY0" fmla="*/ 1911895 h 1911895"/>
              <a:gd name="connsiteX1" fmla="*/ 1465546 w 3488342"/>
              <a:gd name="connsiteY1" fmla="*/ 0 h 1911895"/>
              <a:gd name="connsiteX2" fmla="*/ 3488342 w 3488342"/>
              <a:gd name="connsiteY2" fmla="*/ 1248015 h 1911895"/>
              <a:gd name="connsiteX3" fmla="*/ 0 w 3488342"/>
              <a:gd name="connsiteY3" fmla="*/ 1911895 h 1911895"/>
              <a:gd name="connsiteX0" fmla="*/ 0 w 2383442"/>
              <a:gd name="connsiteY0" fmla="*/ 1911895 h 1940165"/>
              <a:gd name="connsiteX1" fmla="*/ 1465546 w 2383442"/>
              <a:gd name="connsiteY1" fmla="*/ 0 h 1940165"/>
              <a:gd name="connsiteX2" fmla="*/ 2383442 w 2383442"/>
              <a:gd name="connsiteY2" fmla="*/ 1940165 h 1940165"/>
              <a:gd name="connsiteX3" fmla="*/ 0 w 2383442"/>
              <a:gd name="connsiteY3" fmla="*/ 1911895 h 1940165"/>
              <a:gd name="connsiteX0" fmla="*/ 0 w 2383442"/>
              <a:gd name="connsiteY0" fmla="*/ 1060995 h 1089265"/>
              <a:gd name="connsiteX1" fmla="*/ 665446 w 2383442"/>
              <a:gd name="connsiteY1" fmla="*/ 0 h 1089265"/>
              <a:gd name="connsiteX2" fmla="*/ 2383442 w 2383442"/>
              <a:gd name="connsiteY2" fmla="*/ 1089265 h 1089265"/>
              <a:gd name="connsiteX3" fmla="*/ 0 w 2383442"/>
              <a:gd name="connsiteY3" fmla="*/ 1060995 h 108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3442" h="1089265">
                <a:moveTo>
                  <a:pt x="0" y="1060995"/>
                </a:moveTo>
                <a:lnTo>
                  <a:pt x="665446" y="0"/>
                </a:lnTo>
                <a:lnTo>
                  <a:pt x="2383442" y="1089265"/>
                </a:lnTo>
                <a:lnTo>
                  <a:pt x="0" y="106099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 flipH="1">
            <a:off x="767787" y="1535159"/>
            <a:ext cx="2067246" cy="943215"/>
          </a:xfrm>
          <a:custGeom>
            <a:avLst/>
            <a:gdLst>
              <a:gd name="connsiteX0" fmla="*/ 0 w 2022796"/>
              <a:gd name="connsiteY0" fmla="*/ 1248015 h 1248015"/>
              <a:gd name="connsiteX1" fmla="*/ 0 w 2022796"/>
              <a:gd name="connsiteY1" fmla="*/ 0 h 1248015"/>
              <a:gd name="connsiteX2" fmla="*/ 2022796 w 2022796"/>
              <a:gd name="connsiteY2" fmla="*/ 1248015 h 1248015"/>
              <a:gd name="connsiteX3" fmla="*/ 0 w 2022796"/>
              <a:gd name="connsiteY3" fmla="*/ 1248015 h 1248015"/>
              <a:gd name="connsiteX0" fmla="*/ 1314450 w 3337246"/>
              <a:gd name="connsiteY0" fmla="*/ 759065 h 759065"/>
              <a:gd name="connsiteX1" fmla="*/ 0 w 3337246"/>
              <a:gd name="connsiteY1" fmla="*/ 0 h 759065"/>
              <a:gd name="connsiteX2" fmla="*/ 3337246 w 3337246"/>
              <a:gd name="connsiteY2" fmla="*/ 759065 h 759065"/>
              <a:gd name="connsiteX3" fmla="*/ 1314450 w 3337246"/>
              <a:gd name="connsiteY3" fmla="*/ 759065 h 759065"/>
              <a:gd name="connsiteX0" fmla="*/ 0 w 3864296"/>
              <a:gd name="connsiteY0" fmla="*/ 943215 h 943215"/>
              <a:gd name="connsiteX1" fmla="*/ 527050 w 3864296"/>
              <a:gd name="connsiteY1" fmla="*/ 0 h 943215"/>
              <a:gd name="connsiteX2" fmla="*/ 3864296 w 3864296"/>
              <a:gd name="connsiteY2" fmla="*/ 759065 h 943215"/>
              <a:gd name="connsiteX3" fmla="*/ 0 w 3864296"/>
              <a:gd name="connsiteY3" fmla="*/ 943215 h 943215"/>
              <a:gd name="connsiteX0" fmla="*/ 0 w 2067246"/>
              <a:gd name="connsiteY0" fmla="*/ 943215 h 943215"/>
              <a:gd name="connsiteX1" fmla="*/ 527050 w 2067246"/>
              <a:gd name="connsiteY1" fmla="*/ 0 h 943215"/>
              <a:gd name="connsiteX2" fmla="*/ 2067246 w 2067246"/>
              <a:gd name="connsiteY2" fmla="*/ 936865 h 943215"/>
              <a:gd name="connsiteX3" fmla="*/ 0 w 2067246"/>
              <a:gd name="connsiteY3" fmla="*/ 943215 h 94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7246" h="943215">
                <a:moveTo>
                  <a:pt x="0" y="943215"/>
                </a:moveTo>
                <a:lnTo>
                  <a:pt x="527050" y="0"/>
                </a:lnTo>
                <a:lnTo>
                  <a:pt x="2067246" y="936865"/>
                </a:lnTo>
                <a:lnTo>
                  <a:pt x="0" y="943215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 flipH="1">
            <a:off x="2313834" y="1207538"/>
            <a:ext cx="530546" cy="1273415"/>
          </a:xfrm>
          <a:custGeom>
            <a:avLst/>
            <a:gdLst>
              <a:gd name="connsiteX0" fmla="*/ 0 w 2022796"/>
              <a:gd name="connsiteY0" fmla="*/ 1248015 h 1248015"/>
              <a:gd name="connsiteX1" fmla="*/ 0 w 2022796"/>
              <a:gd name="connsiteY1" fmla="*/ 0 h 1248015"/>
              <a:gd name="connsiteX2" fmla="*/ 2022796 w 2022796"/>
              <a:gd name="connsiteY2" fmla="*/ 1248015 h 1248015"/>
              <a:gd name="connsiteX3" fmla="*/ 0 w 2022796"/>
              <a:gd name="connsiteY3" fmla="*/ 1248015 h 1248015"/>
              <a:gd name="connsiteX0" fmla="*/ 857250 w 2880046"/>
              <a:gd name="connsiteY0" fmla="*/ 1121015 h 1121015"/>
              <a:gd name="connsiteX1" fmla="*/ 0 w 2880046"/>
              <a:gd name="connsiteY1" fmla="*/ 0 h 1121015"/>
              <a:gd name="connsiteX2" fmla="*/ 2880046 w 2880046"/>
              <a:gd name="connsiteY2" fmla="*/ 1121015 h 1121015"/>
              <a:gd name="connsiteX3" fmla="*/ 857250 w 2880046"/>
              <a:gd name="connsiteY3" fmla="*/ 1121015 h 1121015"/>
              <a:gd name="connsiteX0" fmla="*/ 31750 w 2880046"/>
              <a:gd name="connsiteY0" fmla="*/ 1298815 h 1298815"/>
              <a:gd name="connsiteX1" fmla="*/ 0 w 2880046"/>
              <a:gd name="connsiteY1" fmla="*/ 0 h 1298815"/>
              <a:gd name="connsiteX2" fmla="*/ 2880046 w 2880046"/>
              <a:gd name="connsiteY2" fmla="*/ 1121015 h 1298815"/>
              <a:gd name="connsiteX3" fmla="*/ 31750 w 2880046"/>
              <a:gd name="connsiteY3" fmla="*/ 1298815 h 1298815"/>
              <a:gd name="connsiteX0" fmla="*/ 31750 w 562296"/>
              <a:gd name="connsiteY0" fmla="*/ 1298815 h 1298815"/>
              <a:gd name="connsiteX1" fmla="*/ 0 w 562296"/>
              <a:gd name="connsiteY1" fmla="*/ 0 h 1298815"/>
              <a:gd name="connsiteX2" fmla="*/ 562296 w 562296"/>
              <a:gd name="connsiteY2" fmla="*/ 359015 h 1298815"/>
              <a:gd name="connsiteX3" fmla="*/ 31750 w 562296"/>
              <a:gd name="connsiteY3" fmla="*/ 1298815 h 1298815"/>
              <a:gd name="connsiteX0" fmla="*/ 0 w 530546"/>
              <a:gd name="connsiteY0" fmla="*/ 1273415 h 1273415"/>
              <a:gd name="connsiteX1" fmla="*/ 0 w 530546"/>
              <a:gd name="connsiteY1" fmla="*/ 0 h 1273415"/>
              <a:gd name="connsiteX2" fmla="*/ 530546 w 530546"/>
              <a:gd name="connsiteY2" fmla="*/ 333615 h 1273415"/>
              <a:gd name="connsiteX3" fmla="*/ 0 w 530546"/>
              <a:gd name="connsiteY3" fmla="*/ 1273415 h 127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546" h="1273415">
                <a:moveTo>
                  <a:pt x="0" y="1273415"/>
                </a:moveTo>
                <a:lnTo>
                  <a:pt x="0" y="0"/>
                </a:lnTo>
                <a:lnTo>
                  <a:pt x="530546" y="333615"/>
                </a:lnTo>
                <a:lnTo>
                  <a:pt x="0" y="127341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60000"/>
            </a:scheme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 flipH="1">
            <a:off x="812875" y="1216057"/>
            <a:ext cx="2022796" cy="1248015"/>
          </a:xfrm>
          <a:prstGeom prst="rtTriangle">
            <a:avLst/>
          </a:prstGeom>
          <a:solidFill>
            <a:srgbClr val="002060">
              <a:alpha val="60000"/>
            </a:srgbClr>
          </a:solidFill>
          <a:ln w="3810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558314" y="890560"/>
            <a:ext cx="6397288" cy="1894190"/>
            <a:chOff x="-3690207" y="194785"/>
            <a:chExt cx="6397288" cy="1894190"/>
          </a:xfrm>
        </p:grpSpPr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258025" y="194785"/>
              <a:ext cx="2449056" cy="1894190"/>
              <a:chOff x="858" y="603"/>
              <a:chExt cx="2212" cy="2008"/>
            </a:xfrm>
          </p:grpSpPr>
          <p:sp>
            <p:nvSpPr>
              <p:cNvPr id="11" name="AutoShape 34"/>
              <p:cNvSpPr>
                <a:spLocks noChangeArrowheads="1"/>
              </p:cNvSpPr>
              <p:nvPr/>
            </p:nvSpPr>
            <p:spPr bwMode="auto">
              <a:xfrm>
                <a:off x="1017" y="945"/>
                <a:ext cx="1827" cy="1323"/>
              </a:xfrm>
              <a:prstGeom prst="rtTriangle">
                <a:avLst/>
              </a:prstGeom>
              <a:noFill/>
              <a:ln w="38100">
                <a:solidFill>
                  <a:schemeClr val="accent3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 Box 35"/>
              <p:cNvSpPr txBox="1">
                <a:spLocks noChangeArrowheads="1"/>
              </p:cNvSpPr>
              <p:nvPr/>
            </p:nvSpPr>
            <p:spPr bwMode="auto">
              <a:xfrm>
                <a:off x="858" y="603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P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Freeform 36"/>
              <p:cNvSpPr>
                <a:spLocks/>
              </p:cNvSpPr>
              <p:nvPr/>
            </p:nvSpPr>
            <p:spPr bwMode="auto">
              <a:xfrm>
                <a:off x="1017" y="2091"/>
                <a:ext cx="141" cy="189"/>
              </a:xfrm>
              <a:custGeom>
                <a:avLst/>
                <a:gdLst>
                  <a:gd name="T0" fmla="*/ 0 w 141"/>
                  <a:gd name="T1" fmla="*/ 0 h 189"/>
                  <a:gd name="T2" fmla="*/ 141 w 141"/>
                  <a:gd name="T3" fmla="*/ 0 h 189"/>
                  <a:gd name="T4" fmla="*/ 141 w 141"/>
                  <a:gd name="T5" fmla="*/ 189 h 189"/>
                  <a:gd name="T6" fmla="*/ 0 60000 65536"/>
                  <a:gd name="T7" fmla="*/ 0 60000 65536"/>
                  <a:gd name="T8" fmla="*/ 0 60000 65536"/>
                  <a:gd name="T9" fmla="*/ 0 w 141"/>
                  <a:gd name="T10" fmla="*/ 0 h 189"/>
                  <a:gd name="T11" fmla="*/ 141 w 141"/>
                  <a:gd name="T12" fmla="*/ 189 h 1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1" h="189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89"/>
                    </a:lnTo>
                  </a:path>
                </a:pathLst>
              </a:custGeom>
              <a:noFill/>
              <a:ln w="38100" cmpd="sng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Line 37"/>
              <p:cNvSpPr>
                <a:spLocks noChangeShapeType="1"/>
              </p:cNvSpPr>
              <p:nvPr/>
            </p:nvSpPr>
            <p:spPr bwMode="auto">
              <a:xfrm flipV="1">
                <a:off x="1020" y="1293"/>
                <a:ext cx="477" cy="966"/>
              </a:xfrm>
              <a:prstGeom prst="line">
                <a:avLst/>
              </a:prstGeom>
              <a:noFill/>
              <a:ln w="38100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1320" y="1218"/>
                <a:ext cx="99" cy="222"/>
              </a:xfrm>
              <a:custGeom>
                <a:avLst/>
                <a:gdLst>
                  <a:gd name="T0" fmla="*/ 72 w 99"/>
                  <a:gd name="T1" fmla="*/ 0 h 222"/>
                  <a:gd name="T2" fmla="*/ 0 w 99"/>
                  <a:gd name="T3" fmla="*/ 156 h 222"/>
                  <a:gd name="T4" fmla="*/ 99 w 99"/>
                  <a:gd name="T5" fmla="*/ 222 h 222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2"/>
                  <a:gd name="T11" fmla="*/ 99 w 99"/>
                  <a:gd name="T12" fmla="*/ 222 h 2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2">
                    <a:moveTo>
                      <a:pt x="72" y="0"/>
                    </a:moveTo>
                    <a:lnTo>
                      <a:pt x="0" y="156"/>
                    </a:lnTo>
                    <a:lnTo>
                      <a:pt x="99" y="222"/>
                    </a:lnTo>
                  </a:path>
                </a:pathLst>
              </a:custGeom>
              <a:noFill/>
              <a:ln w="38100" cmpd="sng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39"/>
              <p:cNvSpPr txBox="1">
                <a:spLocks noChangeArrowheads="1"/>
              </p:cNvSpPr>
              <p:nvPr/>
            </p:nvSpPr>
            <p:spPr bwMode="auto">
              <a:xfrm>
                <a:off x="1414" y="955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M</a:t>
                </a:r>
              </a:p>
            </p:txBody>
          </p:sp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2759" y="2254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R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867" y="2293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Q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-3690207" y="712242"/>
              <a:ext cx="3602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Century Schoolbook" pitchFamily="18" charset="0"/>
                  <a:sym typeface="Symbol"/>
                </a:rPr>
                <a:t></a:t>
              </a:r>
              <a:r>
                <a:rPr lang="en-US" sz="2000" b="1" dirty="0" smtClean="0">
                  <a:solidFill>
                    <a:srgbClr val="FF0000"/>
                  </a:solidFill>
                  <a:latin typeface="Century Schoolbook" pitchFamily="18" charset="0"/>
                  <a:sym typeface="Symbol"/>
                </a:rPr>
                <a:t>          </a:t>
              </a:r>
              <a:r>
                <a:rPr lang="en-US" sz="2000" b="1" dirty="0" smtClean="0">
                  <a:solidFill>
                    <a:srgbClr val="FFFF00"/>
                  </a:solidFill>
                  <a:latin typeface="Century Schoolbook" pitchFamily="18" charset="0"/>
                  <a:ea typeface="Cambria Math"/>
                </a:rPr>
                <a:t>∼</a:t>
              </a:r>
              <a:r>
                <a:rPr lang="en-US" sz="2000" b="1" dirty="0" smtClean="0">
                  <a:solidFill>
                    <a:srgbClr val="FF0000"/>
                  </a:solidFill>
                  <a:latin typeface="Century Schoolbook" pitchFamily="18" charset="0"/>
                  <a:ea typeface="Cambria Math"/>
                </a:rPr>
                <a:t> </a:t>
              </a:r>
              <a:r>
                <a:rPr lang="en-US" sz="2000" b="1" dirty="0">
                  <a:solidFill>
                    <a:srgbClr val="FFFF00"/>
                  </a:solidFill>
                  <a:latin typeface="Century Schoolbook" pitchFamily="18" charset="0"/>
                  <a:ea typeface="Cambria Math"/>
                  <a:sym typeface="Symbol"/>
                </a:rPr>
                <a:t></a:t>
              </a:r>
              <a:r>
                <a:rPr lang="en-US" sz="2000" b="1" dirty="0">
                  <a:solidFill>
                    <a:srgbClr val="FF0000"/>
                  </a:solidFill>
                  <a:latin typeface="Century Schoolbook" pitchFamily="18" charset="0"/>
                  <a:ea typeface="Cambria Math"/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entury Schoolbook" pitchFamily="18" charset="0"/>
                  <a:ea typeface="Cambria Math"/>
                  <a:sym typeface="Symbol"/>
                </a:rPr>
                <a:t>          </a:t>
              </a:r>
              <a:r>
                <a:rPr lang="en-US" sz="2000" b="1" dirty="0" smtClean="0">
                  <a:solidFill>
                    <a:srgbClr val="FFFF00"/>
                  </a:solidFill>
                  <a:latin typeface="Century Schoolbook" pitchFamily="18" charset="0"/>
                  <a:ea typeface="Cambria Math"/>
                </a:rPr>
                <a:t>∼</a:t>
              </a:r>
              <a:r>
                <a:rPr lang="en-US" sz="2000" b="1" dirty="0" smtClean="0">
                  <a:solidFill>
                    <a:srgbClr val="FF0000"/>
                  </a:solidFill>
                  <a:latin typeface="Century Schoolbook" pitchFamily="18" charset="0"/>
                  <a:ea typeface="Cambria Math"/>
                </a:rPr>
                <a:t> </a:t>
              </a:r>
              <a:r>
                <a:rPr lang="en-US" sz="2000" b="1" dirty="0" smtClean="0">
                  <a:solidFill>
                    <a:srgbClr val="FFFF00"/>
                  </a:solidFill>
                  <a:latin typeface="Century Schoolbook" pitchFamily="18" charset="0"/>
                  <a:ea typeface="Cambria Math"/>
                  <a:sym typeface="Symbol"/>
                </a:rPr>
                <a:t></a:t>
              </a:r>
              <a:r>
                <a:rPr lang="en-US" sz="2000" b="1" dirty="0">
                  <a:solidFill>
                    <a:srgbClr val="FF0000"/>
                  </a:solidFill>
                  <a:latin typeface="Century Schoolbook" pitchFamily="18" charset="0"/>
                  <a:ea typeface="Cambria Math"/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entury Schoolbook" pitchFamily="18" charset="0"/>
                  <a:ea typeface="Cambria Math"/>
                  <a:sym typeface="Symbol"/>
                </a:rPr>
                <a:t> </a:t>
              </a:r>
              <a:endParaRPr lang="en-IN" sz="2000" b="1" dirty="0">
                <a:solidFill>
                  <a:srgbClr val="FF000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598" y="3507974"/>
            <a:ext cx="5354655" cy="1913142"/>
            <a:chOff x="5593187" y="1104288"/>
            <a:chExt cx="5354655" cy="1913142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 rot="12741521" flipH="1">
              <a:off x="5593187" y="1246813"/>
              <a:ext cx="2605133" cy="1770617"/>
              <a:chOff x="426" y="420"/>
              <a:chExt cx="2353" cy="1877"/>
            </a:xfrm>
          </p:grpSpPr>
          <p:sp>
            <p:nvSpPr>
              <p:cNvPr id="22" name="AutoShape 34"/>
              <p:cNvSpPr>
                <a:spLocks noChangeArrowheads="1"/>
              </p:cNvSpPr>
              <p:nvPr/>
            </p:nvSpPr>
            <p:spPr bwMode="auto">
              <a:xfrm>
                <a:off x="645" y="697"/>
                <a:ext cx="1827" cy="1323"/>
              </a:xfrm>
              <a:prstGeom prst="rtTriangle">
                <a:avLst/>
              </a:prstGeom>
              <a:noFill/>
              <a:ln w="38100">
                <a:solidFill>
                  <a:schemeClr val="accent3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 Box 35"/>
              <p:cNvSpPr txBox="1">
                <a:spLocks noChangeArrowheads="1"/>
              </p:cNvSpPr>
              <p:nvPr/>
            </p:nvSpPr>
            <p:spPr bwMode="auto">
              <a:xfrm rot="12541982">
                <a:off x="578" y="420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N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4" name="Freeform 36"/>
              <p:cNvSpPr>
                <a:spLocks/>
              </p:cNvSpPr>
              <p:nvPr/>
            </p:nvSpPr>
            <p:spPr bwMode="auto">
              <a:xfrm>
                <a:off x="645" y="1812"/>
                <a:ext cx="141" cy="189"/>
              </a:xfrm>
              <a:custGeom>
                <a:avLst/>
                <a:gdLst>
                  <a:gd name="T0" fmla="*/ 0 w 141"/>
                  <a:gd name="T1" fmla="*/ 0 h 189"/>
                  <a:gd name="T2" fmla="*/ 141 w 141"/>
                  <a:gd name="T3" fmla="*/ 0 h 189"/>
                  <a:gd name="T4" fmla="*/ 141 w 141"/>
                  <a:gd name="T5" fmla="*/ 189 h 189"/>
                  <a:gd name="T6" fmla="*/ 0 60000 65536"/>
                  <a:gd name="T7" fmla="*/ 0 60000 65536"/>
                  <a:gd name="T8" fmla="*/ 0 60000 65536"/>
                  <a:gd name="T9" fmla="*/ 0 w 141"/>
                  <a:gd name="T10" fmla="*/ 0 h 189"/>
                  <a:gd name="T11" fmla="*/ 141 w 141"/>
                  <a:gd name="T12" fmla="*/ 189 h 1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1" h="189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89"/>
                    </a:lnTo>
                  </a:path>
                </a:pathLst>
              </a:custGeom>
              <a:noFill/>
              <a:ln w="38100" cmpd="sng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37"/>
              <p:cNvSpPr>
                <a:spLocks noChangeShapeType="1"/>
              </p:cNvSpPr>
              <p:nvPr/>
            </p:nvSpPr>
            <p:spPr bwMode="auto">
              <a:xfrm flipV="1">
                <a:off x="664" y="1048"/>
                <a:ext cx="477" cy="966"/>
              </a:xfrm>
              <a:prstGeom prst="line">
                <a:avLst/>
              </a:prstGeom>
              <a:noFill/>
              <a:ln w="38100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8"/>
              <p:cNvSpPr>
                <a:spLocks/>
              </p:cNvSpPr>
              <p:nvPr/>
            </p:nvSpPr>
            <p:spPr bwMode="auto">
              <a:xfrm>
                <a:off x="965" y="988"/>
                <a:ext cx="99" cy="222"/>
              </a:xfrm>
              <a:custGeom>
                <a:avLst/>
                <a:gdLst>
                  <a:gd name="T0" fmla="*/ 72 w 99"/>
                  <a:gd name="T1" fmla="*/ 0 h 222"/>
                  <a:gd name="T2" fmla="*/ 0 w 99"/>
                  <a:gd name="T3" fmla="*/ 156 h 222"/>
                  <a:gd name="T4" fmla="*/ 99 w 99"/>
                  <a:gd name="T5" fmla="*/ 222 h 222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222"/>
                  <a:gd name="T11" fmla="*/ 99 w 99"/>
                  <a:gd name="T12" fmla="*/ 222 h 2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222">
                    <a:moveTo>
                      <a:pt x="72" y="0"/>
                    </a:moveTo>
                    <a:lnTo>
                      <a:pt x="0" y="156"/>
                    </a:lnTo>
                    <a:lnTo>
                      <a:pt x="99" y="222"/>
                    </a:lnTo>
                  </a:path>
                </a:pathLst>
              </a:custGeom>
              <a:noFill/>
              <a:ln w="38100" cmpd="sng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 rot="12741521">
                <a:off x="1075" y="764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P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8" name="Text Box 40"/>
              <p:cNvSpPr txBox="1">
                <a:spLocks noChangeArrowheads="1"/>
              </p:cNvSpPr>
              <p:nvPr/>
            </p:nvSpPr>
            <p:spPr bwMode="auto">
              <a:xfrm rot="12741521">
                <a:off x="2468" y="1781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L</a:t>
                </a: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 rot="12587208">
                <a:off x="426" y="1979"/>
                <a:ext cx="31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M</a:t>
                </a:r>
                <a:endParaRPr lang="en-US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flipH="1">
              <a:off x="7345182" y="1104288"/>
              <a:ext cx="3602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2000" b="1" dirty="0" smtClean="0">
                  <a:solidFill>
                    <a:srgbClr val="FF0000"/>
                  </a:solidFill>
                  <a:latin typeface="Bookman Old Style" pitchFamily="18" charset="0"/>
                  <a:sym typeface="Symbol"/>
                </a:rPr>
                <a:t>          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ea typeface="Cambria Math"/>
                </a:rPr>
                <a:t>∼</a:t>
              </a:r>
              <a:r>
                <a:rPr lang="en-US" sz="2000" b="1" dirty="0" smtClean="0">
                  <a:solidFill>
                    <a:srgbClr val="FF0000"/>
                  </a:solidFill>
                  <a:latin typeface="Bookman Old Style" pitchFamily="18" charset="0"/>
                  <a:ea typeface="Cambria Math"/>
                </a:rPr>
                <a:t> </a:t>
              </a:r>
              <a:r>
                <a:rPr lang="en-US" sz="2000" b="1" dirty="0">
                  <a:solidFill>
                    <a:srgbClr val="FFFF00"/>
                  </a:solidFill>
                  <a:latin typeface="Bookman Old Style" pitchFamily="18" charset="0"/>
                  <a:ea typeface="Cambria Math"/>
                  <a:sym typeface="Symbol"/>
                </a:rPr>
                <a:t></a:t>
              </a:r>
              <a:r>
                <a:rPr lang="en-US" sz="2000" b="1" dirty="0">
                  <a:solidFill>
                    <a:srgbClr val="FF0000"/>
                  </a:solidFill>
                  <a:latin typeface="Bookman Old Style" pitchFamily="18" charset="0"/>
                  <a:ea typeface="Cambria Math"/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Bookman Old Style" pitchFamily="18" charset="0"/>
                  <a:ea typeface="Cambria Math"/>
                  <a:sym typeface="Symbol"/>
                </a:rPr>
                <a:t>         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ea typeface="Cambria Math"/>
                </a:rPr>
                <a:t>∼ </a:t>
              </a:r>
              <a:r>
                <a:rPr lang="en-US" sz="2000" b="1" dirty="0">
                  <a:solidFill>
                    <a:srgbClr val="FFFF00"/>
                  </a:solidFill>
                  <a:latin typeface="Bookman Old Style" pitchFamily="18" charset="0"/>
                  <a:ea typeface="Cambria Math"/>
                  <a:sym typeface="Symbol"/>
                </a:rPr>
                <a:t></a:t>
              </a:r>
              <a:r>
                <a:rPr lang="en-US" sz="2000" b="1" dirty="0">
                  <a:solidFill>
                    <a:srgbClr val="FF0000"/>
                  </a:solidFill>
                  <a:latin typeface="Bookman Old Style" pitchFamily="18" charset="0"/>
                  <a:ea typeface="Cambria Math"/>
                  <a:sym typeface="Symbol"/>
                </a:rPr>
                <a:t> </a:t>
              </a:r>
              <a:endParaRPr lang="en-IN" sz="20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89136" y="1411048"/>
            <a:ext cx="81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PQR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33007" y="1411048"/>
            <a:ext cx="87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P</a:t>
            </a:r>
            <a:r>
              <a:rPr lang="en-US" sz="2000" b="1" dirty="0" smtClean="0">
                <a:noFill/>
                <a:latin typeface="Century Schoolbook" pitchFamily="18" charset="0"/>
              </a:rPr>
              <a:t>M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Q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4692" y="1411048"/>
            <a:ext cx="88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Q</a:t>
            </a:r>
            <a:r>
              <a:rPr lang="en-US" sz="2000" b="1" dirty="0" smtClean="0">
                <a:noFill/>
                <a:latin typeface="Century Schoolbook" pitchFamily="18" charset="0"/>
              </a:rPr>
              <a:t>M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R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6515" y="3497286"/>
            <a:ext cx="115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LMN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4711" y="3515315"/>
            <a:ext cx="81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L</a:t>
            </a:r>
            <a:r>
              <a:rPr lang="en-US" sz="2000" b="1" dirty="0" smtClean="0">
                <a:noFill/>
                <a:latin typeface="Century Schoolbook" pitchFamily="18" charset="0"/>
              </a:rPr>
              <a:t>P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M 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1784" y="3502615"/>
            <a:ext cx="115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M</a:t>
            </a:r>
            <a:r>
              <a:rPr lang="en-US" sz="2000" b="1" dirty="0">
                <a:noFill/>
                <a:latin typeface="Century Schoolbook" pitchFamily="18" charset="0"/>
              </a:rPr>
              <a:t>P</a:t>
            </a:r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N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79825" y="1803400"/>
            <a:ext cx="381000" cy="0"/>
            <a:chOff x="3679825" y="1803400"/>
            <a:chExt cx="381000" cy="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679825" y="1803400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921125" y="1803400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2155825" y="1492250"/>
            <a:ext cx="139700" cy="0"/>
          </a:xfrm>
          <a:prstGeom prst="line">
            <a:avLst/>
          </a:prstGeom>
          <a:ln w="12700">
            <a:solidFill>
              <a:srgbClr val="FFFF00"/>
            </a:solidFill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987672" y="3878263"/>
            <a:ext cx="335756" cy="0"/>
            <a:chOff x="2987672" y="3878263"/>
            <a:chExt cx="335756" cy="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987672" y="3878263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83728" y="3878263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1472403" y="4786313"/>
            <a:ext cx="139700" cy="0"/>
          </a:xfrm>
          <a:prstGeom prst="line">
            <a:avLst/>
          </a:prstGeom>
          <a:ln w="12700">
            <a:solidFill>
              <a:srgbClr val="FFFF00"/>
            </a:solidFill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197222" y="3878263"/>
            <a:ext cx="335756" cy="0"/>
            <a:chOff x="3197222" y="3878263"/>
            <a:chExt cx="335756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197222" y="3878263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393278" y="3878263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>
            <a:off x="1485103" y="4786313"/>
            <a:ext cx="139700" cy="0"/>
          </a:xfrm>
          <a:prstGeom prst="line">
            <a:avLst/>
          </a:prstGeom>
          <a:ln w="12700">
            <a:solidFill>
              <a:srgbClr val="FFFF00"/>
            </a:solidFill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33007" y="1412396"/>
            <a:ext cx="87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</a:rPr>
              <a:t>P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M</a:t>
            </a:r>
            <a:r>
              <a:rPr lang="en-US" sz="2000" b="1" dirty="0" smtClean="0">
                <a:noFill/>
                <a:latin typeface="Century Schoolbook" pitchFamily="18" charset="0"/>
              </a:rPr>
              <a:t>Q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877310" y="1798458"/>
            <a:ext cx="381000" cy="0"/>
            <a:chOff x="3679825" y="1803400"/>
            <a:chExt cx="3810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3679825" y="1803400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21125" y="1803400"/>
              <a:ext cx="13970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  <a:effectLst>
              <a:glow rad="508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148052" y="1493563"/>
            <a:ext cx="139700" cy="0"/>
          </a:xfrm>
          <a:prstGeom prst="line">
            <a:avLst/>
          </a:prstGeom>
          <a:ln w="12700">
            <a:solidFill>
              <a:srgbClr val="FFFF00"/>
            </a:solidFill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34692" y="1411048"/>
            <a:ext cx="88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</a:rPr>
              <a:t>Q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M</a:t>
            </a:r>
            <a:r>
              <a:rPr lang="en-US" sz="2000" b="1" dirty="0" smtClean="0">
                <a:noFill/>
                <a:latin typeface="Century Schoolbook" pitchFamily="18" charset="0"/>
              </a:rPr>
              <a:t>R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85192" y="3515319"/>
            <a:ext cx="81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noFill/>
                <a:latin typeface="Century Schoolbook" pitchFamily="18" charset="0"/>
              </a:rPr>
              <a:t>L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P</a:t>
            </a:r>
            <a:r>
              <a:rPr lang="en-US" sz="2000" b="1" dirty="0" smtClean="0">
                <a:noFill/>
                <a:latin typeface="Century Schoolbook" pitchFamily="18" charset="0"/>
              </a:rPr>
              <a:t>M</a:t>
            </a:r>
            <a:r>
              <a:rPr lang="en-US" sz="20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endParaRPr lang="en-IN" sz="20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7330" y="3502615"/>
            <a:ext cx="115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noFill/>
                <a:latin typeface="Century Schoolbook" pitchFamily="18" charset="0"/>
              </a:rPr>
              <a:t>M</a:t>
            </a:r>
            <a:r>
              <a:rPr lang="en-US" sz="2000" b="1" dirty="0">
                <a:solidFill>
                  <a:srgbClr val="FFFF00"/>
                </a:solidFill>
                <a:latin typeface="Century Schoolbook" pitchFamily="18" charset="0"/>
              </a:rPr>
              <a:t>P</a:t>
            </a:r>
            <a:r>
              <a:rPr lang="en-US" sz="2000" b="1" dirty="0">
                <a:noFill/>
                <a:latin typeface="Century Schoolbook" pitchFamily="18" charset="0"/>
              </a:rPr>
              <a:t>N</a:t>
            </a:r>
            <a:endParaRPr lang="en-IN" sz="2000" b="1" dirty="0">
              <a:noFill/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1" grpId="0"/>
      <p:bldP spid="32" grpId="0"/>
      <p:bldP spid="33" grpId="0"/>
      <p:bldP spid="34" grpId="0"/>
      <p:bldP spid="35" grpId="0"/>
      <p:bldP spid="36" grpId="0"/>
      <p:bldP spid="54" grpId="0"/>
      <p:bldP spid="59" grpId="0"/>
      <p:bldP spid="6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79018" y="4150896"/>
            <a:ext cx="1882118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>
            <a:defPPr>
              <a:defRPr lang="en-US"/>
            </a:defPPr>
            <a:lvl1pPr algn="ctr" defTabSz="805898">
              <a:defRPr sz="1600" b="1">
                <a:solidFill>
                  <a:prstClr val="black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Isosceles Triangle 55"/>
          <p:cNvSpPr/>
          <p:nvPr/>
        </p:nvSpPr>
        <p:spPr>
          <a:xfrm>
            <a:off x="6558601" y="1348068"/>
            <a:ext cx="1908850" cy="1696988"/>
          </a:xfrm>
          <a:custGeom>
            <a:avLst/>
            <a:gdLst>
              <a:gd name="connsiteX0" fmla="*/ 0 w 978408"/>
              <a:gd name="connsiteY0" fmla="*/ 1691640 h 1691640"/>
              <a:gd name="connsiteX1" fmla="*/ 0 w 978408"/>
              <a:gd name="connsiteY1" fmla="*/ 0 h 1691640"/>
              <a:gd name="connsiteX2" fmla="*/ 978408 w 978408"/>
              <a:gd name="connsiteY2" fmla="*/ 1691640 h 1691640"/>
              <a:gd name="connsiteX3" fmla="*/ 0 w 978408"/>
              <a:gd name="connsiteY3" fmla="*/ 1691640 h 1691640"/>
              <a:gd name="connsiteX0" fmla="*/ 0 w 1908850"/>
              <a:gd name="connsiteY0" fmla="*/ 1691640 h 1696988"/>
              <a:gd name="connsiteX1" fmla="*/ 0 w 1908850"/>
              <a:gd name="connsiteY1" fmla="*/ 0 h 1696988"/>
              <a:gd name="connsiteX2" fmla="*/ 1908850 w 1908850"/>
              <a:gd name="connsiteY2" fmla="*/ 1696988 h 1696988"/>
              <a:gd name="connsiteX3" fmla="*/ 0 w 1908850"/>
              <a:gd name="connsiteY3" fmla="*/ 1691640 h 16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850" h="1696988">
                <a:moveTo>
                  <a:pt x="0" y="1691640"/>
                </a:moveTo>
                <a:lnTo>
                  <a:pt x="0" y="0"/>
                </a:lnTo>
                <a:lnTo>
                  <a:pt x="1908850" y="1696988"/>
                </a:lnTo>
                <a:lnTo>
                  <a:pt x="0" y="1691640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9" name="Isosceles Triangle 4"/>
          <p:cNvSpPr/>
          <p:nvPr/>
        </p:nvSpPr>
        <p:spPr>
          <a:xfrm>
            <a:off x="6579796" y="2159835"/>
            <a:ext cx="1860395" cy="890986"/>
          </a:xfrm>
          <a:custGeom>
            <a:avLst/>
            <a:gdLst>
              <a:gd name="connsiteX0" fmla="*/ 0 w 990600"/>
              <a:gd name="connsiteY0" fmla="*/ 583212 h 583212"/>
              <a:gd name="connsiteX1" fmla="*/ 495300 w 990600"/>
              <a:gd name="connsiteY1" fmla="*/ 0 h 583212"/>
              <a:gd name="connsiteX2" fmla="*/ 990600 w 990600"/>
              <a:gd name="connsiteY2" fmla="*/ 583212 h 583212"/>
              <a:gd name="connsiteX3" fmla="*/ 0 w 990600"/>
              <a:gd name="connsiteY3" fmla="*/ 583212 h 583212"/>
              <a:gd name="connsiteX0" fmla="*/ 0 w 990600"/>
              <a:gd name="connsiteY0" fmla="*/ 890986 h 890986"/>
              <a:gd name="connsiteX1" fmla="*/ 887823 w 990600"/>
              <a:gd name="connsiteY1" fmla="*/ 0 h 890986"/>
              <a:gd name="connsiteX2" fmla="*/ 990600 w 990600"/>
              <a:gd name="connsiteY2" fmla="*/ 890986 h 890986"/>
              <a:gd name="connsiteX3" fmla="*/ 0 w 990600"/>
              <a:gd name="connsiteY3" fmla="*/ 890986 h 890986"/>
              <a:gd name="connsiteX0" fmla="*/ 0 w 1860395"/>
              <a:gd name="connsiteY0" fmla="*/ 890986 h 890986"/>
              <a:gd name="connsiteX1" fmla="*/ 887823 w 1860395"/>
              <a:gd name="connsiteY1" fmla="*/ 0 h 890986"/>
              <a:gd name="connsiteX2" fmla="*/ 1860395 w 1860395"/>
              <a:gd name="connsiteY2" fmla="*/ 886525 h 890986"/>
              <a:gd name="connsiteX3" fmla="*/ 0 w 1860395"/>
              <a:gd name="connsiteY3" fmla="*/ 890986 h 89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395" h="890986">
                <a:moveTo>
                  <a:pt x="0" y="890986"/>
                </a:moveTo>
                <a:lnTo>
                  <a:pt x="887823" y="0"/>
                </a:lnTo>
                <a:lnTo>
                  <a:pt x="1860395" y="886525"/>
                </a:lnTo>
                <a:lnTo>
                  <a:pt x="0" y="89098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0" name="Isosceles Triangle 3"/>
          <p:cNvSpPr/>
          <p:nvPr/>
        </p:nvSpPr>
        <p:spPr>
          <a:xfrm>
            <a:off x="6555560" y="1376104"/>
            <a:ext cx="891144" cy="1674198"/>
          </a:xfrm>
          <a:custGeom>
            <a:avLst/>
            <a:gdLst>
              <a:gd name="connsiteX0" fmla="*/ 0 w 1288127"/>
              <a:gd name="connsiteY0" fmla="*/ 938218 h 938218"/>
              <a:gd name="connsiteX1" fmla="*/ 644064 w 1288127"/>
              <a:gd name="connsiteY1" fmla="*/ 0 h 938218"/>
              <a:gd name="connsiteX2" fmla="*/ 1288127 w 1288127"/>
              <a:gd name="connsiteY2" fmla="*/ 938218 h 938218"/>
              <a:gd name="connsiteX3" fmla="*/ 0 w 1288127"/>
              <a:gd name="connsiteY3" fmla="*/ 938218 h 938218"/>
              <a:gd name="connsiteX0" fmla="*/ 0 w 891144"/>
              <a:gd name="connsiteY0" fmla="*/ 1825855 h 1825855"/>
              <a:gd name="connsiteX1" fmla="*/ 247081 w 891144"/>
              <a:gd name="connsiteY1" fmla="*/ 0 h 1825855"/>
              <a:gd name="connsiteX2" fmla="*/ 891144 w 891144"/>
              <a:gd name="connsiteY2" fmla="*/ 938218 h 1825855"/>
              <a:gd name="connsiteX3" fmla="*/ 0 w 891144"/>
              <a:gd name="connsiteY3" fmla="*/ 1825855 h 1825855"/>
              <a:gd name="connsiteX0" fmla="*/ 0 w 891144"/>
              <a:gd name="connsiteY0" fmla="*/ 1674198 h 1674198"/>
              <a:gd name="connsiteX1" fmla="*/ 6215 w 891144"/>
              <a:gd name="connsiteY1" fmla="*/ 0 h 1674198"/>
              <a:gd name="connsiteX2" fmla="*/ 891144 w 891144"/>
              <a:gd name="connsiteY2" fmla="*/ 786561 h 1674198"/>
              <a:gd name="connsiteX3" fmla="*/ 0 w 891144"/>
              <a:gd name="connsiteY3" fmla="*/ 1674198 h 16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144" h="1674198">
                <a:moveTo>
                  <a:pt x="0" y="1674198"/>
                </a:moveTo>
                <a:cubicBezTo>
                  <a:pt x="2072" y="1116132"/>
                  <a:pt x="4143" y="558066"/>
                  <a:pt x="6215" y="0"/>
                </a:cubicBezTo>
                <a:lnTo>
                  <a:pt x="891144" y="786561"/>
                </a:lnTo>
                <a:lnTo>
                  <a:pt x="0" y="167419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2460000">
            <a:off x="7393732" y="2196649"/>
            <a:ext cx="144385" cy="151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62547" y="2864903"/>
            <a:ext cx="174706" cy="183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98133" y="1042633"/>
            <a:ext cx="2916165" cy="2338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82"/>
            <a:endParaRPr lang="en-US" sz="15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04604" y="1052861"/>
            <a:ext cx="2099969" cy="2236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82"/>
            <a:endParaRPr lang="en-US" sz="15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57039" y="802314"/>
            <a:ext cx="2026510" cy="2236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82"/>
            <a:endParaRPr lang="en-US" sz="15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5206" y="810561"/>
            <a:ext cx="3662246" cy="2236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82"/>
            <a:endParaRPr lang="en-US" sz="15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277" y="752862"/>
            <a:ext cx="7296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PQR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is a triangle right angled at P and M is a point on QR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such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that PM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^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QR. Show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that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PM² = QM × MR.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71005" y="4150896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PM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2655" y="41508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62855" y="4150896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QM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88500" y="4150896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MR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0480" y="415089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4510" y="1379391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3709" y="1379391"/>
            <a:ext cx="12586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PQR,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14747" y="1696368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QPR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0677" y="16963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99470" y="1696368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90°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36985" y="2038445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PM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^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QR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1800" y="41508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5629" y="2620989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QMP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2655" y="26273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/>
              </a:rPr>
              <a:t>~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1738" y="2609850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PMR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76427" y="2381250"/>
            <a:ext cx="38082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[If a perpendicular is drawn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from the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vertex </a:t>
            </a:r>
            <a:endParaRPr lang="en-US" sz="1200" b="1" dirty="0" smtClean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right angle of a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right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the </a:t>
            </a:r>
          </a:p>
          <a:p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hypotenuse then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triangles on both sides of</a:t>
            </a:r>
          </a:p>
          <a:p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perpendicular are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similar to the whole </a:t>
            </a:r>
            <a:endParaRPr lang="en-US" sz="1200" b="1" dirty="0" smtClean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 and </a:t>
            </a:r>
            <a:r>
              <a:rPr lang="en-US" sz="12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each other</a:t>
            </a:r>
            <a:r>
              <a:rPr lang="en-US" sz="12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]</a:t>
            </a:r>
            <a:endParaRPr lang="en-US" sz="12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1005" y="3377237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QM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253581" y="3692865"/>
            <a:ext cx="387922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71005" y="369260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PM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52655" y="35512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1999" y="337185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PM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66799" y="3712878"/>
            <a:ext cx="35265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62855" y="368721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MR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29128" y="3442179"/>
            <a:ext cx="2722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[corresponding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sides of </a:t>
            </a:r>
            <a:endParaRPr lang="en-US" sz="1600" b="1" dirty="0" smtClean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similar triangles]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1800" y="25844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384674" y="1048798"/>
            <a:ext cx="2180493" cy="2297981"/>
            <a:chOff x="6384674" y="578898"/>
            <a:chExt cx="2180493" cy="2297981"/>
          </a:xfrm>
        </p:grpSpPr>
        <p:sp>
          <p:nvSpPr>
            <p:cNvPr id="76" name="Isosceles Triangle 75"/>
            <p:cNvSpPr/>
            <p:nvPr/>
          </p:nvSpPr>
          <p:spPr>
            <a:xfrm>
              <a:off x="6563036" y="894862"/>
              <a:ext cx="1889901" cy="1686852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6571163" y="1689355"/>
              <a:ext cx="890205" cy="88363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241039" y="2556618"/>
              <a:ext cx="3241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srgbClr val="FFC000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84674" y="578898"/>
              <a:ext cx="3289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srgbClr val="FFC000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67449" y="2569102"/>
              <a:ext cx="303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srgbClr val="FFC000"/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77116" y="1426548"/>
              <a:ext cx="3529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srgbClr val="FFC000"/>
                </a:solidFill>
                <a:latin typeface="Bookman Old Style" pitchFamily="18" charset="0"/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6567584" y="2394206"/>
              <a:ext cx="166075" cy="179895"/>
            </a:xfrm>
            <a:custGeom>
              <a:avLst/>
              <a:gdLst>
                <a:gd name="connsiteX0" fmla="*/ 0 w 923365"/>
                <a:gd name="connsiteY0" fmla="*/ 0 h 1210235"/>
                <a:gd name="connsiteX1" fmla="*/ 914400 w 923365"/>
                <a:gd name="connsiteY1" fmla="*/ 0 h 1210235"/>
                <a:gd name="connsiteX2" fmla="*/ 923365 w 923365"/>
                <a:gd name="connsiteY2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365" h="1210235">
                  <a:moveTo>
                    <a:pt x="0" y="0"/>
                  </a:moveTo>
                  <a:lnTo>
                    <a:pt x="914400" y="0"/>
                  </a:lnTo>
                  <a:cubicBezTo>
                    <a:pt x="917388" y="403412"/>
                    <a:pt x="920377" y="806823"/>
                    <a:pt x="923365" y="1210235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rot="7860000">
              <a:off x="7389278" y="1729689"/>
              <a:ext cx="150978" cy="148674"/>
            </a:xfrm>
            <a:custGeom>
              <a:avLst/>
              <a:gdLst>
                <a:gd name="connsiteX0" fmla="*/ 0 w 923365"/>
                <a:gd name="connsiteY0" fmla="*/ 0 h 1210235"/>
                <a:gd name="connsiteX1" fmla="*/ 914400 w 923365"/>
                <a:gd name="connsiteY1" fmla="*/ 0 h 1210235"/>
                <a:gd name="connsiteX2" fmla="*/ 923365 w 923365"/>
                <a:gd name="connsiteY2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365" h="1210235">
                  <a:moveTo>
                    <a:pt x="0" y="0"/>
                  </a:moveTo>
                  <a:lnTo>
                    <a:pt x="914400" y="0"/>
                  </a:lnTo>
                  <a:cubicBezTo>
                    <a:pt x="917388" y="403412"/>
                    <a:pt x="920377" y="806823"/>
                    <a:pt x="923365" y="1210235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V="1">
            <a:off x="6561055" y="2173358"/>
            <a:ext cx="890205" cy="883638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559900" y="1355889"/>
            <a:ext cx="1894051" cy="169493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433936" y="2132881"/>
            <a:ext cx="54864" cy="55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88" name="Straight Connector 87"/>
          <p:cNvCxnSpPr>
            <a:stCxn id="86" idx="5"/>
          </p:cNvCxnSpPr>
          <p:nvPr/>
        </p:nvCxnSpPr>
        <p:spPr>
          <a:xfrm flipH="1" flipV="1">
            <a:off x="6557422" y="1339977"/>
            <a:ext cx="923343" cy="840123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0"/>
          </p:cNvCxnSpPr>
          <p:nvPr/>
        </p:nvCxnSpPr>
        <p:spPr>
          <a:xfrm flipH="1" flipV="1">
            <a:off x="7467811" y="2158226"/>
            <a:ext cx="935292" cy="868292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012" y="176333"/>
            <a:ext cx="1638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Ex.6.5 (Q.2)</a:t>
            </a:r>
            <a:endParaRPr lang="en-US" sz="22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2" grpId="0"/>
      <p:bldP spid="73" grpId="0"/>
      <p:bldP spid="74" grpId="0"/>
      <p:bldP spid="86" grpId="0" animBg="1"/>
      <p:bldP spid="86" grpId="1" animBg="1"/>
      <p:bldP spid="86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936" y="4554232"/>
            <a:ext cx="1832829" cy="33829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>
            <a:defPPr>
              <a:defRPr lang="en-US"/>
            </a:defPPr>
            <a:lvl1pPr algn="ctr" defTabSz="805898">
              <a:defRPr sz="1600" b="1">
                <a:solidFill>
                  <a:prstClr val="black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740000" flipH="1">
            <a:off x="7428405" y="133200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5687" y="2409523"/>
            <a:ext cx="180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5069172" y="639858"/>
            <a:ext cx="3243041" cy="2274792"/>
            <a:chOff x="5372708" y="285446"/>
            <a:chExt cx="3243041" cy="2274792"/>
          </a:xfrm>
        </p:grpSpPr>
        <p:sp>
          <p:nvSpPr>
            <p:cNvPr id="6" name="Rectangle 5"/>
            <p:cNvSpPr/>
            <p:nvPr/>
          </p:nvSpPr>
          <p:spPr>
            <a:xfrm>
              <a:off x="5545703" y="2066075"/>
              <a:ext cx="180000" cy="180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60000">
              <a:off x="6068112" y="972835"/>
              <a:ext cx="180000" cy="180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543490" y="599632"/>
              <a:ext cx="2890698" cy="1651481"/>
            </a:xfrm>
            <a:prstGeom prst="triangle">
              <a:avLst>
                <a:gd name="adj" fmla="val 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5567374" y="1009325"/>
              <a:ext cx="723659" cy="12409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72708" y="285446"/>
              <a:ext cx="3449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92512" y="2221684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59561" y="2221398"/>
              <a:ext cx="356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8638" y="725257"/>
              <a:ext cx="3449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C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81669" y="2576096"/>
            <a:ext cx="919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5343" y="3641151"/>
            <a:ext cx="1563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Symbol"/>
              <a:buChar char=" "/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[From (i)]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5120" y="2561084"/>
            <a:ext cx="9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76451" y="2560861"/>
            <a:ext cx="9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1686" y="1847850"/>
            <a:ext cx="1114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0348" y="4557296"/>
            <a:ext cx="148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 BC ×  BD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56" y="410784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2756" y="45572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743" y="4557296"/>
            <a:ext cx="726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99819" y="3972521"/>
            <a:ext cx="2735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Symbol"/>
              <a:buChar char=" "/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[corresponding sides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Symbol"/>
              <a:buChar char=" "/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 similar triangles]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75490" y="2537605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…(i)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392424" y="1352242"/>
            <a:ext cx="723659" cy="124093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4522" y="3641151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BCA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85120" y="3641151"/>
            <a:ext cx="9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88318" y="4300018"/>
            <a:ext cx="35702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00348" y="41204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Arial Rounded MT Bold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85205" y="4301002"/>
            <a:ext cx="35702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24566" y="3981984"/>
            <a:ext cx="505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91076" y="4246336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15979" y="4243738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730" y="3985523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1035" y="1847850"/>
            <a:ext cx="1146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BAD,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6118" y="1847850"/>
            <a:ext cx="1040141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algn="ctr" defTabSz="8143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</a:t>
            </a:r>
            <a:r>
              <a:rPr lang="en-US" sz="16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Ð</a:t>
            </a:r>
            <a:r>
              <a:rPr lang="en-US" sz="16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BAD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9826" y="1847850"/>
            <a:ext cx="307569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algn="ctr" defTabSz="8143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cs typeface="Times New Roman"/>
              </a:rPr>
              <a:t>=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319" y="1847850"/>
            <a:ext cx="504737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</a:t>
            </a:r>
            <a:r>
              <a:rPr lang="en-US" sz="1600" b="1" baseline="5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72434" y="2165350"/>
            <a:ext cx="499928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algn="ctr" defTabSz="8143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3251" y="2152650"/>
            <a:ext cx="318790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algn="ctr" defTabSz="8143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</a:t>
            </a:r>
            <a:endParaRPr lang="en-US" sz="1600" b="1" i="1" baseline="30000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5354" y="2152650"/>
            <a:ext cx="515959" cy="338292"/>
          </a:xfrm>
          <a:prstGeom prst="rect">
            <a:avLst/>
          </a:prstGeom>
          <a:noFill/>
        </p:spPr>
        <p:txBody>
          <a:bodyPr wrap="none" lIns="91178" tIns="45590" rIns="91178" bIns="4559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BD</a:t>
            </a:r>
            <a:endParaRPr lang="en-US" sz="1600" b="1" baseline="5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5864739" y="349718"/>
            <a:ext cx="1672730" cy="286840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4424" y="607220"/>
            <a:ext cx="6325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ABD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is a triangle right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angled at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 and AC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^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BD.  </a:t>
            </a:r>
            <a:endParaRPr lang="en-US" sz="1600" b="1" dirty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    Show that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: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(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i)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AB</a:t>
            </a:r>
            <a:r>
              <a:rPr lang="en-US" sz="1600" b="1" baseline="30000" dirty="0" smtClean="0">
                <a:solidFill>
                  <a:srgbClr val="FFFF00"/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= BC × BD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(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ii)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AC</a:t>
            </a:r>
            <a:r>
              <a:rPr lang="en-US" sz="1600" b="1" baseline="30000" dirty="0" smtClean="0">
                <a:solidFill>
                  <a:srgbClr val="FFFF00"/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= BC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× CD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(iii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) AD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= BD × CD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2756" y="257609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8200" y="2861786"/>
            <a:ext cx="68619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[If a perpendicular is drawn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from the vertex of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right angle of a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right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the hypotenuse then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triangles on both sides of</a:t>
            </a:r>
          </a:p>
          <a:p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perpendicular a are similar to the whole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 and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each other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]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012" y="176333"/>
            <a:ext cx="1638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Ex.6.5 (Q.3)</a:t>
            </a:r>
            <a:endParaRPr lang="en-US" sz="22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69665" y="90424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838200" y="904240"/>
            <a:ext cx="36506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56769" y="926015"/>
            <a:ext cx="9433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19" grpId="0"/>
      <p:bldP spid="21" grpId="0"/>
      <p:bldP spid="22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5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6840530" y="2071512"/>
            <a:ext cx="1110115" cy="73192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846276" y="2059445"/>
            <a:ext cx="113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19" idx="3"/>
          </p:cNvCxnSpPr>
          <p:nvPr/>
        </p:nvCxnSpPr>
        <p:spPr>
          <a:xfrm flipV="1">
            <a:off x="7385271" y="2060597"/>
            <a:ext cx="594321" cy="74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18041" y="2048909"/>
            <a:ext cx="590529" cy="743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 bwMode="auto">
          <a:xfrm>
            <a:off x="2862467" y="3038383"/>
            <a:ext cx="1006557" cy="536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3311" y="4229647"/>
            <a:ext cx="991383" cy="536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21269" y="2984288"/>
            <a:ext cx="985692" cy="5757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54" y="302244"/>
            <a:ext cx="8016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Q.    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, E and F are respectively the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mid-points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of sides AB, BC </a:t>
            </a:r>
            <a:endParaRPr lang="en-US" sz="1600" b="1" dirty="0" smtClean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pPr marL="228600" indent="-228600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     and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CA of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ABC. Find the ratio of the areas of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 and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ABC.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051" y="1306606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1427" y="130660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157208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D, E and F are midpoints of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sides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AB, BC and CA respectively	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52162" y="1818308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[Given]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075087"/>
            <a:ext cx="2521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y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Midpoint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theorem,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7453" y="369215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919527" y="4022298"/>
            <a:ext cx="32059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38309" y="4007522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5741" y="38603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2186" y="3692156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48734" y="4022298"/>
            <a:ext cx="35265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2186" y="401374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1634" y="38603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1693" y="369215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43767" y="4022298"/>
            <a:ext cx="32059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62549" y="400752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4377807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[From (</a:t>
            </a:r>
            <a:r>
              <a:rPr lang="en-US" sz="1600" b="1" dirty="0" err="1" smtClean="0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), (ii) and (iii)]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0996" y="383772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497609" y="3013741"/>
            <a:ext cx="300614" cy="51862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192714" y="819417"/>
            <a:ext cx="2383054" cy="2265975"/>
            <a:chOff x="6344772" y="811934"/>
            <a:chExt cx="1790420" cy="1872706"/>
          </a:xfrm>
        </p:grpSpPr>
        <p:sp>
          <p:nvSpPr>
            <p:cNvPr id="34" name="Isosceles Triangle 33"/>
            <p:cNvSpPr/>
            <p:nvPr/>
          </p:nvSpPr>
          <p:spPr>
            <a:xfrm>
              <a:off x="6486525" y="1046223"/>
              <a:ext cx="1524000" cy="139735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91670" y="2430279"/>
              <a:ext cx="243522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</a:t>
              </a:r>
              <a:endPara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4772" y="2426853"/>
              <a:ext cx="243522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</a:t>
              </a:r>
              <a:endPara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27134" y="811934"/>
              <a:ext cx="241114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A</a:t>
              </a:r>
              <a:endPara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95133" y="251795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98195" y="25179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39248" y="233766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497110" y="2678691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0104" y="26530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7952" y="251795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497455" y="4219638"/>
            <a:ext cx="300614" cy="558844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533367" y="3050826"/>
            <a:ext cx="300614" cy="52491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0378" y="3803999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43885" y="38039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4938" y="363217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42800" y="3973200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75794" y="394753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64400" y="3803999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33596" y="2551289"/>
            <a:ext cx="487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61946" y="25512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2999" y="23743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560861" y="2715328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10789" y="268966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30972" y="2551289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6871" y="937796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Find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-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95375" y="937796"/>
            <a:ext cx="221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(DEF) : ar(ABC)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6386511" y="1097639"/>
            <a:ext cx="2028444" cy="1690801"/>
          </a:xfrm>
          <a:prstGeom prst="triangl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857430" y="2059936"/>
            <a:ext cx="1095819" cy="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3180000" flipH="1">
            <a:off x="6662164" y="2409215"/>
            <a:ext cx="905635" cy="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8420000">
            <a:off x="7217846" y="2436991"/>
            <a:ext cx="905635" cy="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2533" y="308772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5133" y="2924631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67207" y="3254773"/>
            <a:ext cx="32059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5989" y="323999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3421" y="30927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8658" y="294313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556520" y="3284160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89514" y="325849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533" y="434842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0378" y="4185329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872452" y="4515471"/>
            <a:ext cx="32059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1234" y="450069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218666" y="43534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93145" y="415867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551007" y="4499702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84001" y="4474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495884" y="2464167"/>
            <a:ext cx="8039" cy="23485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470996" y="313781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33596" y="297472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EF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905670" y="3304870"/>
            <a:ext cx="320596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24452" y="329009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51884" y="31428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26363" y="2993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584225" y="3334257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17219" y="33085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09358" y="307566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...(</a:t>
            </a:r>
            <a:r>
              <a:rPr lang="en-US" sz="1600" b="1" dirty="0" err="1" smtClean="0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21886" y="4373137"/>
            <a:ext cx="682037" cy="343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...(ii)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80908" y="3132106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...(iii)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41823" y="183944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43972" y="183459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7753" y="280894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857226" y="2719815"/>
            <a:ext cx="44912" cy="159828"/>
            <a:chOff x="6857226" y="2719815"/>
            <a:chExt cx="44912" cy="159828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6857226" y="2719815"/>
              <a:ext cx="1" cy="159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6902137" y="2719815"/>
              <a:ext cx="1" cy="159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H="1" flipV="1">
            <a:off x="6528748" y="2412737"/>
            <a:ext cx="118109" cy="49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049590" y="1556771"/>
            <a:ext cx="118109" cy="49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897034" y="2721316"/>
            <a:ext cx="44913" cy="159828"/>
            <a:chOff x="7897034" y="2721316"/>
            <a:chExt cx="44913" cy="159828"/>
          </a:xfrm>
        </p:grpSpPr>
        <p:cxnSp>
          <p:nvCxnSpPr>
            <p:cNvPr id="101" name="Straight Connector 100"/>
            <p:cNvCxnSpPr/>
            <p:nvPr/>
          </p:nvCxnSpPr>
          <p:spPr>
            <a:xfrm flipH="1" flipV="1">
              <a:off x="7897034" y="2721316"/>
              <a:ext cx="1" cy="159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7941946" y="2721316"/>
              <a:ext cx="1" cy="159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7627597" y="1538779"/>
            <a:ext cx="159276" cy="156309"/>
            <a:chOff x="7627597" y="1538779"/>
            <a:chExt cx="159276" cy="156309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7652170" y="1575751"/>
              <a:ext cx="118342" cy="81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672870" y="1612150"/>
              <a:ext cx="114003" cy="8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627597" y="1538779"/>
              <a:ext cx="125403" cy="8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061139" y="2279956"/>
            <a:ext cx="165384" cy="152653"/>
            <a:chOff x="8061139" y="2279956"/>
            <a:chExt cx="165384" cy="152653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8089370" y="2316928"/>
              <a:ext cx="118342" cy="81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112520" y="2349671"/>
              <a:ext cx="114003" cy="8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061139" y="2279956"/>
              <a:ext cx="125403" cy="82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6350947" y="2791962"/>
            <a:ext cx="2072636" cy="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8940000" flipH="1">
            <a:off x="7903714" y="959166"/>
            <a:ext cx="0" cy="197528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2660000">
            <a:off x="6891333" y="961675"/>
            <a:ext cx="0" cy="197528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06044" y="20226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78575" y="2764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947878" y="20348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806044" y="2022653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947878" y="2034807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378575" y="2764758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76800" y="3829076"/>
            <a:ext cx="6832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Schoolbook" pitchFamily="18" charset="0"/>
              </a:rPr>
              <a:t>...(iv) </a:t>
            </a:r>
            <a:endParaRPr lang="en-US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62582" y="-50920"/>
            <a:ext cx="28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EX.6.4 (Q.5)</a:t>
            </a:r>
            <a:endParaRPr lang="en-US" sz="24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2" grpId="0" animBg="1"/>
      <p:bldP spid="38" grpId="0"/>
      <p:bldP spid="39" grpId="0"/>
      <p:bldP spid="40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 animBg="1"/>
      <p:bldP spid="64" grpId="0"/>
      <p:bldP spid="65" grpId="0"/>
      <p:bldP spid="67" grpId="0"/>
      <p:bldP spid="68" grpId="0"/>
      <p:bldP spid="69" grpId="0"/>
      <p:bldP spid="71" grpId="0"/>
      <p:bldP spid="72" grpId="0"/>
      <p:bldP spid="73" grpId="0"/>
      <p:bldP spid="75" grpId="0"/>
      <p:bldP spid="76" grpId="0"/>
      <p:bldP spid="77" grpId="0"/>
      <p:bldP spid="79" grpId="0"/>
      <p:bldP spid="81" grpId="0"/>
      <p:bldP spid="82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114" grpId="0" animBg="1"/>
      <p:bldP spid="115" grpId="0" animBg="1"/>
      <p:bldP spid="116" grpId="0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941" y="3328066"/>
            <a:ext cx="1832829" cy="3382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>
            <a:defPPr>
              <a:defRPr lang="en-US"/>
            </a:defPPr>
            <a:lvl1pPr algn="ctr" defTabSz="805898">
              <a:defRPr sz="1600" b="1">
                <a:solidFill>
                  <a:prstClr val="black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1885" y="4646171"/>
            <a:ext cx="1832829" cy="3382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>
            <a:defPPr>
              <a:defRPr lang="en-US"/>
            </a:defPPr>
            <a:lvl1pPr algn="ctr" defTabSz="805898">
              <a:defRPr sz="1600" b="1">
                <a:solidFill>
                  <a:prstClr val="black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647" y="2360103"/>
            <a:ext cx="925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2703" y="2358768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0081" y="2367518"/>
            <a:ext cx="1274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[From (i)]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52123" y="3087594"/>
            <a:ext cx="2913311" cy="332566"/>
          </a:xfrm>
          <a:prstGeom prst="wedgeRoundRectCallout">
            <a:avLst>
              <a:gd name="adj1" fmla="val -23445"/>
              <a:gd name="adj2" fmla="val -6012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3567" y="3133943"/>
            <a:ext cx="653820" cy="2481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4466" y="3719674"/>
            <a:ext cx="994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BAD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9437" y="4636029"/>
            <a:ext cx="1631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 BD ×  CD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788" y="42229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6788" y="463602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6040" y="4636029"/>
            <a:ext cx="600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9400" y="3719674"/>
            <a:ext cx="1274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[From (i)]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7037" y="4077593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80542" y="4390859"/>
            <a:ext cx="39272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11847" y="4359463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92177" y="42006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3655" y="4077593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14755" y="4390859"/>
            <a:ext cx="392727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1250" y="4359463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5025" y="4203040"/>
            <a:ext cx="4596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[corresponding sides of similar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triangle]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3897" y="3719674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23692" y="3144660"/>
            <a:ext cx="653820" cy="2255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62952" y="3138312"/>
            <a:ext cx="647347" cy="24811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89765" y="3083302"/>
            <a:ext cx="3044423" cy="3385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BAD </a:t>
            </a:r>
            <a:r>
              <a:rPr lang="en-US" sz="1600" b="1" dirty="0">
                <a:solidFill>
                  <a:prstClr val="black"/>
                </a:solidFill>
                <a:latin typeface="Cambria Math"/>
                <a:ea typeface="Cambria Math"/>
              </a:rPr>
              <a:t>∼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BCA </a:t>
            </a:r>
            <a:r>
              <a:rPr lang="en-US" sz="1600" b="1" dirty="0">
                <a:solidFill>
                  <a:prstClr val="black"/>
                </a:solidFill>
                <a:latin typeface="Cambria Math"/>
                <a:ea typeface="Cambria Math"/>
              </a:rPr>
              <a:t>∼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ACD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54493" y="3331260"/>
            <a:ext cx="1728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  CD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1844" y="287926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1844" y="33312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21096" y="3331260"/>
            <a:ext cx="726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73696" y="2745411"/>
            <a:ext cx="505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443725" y="3058251"/>
            <a:ext cx="35702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76762" y="3027281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60513" y="28684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10314" y="2750824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77938" y="3058251"/>
            <a:ext cx="357025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02299" y="3032694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CD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10081" y="2901002"/>
            <a:ext cx="4538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corresponding sides of similar triangle] 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5074783" y="893858"/>
            <a:ext cx="3231017" cy="2274792"/>
            <a:chOff x="5379121" y="285446"/>
            <a:chExt cx="3231017" cy="2274792"/>
          </a:xfrm>
        </p:grpSpPr>
        <p:sp>
          <p:nvSpPr>
            <p:cNvPr id="40" name="Rectangle 39"/>
            <p:cNvSpPr/>
            <p:nvPr/>
          </p:nvSpPr>
          <p:spPr>
            <a:xfrm>
              <a:off x="5545703" y="2066075"/>
              <a:ext cx="180000" cy="180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860000">
              <a:off x="6068112" y="972835"/>
              <a:ext cx="180000" cy="180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543490" y="599632"/>
              <a:ext cx="2890698" cy="1651481"/>
            </a:xfrm>
            <a:prstGeom prst="triangle">
              <a:avLst>
                <a:gd name="adj" fmla="val 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567374" y="1009325"/>
              <a:ext cx="723659" cy="12409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379121" y="285446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6520" y="2221684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65172" y="2221398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22646" y="725257"/>
              <a:ext cx="3369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C000"/>
                  </a:solidFill>
                  <a:latin typeface="Bookman Old Style" pitchFamily="18" charset="0"/>
                </a:rPr>
                <a:t>C</a:t>
              </a:r>
            </a:p>
          </p:txBody>
        </p: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71686" y="2355202"/>
            <a:ext cx="1114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</a:pP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4424" y="861220"/>
            <a:ext cx="6325897" cy="1323439"/>
            <a:chOff x="384424" y="340520"/>
            <a:chExt cx="6325897" cy="1323439"/>
          </a:xfrm>
        </p:grpSpPr>
        <p:sp>
          <p:nvSpPr>
            <p:cNvPr id="50" name="Rectangle 49"/>
            <p:cNvSpPr/>
            <p:nvPr/>
          </p:nvSpPr>
          <p:spPr>
            <a:xfrm>
              <a:off x="384424" y="340520"/>
              <a:ext cx="632589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l"/>
                </a:tabLst>
              </a:pP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   ABD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is a triangle right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angled at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A and AC ^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BD.  </a:t>
              </a:r>
              <a:endParaRPr lang="en-US" sz="1600" b="1" dirty="0">
                <a:solidFill>
                  <a:srgbClr val="FFFF00"/>
                </a:solidFill>
                <a:latin typeface="Century Schoolbook" pitchFamily="18" charset="0"/>
              </a:endParaRPr>
            </a:p>
            <a:p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     Show that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:</a:t>
              </a:r>
              <a:endParaRPr lang="en-US" sz="1600" dirty="0">
                <a:solidFill>
                  <a:srgbClr val="FFFF00"/>
                </a:solidFill>
                <a:latin typeface="Century Schoolbook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l"/>
                </a:tabLst>
              </a:pP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   (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i)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AB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Century Schoolbook" pitchFamily="18" charset="0"/>
                </a:rPr>
                <a:t>2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= BC × BD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l"/>
                </a:tabLst>
              </a:pP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  (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ii)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AC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Century Schoolbook" pitchFamily="18" charset="0"/>
                </a:rPr>
                <a:t>2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= BC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itchFamily="18" charset="0"/>
                </a:rPr>
                <a:t>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× CD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l"/>
                </a:tabLst>
              </a:pP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   (iii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) AD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itchFamily="18" charset="0"/>
                </a:rPr>
                <a:t>2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 = BD × CD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69665" y="637540"/>
              <a:ext cx="724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sz="4000" dirty="0">
                  <a:solidFill>
                    <a:srgbClr val="00B050"/>
                  </a:solidFill>
                </a:rPr>
                <a:t> 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45417" y="1402703"/>
            <a:ext cx="724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58117" y="1644003"/>
            <a:ext cx="724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9012" y="176333"/>
            <a:ext cx="1638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Ex.6.5 (Q.3)</a:t>
            </a:r>
            <a:endParaRPr lang="en-US" sz="22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8" grpId="1" animBg="1"/>
      <p:bldP spid="10" grpId="0"/>
      <p:bldP spid="12" grpId="0"/>
      <p:bldP spid="13" grpId="0"/>
      <p:bldP spid="15" grpId="0"/>
      <p:bldP spid="17" grpId="0"/>
      <p:bldP spid="18" grpId="0"/>
      <p:bldP spid="19" grpId="0"/>
      <p:bldP spid="21" grpId="0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  <p:bldP spid="29" grpId="0"/>
      <p:bldP spid="30" grpId="0"/>
      <p:bldP spid="31" grpId="0"/>
      <p:bldP spid="33" grpId="0"/>
      <p:bldP spid="34" grpId="0"/>
      <p:bldP spid="35" grpId="0"/>
      <p:bldP spid="37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5047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900728" y="1027022"/>
            <a:ext cx="1594236" cy="6306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1170" y="4176045"/>
            <a:ext cx="2996122" cy="40185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75287" y="2655955"/>
            <a:ext cx="440129" cy="59489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6840530" y="2060223"/>
            <a:ext cx="1110115" cy="73192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021" y="302244"/>
            <a:ext cx="8476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   D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, E and F are respectively 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mid-points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sides AB, BC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pPr marL="228600" indent="-228600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and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CA of DABC. Find the ratio of the areas of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DEF 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ABC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. 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0430" y="819417"/>
            <a:ext cx="2261644" cy="2330608"/>
            <a:chOff x="6395664" y="811934"/>
            <a:chExt cx="1699207" cy="1926122"/>
          </a:xfrm>
        </p:grpSpPr>
        <p:sp>
          <p:nvSpPr>
            <p:cNvPr id="8" name="Isosceles Triangle 7"/>
            <p:cNvSpPr/>
            <p:nvPr/>
          </p:nvSpPr>
          <p:spPr>
            <a:xfrm>
              <a:off x="6486525" y="1046223"/>
              <a:ext cx="1524000" cy="139735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6831502" y="1835954"/>
              <a:ext cx="834046" cy="60489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32296" y="2430279"/>
              <a:ext cx="262575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5664" y="242685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7134" y="811934"/>
              <a:ext cx="236296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7022" y="1617610"/>
              <a:ext cx="253301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08693" y="1650923"/>
              <a:ext cx="267874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428" y="2430279"/>
              <a:ext cx="259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844046" y="2382511"/>
              <a:ext cx="1" cy="132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6877788" y="2382511"/>
              <a:ext cx="1" cy="132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625269" y="2383751"/>
              <a:ext cx="1" cy="132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7659012" y="2383751"/>
              <a:ext cx="1" cy="132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748564" y="2018991"/>
              <a:ext cx="94217" cy="6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69774" y="2049546"/>
              <a:ext cx="88912" cy="676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790821" y="2080626"/>
              <a:ext cx="85652" cy="6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22837" y="1406448"/>
              <a:ext cx="94217" cy="6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441299" y="1437003"/>
              <a:ext cx="88912" cy="676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56851" y="1471105"/>
              <a:ext cx="85652" cy="6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641624" y="2065735"/>
              <a:ext cx="88737" cy="40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6988572" y="1421317"/>
              <a:ext cx="88737" cy="40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102" y="2631550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(DEF)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09046" y="2983975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8093" y="2950221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7475" y="27649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63045" y="28125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5994" y="264438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313007" y="2985408"/>
            <a:ext cx="357677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6850" y="29597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67407" y="2537883"/>
            <a:ext cx="3586266" cy="954607"/>
            <a:chOff x="1433066" y="1428250"/>
            <a:chExt cx="3586266" cy="954607"/>
          </a:xfrm>
        </p:grpSpPr>
        <p:sp>
          <p:nvSpPr>
            <p:cNvPr id="37" name="Rectangle 36"/>
            <p:cNvSpPr/>
            <p:nvPr/>
          </p:nvSpPr>
          <p:spPr>
            <a:xfrm>
              <a:off x="1433066" y="1657350"/>
              <a:ext cx="62549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entury Schoolbook" pitchFamily="18" charset="0"/>
                </a:rPr>
                <a:t>…(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Schoolbook" pitchFamily="18" charset="0"/>
                </a:rPr>
                <a:t>i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Schoolbook" pitchFamily="18" charset="0"/>
                </a:rPr>
                <a:t>)</a:t>
              </a:r>
              <a:endParaRPr lang="en-US" sz="1600" b="1" dirty="0">
                <a:solidFill>
                  <a:srgbClr val="FF0000"/>
                </a:solidFill>
                <a:latin typeface="Century Schoolbook" pitchFamily="18" charset="0"/>
              </a:endParaRPr>
            </a:p>
          </p:txBody>
        </p:sp>
        <p:sp>
          <p:nvSpPr>
            <p:cNvPr id="38" name="Left Bracket 37"/>
            <p:cNvSpPr/>
            <p:nvPr/>
          </p:nvSpPr>
          <p:spPr>
            <a:xfrm flipH="1">
              <a:off x="4860158" y="1428250"/>
              <a:ext cx="91440" cy="896977"/>
            </a:xfrm>
            <a:prstGeom prst="leftBracket">
              <a:avLst>
                <a:gd name="adj" fmla="val 0"/>
              </a:avLst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srgbClr val="FF0000"/>
                </a:solidFill>
                <a:latin typeface="Century Schoolbook" pitchFamily="18" charset="0"/>
              </a:endParaRPr>
            </a:p>
          </p:txBody>
        </p:sp>
        <p:sp>
          <p:nvSpPr>
            <p:cNvPr id="39" name="Left Bracket 38"/>
            <p:cNvSpPr/>
            <p:nvPr/>
          </p:nvSpPr>
          <p:spPr>
            <a:xfrm rot="10800000" flipH="1">
              <a:off x="2040030" y="1499605"/>
              <a:ext cx="89341" cy="809894"/>
            </a:xfrm>
            <a:prstGeom prst="leftBracket">
              <a:avLst>
                <a:gd name="adj" fmla="val 0"/>
              </a:avLst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srgbClr val="FF0000"/>
                </a:solidFill>
                <a:latin typeface="Century Schoolbook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67883" y="1428750"/>
              <a:ext cx="295144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entury Schoolbook" pitchFamily="18" charset="0"/>
                </a:rPr>
                <a:t>The ratio of the areas of 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entury Schoolbook" pitchFamily="18" charset="0"/>
                </a:rPr>
                <a:t>two similar triangles is equal 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entury Schoolbook" pitchFamily="18" charset="0"/>
                </a:rPr>
                <a:t>to the ratio of the squares of 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entury Schoolbook" pitchFamily="18" charset="0"/>
                </a:rPr>
                <a:t>the corresponding sides    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747102" y="3336400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(DEF)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94757" y="3688825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8093" y="3655071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3045" y="35173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3619" y="33364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331481" y="3677428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4475" y="365176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7475" y="35225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2241986" y="3406457"/>
            <a:ext cx="114395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0" name="Left Bracket 49"/>
          <p:cNvSpPr/>
          <p:nvPr/>
        </p:nvSpPr>
        <p:spPr>
          <a:xfrm flipH="1">
            <a:off x="2499743" y="3413850"/>
            <a:ext cx="114395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50452" y="3364975"/>
            <a:ext cx="263214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87106" y="3434860"/>
            <a:ext cx="1215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[From </a:t>
            </a:r>
            <a:r>
              <a:rPr lang="en-US" sz="1600" b="1" dirty="0">
                <a:solidFill>
                  <a:srgbClr val="FF0000"/>
                </a:solidFill>
                <a:latin typeface="Century Schoolbook" pitchFamily="18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)]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7102" y="4031725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(DEF)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94757" y="4384150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8093" y="4350396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63045" y="42127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5994" y="40317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283856" y="4372753"/>
            <a:ext cx="21897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50010" y="433997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7475" y="422222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61" name="Curved Down Arrow 60"/>
          <p:cNvSpPr/>
          <p:nvPr/>
        </p:nvSpPr>
        <p:spPr>
          <a:xfrm flipV="1">
            <a:off x="1040912" y="2533124"/>
            <a:ext cx="333522" cy="106074"/>
          </a:xfrm>
          <a:prstGeom prst="curvedDownArrow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35" tIns="38968" rIns="77935" bIns="38968" anchor="ctr"/>
          <a:lstStyle/>
          <a:p>
            <a:pPr>
              <a:defRPr/>
            </a:pPr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2" name="Curved Down Arrow 61"/>
          <p:cNvSpPr/>
          <p:nvPr/>
        </p:nvSpPr>
        <p:spPr>
          <a:xfrm flipV="1">
            <a:off x="1942379" y="2525097"/>
            <a:ext cx="557883" cy="168774"/>
          </a:xfrm>
          <a:prstGeom prst="curvedDownArrow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35" tIns="38968" rIns="77935" bIns="38968" anchor="ctr"/>
          <a:lstStyle/>
          <a:p>
            <a:pPr>
              <a:defRPr/>
            </a:pPr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930694" y="1048409"/>
            <a:ext cx="1061446" cy="60084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6386511" y="1097639"/>
            <a:ext cx="2028444" cy="1690801"/>
          </a:xfrm>
          <a:prstGeom prst="triangl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7475" y="225025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8709" y="2250255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29006" y="22502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3068" y="2250255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__ __ __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34009" y="2240375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[by SSS </a:t>
            </a:r>
            <a:r>
              <a:rPr lang="en-US" sz="1600" b="1" dirty="0">
                <a:solidFill>
                  <a:srgbClr val="FF0000"/>
                </a:solidFill>
                <a:latin typeface="Century Schoolbook" pitchFamily="18" charset="0"/>
              </a:rPr>
              <a:t>similarity </a:t>
            </a:r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criterion]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2051" y="1276350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6044" y="20226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947878" y="20348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378575" y="2764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30694" y="1012770"/>
            <a:ext cx="1624816" cy="658861"/>
            <a:chOff x="785989" y="3082740"/>
            <a:chExt cx="1624816" cy="658861"/>
          </a:xfrm>
        </p:grpSpPr>
        <p:sp>
          <p:nvSpPr>
            <p:cNvPr id="75" name="TextBox 74"/>
            <p:cNvSpPr txBox="1"/>
            <p:nvPr/>
          </p:nvSpPr>
          <p:spPr>
            <a:xfrm>
              <a:off x="795133" y="308274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DF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867207" y="3412882"/>
              <a:ext cx="320596" cy="2226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85989" y="3398106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BC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13421" y="325088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2107" y="311293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1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556520" y="3442269"/>
              <a:ext cx="218971" cy="2226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488436" y="34030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2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09358" y="3233770"/>
              <a:ext cx="601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...(</a:t>
              </a:r>
              <a:r>
                <a:rPr lang="en-US" sz="1600" b="1" dirty="0" err="1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1220557" y="1276350"/>
            <a:ext cx="2198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 and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CAB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35610" y="174736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Schoolbook" pitchFamily="18" charset="0"/>
              </a:rPr>
              <a:t>[From (iv)]</a:t>
            </a:r>
            <a:endParaRPr lang="en-US" sz="1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6871" y="937796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Find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-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87910" y="937796"/>
            <a:ext cx="221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(DEF) : ar(ABC)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06531" y="4214873"/>
            <a:ext cx="3010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(DEF) : ar(ABC)  =  1 :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42600" y="421487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67095" y="1595614"/>
            <a:ext cx="1145026" cy="6922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370085" y="1656941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997474" y="1656941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26381" y="1978921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000250" y="1978921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153256" y="1658040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147699" y="1978921"/>
            <a:ext cx="201801" cy="228600"/>
          </a:xfrm>
          <a:prstGeom prst="roundRect">
            <a:avLst/>
          </a:prstGeom>
          <a:solidFill>
            <a:srgbClr val="002060"/>
          </a:solidFill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295400" y="1603202"/>
            <a:ext cx="1793198" cy="660140"/>
            <a:chOff x="3845144" y="4141179"/>
            <a:chExt cx="1793198" cy="660140"/>
          </a:xfrm>
        </p:grpSpPr>
        <p:sp>
          <p:nvSpPr>
            <p:cNvPr id="97" name="TextBox 96"/>
            <p:cNvSpPr txBox="1"/>
            <p:nvPr/>
          </p:nvSpPr>
          <p:spPr>
            <a:xfrm>
              <a:off x="3854288" y="4141179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DF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926362" y="4471321"/>
              <a:ext cx="320596" cy="2226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845144" y="4456545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BC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37851" y="4309324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=</a:t>
              </a:r>
              <a:endParaRPr lang="en-US" sz="16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74846" y="4141179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DE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551394" y="4471321"/>
              <a:ext cx="352656" cy="2226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474846" y="446276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CA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93269" y="4309324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=</a:t>
              </a:r>
              <a:endParaRPr lang="en-US" sz="16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47028" y="4141179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EF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219102" y="4471321"/>
              <a:ext cx="320596" cy="2226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7884" y="445654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AB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793877" y="2256907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32352" y="225690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85260" y="2256907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28" grpId="0"/>
      <p:bldP spid="30" grpId="0"/>
      <p:bldP spid="31" grpId="0"/>
      <p:bldP spid="32" grpId="0"/>
      <p:bldP spid="33" grpId="0"/>
      <p:bldP spid="35" grpId="0"/>
      <p:bldP spid="41" grpId="0"/>
      <p:bldP spid="43" grpId="0"/>
      <p:bldP spid="44" grpId="0"/>
      <p:bldP spid="45" grpId="0"/>
      <p:bldP spid="47" grpId="0"/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/>
      <p:bldP spid="66" grpId="0"/>
      <p:bldP spid="67" grpId="0"/>
      <p:bldP spid="68" grpId="0"/>
      <p:bldP spid="69" grpId="0"/>
      <p:bldP spid="83" grpId="0"/>
      <p:bldP spid="84" grpId="0"/>
      <p:bldP spid="87" grpId="0"/>
      <p:bldP spid="88" grpId="0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08" grpId="0"/>
      <p:bldP spid="109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6109" y="4192362"/>
            <a:ext cx="2477906" cy="308321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01564" y="3150612"/>
            <a:ext cx="1230997" cy="2398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731720" y="2514600"/>
            <a:ext cx="400117" cy="2398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8" name="Isosceles Triangle 69"/>
          <p:cNvSpPr/>
          <p:nvPr/>
        </p:nvSpPr>
        <p:spPr>
          <a:xfrm flipV="1">
            <a:off x="7482655" y="1948834"/>
            <a:ext cx="914912" cy="774758"/>
          </a:xfrm>
          <a:custGeom>
            <a:avLst/>
            <a:gdLst>
              <a:gd name="connsiteX0" fmla="*/ 0 w 981725"/>
              <a:gd name="connsiteY0" fmla="*/ 629755 h 629755"/>
              <a:gd name="connsiteX1" fmla="*/ 490863 w 981725"/>
              <a:gd name="connsiteY1" fmla="*/ 0 h 629755"/>
              <a:gd name="connsiteX2" fmla="*/ 981725 w 981725"/>
              <a:gd name="connsiteY2" fmla="*/ 629755 h 629755"/>
              <a:gd name="connsiteX3" fmla="*/ 0 w 981725"/>
              <a:gd name="connsiteY3" fmla="*/ 629755 h 629755"/>
              <a:gd name="connsiteX0" fmla="*/ 0 w 998977"/>
              <a:gd name="connsiteY0" fmla="*/ 618253 h 629755"/>
              <a:gd name="connsiteX1" fmla="*/ 508115 w 998977"/>
              <a:gd name="connsiteY1" fmla="*/ 0 h 629755"/>
              <a:gd name="connsiteX2" fmla="*/ 998977 w 998977"/>
              <a:gd name="connsiteY2" fmla="*/ 629755 h 629755"/>
              <a:gd name="connsiteX3" fmla="*/ 0 w 998977"/>
              <a:gd name="connsiteY3" fmla="*/ 618253 h 629755"/>
              <a:gd name="connsiteX0" fmla="*/ 0 w 1016230"/>
              <a:gd name="connsiteY0" fmla="*/ 618253 h 629755"/>
              <a:gd name="connsiteX1" fmla="*/ 525368 w 1016230"/>
              <a:gd name="connsiteY1" fmla="*/ 0 h 629755"/>
              <a:gd name="connsiteX2" fmla="*/ 1016230 w 1016230"/>
              <a:gd name="connsiteY2" fmla="*/ 629755 h 629755"/>
              <a:gd name="connsiteX3" fmla="*/ 0 w 1016230"/>
              <a:gd name="connsiteY3" fmla="*/ 618253 h 629755"/>
              <a:gd name="connsiteX0" fmla="*/ 0 w 774690"/>
              <a:gd name="connsiteY0" fmla="*/ 618253 h 767777"/>
              <a:gd name="connsiteX1" fmla="*/ 525368 w 774690"/>
              <a:gd name="connsiteY1" fmla="*/ 0 h 767777"/>
              <a:gd name="connsiteX2" fmla="*/ 774690 w 774690"/>
              <a:gd name="connsiteY2" fmla="*/ 767777 h 767777"/>
              <a:gd name="connsiteX3" fmla="*/ 0 w 774690"/>
              <a:gd name="connsiteY3" fmla="*/ 618253 h 767777"/>
              <a:gd name="connsiteX0" fmla="*/ 0 w 768939"/>
              <a:gd name="connsiteY0" fmla="*/ 606751 h 767777"/>
              <a:gd name="connsiteX1" fmla="*/ 519617 w 768939"/>
              <a:gd name="connsiteY1" fmla="*/ 0 h 767777"/>
              <a:gd name="connsiteX2" fmla="*/ 768939 w 768939"/>
              <a:gd name="connsiteY2" fmla="*/ 767777 h 767777"/>
              <a:gd name="connsiteX3" fmla="*/ 0 w 768939"/>
              <a:gd name="connsiteY3" fmla="*/ 606751 h 767777"/>
              <a:gd name="connsiteX0" fmla="*/ 0 w 705592"/>
              <a:gd name="connsiteY0" fmla="*/ 774758 h 774758"/>
              <a:gd name="connsiteX1" fmla="*/ 456270 w 705592"/>
              <a:gd name="connsiteY1" fmla="*/ 0 h 774758"/>
              <a:gd name="connsiteX2" fmla="*/ 705592 w 705592"/>
              <a:gd name="connsiteY2" fmla="*/ 767777 h 774758"/>
              <a:gd name="connsiteX3" fmla="*/ 0 w 705592"/>
              <a:gd name="connsiteY3" fmla="*/ 774758 h 774758"/>
              <a:gd name="connsiteX0" fmla="*/ 0 w 914912"/>
              <a:gd name="connsiteY0" fmla="*/ 774758 h 774758"/>
              <a:gd name="connsiteX1" fmla="*/ 456270 w 914912"/>
              <a:gd name="connsiteY1" fmla="*/ 0 h 774758"/>
              <a:gd name="connsiteX2" fmla="*/ 914912 w 914912"/>
              <a:gd name="connsiteY2" fmla="*/ 770531 h 774758"/>
              <a:gd name="connsiteX3" fmla="*/ 0 w 914912"/>
              <a:gd name="connsiteY3" fmla="*/ 774758 h 77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912" h="774758">
                <a:moveTo>
                  <a:pt x="0" y="774758"/>
                </a:moveTo>
                <a:lnTo>
                  <a:pt x="456270" y="0"/>
                </a:lnTo>
                <a:lnTo>
                  <a:pt x="914912" y="770531"/>
                </a:lnTo>
                <a:lnTo>
                  <a:pt x="0" y="774758"/>
                </a:lnTo>
                <a:close/>
              </a:path>
            </a:pathLst>
          </a:custGeom>
          <a:solidFill>
            <a:srgbClr val="00B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68"/>
          <p:cNvSpPr/>
          <p:nvPr/>
        </p:nvSpPr>
        <p:spPr>
          <a:xfrm>
            <a:off x="6080168" y="1164912"/>
            <a:ext cx="1845337" cy="1577734"/>
          </a:xfrm>
          <a:custGeom>
            <a:avLst/>
            <a:gdLst>
              <a:gd name="connsiteX0" fmla="*/ 0 w 2104417"/>
              <a:gd name="connsiteY0" fmla="*/ 1227214 h 1227214"/>
              <a:gd name="connsiteX1" fmla="*/ 1052209 w 2104417"/>
              <a:gd name="connsiteY1" fmla="*/ 0 h 1227214"/>
              <a:gd name="connsiteX2" fmla="*/ 2104417 w 2104417"/>
              <a:gd name="connsiteY2" fmla="*/ 1227214 h 1227214"/>
              <a:gd name="connsiteX3" fmla="*/ 0 w 2104417"/>
              <a:gd name="connsiteY3" fmla="*/ 1227214 h 1227214"/>
              <a:gd name="connsiteX0" fmla="*/ 0 w 1974877"/>
              <a:gd name="connsiteY0" fmla="*/ 1577734 h 1577734"/>
              <a:gd name="connsiteX1" fmla="*/ 922669 w 1974877"/>
              <a:gd name="connsiteY1" fmla="*/ 0 h 1577734"/>
              <a:gd name="connsiteX2" fmla="*/ 1974877 w 1974877"/>
              <a:gd name="connsiteY2" fmla="*/ 1227214 h 1577734"/>
              <a:gd name="connsiteX3" fmla="*/ 0 w 1974877"/>
              <a:gd name="connsiteY3" fmla="*/ 1577734 h 1577734"/>
              <a:gd name="connsiteX0" fmla="*/ 0 w 1845337"/>
              <a:gd name="connsiteY0" fmla="*/ 1577734 h 1577734"/>
              <a:gd name="connsiteX1" fmla="*/ 922669 w 1845337"/>
              <a:gd name="connsiteY1" fmla="*/ 0 h 1577734"/>
              <a:gd name="connsiteX2" fmla="*/ 1845337 w 1845337"/>
              <a:gd name="connsiteY2" fmla="*/ 1570114 h 1577734"/>
              <a:gd name="connsiteX3" fmla="*/ 0 w 1845337"/>
              <a:gd name="connsiteY3" fmla="*/ 1577734 h 15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337" h="1577734">
                <a:moveTo>
                  <a:pt x="0" y="1577734"/>
                </a:moveTo>
                <a:lnTo>
                  <a:pt x="922669" y="0"/>
                </a:lnTo>
                <a:lnTo>
                  <a:pt x="1845337" y="1570114"/>
                </a:lnTo>
                <a:lnTo>
                  <a:pt x="0" y="1577734"/>
                </a:lnTo>
                <a:close/>
              </a:path>
            </a:pathLst>
          </a:custGeom>
          <a:solidFill>
            <a:srgbClr val="FFC0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59" y="28575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  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ABC and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BDE are two equilateral triangles such that D is the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pPr marL="288925" indent="-288925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midpoint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BC.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Ratio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the areas of triangles ABC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and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BDE is </a:t>
            </a: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(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A) 2 :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1	     (B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) 1 :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2	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(C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)  4 :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1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(D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) 1 : 4. 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42039" y="1548456"/>
            <a:ext cx="96657" cy="125285"/>
            <a:chOff x="7349440" y="1366758"/>
            <a:chExt cx="96657" cy="125285"/>
          </a:xfrm>
        </p:grpSpPr>
        <p:cxnSp>
          <p:nvCxnSpPr>
            <p:cNvPr id="13" name="Straight Connector 12"/>
            <p:cNvCxnSpPr/>
            <p:nvPr/>
          </p:nvCxnSpPr>
          <p:spPr>
            <a:xfrm rot="900000" flipV="1">
              <a:off x="7349440" y="1366758"/>
              <a:ext cx="76202" cy="9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900000" flipV="1">
              <a:off x="7369895" y="1392802"/>
              <a:ext cx="76202" cy="9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200000">
            <a:off x="7646940" y="2280209"/>
            <a:ext cx="91037" cy="135190"/>
            <a:chOff x="7870899" y="1964806"/>
            <a:chExt cx="91037" cy="13519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7870899" y="1964806"/>
              <a:ext cx="62977" cy="109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898959" y="1990831"/>
              <a:ext cx="62977" cy="109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527757" y="132041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7624" y="1592167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7800" y="15921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11983" y="1592167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BDE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504" y="1320418"/>
            <a:ext cx="3671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Equilateral triangles are similar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5111" y="1828420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484662" y="2180845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56102" y="2147091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(BDE)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8885" y="20041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5156" y="20093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0353" y="186382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730431" y="2188524"/>
            <a:ext cx="457200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51209" y="21566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</a:t>
            </a:r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75050" y="3093424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5156" y="30934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24115" y="3093424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2BD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99352" y="3104441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…(ii) [D </a:t>
            </a:r>
            <a:r>
              <a:rPr lang="en-US" sz="1400" b="1" dirty="0">
                <a:solidFill>
                  <a:srgbClr val="FFFF00"/>
                </a:solidFill>
                <a:latin typeface="Century Schoolbook" pitchFamily="18" charset="0"/>
              </a:rPr>
              <a:t>is mid point of 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BC]</a:t>
            </a:r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83070" y="3368401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492621" y="3720826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64061" y="3687072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(BDE)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8885" y="350175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05156" y="35493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68651" y="2467843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478202" y="2820268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49642" y="2786514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(BDE)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1406" y="260119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07677" y="26316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02855" y="246347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62091" y="2794979"/>
            <a:ext cx="325161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02855" y="277884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7657" y="4008630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467208" y="4361055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338648" y="4327301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(BDE)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18885" y="41419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05156" y="41913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1505" y="40103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4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39367" y="4351399"/>
            <a:ext cx="182880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72361" y="432573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80740" y="3558514"/>
            <a:ext cx="1910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[From (</a:t>
            </a:r>
            <a:r>
              <a:rPr lang="en-US" sz="1400" b="1" dirty="0" err="1" smtClean="0">
                <a:solidFill>
                  <a:srgbClr val="FFFF00"/>
                </a:solidFill>
                <a:latin typeface="Century Schoolbook" pitchFamily="18" charset="0"/>
              </a:rPr>
              <a:t>i</a:t>
            </a:r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) and (ii)]</a:t>
            </a:r>
            <a:endParaRPr lang="en-US" sz="14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99352" y="1876062"/>
            <a:ext cx="310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entury Schoolbook" pitchFamily="18" charset="0"/>
              </a:rPr>
              <a:t>[The ratio of the areas of two similar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Century Schoolbook" pitchFamily="18" charset="0"/>
              </a:rPr>
              <a:t>triangles is equal to the ratio of the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Century Schoolbook" pitchFamily="18" charset="0"/>
              </a:rPr>
              <a:t>squares of the corresponding sides]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997825" y="858210"/>
            <a:ext cx="2689559" cy="2160466"/>
            <a:chOff x="5997825" y="858210"/>
            <a:chExt cx="2689559" cy="2160466"/>
          </a:xfrm>
        </p:grpSpPr>
        <p:sp>
          <p:nvSpPr>
            <p:cNvPr id="59" name="TextBox 58"/>
            <p:cNvSpPr txBox="1"/>
            <p:nvPr/>
          </p:nvSpPr>
          <p:spPr>
            <a:xfrm>
              <a:off x="6878059" y="858210"/>
              <a:ext cx="31771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69657" y="270372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97825" y="271089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72874" y="181936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55016" y="183045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078763" y="1144151"/>
              <a:ext cx="2317932" cy="1594839"/>
              <a:chOff x="4214316" y="1442422"/>
              <a:chExt cx="2549725" cy="1754323"/>
            </a:xfrm>
          </p:grpSpPr>
          <p:sp>
            <p:nvSpPr>
              <p:cNvPr id="65" name="Isosceles Triangle 64"/>
              <p:cNvSpPr/>
              <p:nvPr/>
            </p:nvSpPr>
            <p:spPr>
              <a:xfrm>
                <a:off x="4214316" y="1442422"/>
                <a:ext cx="2032964" cy="175255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5745063" y="2318317"/>
                <a:ext cx="1018978" cy="87842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716179" y="228840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8" name="Straight Connector 67"/>
          <p:cNvCxnSpPr/>
          <p:nvPr/>
        </p:nvCxnSpPr>
        <p:spPr>
          <a:xfrm rot="9000000" flipH="1">
            <a:off x="7468808" y="1027817"/>
            <a:ext cx="0" cy="181366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448935" y="1912431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Left Bracket 69"/>
          <p:cNvSpPr/>
          <p:nvPr/>
        </p:nvSpPr>
        <p:spPr>
          <a:xfrm>
            <a:off x="2702855" y="2477364"/>
            <a:ext cx="91438" cy="583638"/>
          </a:xfrm>
          <a:prstGeom prst="leftBracket">
            <a:avLst>
              <a:gd name="adj" fmla="val 77425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eft Bracket 70"/>
          <p:cNvSpPr/>
          <p:nvPr/>
        </p:nvSpPr>
        <p:spPr>
          <a:xfrm flipH="1">
            <a:off x="3064169" y="2480689"/>
            <a:ext cx="91438" cy="583638"/>
          </a:xfrm>
          <a:prstGeom prst="leftBracket">
            <a:avLst>
              <a:gd name="adj" fmla="val 77425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11528" y="2428542"/>
            <a:ext cx="26321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33938" y="2613958"/>
            <a:ext cx="813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Century Schoolbook" pitchFamily="18" charset="0"/>
              </a:rPr>
              <a:t>…(</a:t>
            </a:r>
            <a:r>
              <a:rPr lang="en-US" sz="1400" b="1" dirty="0" err="1" smtClean="0">
                <a:solidFill>
                  <a:srgbClr val="FFFF00"/>
                </a:solidFill>
                <a:latin typeface="Century Schoolbook" pitchFamily="18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" y="1035111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 To find  : -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39718" y="1024094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(ABC) : (BDE)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06804" y="4171950"/>
            <a:ext cx="2957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(ABC) : (BDE) = 4 : 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86997" y="342555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2BD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783805" y="3736963"/>
            <a:ext cx="434608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00767" y="374092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BD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0" name="Left Bracket 79"/>
          <p:cNvSpPr/>
          <p:nvPr/>
        </p:nvSpPr>
        <p:spPr>
          <a:xfrm>
            <a:off x="2700287" y="3439444"/>
            <a:ext cx="91438" cy="583638"/>
          </a:xfrm>
          <a:prstGeom prst="leftBracket">
            <a:avLst>
              <a:gd name="adj" fmla="val 77425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eft Bracket 80"/>
          <p:cNvSpPr/>
          <p:nvPr/>
        </p:nvSpPr>
        <p:spPr>
          <a:xfrm flipH="1">
            <a:off x="3188458" y="3442769"/>
            <a:ext cx="91438" cy="583638"/>
          </a:xfrm>
          <a:prstGeom prst="leftBracket">
            <a:avLst>
              <a:gd name="adj" fmla="val 77425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34062" y="3390622"/>
            <a:ext cx="26321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1800000" flipH="1">
            <a:off x="3024904" y="3449464"/>
            <a:ext cx="105568" cy="260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800000" flipH="1">
            <a:off x="2961978" y="3795652"/>
            <a:ext cx="170019" cy="2150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38701" y="59760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400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2372" y="0"/>
            <a:ext cx="285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EX.6.4 (Q.8)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81608" y="835632"/>
            <a:ext cx="46337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34986" y="592917"/>
            <a:ext cx="47741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 animBg="1"/>
      <p:bldP spid="81" grpId="0" animBg="1"/>
      <p:bldP spid="82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1970" y="2283618"/>
            <a:ext cx="1144514" cy="5595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8526" y="2947996"/>
            <a:ext cx="702696" cy="6571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3133" y="4503118"/>
            <a:ext cx="2007114" cy="299423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616" y="1393422"/>
            <a:ext cx="589620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Sol.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857" y="1393422"/>
            <a:ext cx="6075096" cy="585274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Let A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and A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be the areas of two similar triangles and</a:t>
            </a:r>
          </a:p>
          <a:p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and S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be their corresponding sides.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25" y="2397378"/>
            <a:ext cx="363597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235160"/>
            <a:ext cx="4116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548998"/>
            <a:ext cx="4116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3628" y="2397378"/>
            <a:ext cx="309095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5876" y="2236838"/>
            <a:ext cx="3042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4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312" y="2548998"/>
            <a:ext cx="3042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595934" y="2593462"/>
            <a:ext cx="264174" cy="5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6603" y="2581889"/>
            <a:ext cx="365760" cy="1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4953" y="2423710"/>
            <a:ext cx="977499" cy="339029"/>
          </a:xfrm>
          <a:prstGeom prst="rect">
            <a:avLst/>
          </a:prstGeom>
        </p:spPr>
        <p:txBody>
          <a:bodyPr wrap="none" lIns="91910" tIns="45955" rIns="91910" bIns="45955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[Given]</a:t>
            </a:r>
            <a:endParaRPr lang="en-US" sz="16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2943170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3257008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3628" y="3105388"/>
            <a:ext cx="309095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3448" y="2944848"/>
            <a:ext cx="41168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13448" y="3257008"/>
            <a:ext cx="4116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</a:t>
            </a:r>
            <a:r>
              <a:rPr lang="en-US" sz="1600" b="1" baseline="-25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636350" y="3312374"/>
            <a:ext cx="365760" cy="5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4025" y="3312376"/>
            <a:ext cx="365760" cy="1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uble Bracket 24"/>
          <p:cNvSpPr/>
          <p:nvPr/>
        </p:nvSpPr>
        <p:spPr>
          <a:xfrm>
            <a:off x="1568670" y="2995718"/>
            <a:ext cx="528316" cy="584954"/>
          </a:xfrm>
          <a:prstGeom prst="bracketPair">
            <a:avLst>
              <a:gd name="adj" fmla="val 2382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82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4728" y="2953160"/>
            <a:ext cx="264211" cy="256979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425" y="3089235"/>
            <a:ext cx="363597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" y="3669013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3982851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3628" y="3831231"/>
            <a:ext cx="309095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7734" y="3670691"/>
            <a:ext cx="3042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4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32170" y="3982851"/>
            <a:ext cx="304286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652763" y="4015639"/>
            <a:ext cx="290591" cy="5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6603" y="4004638"/>
            <a:ext cx="365760" cy="1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uble Bracket 34"/>
          <p:cNvSpPr/>
          <p:nvPr/>
        </p:nvSpPr>
        <p:spPr>
          <a:xfrm>
            <a:off x="1580700" y="3721561"/>
            <a:ext cx="446275" cy="584954"/>
          </a:xfrm>
          <a:prstGeom prst="bracketPair">
            <a:avLst>
              <a:gd name="adj" fmla="val 2382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82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4702" y="3679003"/>
            <a:ext cx="264211" cy="256979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baseline="30000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425" y="3838228"/>
            <a:ext cx="363597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4340900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</a:t>
            </a:r>
            <a:endParaRPr lang="en-US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8200" y="4644228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baseline="-25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52736" y="4699103"/>
            <a:ext cx="365760" cy="1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9425" y="4510115"/>
            <a:ext cx="363597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9626" y="1945064"/>
            <a:ext cx="3706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 two triangles are similar 	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13948" y="1955574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[Given]</a:t>
            </a:r>
            <a:endParaRPr lang="en-US" sz="16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73628" y="4503118"/>
            <a:ext cx="309095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58895" y="4342578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16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79673" y="4654738"/>
            <a:ext cx="422908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81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643234" y="4687526"/>
            <a:ext cx="290591" cy="5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541" y="528403"/>
            <a:ext cx="76200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   If sides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two similar triangles are in the ratio 4 :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9 then </a:t>
            </a:r>
          </a:p>
          <a:p>
            <a:pPr marL="288925" indent="-288925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areas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these triangles are in the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ratio ………….</a:t>
            </a:r>
            <a:endParaRPr lang="en-US" sz="1600" b="1" dirty="0">
              <a:solidFill>
                <a:srgbClr val="FFFF00"/>
              </a:solidFill>
              <a:latin typeface="Century Schoolbook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  (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A)  2 : 3    (B)  4 : 9     (C)  81 : 16    (D)  16 : 81	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90425" y="932735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000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4000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82204" y="2897066"/>
            <a:ext cx="4047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[The ratio of the areas of two similar  </a:t>
            </a:r>
          </a:p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triangles is equal to the ratio of the  </a:t>
            </a:r>
          </a:p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squares of the corresponding sides]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57056" y="2424185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82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…(</a:t>
            </a:r>
            <a:r>
              <a:rPr lang="en-US" sz="1600" b="1" dirty="0" err="1">
                <a:solidFill>
                  <a:srgbClr val="FFFF00"/>
                </a:solidFill>
                <a:latin typeface="Century Schoolbook" pitchFamily="18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82204" y="3788130"/>
            <a:ext cx="1469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[From (</a:t>
            </a:r>
            <a:r>
              <a:rPr lang="en-US" sz="1600" b="1" dirty="0" err="1" smtClean="0">
                <a:solidFill>
                  <a:srgbClr val="FFFF00"/>
                </a:solidFill>
                <a:latin typeface="Century Schoolbook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)]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28456" y="4484141"/>
            <a:ext cx="1961791" cy="339053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: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16 : 81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9681" y="4472852"/>
            <a:ext cx="363597" cy="339053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pPr algn="ctr" defTabSz="914282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0718" y="66738"/>
            <a:ext cx="28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EX.6.4 (Q.9)</a:t>
            </a:r>
            <a:endParaRPr lang="en-US" sz="24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31245" y="812802"/>
            <a:ext cx="3233379" cy="242712"/>
            <a:chOff x="631245" y="587022"/>
            <a:chExt cx="3233379" cy="24271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95361" y="598311"/>
              <a:ext cx="2169263" cy="112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83648" y="587022"/>
              <a:ext cx="595021" cy="112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31245" y="818445"/>
              <a:ext cx="595021" cy="112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617914" y="829735"/>
            <a:ext cx="5308753" cy="5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4241" y="1055514"/>
            <a:ext cx="25012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684810" y="2365367"/>
            <a:ext cx="2538164" cy="324908"/>
            <a:chOff x="5997433" y="2953832"/>
            <a:chExt cx="2538164" cy="32490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997433" y="3095195"/>
              <a:ext cx="25381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6782265" y="2953832"/>
              <a:ext cx="1031009" cy="32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3.75 cm</a:t>
              </a:r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341415" y="4400959"/>
            <a:ext cx="1687634" cy="2986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348716" y="2838974"/>
            <a:ext cx="1137881" cy="4279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73631" y="2339607"/>
            <a:ext cx="342719" cy="1947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063423" y="2595919"/>
            <a:ext cx="342719" cy="2141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67793" y="2596898"/>
            <a:ext cx="342719" cy="2141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364794" y="2335910"/>
            <a:ext cx="342719" cy="1947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1" name="Freeform 35"/>
          <p:cNvSpPr>
            <a:spLocks/>
          </p:cNvSpPr>
          <p:nvPr/>
        </p:nvSpPr>
        <p:spPr bwMode="auto">
          <a:xfrm>
            <a:off x="5758268" y="1039399"/>
            <a:ext cx="2438400" cy="1153716"/>
          </a:xfrm>
          <a:custGeom>
            <a:avLst/>
            <a:gdLst>
              <a:gd name="T0" fmla="*/ 2147483647 w 1992"/>
              <a:gd name="T1" fmla="*/ 0 h 955"/>
              <a:gd name="T2" fmla="*/ 0 w 1992"/>
              <a:gd name="T3" fmla="*/ 2147483647 h 955"/>
              <a:gd name="T4" fmla="*/ 2147483647 w 1992"/>
              <a:gd name="T5" fmla="*/ 2147483647 h 955"/>
              <a:gd name="T6" fmla="*/ 2147483647 w 1992"/>
              <a:gd name="T7" fmla="*/ 0 h 955"/>
              <a:gd name="T8" fmla="*/ 0 60000 65536"/>
              <a:gd name="T9" fmla="*/ 0 60000 65536"/>
              <a:gd name="T10" fmla="*/ 0 60000 65536"/>
              <a:gd name="T11" fmla="*/ 0 60000 65536"/>
              <a:gd name="T12" fmla="*/ 0 w 1992"/>
              <a:gd name="T13" fmla="*/ 0 h 955"/>
              <a:gd name="T14" fmla="*/ 1992 w 1992"/>
              <a:gd name="T15" fmla="*/ 955 h 9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2" h="955">
                <a:moveTo>
                  <a:pt x="1258" y="0"/>
                </a:moveTo>
                <a:lnTo>
                  <a:pt x="0" y="955"/>
                </a:lnTo>
                <a:lnTo>
                  <a:pt x="1992" y="955"/>
                </a:lnTo>
                <a:lnTo>
                  <a:pt x="1258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 w="28575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2" name="Freeform 41"/>
          <p:cNvSpPr>
            <a:spLocks/>
          </p:cNvSpPr>
          <p:nvPr/>
        </p:nvSpPr>
        <p:spPr bwMode="auto">
          <a:xfrm>
            <a:off x="6761824" y="1038021"/>
            <a:ext cx="1415739" cy="1157352"/>
          </a:xfrm>
          <a:custGeom>
            <a:avLst/>
            <a:gdLst>
              <a:gd name="T0" fmla="*/ 0 w 972"/>
              <a:gd name="T1" fmla="*/ 2147483647 h 956"/>
              <a:gd name="T2" fmla="*/ 858827887 w 972"/>
              <a:gd name="T3" fmla="*/ 0 h 956"/>
              <a:gd name="T4" fmla="*/ 2147483647 w 972"/>
              <a:gd name="T5" fmla="*/ 2147483647 h 956"/>
              <a:gd name="T6" fmla="*/ 0 w 972"/>
              <a:gd name="T7" fmla="*/ 2147483647 h 956"/>
              <a:gd name="T8" fmla="*/ 0 60000 65536"/>
              <a:gd name="T9" fmla="*/ 0 60000 65536"/>
              <a:gd name="T10" fmla="*/ 0 60000 65536"/>
              <a:gd name="T11" fmla="*/ 0 60000 65536"/>
              <a:gd name="T12" fmla="*/ 0 w 972"/>
              <a:gd name="T13" fmla="*/ 0 h 956"/>
              <a:gd name="T14" fmla="*/ 972 w 972"/>
              <a:gd name="T15" fmla="*/ 956 h 956"/>
              <a:gd name="connsiteX0" fmla="*/ 0 w 10000"/>
              <a:gd name="connsiteY0" fmla="*/ 10454 h 10454"/>
              <a:gd name="connsiteX1" fmla="*/ 3526 w 10000"/>
              <a:gd name="connsiteY1" fmla="*/ 0 h 10454"/>
              <a:gd name="connsiteX2" fmla="*/ 10000 w 10000"/>
              <a:gd name="connsiteY2" fmla="*/ 10454 h 10454"/>
              <a:gd name="connsiteX3" fmla="*/ 0 w 10000"/>
              <a:gd name="connsiteY3" fmla="*/ 10454 h 10454"/>
              <a:gd name="connsiteX0" fmla="*/ 0 w 10182"/>
              <a:gd name="connsiteY0" fmla="*/ 10341 h 10454"/>
              <a:gd name="connsiteX1" fmla="*/ 3708 w 10182"/>
              <a:gd name="connsiteY1" fmla="*/ 0 h 10454"/>
              <a:gd name="connsiteX2" fmla="*/ 10182 w 10182"/>
              <a:gd name="connsiteY2" fmla="*/ 10454 h 10454"/>
              <a:gd name="connsiteX3" fmla="*/ 0 w 10182"/>
              <a:gd name="connsiteY3" fmla="*/ 10341 h 10454"/>
              <a:gd name="connsiteX0" fmla="*/ 0 w 10159"/>
              <a:gd name="connsiteY0" fmla="*/ 10341 h 10341"/>
              <a:gd name="connsiteX1" fmla="*/ 3708 w 10159"/>
              <a:gd name="connsiteY1" fmla="*/ 0 h 10341"/>
              <a:gd name="connsiteX2" fmla="*/ 10159 w 10159"/>
              <a:gd name="connsiteY2" fmla="*/ 10142 h 10341"/>
              <a:gd name="connsiteX3" fmla="*/ 0 w 10159"/>
              <a:gd name="connsiteY3" fmla="*/ 10341 h 1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9" h="10341">
                <a:moveTo>
                  <a:pt x="0" y="10341"/>
                </a:moveTo>
                <a:lnTo>
                  <a:pt x="3708" y="0"/>
                </a:lnTo>
                <a:lnTo>
                  <a:pt x="10159" y="10142"/>
                </a:lnTo>
                <a:lnTo>
                  <a:pt x="0" y="10341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 w="57150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FF0066"/>
              </a:solidFill>
              <a:latin typeface="Arial Rounded MT Bold" pitchFamily="34" charset="0"/>
            </a:endParaRPr>
          </a:p>
        </p:txBody>
      </p:sp>
      <p:sp>
        <p:nvSpPr>
          <p:cNvPr id="113" name="Arc 37"/>
          <p:cNvSpPr>
            <a:spLocks/>
          </p:cNvSpPr>
          <p:nvPr/>
        </p:nvSpPr>
        <p:spPr bwMode="auto">
          <a:xfrm>
            <a:off x="7909811" y="1894886"/>
            <a:ext cx="529732" cy="582705"/>
          </a:xfrm>
          <a:prstGeom prst="arc">
            <a:avLst>
              <a:gd name="adj1" fmla="val 10734097"/>
              <a:gd name="adj2" fmla="val 13940697"/>
            </a:avLst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659245" y="975390"/>
            <a:ext cx="435161" cy="238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98775" y="768466"/>
            <a:ext cx="1195556" cy="2165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281444" y="726691"/>
            <a:ext cx="1154908" cy="2620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109677" y="730565"/>
            <a:ext cx="1140621" cy="2620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447815" y="504797"/>
            <a:ext cx="1597328" cy="238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368519" y="505047"/>
            <a:ext cx="2001487" cy="2358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20" name="Rectangle 3"/>
          <p:cNvSpPr>
            <a:spLocks noChangeArrowheads="1"/>
          </p:cNvSpPr>
          <p:nvPr/>
        </p:nvSpPr>
        <p:spPr bwMode="auto">
          <a:xfrm>
            <a:off x="522519" y="452911"/>
            <a:ext cx="7812701" cy="81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In the adjoining figure, D is a point on BC such that </a:t>
            </a:r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ABD = </a:t>
            </a:r>
            <a:r>
              <a:rPr 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CAD.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If AB = 5 cm, AD = 4 cm and AC = 3 cm.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(i) BC, (ii) DC, (iii) A(</a:t>
            </a:r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ACD) : A(</a:t>
            </a:r>
            <a:r>
              <a:rPr 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BCA)</a:t>
            </a:r>
            <a:endParaRPr lang="en-US" sz="16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22" name="Arc 37"/>
          <p:cNvSpPr>
            <a:spLocks/>
          </p:cNvSpPr>
          <p:nvPr/>
        </p:nvSpPr>
        <p:spPr bwMode="auto">
          <a:xfrm>
            <a:off x="5492912" y="1919130"/>
            <a:ext cx="529732" cy="529732"/>
          </a:xfrm>
          <a:prstGeom prst="arc">
            <a:avLst>
              <a:gd name="adj1" fmla="val 19304586"/>
              <a:gd name="adj2" fmla="val 0"/>
            </a:avLst>
          </a:prstGeom>
          <a:solidFill>
            <a:srgbClr val="FFC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3" name="Arc 38"/>
          <p:cNvSpPr>
            <a:spLocks/>
          </p:cNvSpPr>
          <p:nvPr/>
        </p:nvSpPr>
        <p:spPr bwMode="auto">
          <a:xfrm>
            <a:off x="7007722" y="780841"/>
            <a:ext cx="533725" cy="485205"/>
          </a:xfrm>
          <a:prstGeom prst="arc">
            <a:avLst>
              <a:gd name="adj1" fmla="val 3245641"/>
              <a:gd name="adj2" fmla="val 6666856"/>
            </a:avLst>
          </a:prstGeom>
          <a:solidFill>
            <a:srgbClr val="FFC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31941" y="1214263"/>
            <a:ext cx="1324708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ct val="0"/>
              </a:spcBef>
              <a:spcAft>
                <a:spcPct val="0"/>
              </a:spcAft>
              <a:tabLst>
                <a:tab pos="482919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917536" y="1227811"/>
            <a:ext cx="2746967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42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	In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ABC and </a:t>
            </a: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DAC,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748884" y="2427868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7060347" y="722961"/>
            <a:ext cx="41506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" name="Rectangle 15"/>
          <p:cNvSpPr>
            <a:spLocks noChangeArrowheads="1"/>
          </p:cNvSpPr>
          <p:nvPr/>
        </p:nvSpPr>
        <p:spPr bwMode="auto">
          <a:xfrm>
            <a:off x="5294739" y="1953114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Rectangle 16"/>
          <p:cNvSpPr>
            <a:spLocks noChangeArrowheads="1"/>
          </p:cNvSpPr>
          <p:nvPr/>
        </p:nvSpPr>
        <p:spPr bwMode="auto">
          <a:xfrm>
            <a:off x="8073108" y="2055272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6464116" y="2175524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3048305" y="1453787"/>
            <a:ext cx="2094296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Given]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048305" y="1703341"/>
            <a:ext cx="1766387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[Common angle]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2648254" y="1990211"/>
            <a:ext cx="3670141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) [By </a:t>
            </a:r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AA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criterion]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7" name="Freeform 39"/>
          <p:cNvSpPr>
            <a:spLocks/>
          </p:cNvSpPr>
          <p:nvPr/>
        </p:nvSpPr>
        <p:spPr bwMode="auto">
          <a:xfrm>
            <a:off x="5738751" y="1032523"/>
            <a:ext cx="2438400" cy="1153716"/>
          </a:xfrm>
          <a:custGeom>
            <a:avLst/>
            <a:gdLst>
              <a:gd name="T0" fmla="*/ 2147483647 w 1992"/>
              <a:gd name="T1" fmla="*/ 0 h 955"/>
              <a:gd name="T2" fmla="*/ 0 w 1992"/>
              <a:gd name="T3" fmla="*/ 2147483647 h 955"/>
              <a:gd name="T4" fmla="*/ 2147483647 w 1992"/>
              <a:gd name="T5" fmla="*/ 2147483647 h 955"/>
              <a:gd name="T6" fmla="*/ 2147483647 w 1992"/>
              <a:gd name="T7" fmla="*/ 0 h 955"/>
              <a:gd name="T8" fmla="*/ 0 60000 65536"/>
              <a:gd name="T9" fmla="*/ 0 60000 65536"/>
              <a:gd name="T10" fmla="*/ 0 60000 65536"/>
              <a:gd name="T11" fmla="*/ 0 60000 65536"/>
              <a:gd name="T12" fmla="*/ 0 w 1992"/>
              <a:gd name="T13" fmla="*/ 0 h 955"/>
              <a:gd name="T14" fmla="*/ 1992 w 1992"/>
              <a:gd name="T15" fmla="*/ 955 h 9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2" h="955">
                <a:moveTo>
                  <a:pt x="1258" y="0"/>
                </a:moveTo>
                <a:lnTo>
                  <a:pt x="0" y="955"/>
                </a:lnTo>
                <a:lnTo>
                  <a:pt x="1992" y="955"/>
                </a:lnTo>
                <a:lnTo>
                  <a:pt x="1258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48" name="Line 40"/>
          <p:cNvSpPr>
            <a:spLocks noChangeShapeType="1"/>
          </p:cNvSpPr>
          <p:nvPr/>
        </p:nvSpPr>
        <p:spPr bwMode="auto">
          <a:xfrm flipH="1">
            <a:off x="6765986" y="1042048"/>
            <a:ext cx="515815" cy="1143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2" name="Curved Down Arrow 151"/>
          <p:cNvSpPr/>
          <p:nvPr/>
        </p:nvSpPr>
        <p:spPr bwMode="auto">
          <a:xfrm flipV="1">
            <a:off x="2456108" y="2216018"/>
            <a:ext cx="252000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3" name="Curved Down Arrow 152"/>
          <p:cNvSpPr/>
          <p:nvPr/>
        </p:nvSpPr>
        <p:spPr bwMode="auto">
          <a:xfrm flipV="1">
            <a:off x="1393295" y="2206492"/>
            <a:ext cx="249837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4" name="Curved Down Arrow 153"/>
          <p:cNvSpPr/>
          <p:nvPr/>
        </p:nvSpPr>
        <p:spPr bwMode="auto">
          <a:xfrm flipV="1">
            <a:off x="1253466" y="2216018"/>
            <a:ext cx="235533" cy="21600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7" name="Curved Down Arrow 156"/>
          <p:cNvSpPr/>
          <p:nvPr/>
        </p:nvSpPr>
        <p:spPr bwMode="auto">
          <a:xfrm flipV="1">
            <a:off x="2283324" y="2208559"/>
            <a:ext cx="234000" cy="21600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354260" y="2254349"/>
            <a:ext cx="33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54260" y="2530374"/>
            <a:ext cx="33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DA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1327767" y="2566509"/>
            <a:ext cx="41160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1757672" y="2416216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988144" y="2254349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983335" y="253037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15646" y="2566509"/>
            <a:ext cx="41160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032629" y="1453787"/>
            <a:ext cx="174931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ABC  </a:t>
            </a: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=  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DAC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021875" y="1703341"/>
            <a:ext cx="761705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ACB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778329" y="1703341"/>
            <a:ext cx="26958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=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2015064" y="1703341"/>
            <a:ext cx="77452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DCA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1005217" y="1990211"/>
            <a:ext cx="729645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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ABC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757672" y="1990211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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2036504" y="1990211"/>
            <a:ext cx="74246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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DAC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" name="Rectangle 17"/>
          <p:cNvSpPr>
            <a:spLocks noChangeArrowheads="1"/>
          </p:cNvSpPr>
          <p:nvPr/>
        </p:nvSpPr>
        <p:spPr bwMode="auto">
          <a:xfrm rot="19461018">
            <a:off x="6075381" y="1257786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7" name="Rectangle 17"/>
          <p:cNvSpPr>
            <a:spLocks noChangeArrowheads="1"/>
          </p:cNvSpPr>
          <p:nvPr/>
        </p:nvSpPr>
        <p:spPr bwMode="auto">
          <a:xfrm rot="3105339">
            <a:off x="7467005" y="1332546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8" name="Rectangle 17"/>
          <p:cNvSpPr>
            <a:spLocks noChangeArrowheads="1"/>
          </p:cNvSpPr>
          <p:nvPr/>
        </p:nvSpPr>
        <p:spPr bwMode="auto">
          <a:xfrm rot="17637857">
            <a:off x="6453724" y="1542141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5743996" y="2190237"/>
            <a:ext cx="2420234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80000" flipV="1">
            <a:off x="5764749" y="984789"/>
            <a:ext cx="1478226" cy="124620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80000" flipV="1">
            <a:off x="6790277" y="1025514"/>
            <a:ext cx="462707" cy="118409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60000" flipH="1" flipV="1">
            <a:off x="7258741" y="1030486"/>
            <a:ext cx="927549" cy="114122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748884" y="2853012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400331" y="27809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 flipH="1">
            <a:off x="1428242" y="3059080"/>
            <a:ext cx="279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07" name="Curved Down Arrow 206"/>
          <p:cNvSpPr/>
          <p:nvPr/>
        </p:nvSpPr>
        <p:spPr bwMode="auto">
          <a:xfrm flipV="1">
            <a:off x="1254533" y="2218246"/>
            <a:ext cx="397540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8" name="Curved Down Arrow 207"/>
          <p:cNvSpPr/>
          <p:nvPr/>
        </p:nvSpPr>
        <p:spPr bwMode="auto">
          <a:xfrm flipV="1">
            <a:off x="2283324" y="2214301"/>
            <a:ext cx="397540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2449602" y="2390803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717522" y="2254349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686229" y="251500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2733908" y="2566509"/>
            <a:ext cx="41160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1393078" y="30174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1757672" y="2889643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018413" y="277618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2072108" y="3059080"/>
            <a:ext cx="34016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079434" y="30174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449602" y="2899169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758167" y="27669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H="1">
            <a:off x="2766587" y="3052097"/>
            <a:ext cx="34016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21" name="TextBox 220"/>
          <p:cNvSpPr txBox="1"/>
          <p:nvPr/>
        </p:nvSpPr>
        <p:spPr>
          <a:xfrm>
            <a:off x="2699325" y="30174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099796" y="287430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rgbClr val="FF0000"/>
                </a:solidFill>
                <a:latin typeface="Bookman Old Style" pitchFamily="18" charset="0"/>
              </a:rPr>
              <a:t>…(ii)</a:t>
            </a:r>
            <a:endParaRPr lang="en-IN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748884" y="3293455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405078" y="32324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1435953" y="3504387"/>
            <a:ext cx="253837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26" name="TextBox 225"/>
          <p:cNvSpPr txBox="1"/>
          <p:nvPr/>
        </p:nvSpPr>
        <p:spPr>
          <a:xfrm>
            <a:off x="1397825" y="34578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>
            <a:spLocks noChangeArrowheads="1"/>
          </p:cNvSpPr>
          <p:nvPr/>
        </p:nvSpPr>
        <p:spPr bwMode="auto">
          <a:xfrm>
            <a:off x="1757672" y="3330086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023160" y="322764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2086583" y="3499523"/>
            <a:ext cx="34016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2084181" y="34578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3099796" y="3345480"/>
            <a:ext cx="1222553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(ii)]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748884" y="3695494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154115" y="36954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40563" y="369549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× 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1757672" y="3695494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987379" y="369549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330279" y="369549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× 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748884" y="4030761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338551" y="40624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1757672" y="4030761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001736" y="393017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2067696" y="4211702"/>
            <a:ext cx="330682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45" name="TextBox 244"/>
          <p:cNvSpPr txBox="1"/>
          <p:nvPr/>
        </p:nvSpPr>
        <p:spPr>
          <a:xfrm>
            <a:off x="2066833" y="41585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748884" y="4387447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8551" y="438744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>
            <a:spLocks noChangeArrowheads="1"/>
          </p:cNvSpPr>
          <p:nvPr/>
        </p:nvSpPr>
        <p:spPr bwMode="auto">
          <a:xfrm>
            <a:off x="1757672" y="4387447"/>
            <a:ext cx="31089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1998040" y="4387447"/>
            <a:ext cx="103100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3.75 cm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 rot="1328425">
            <a:off x="1718014" y="3418940"/>
            <a:ext cx="354671" cy="105207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30" name="Right Arrow 129"/>
          <p:cNvSpPr/>
          <p:nvPr/>
        </p:nvSpPr>
        <p:spPr>
          <a:xfrm rot="9207102" flipH="1">
            <a:off x="1695879" y="3422294"/>
            <a:ext cx="354671" cy="105207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6736691" y="2147997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6733198" y="2147976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748884" y="2014709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3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5" grpId="2" animBg="1"/>
      <p:bldP spid="115" grpId="3" animBg="1"/>
      <p:bldP spid="115" grpId="4" animBg="1"/>
      <p:bldP spid="115" grpId="5" animBg="1"/>
      <p:bldP spid="116" grpId="0" animBg="1"/>
      <p:bldP spid="116" grpId="1" animBg="1"/>
      <p:bldP spid="116" grpId="2" animBg="1"/>
      <p:bldP spid="116" grpId="3" animBg="1"/>
      <p:bldP spid="117" grpId="0" animBg="1"/>
      <p:bldP spid="117" grpId="1" animBg="1"/>
      <p:bldP spid="117" grpId="2" animBg="1"/>
      <p:bldP spid="117" grpId="3" animBg="1"/>
      <p:bldP spid="118" grpId="0" animBg="1"/>
      <p:bldP spid="118" grpId="1" animBg="1"/>
      <p:bldP spid="119" grpId="0" animBg="1"/>
      <p:bldP spid="119" grpId="1" animBg="1"/>
      <p:bldP spid="122" grpId="0" animBg="1"/>
      <p:bldP spid="122" grpId="1" animBg="1"/>
      <p:bldP spid="123" grpId="0" animBg="1"/>
      <p:bldP spid="123" grpId="1" animBg="1"/>
      <p:bldP spid="124" grpId="0"/>
      <p:bldP spid="126" grpId="0"/>
      <p:bldP spid="128" grpId="0"/>
      <p:bldP spid="129" grpId="0"/>
      <p:bldP spid="142" grpId="0"/>
      <p:bldP spid="143" grpId="0"/>
      <p:bldP spid="144" grpId="0"/>
      <p:bldP spid="145" grpId="0"/>
      <p:bldP spid="146" grpId="0"/>
      <p:bldP spid="147" grpId="0" animBg="1"/>
      <p:bldP spid="148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7" grpId="0" animBg="1"/>
      <p:bldP spid="157" grpId="1" animBg="1"/>
      <p:bldP spid="161" grpId="0"/>
      <p:bldP spid="162" grpId="0"/>
      <p:bldP spid="164" grpId="0"/>
      <p:bldP spid="165" grpId="0"/>
      <p:bldP spid="185" grpId="0"/>
      <p:bldP spid="187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204" grpId="0"/>
      <p:bldP spid="205" grpId="0"/>
      <p:bldP spid="207" grpId="0" animBg="1"/>
      <p:bldP spid="207" grpId="1" animBg="1"/>
      <p:bldP spid="208" grpId="0" animBg="1"/>
      <p:bldP spid="208" grpId="1" animBg="1"/>
      <p:bldP spid="209" grpId="0"/>
      <p:bldP spid="210" grpId="0"/>
      <p:bldP spid="211" grpId="0"/>
      <p:bldP spid="213" grpId="0"/>
      <p:bldP spid="214" grpId="0"/>
      <p:bldP spid="215" grpId="0"/>
      <p:bldP spid="217" grpId="0"/>
      <p:bldP spid="218" grpId="0"/>
      <p:bldP spid="219" grpId="0"/>
      <p:bldP spid="221" grpId="0"/>
      <p:bldP spid="222" grpId="0"/>
      <p:bldP spid="223" grpId="0"/>
      <p:bldP spid="224" grpId="0"/>
      <p:bldP spid="226" grpId="0"/>
      <p:bldP spid="227" grpId="0"/>
      <p:bldP spid="228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40" grpId="0"/>
      <p:bldP spid="241" grpId="0"/>
      <p:bldP spid="242" grpId="0"/>
      <p:bldP spid="243" grpId="0"/>
      <p:bldP spid="245" grpId="0"/>
      <p:bldP spid="246" grpId="0"/>
      <p:bldP spid="247" grpId="0"/>
      <p:bldP spid="248" grpId="0"/>
      <p:bldP spid="249" grpId="0"/>
      <p:bldP spid="2" grpId="0" animBg="1"/>
      <p:bldP spid="2" grpId="1" animBg="1"/>
      <p:bldP spid="130" grpId="0" animBg="1"/>
      <p:bldP spid="130" grpId="1" animBg="1"/>
      <p:bldP spid="149" grpId="0" animBg="1"/>
      <p:bldP spid="200" grpId="0" animBg="1"/>
      <p:bldP spid="200" grpId="1" animBg="1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c 37"/>
          <p:cNvSpPr>
            <a:spLocks/>
          </p:cNvSpPr>
          <p:nvPr/>
        </p:nvSpPr>
        <p:spPr bwMode="auto">
          <a:xfrm>
            <a:off x="5516727" y="1849251"/>
            <a:ext cx="529732" cy="529732"/>
          </a:xfrm>
          <a:prstGeom prst="arc">
            <a:avLst>
              <a:gd name="adj1" fmla="val 19304586"/>
              <a:gd name="adj2" fmla="val 0"/>
            </a:avLst>
          </a:prstGeom>
          <a:solidFill>
            <a:srgbClr val="FFC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8" name="Arc 37"/>
          <p:cNvSpPr>
            <a:spLocks/>
          </p:cNvSpPr>
          <p:nvPr/>
        </p:nvSpPr>
        <p:spPr bwMode="auto">
          <a:xfrm>
            <a:off x="7933626" y="1825007"/>
            <a:ext cx="529732" cy="582705"/>
          </a:xfrm>
          <a:prstGeom prst="arc">
            <a:avLst>
              <a:gd name="adj1" fmla="val 10734097"/>
              <a:gd name="adj2" fmla="val 13940697"/>
            </a:avLst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0" name="Arc 38"/>
          <p:cNvSpPr>
            <a:spLocks/>
          </p:cNvSpPr>
          <p:nvPr/>
        </p:nvSpPr>
        <p:spPr bwMode="auto">
          <a:xfrm rot="120000">
            <a:off x="7045823" y="710962"/>
            <a:ext cx="533725" cy="485205"/>
          </a:xfrm>
          <a:prstGeom prst="arc">
            <a:avLst>
              <a:gd name="adj1" fmla="val 3245641"/>
              <a:gd name="adj2" fmla="val 6666856"/>
            </a:avLst>
          </a:prstGeom>
          <a:solidFill>
            <a:srgbClr val="FFC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0" name="Freeform 41"/>
          <p:cNvSpPr>
            <a:spLocks/>
          </p:cNvSpPr>
          <p:nvPr/>
        </p:nvSpPr>
        <p:spPr bwMode="auto">
          <a:xfrm>
            <a:off x="6802850" y="971613"/>
            <a:ext cx="1415739" cy="1157352"/>
          </a:xfrm>
          <a:custGeom>
            <a:avLst/>
            <a:gdLst>
              <a:gd name="T0" fmla="*/ 0 w 972"/>
              <a:gd name="T1" fmla="*/ 2147483647 h 956"/>
              <a:gd name="T2" fmla="*/ 858827887 w 972"/>
              <a:gd name="T3" fmla="*/ 0 h 956"/>
              <a:gd name="T4" fmla="*/ 2147483647 w 972"/>
              <a:gd name="T5" fmla="*/ 2147483647 h 956"/>
              <a:gd name="T6" fmla="*/ 0 w 972"/>
              <a:gd name="T7" fmla="*/ 2147483647 h 956"/>
              <a:gd name="T8" fmla="*/ 0 60000 65536"/>
              <a:gd name="T9" fmla="*/ 0 60000 65536"/>
              <a:gd name="T10" fmla="*/ 0 60000 65536"/>
              <a:gd name="T11" fmla="*/ 0 60000 65536"/>
              <a:gd name="T12" fmla="*/ 0 w 972"/>
              <a:gd name="T13" fmla="*/ 0 h 956"/>
              <a:gd name="T14" fmla="*/ 972 w 972"/>
              <a:gd name="T15" fmla="*/ 956 h 956"/>
              <a:gd name="connsiteX0" fmla="*/ 0 w 10000"/>
              <a:gd name="connsiteY0" fmla="*/ 10454 h 10454"/>
              <a:gd name="connsiteX1" fmla="*/ 3526 w 10000"/>
              <a:gd name="connsiteY1" fmla="*/ 0 h 10454"/>
              <a:gd name="connsiteX2" fmla="*/ 10000 w 10000"/>
              <a:gd name="connsiteY2" fmla="*/ 10454 h 10454"/>
              <a:gd name="connsiteX3" fmla="*/ 0 w 10000"/>
              <a:gd name="connsiteY3" fmla="*/ 10454 h 10454"/>
              <a:gd name="connsiteX0" fmla="*/ 0 w 10182"/>
              <a:gd name="connsiteY0" fmla="*/ 10341 h 10454"/>
              <a:gd name="connsiteX1" fmla="*/ 3708 w 10182"/>
              <a:gd name="connsiteY1" fmla="*/ 0 h 10454"/>
              <a:gd name="connsiteX2" fmla="*/ 10182 w 10182"/>
              <a:gd name="connsiteY2" fmla="*/ 10454 h 10454"/>
              <a:gd name="connsiteX3" fmla="*/ 0 w 10182"/>
              <a:gd name="connsiteY3" fmla="*/ 10341 h 10454"/>
              <a:gd name="connsiteX0" fmla="*/ 0 w 10159"/>
              <a:gd name="connsiteY0" fmla="*/ 10341 h 10341"/>
              <a:gd name="connsiteX1" fmla="*/ 3708 w 10159"/>
              <a:gd name="connsiteY1" fmla="*/ 0 h 10341"/>
              <a:gd name="connsiteX2" fmla="*/ 10159 w 10159"/>
              <a:gd name="connsiteY2" fmla="*/ 10142 h 10341"/>
              <a:gd name="connsiteX3" fmla="*/ 0 w 10159"/>
              <a:gd name="connsiteY3" fmla="*/ 10341 h 1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9" h="10341">
                <a:moveTo>
                  <a:pt x="0" y="10341"/>
                </a:moveTo>
                <a:lnTo>
                  <a:pt x="3708" y="0"/>
                </a:lnTo>
                <a:lnTo>
                  <a:pt x="10159" y="10142"/>
                </a:lnTo>
                <a:lnTo>
                  <a:pt x="0" y="10341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 w="57150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FF0066"/>
              </a:solidFill>
              <a:latin typeface="Arial Rounded MT Bold" pitchFamily="34" charset="0"/>
            </a:endParaRPr>
          </a:p>
        </p:txBody>
      </p:sp>
      <p:sp>
        <p:nvSpPr>
          <p:cNvPr id="111" name="Freeform 35"/>
          <p:cNvSpPr>
            <a:spLocks/>
          </p:cNvSpPr>
          <p:nvPr/>
        </p:nvSpPr>
        <p:spPr bwMode="auto">
          <a:xfrm>
            <a:off x="5786623" y="963118"/>
            <a:ext cx="2438400" cy="1153716"/>
          </a:xfrm>
          <a:custGeom>
            <a:avLst/>
            <a:gdLst>
              <a:gd name="T0" fmla="*/ 2147483647 w 1992"/>
              <a:gd name="T1" fmla="*/ 0 h 955"/>
              <a:gd name="T2" fmla="*/ 0 w 1992"/>
              <a:gd name="T3" fmla="*/ 2147483647 h 955"/>
              <a:gd name="T4" fmla="*/ 2147483647 w 1992"/>
              <a:gd name="T5" fmla="*/ 2147483647 h 955"/>
              <a:gd name="T6" fmla="*/ 2147483647 w 1992"/>
              <a:gd name="T7" fmla="*/ 0 h 955"/>
              <a:gd name="T8" fmla="*/ 0 60000 65536"/>
              <a:gd name="T9" fmla="*/ 0 60000 65536"/>
              <a:gd name="T10" fmla="*/ 0 60000 65536"/>
              <a:gd name="T11" fmla="*/ 0 60000 65536"/>
              <a:gd name="T12" fmla="*/ 0 w 1992"/>
              <a:gd name="T13" fmla="*/ 0 h 955"/>
              <a:gd name="T14" fmla="*/ 1992 w 1992"/>
              <a:gd name="T15" fmla="*/ 955 h 9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2" h="955">
                <a:moveTo>
                  <a:pt x="1258" y="0"/>
                </a:moveTo>
                <a:lnTo>
                  <a:pt x="0" y="955"/>
                </a:lnTo>
                <a:lnTo>
                  <a:pt x="1992" y="955"/>
                </a:lnTo>
                <a:lnTo>
                  <a:pt x="1258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 w="28575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5972" y="733871"/>
            <a:ext cx="1140621" cy="2620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443" y="753197"/>
            <a:ext cx="1154908" cy="238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7287" y="987982"/>
            <a:ext cx="2030828" cy="2882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10950" y="982500"/>
            <a:ext cx="452830" cy="2882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2519" y="462507"/>
            <a:ext cx="7899095" cy="81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3" tIns="38962" rIns="77923" bIns="38962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In the adjoining figure, D is a point on BC such that </a:t>
            </a:r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ABD = </a:t>
            </a:r>
            <a:r>
              <a:rPr 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CAD.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If AB = 5 cm, AD = 4 cm and AC = 3 cm.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(i) BC, (ii) DC, (iii) A(</a:t>
            </a:r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ACD) : A(</a:t>
            </a:r>
            <a:r>
              <a:rPr 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BCA)</a:t>
            </a:r>
            <a:endParaRPr lang="en-US" sz="16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941" y="1223859"/>
            <a:ext cx="1324708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ct val="0"/>
              </a:spcBef>
              <a:spcAft>
                <a:spcPct val="0"/>
              </a:spcAft>
              <a:tabLst>
                <a:tab pos="482919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1249" y="4117590"/>
            <a:ext cx="3121049" cy="377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5814" y="4190931"/>
            <a:ext cx="434022" cy="217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8150" y="3939664"/>
            <a:ext cx="434022" cy="217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28671" y="2279388"/>
            <a:ext cx="2538164" cy="324908"/>
            <a:chOff x="5997433" y="2953832"/>
            <a:chExt cx="2538164" cy="32490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997433" y="3095195"/>
              <a:ext cx="25381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782265" y="2953832"/>
              <a:ext cx="1031009" cy="32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3.75 cm</a:t>
              </a:r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659815" y="1341685"/>
            <a:ext cx="419724" cy="45640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94842" y="1326627"/>
            <a:ext cx="411664" cy="4274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024498" y="651541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327583" y="1973135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8105952" y="1983852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96960" y="2104104"/>
            <a:ext cx="5524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>
            <a:off x="5771595" y="961103"/>
            <a:ext cx="2438400" cy="1153716"/>
          </a:xfrm>
          <a:custGeom>
            <a:avLst/>
            <a:gdLst>
              <a:gd name="T0" fmla="*/ 2147483647 w 1992"/>
              <a:gd name="T1" fmla="*/ 0 h 955"/>
              <a:gd name="T2" fmla="*/ 0 w 1992"/>
              <a:gd name="T3" fmla="*/ 2147483647 h 955"/>
              <a:gd name="T4" fmla="*/ 2147483647 w 1992"/>
              <a:gd name="T5" fmla="*/ 2147483647 h 955"/>
              <a:gd name="T6" fmla="*/ 2147483647 w 1992"/>
              <a:gd name="T7" fmla="*/ 0 h 955"/>
              <a:gd name="T8" fmla="*/ 0 60000 65536"/>
              <a:gd name="T9" fmla="*/ 0 60000 65536"/>
              <a:gd name="T10" fmla="*/ 0 60000 65536"/>
              <a:gd name="T11" fmla="*/ 0 60000 65536"/>
              <a:gd name="T12" fmla="*/ 0 w 1992"/>
              <a:gd name="T13" fmla="*/ 0 h 955"/>
              <a:gd name="T14" fmla="*/ 1992 w 1992"/>
              <a:gd name="T15" fmla="*/ 955 h 9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2" h="955">
                <a:moveTo>
                  <a:pt x="1258" y="0"/>
                </a:moveTo>
                <a:lnTo>
                  <a:pt x="0" y="955"/>
                </a:lnTo>
                <a:lnTo>
                  <a:pt x="1992" y="955"/>
                </a:lnTo>
                <a:lnTo>
                  <a:pt x="1258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 rot="19478442">
            <a:off x="6022500" y="1310191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 rot="3020275">
            <a:off x="7515238" y="1270651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 rot="17637857">
            <a:off x="6486568" y="1470721"/>
            <a:ext cx="75757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ts val="256"/>
              </a:spcBef>
              <a:spcAft>
                <a:spcPct val="0"/>
              </a:spcAft>
              <a:tabLst>
                <a:tab pos="389582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 cm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H="1">
            <a:off x="6798830" y="970628"/>
            <a:ext cx="515815" cy="1143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16" tIns="38958" rIns="77916" bIns="38958"/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8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3153" y="12640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347103" y="1558011"/>
            <a:ext cx="307143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14611" y="15043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709517" y="1374979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6411" y="126409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973097" y="1558011"/>
            <a:ext cx="37418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997432" y="15043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358597" y="1384505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3966" y="12640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692386" y="1558011"/>
            <a:ext cx="34016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618699" y="150432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5822" y="1358819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rgbClr val="FF0000"/>
                </a:solidFill>
                <a:latin typeface="Bookman Old Style" pitchFamily="18" charset="0"/>
              </a:rPr>
              <a:t>…(ii)</a:t>
            </a:r>
            <a:endParaRPr lang="en-IN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49833" y="1871854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6948" y="182182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380898" y="2077922"/>
            <a:ext cx="307143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359695" y="203627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709517" y="1908485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5031" y="181705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982427" y="2077922"/>
            <a:ext cx="45276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979383" y="203627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707299" y="1936420"/>
            <a:ext cx="1222553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(ii)]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49833" y="2271077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5022" y="230272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7321" y="230272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× 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709517" y="2294155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1542" y="23017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5692" y="2301761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× 4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49833" y="2637387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2941" y="2647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09517" y="2637387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9158" y="254652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019128" y="2829053"/>
            <a:ext cx="36375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054255" y="27969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12755" y="3072740"/>
            <a:ext cx="1536140" cy="31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49833" y="3043270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78176" y="307491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709517" y="3066348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980899" y="3066348"/>
            <a:ext cx="89475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2.4 cm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47863" y="3506136"/>
            <a:ext cx="214349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(iii)   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DAC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~ 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ABC</a:t>
            </a:r>
            <a:endParaRPr lang="en-IN" sz="1600" b="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44388" y="3846234"/>
            <a:ext cx="108711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DAC)</a:t>
            </a:r>
            <a:endParaRPr lang="en-IN" sz="1600" b="0" kern="0" dirty="0">
              <a:solidFill>
                <a:prstClr val="black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834315" y="416553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741915" y="4135631"/>
            <a:ext cx="110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ABC)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 rot="10800000" flipH="1" flipV="1">
            <a:off x="1319422" y="3402588"/>
            <a:ext cx="300187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8" name="Curved Down Arrow 77"/>
          <p:cNvSpPr/>
          <p:nvPr/>
        </p:nvSpPr>
        <p:spPr bwMode="auto">
          <a:xfrm rot="10800000" flipH="1" flipV="1">
            <a:off x="2195079" y="3406917"/>
            <a:ext cx="281556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742175" y="3999186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8068" y="3885468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066161" y="4174873"/>
            <a:ext cx="457294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012876" y="4136730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601863" y="2977027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89773" y="278619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(4)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913096" y="3127203"/>
            <a:ext cx="457294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894582" y="310355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(5)</a:t>
            </a:r>
            <a:r>
              <a:rPr lang="en-IN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560351" y="3478194"/>
            <a:ext cx="102139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ACD)</a:t>
            </a:r>
            <a:endParaRPr lang="en-IN" sz="1600" b="0" kern="0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617417" y="379749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577975" y="3767591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BCA)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579973" y="3631146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67883" y="351742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891206" y="3803356"/>
            <a:ext cx="457294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5872692" y="376869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142383" y="3592678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385658" y="4142142"/>
            <a:ext cx="208418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ACD) :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kern="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BCA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434439" y="4142142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605889" y="4142142"/>
            <a:ext cx="91398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 : 25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142383" y="4142142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122481" y="2931690"/>
            <a:ext cx="0" cy="156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39785" y="3965678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ight Arrow 107"/>
          <p:cNvSpPr/>
          <p:nvPr/>
        </p:nvSpPr>
        <p:spPr>
          <a:xfrm rot="1328425">
            <a:off x="1669524" y="2014981"/>
            <a:ext cx="354671" cy="105207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 rot="20271575" flipH="1">
            <a:off x="1647389" y="2018335"/>
            <a:ext cx="354671" cy="105207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567781" y="2810611"/>
            <a:ext cx="102139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ACD)</a:t>
            </a:r>
            <a:endParaRPr lang="en-IN" sz="1600" b="0" kern="0" dirty="0">
              <a:solidFill>
                <a:prstClr val="black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4624847" y="3129911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585405" y="310000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</a:rPr>
              <a:t>BCA)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142383" y="2925095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algn="ct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418" y="1472640"/>
            <a:ext cx="1798847" cy="368827"/>
            <a:chOff x="3682823" y="-576980"/>
            <a:chExt cx="1798847" cy="368827"/>
          </a:xfrm>
        </p:grpSpPr>
        <p:sp>
          <p:nvSpPr>
            <p:cNvPr id="117" name="AutoShape 48"/>
            <p:cNvSpPr>
              <a:spLocks noChangeArrowheads="1"/>
            </p:cNvSpPr>
            <p:nvPr/>
          </p:nvSpPr>
          <p:spPr bwMode="auto">
            <a:xfrm>
              <a:off x="3731337" y="-576980"/>
              <a:ext cx="1701818" cy="36882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66FF">
                    <a:tint val="66000"/>
                    <a:satMod val="160000"/>
                  </a:srgbClr>
                </a:gs>
                <a:gs pos="50000">
                  <a:srgbClr val="FF66FF">
                    <a:tint val="44500"/>
                    <a:satMod val="160000"/>
                  </a:srgbClr>
                </a:gs>
                <a:gs pos="100000">
                  <a:srgbClr val="FF66FF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77923" tIns="38962" rIns="77923" bIns="38962" anchor="ctr"/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3682823" y="-539632"/>
              <a:ext cx="1798847" cy="29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5" tIns="38963" rIns="77925" bIns="38963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anose="020F0704030504030204" pitchFamily="34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latin typeface="Symbol" panose="05050102010706020507" pitchFamily="18" charset="2"/>
                  <a:sym typeface="Symbol"/>
                </a:rPr>
                <a:t></a:t>
              </a:r>
              <a:r>
                <a:rPr lang="en-US" sz="1400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ABC </a:t>
              </a:r>
              <a:r>
                <a:rPr lang="en-US" sz="1400" dirty="0" smtClean="0">
                  <a:solidFill>
                    <a:srgbClr val="000000"/>
                  </a:solidFill>
                  <a:latin typeface="Symbol" panose="05050102010706020507" pitchFamily="18" charset="2"/>
                  <a:sym typeface="Symbol"/>
                </a:rPr>
                <a:t> </a:t>
              </a:r>
              <a:r>
                <a:rPr lang="en-US" sz="1400" dirty="0">
                  <a:solidFill>
                    <a:srgbClr val="000000"/>
                  </a:solidFill>
                  <a:latin typeface="Symbol" panose="05050102010706020507" pitchFamily="18" charset="2"/>
                  <a:sym typeface="Symbol"/>
                </a:rPr>
                <a:t></a:t>
              </a:r>
              <a:r>
                <a:rPr lang="en-US" sz="1400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DAC …(</a:t>
              </a:r>
              <a:r>
                <a:rPr lang="en-US" sz="1400" dirty="0" err="1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400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)</a:t>
              </a:r>
              <a:endParaRPr lang="en-US" sz="14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2560636" y="3506136"/>
            <a:ext cx="1941006" cy="2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defTabSz="779252" eaLnBrk="0" fontAlgn="base" hangingPunct="0">
              <a:spcBef>
                <a:spcPts val="682"/>
              </a:spcBef>
              <a:spcAft>
                <a:spcPct val="0"/>
              </a:spcAft>
              <a:tabLst>
                <a:tab pos="439632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8" grpId="0" animBg="1"/>
      <p:bldP spid="8" grpId="1" animBg="1"/>
      <p:bldP spid="9" grpId="0" animBg="1"/>
      <p:bldP spid="9" grpId="1" animBg="1"/>
      <p:bldP spid="12" grpId="0" animBg="1"/>
      <p:bldP spid="18" grpId="0" animBg="1"/>
      <p:bldP spid="18" grpId="1" animBg="1"/>
      <p:bldP spid="7" grpId="0" animBg="1"/>
      <p:bldP spid="10" grpId="0" animBg="1"/>
      <p:bldP spid="10" grpId="1" animBg="1"/>
      <p:bldP spid="11" grpId="0" animBg="1"/>
      <p:bldP spid="11" grpId="1" animBg="1"/>
      <p:bldP spid="16" grpId="0" animBg="1"/>
      <p:bldP spid="17" grpId="0" animBg="1"/>
      <p:bldP spid="45" grpId="0"/>
      <p:bldP spid="46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2" grpId="0"/>
      <p:bldP spid="63" grpId="0"/>
      <p:bldP spid="64" grpId="0"/>
      <p:bldP spid="65" grpId="0"/>
      <p:bldP spid="67" grpId="0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2" grpId="0"/>
      <p:bldP spid="84" grpId="0"/>
      <p:bldP spid="85" grpId="0"/>
      <p:bldP spid="87" grpId="0"/>
      <p:bldP spid="88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7" grpId="0"/>
      <p:bldP spid="108" grpId="0" animBg="1"/>
      <p:bldP spid="108" grpId="1" animBg="1"/>
      <p:bldP spid="109" grpId="0" animBg="1"/>
      <p:bldP spid="109" grpId="1" animBg="1"/>
      <p:bldP spid="112" grpId="0"/>
      <p:bldP spid="114" grpId="0"/>
      <p:bldP spid="115" grpId="0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2015</Words>
  <Application>Microsoft Office PowerPoint</Application>
  <PresentationFormat>On-screen Show (16:9)</PresentationFormat>
  <Paragraphs>699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MT Black</vt:lpstr>
      <vt:lpstr>Arial Rounded MT Bold</vt:lpstr>
      <vt:lpstr>Book Antiqua</vt:lpstr>
      <vt:lpstr>Bookman Old Style</vt:lpstr>
      <vt:lpstr>Calibri</vt:lpstr>
      <vt:lpstr>Cambria Math</vt:lpstr>
      <vt:lpstr>Century Schoolbook</vt:lpstr>
      <vt:lpstr>Symbol</vt:lpstr>
      <vt:lpstr>Times New Roman</vt:lpstr>
      <vt:lpstr>Wingdings</vt:lpstr>
      <vt:lpstr>3_Office Theme</vt:lpstr>
      <vt:lpstr>6_Office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</cp:revision>
  <dcterms:created xsi:type="dcterms:W3CDTF">2014-06-06T06:24:09Z</dcterms:created>
  <dcterms:modified xsi:type="dcterms:W3CDTF">2022-04-23T05:00:15Z</dcterms:modified>
</cp:coreProperties>
</file>