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</p:sldMasterIdLst>
  <p:notesMasterIdLst>
    <p:notesMasterId r:id="rId19"/>
  </p:notesMasterIdLst>
  <p:sldIdLst>
    <p:sldId id="640" r:id="rId3"/>
    <p:sldId id="641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F7708-8DAD-4183-8816-3DA30894E4C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3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7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2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1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3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0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6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91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445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61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66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49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72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44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52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35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8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9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38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8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31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77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23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36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6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93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68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8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25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3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3" y="1631225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3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9" y="204855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69" y="1076394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6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4624" indent="0">
              <a:buNone/>
              <a:defRPr sz="2500"/>
            </a:lvl2pPr>
            <a:lvl3pPr marL="809249" indent="0">
              <a:buNone/>
              <a:defRPr sz="2100"/>
            </a:lvl3pPr>
            <a:lvl4pPr marL="1213872" indent="0">
              <a:buNone/>
              <a:defRPr sz="1800"/>
            </a:lvl4pPr>
            <a:lvl5pPr marL="1618497" indent="0">
              <a:buNone/>
              <a:defRPr sz="1800"/>
            </a:lvl5pPr>
            <a:lvl6pPr marL="2023122" indent="0">
              <a:buNone/>
              <a:defRPr sz="1800"/>
            </a:lvl6pPr>
            <a:lvl7pPr marL="2427746" indent="0">
              <a:buNone/>
              <a:defRPr sz="1800"/>
            </a:lvl7pPr>
            <a:lvl8pPr marL="2832367" indent="0">
              <a:buNone/>
              <a:defRPr sz="1800"/>
            </a:lvl8pPr>
            <a:lvl9pPr marL="3236994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0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  <a:prstGeom prst="rect">
            <a:avLst/>
          </a:prstGeom>
        </p:spPr>
        <p:txBody>
          <a:bodyPr vert="horz" lIns="80925" tIns="40467" rIns="80925" bIns="404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18"/>
            <a:ext cx="8229600" cy="3394472"/>
          </a:xfrm>
          <a:prstGeom prst="rect">
            <a:avLst/>
          </a:prstGeom>
        </p:spPr>
        <p:txBody>
          <a:bodyPr vert="horz" lIns="80925" tIns="40467" rIns="80925" bIns="404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80924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470" indent="-303470" algn="l" defTabSz="80924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511" indent="-252892" algn="l" defTabSz="80924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5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6" indent="-202312" algn="l" defTabSz="809249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10" indent="-202312" algn="l" defTabSz="809249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436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00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682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9304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62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249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387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849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312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746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6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699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67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51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 Same Side Corner Rectangle 48"/>
          <p:cNvSpPr/>
          <p:nvPr/>
        </p:nvSpPr>
        <p:spPr>
          <a:xfrm>
            <a:off x="3670300" y="254000"/>
            <a:ext cx="172720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9049" y="4010416"/>
            <a:ext cx="109082" cy="10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98" tIns="45799" rIns="91598" bIns="45799" rtlCol="0" anchor="ctr"/>
          <a:lstStyle/>
          <a:p>
            <a:pPr algn="ctr" defTabSz="806734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02116" y="3074572"/>
            <a:ext cx="993996" cy="463283"/>
          </a:xfrm>
          <a:prstGeom prst="rect">
            <a:avLst/>
          </a:prstGeom>
        </p:spPr>
        <p:txBody>
          <a:bodyPr wrap="square" lIns="91070" tIns="45534" rIns="91070" bIns="45534">
            <a:spAutoFit/>
          </a:bodyPr>
          <a:lstStyle/>
          <a:p>
            <a:pPr algn="ctr" defTabSz="806734"/>
            <a:r>
              <a:rPr lang="en-US" sz="1200" b="1" dirty="0">
                <a:solidFill>
                  <a:srgbClr val="FFC000"/>
                </a:solidFill>
                <a:latin typeface="Century Schoolbook" pitchFamily="18" charset="0"/>
              </a:rPr>
              <a:t>1000</a:t>
            </a:r>
          </a:p>
          <a:p>
            <a:pPr algn="ctr" defTabSz="806734"/>
            <a:r>
              <a:rPr lang="en-US" sz="1200" b="1" dirty="0">
                <a:solidFill>
                  <a:srgbClr val="FFC000"/>
                </a:solidFill>
                <a:latin typeface="Century Schoolbook" pitchFamily="18" charset="0"/>
              </a:rPr>
              <a:t>km/</a:t>
            </a:r>
            <a:r>
              <a:rPr lang="en-US" sz="1200" b="1" dirty="0" err="1">
                <a:solidFill>
                  <a:srgbClr val="FFC000"/>
                </a:solidFill>
                <a:latin typeface="Century Schoolbook" pitchFamily="18" charset="0"/>
              </a:rPr>
              <a:t>hr</a:t>
            </a:r>
            <a:endParaRPr lang="en-US" sz="12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5908" y="4191194"/>
            <a:ext cx="1060762" cy="276623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200" b="1" dirty="0">
                <a:solidFill>
                  <a:srgbClr val="FFC000"/>
                </a:solidFill>
                <a:latin typeface="Century Schoolbook" pitchFamily="18" charset="0"/>
              </a:rPr>
              <a:t>1200 km/</a:t>
            </a:r>
            <a:r>
              <a:rPr lang="en-US" sz="1200" b="1" dirty="0" err="1">
                <a:solidFill>
                  <a:srgbClr val="FFC000"/>
                </a:solidFill>
                <a:latin typeface="Century Schoolbook" pitchFamily="18" charset="0"/>
              </a:rPr>
              <a:t>hr</a:t>
            </a:r>
            <a:endParaRPr lang="en-US" sz="12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370" y="566832"/>
            <a:ext cx="8548905" cy="1076842"/>
          </a:xfrm>
          <a:prstGeom prst="rect">
            <a:avLst/>
          </a:prstGeom>
        </p:spPr>
        <p:txBody>
          <a:bodyPr wrap="square" lIns="91070" tIns="45534" rIns="91070" bIns="45534">
            <a:spAutoFit/>
          </a:bodyPr>
          <a:lstStyle/>
          <a:p>
            <a:pPr marL="342900" indent="-342900" defTabSz="806734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Q.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	An </a:t>
            </a:r>
            <a:r>
              <a:rPr lang="en-US" sz="1600" b="1" dirty="0" err="1">
                <a:solidFill>
                  <a:srgbClr val="FFFF00"/>
                </a:solidFill>
                <a:latin typeface="Century Schoolbook" pitchFamily="18" charset="0"/>
              </a:rPr>
              <a:t>aeroplane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leaves an airport and flies due north at the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	speed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of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1000km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per hour. At the same time,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another </a:t>
            </a:r>
            <a:r>
              <a:rPr lang="en-US" sz="1600" b="1" dirty="0" err="1" smtClean="0">
                <a:solidFill>
                  <a:srgbClr val="FFFF00"/>
                </a:solidFill>
                <a:latin typeface="Century Schoolbook" pitchFamily="18" charset="0"/>
              </a:rPr>
              <a:t>aeroplane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leaves the same airport and flies due west at a speed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of 1200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km per hour. How far apart will the two planes be after</a:t>
            </a:r>
            <a:r>
              <a:rPr lang="en-US" sz="1600" b="1" spc="-15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1</a:t>
            </a:r>
            <a:endParaRPr lang="en-US" sz="16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grpSp>
        <p:nvGrpSpPr>
          <p:cNvPr id="6" name="Group 8"/>
          <p:cNvGrpSpPr/>
          <p:nvPr/>
        </p:nvGrpSpPr>
        <p:grpSpPr>
          <a:xfrm>
            <a:off x="2302056" y="1230455"/>
            <a:ext cx="287258" cy="523220"/>
            <a:chOff x="7639834" y="802480"/>
            <a:chExt cx="287259" cy="523703"/>
          </a:xfrm>
        </p:grpSpPr>
        <p:sp>
          <p:nvSpPr>
            <p:cNvPr id="7" name="Rectangle 6"/>
            <p:cNvSpPr/>
            <p:nvPr/>
          </p:nvSpPr>
          <p:spPr>
            <a:xfrm>
              <a:off x="7639834" y="802480"/>
              <a:ext cx="287259" cy="5237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6734"/>
              <a:r>
                <a:rPr lang="en-US" sz="1400" b="1" dirty="0">
                  <a:solidFill>
                    <a:srgbClr val="FFFF00"/>
                  </a:solidFill>
                  <a:latin typeface="Century Schoolbook" pitchFamily="18" charset="0"/>
                </a:rPr>
                <a:t>1</a:t>
              </a:r>
            </a:p>
            <a:p>
              <a:pPr defTabSz="806734"/>
              <a:r>
                <a:rPr lang="en-US" sz="1400" b="1" dirty="0">
                  <a:solidFill>
                    <a:srgbClr val="FFFF00"/>
                  </a:solidFill>
                  <a:latin typeface="Century Schoolbook" pitchFamily="18" charset="0"/>
                </a:rPr>
                <a:t>2</a:t>
              </a:r>
              <a:endParaRPr lang="en-US" sz="1400" dirty="0">
                <a:solidFill>
                  <a:srgbClr val="FFFF00"/>
                </a:solidFill>
                <a:latin typeface="Century Schoolbook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79237" y="1090418"/>
              <a:ext cx="230578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506293" y="1745876"/>
            <a:ext cx="648790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1100" y="1745902"/>
            <a:ext cx="505865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 represents the distance covered by 1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st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4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areoplane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</a:t>
            </a:r>
            <a:endParaRPr lang="en-US" sz="14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1129" y="1999655"/>
            <a:ext cx="5109947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 represents the distance covered by 2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nd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4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areoplane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959739" y="2647953"/>
            <a:ext cx="0" cy="14707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018856" y="4119544"/>
            <a:ext cx="1941650" cy="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09295" y="2655094"/>
            <a:ext cx="1951224" cy="146409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 hidden="1"/>
          <p:cNvSpPr/>
          <p:nvPr/>
        </p:nvSpPr>
        <p:spPr>
          <a:xfrm>
            <a:off x="6493169" y="4163914"/>
            <a:ext cx="93893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FFC000"/>
                </a:solidFill>
                <a:latin typeface="Century Schoolbook" pitchFamily="18" charset="0"/>
              </a:rPr>
              <a:t>1800 km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7713348" y="3139081"/>
            <a:ext cx="93893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FFC000"/>
                </a:solidFill>
                <a:latin typeface="Century Schoolbook" pitchFamily="18" charset="0"/>
              </a:rPr>
              <a:t>1500 km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35380" y="3965698"/>
            <a:ext cx="32017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FFC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65152" y="2393445"/>
            <a:ext cx="323380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FFC000"/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93830" y="2492975"/>
            <a:ext cx="1160148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FFC000"/>
                </a:solidFill>
                <a:latin typeface="Century Schoolbook" pitchFamily="18" charset="0"/>
              </a:rPr>
              <a:t>Distance </a:t>
            </a:r>
            <a:r>
              <a:rPr lang="en-US" sz="1400" b="1" dirty="0" smtClean="0">
                <a:solidFill>
                  <a:srgbClr val="FFC000"/>
                </a:solidFill>
                <a:latin typeface="Century Schoolbook" pitchFamily="18" charset="0"/>
              </a:rPr>
              <a:t>=</a:t>
            </a:r>
            <a:endParaRPr lang="en-US" sz="1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39652" y="2470646"/>
            <a:ext cx="1744378" cy="307401"/>
          </a:xfrm>
          <a:prstGeom prst="rect">
            <a:avLst/>
          </a:prstGeom>
        </p:spPr>
        <p:txBody>
          <a:bodyPr wrap="squar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FFC000"/>
                </a:solidFill>
                <a:latin typeface="Century Schoolbook" pitchFamily="18" charset="0"/>
              </a:rPr>
              <a:t>speed × </a:t>
            </a:r>
            <a:r>
              <a:rPr lang="en-US" sz="1400" b="1" dirty="0" smtClean="0">
                <a:solidFill>
                  <a:srgbClr val="FFC000"/>
                </a:solidFill>
                <a:latin typeface="Century Schoolbook" pitchFamily="18" charset="0"/>
              </a:rPr>
              <a:t>time</a:t>
            </a:r>
            <a:endParaRPr lang="en-US" sz="1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8333" y="2978187"/>
            <a:ext cx="459635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18519" y="2979907"/>
            <a:ext cx="754588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 1000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28433" y="2971414"/>
            <a:ext cx="316968" cy="338179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×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67976" y="2831798"/>
            <a:ext cx="2865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3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592516" y="3150421"/>
            <a:ext cx="275804" cy="1586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67976" y="3104623"/>
            <a:ext cx="2865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93240" y="2996814"/>
            <a:ext cx="109923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 1500 km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5148" y="1308035"/>
            <a:ext cx="858783" cy="338179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hours.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50191" y="4080297"/>
            <a:ext cx="51093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83681" y="4057556"/>
            <a:ext cx="778633" cy="338179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1200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34870" y="4074448"/>
            <a:ext cx="316968" cy="338179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×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552188" y="3972945"/>
            <a:ext cx="2865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3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576728" y="4253455"/>
            <a:ext cx="275804" cy="1586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552188" y="4207631"/>
            <a:ext cx="2865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04427" y="4093498"/>
            <a:ext cx="109923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 1800 km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62606" y="3496969"/>
            <a:ext cx="2385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6734"/>
            <a:r>
              <a:rPr lang="en-US" sz="1400" b="1" dirty="0" smtClean="0">
                <a:solidFill>
                  <a:srgbClr val="FFC000"/>
                </a:solidFill>
                <a:latin typeface="Century Schoolbook" pitchFamily="18" charset="0"/>
              </a:rPr>
              <a:t>Distance </a:t>
            </a:r>
            <a:r>
              <a:rPr lang="en-US" sz="1400" b="1" dirty="0">
                <a:solidFill>
                  <a:srgbClr val="FFC000"/>
                </a:solidFill>
                <a:latin typeface="Century Schoolbook" pitchFamily="18" charset="0"/>
              </a:rPr>
              <a:t>= speed × </a:t>
            </a:r>
            <a:r>
              <a:rPr lang="en-US" sz="1400" b="1" dirty="0" smtClean="0">
                <a:solidFill>
                  <a:srgbClr val="FFC000"/>
                </a:solidFill>
                <a:latin typeface="Century Schoolbook" pitchFamily="18" charset="0"/>
              </a:rPr>
              <a:t>time</a:t>
            </a:r>
            <a:endParaRPr lang="en-US" sz="1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960810" y="2645572"/>
            <a:ext cx="0" cy="14731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6019953" y="4119560"/>
            <a:ext cx="1941650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937522" y="4089569"/>
            <a:ext cx="45967" cy="4593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98" tIns="45799" rIns="91598" bIns="45799" rtlCol="0" anchor="ctr"/>
          <a:lstStyle/>
          <a:p>
            <a:pPr algn="ctr" defTabSz="806734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895720" y="4141273"/>
            <a:ext cx="548640" cy="18288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14864" y="38921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921849" y="3046359"/>
            <a:ext cx="548640" cy="18288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42898" y="278690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FF0000"/>
                </a:solidFill>
                <a:latin typeface="Century Schoolbook" pitchFamily="18" charset="0"/>
              </a:rPr>
              <a:t>500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2648666" y="3207644"/>
            <a:ext cx="182880" cy="18288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32878" y="4305103"/>
            <a:ext cx="182880" cy="18288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06148" y="203200"/>
            <a:ext cx="1731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</a:rPr>
              <a:t>Ex.6.5 (Q.11)</a:t>
            </a:r>
            <a:endParaRPr lang="en-US" sz="2200" b="1" dirty="0">
              <a:solidFill>
                <a:prstClr val="white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36540" y="874197"/>
            <a:ext cx="78515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63199" y="1105253"/>
            <a:ext cx="4970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2709" y="1350622"/>
            <a:ext cx="46952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08427" y="1360147"/>
            <a:ext cx="27709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5778" y="1700457"/>
            <a:ext cx="27709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960519" y="2664619"/>
            <a:ext cx="291" cy="145412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381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17829" y="4118723"/>
            <a:ext cx="1944449" cy="1588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381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297604" y="2516140"/>
            <a:ext cx="584738" cy="257789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041544" y="2514793"/>
            <a:ext cx="477227" cy="257789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243816" y="3534827"/>
            <a:ext cx="583200" cy="257790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984229" y="3541107"/>
            <a:ext cx="478800" cy="260300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0356" y="1587780"/>
            <a:ext cx="2485682" cy="600117"/>
            <a:chOff x="6120356" y="1021727"/>
            <a:chExt cx="2485682" cy="600117"/>
          </a:xfrm>
        </p:grpSpPr>
        <p:grpSp>
          <p:nvGrpSpPr>
            <p:cNvPr id="42" name="Group 41"/>
            <p:cNvGrpSpPr/>
            <p:nvPr/>
          </p:nvGrpSpPr>
          <p:grpSpPr>
            <a:xfrm>
              <a:off x="6126607" y="1021727"/>
              <a:ext cx="2479431" cy="584775"/>
              <a:chOff x="2729192" y="-689875"/>
              <a:chExt cx="2479431" cy="58477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29192" y="-631825"/>
                <a:ext cx="2479431" cy="51502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0" name="Group 8"/>
              <p:cNvGrpSpPr/>
              <p:nvPr/>
            </p:nvGrpSpPr>
            <p:grpSpPr>
              <a:xfrm>
                <a:off x="4116746" y="-689875"/>
                <a:ext cx="303288" cy="584775"/>
                <a:chOff x="8780160" y="802480"/>
                <a:chExt cx="303289" cy="585315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8780160" y="802480"/>
                  <a:ext cx="303289" cy="5853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806734"/>
                  <a:r>
                    <a:rPr lang="en-US" sz="1600" b="1" dirty="0">
                      <a:solidFill>
                        <a:srgbClr val="FFFF00"/>
                      </a:solidFill>
                      <a:latin typeface="Century Schoolbook" pitchFamily="18" charset="0"/>
                    </a:rPr>
                    <a:t>3</a:t>
                  </a:r>
                </a:p>
                <a:p>
                  <a:pPr defTabSz="806734"/>
                  <a:r>
                    <a:rPr lang="en-US" sz="1600" b="1" dirty="0">
                      <a:solidFill>
                        <a:srgbClr val="FFFF00"/>
                      </a:solidFill>
                      <a:latin typeface="Century Schoolbook" pitchFamily="18" charset="0"/>
                    </a:rPr>
                    <a:t>2</a:t>
                  </a:r>
                  <a:endParaRPr lang="en-US" sz="1600" dirty="0">
                    <a:solidFill>
                      <a:srgbClr val="FFFF00"/>
                    </a:solidFill>
                    <a:latin typeface="Century Schoolbook" pitchFamily="18" charset="0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815805" y="1090418"/>
                  <a:ext cx="230578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4349840" y="-574195"/>
                <a:ext cx="858783" cy="338179"/>
              </a:xfrm>
              <a:prstGeom prst="rect">
                <a:avLst/>
              </a:prstGeom>
            </p:spPr>
            <p:txBody>
              <a:bodyPr wrap="none" lIns="91070" tIns="45534" rIns="91070" bIns="45534">
                <a:spAutoFit/>
              </a:bodyPr>
              <a:lstStyle/>
              <a:p>
                <a:pPr defTabSz="806734"/>
                <a:r>
                  <a:rPr lang="en-US" sz="1600" b="1" dirty="0">
                    <a:solidFill>
                      <a:srgbClr val="FFFF00"/>
                    </a:solidFill>
                    <a:latin typeface="Century Schoolbook" pitchFamily="18" charset="0"/>
                  </a:rPr>
                  <a:t>hours.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120356" y="1037069"/>
              <a:ext cx="1458307" cy="584775"/>
              <a:chOff x="6120356" y="1037069"/>
              <a:chExt cx="1458307" cy="584775"/>
            </a:xfrm>
          </p:grpSpPr>
          <p:grpSp>
            <p:nvGrpSpPr>
              <p:cNvPr id="97" name="Group 8"/>
              <p:cNvGrpSpPr/>
              <p:nvPr/>
            </p:nvGrpSpPr>
            <p:grpSpPr>
              <a:xfrm>
                <a:off x="6333149" y="1037069"/>
                <a:ext cx="303288" cy="584775"/>
                <a:chOff x="7597104" y="802480"/>
                <a:chExt cx="303289" cy="585315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7597104" y="802480"/>
                  <a:ext cx="303289" cy="5853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806734"/>
                  <a:r>
                    <a:rPr lang="en-US" sz="1600" b="1" dirty="0">
                      <a:solidFill>
                        <a:srgbClr val="FFFF00"/>
                      </a:solidFill>
                      <a:latin typeface="Century Schoolbook" pitchFamily="18" charset="0"/>
                    </a:rPr>
                    <a:t>1</a:t>
                  </a:r>
                </a:p>
                <a:p>
                  <a:pPr defTabSz="806734"/>
                  <a:r>
                    <a:rPr lang="en-US" sz="1600" b="1" dirty="0">
                      <a:solidFill>
                        <a:srgbClr val="FFFF00"/>
                      </a:solidFill>
                      <a:latin typeface="Century Schoolbook" pitchFamily="18" charset="0"/>
                    </a:rPr>
                    <a:t>2</a:t>
                  </a:r>
                  <a:endParaRPr lang="en-US" sz="1600" dirty="0">
                    <a:solidFill>
                      <a:srgbClr val="FFFF00"/>
                    </a:solidFill>
                    <a:latin typeface="Century Schoolbook" pitchFamily="18" charset="0"/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7631607" y="1090418"/>
                  <a:ext cx="230578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ectangle 99"/>
              <p:cNvSpPr/>
              <p:nvPr/>
            </p:nvSpPr>
            <p:spPr>
              <a:xfrm>
                <a:off x="6120356" y="1121338"/>
                <a:ext cx="1458307" cy="338179"/>
              </a:xfrm>
              <a:prstGeom prst="rect">
                <a:avLst/>
              </a:prstGeom>
            </p:spPr>
            <p:txBody>
              <a:bodyPr wrap="none" lIns="91070" tIns="45534" rIns="91070" bIns="45534">
                <a:spAutoFit/>
              </a:bodyPr>
              <a:lstStyle/>
              <a:p>
                <a:pPr defTabSz="806734"/>
                <a:r>
                  <a:rPr lang="en-US" sz="1600" b="1" dirty="0" smtClean="0">
                    <a:solidFill>
                      <a:srgbClr val="FFFF00"/>
                    </a:solidFill>
                    <a:latin typeface="Century Schoolbook" pitchFamily="18" charset="0"/>
                  </a:rPr>
                  <a:t>1      hours =</a:t>
                </a:r>
                <a:endParaRPr lang="en-US" sz="1600" b="1" dirty="0">
                  <a:solidFill>
                    <a:srgbClr val="FFFF00"/>
                  </a:solidFill>
                  <a:latin typeface="Century Schoolbook" pitchFamily="18" charset="0"/>
                </a:endParaRPr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5738280" y="4016498"/>
            <a:ext cx="323380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 smtClean="0">
                <a:solidFill>
                  <a:srgbClr val="FFC000"/>
                </a:solidFill>
                <a:latin typeface="Century Schoolbook" pitchFamily="18" charset="0"/>
              </a:rPr>
              <a:t>C</a:t>
            </a:r>
            <a:endParaRPr lang="en-US" sz="1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425279" y="4215570"/>
            <a:ext cx="1058667" cy="257175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032750" y="3110670"/>
            <a:ext cx="571500" cy="458030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0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4" grpId="0"/>
      <p:bldP spid="4" grpId="1"/>
      <p:bldP spid="5" grpId="0" build="allAtOnce"/>
      <p:bldP spid="9" grpId="0"/>
      <p:bldP spid="10" grpId="0"/>
      <p:bldP spid="11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8" grpId="0"/>
      <p:bldP spid="29" grpId="0"/>
      <p:bldP spid="30" grpId="0"/>
      <p:bldP spid="32" grpId="0"/>
      <p:bldP spid="33" grpId="0"/>
      <p:bldP spid="39" grpId="0"/>
      <p:bldP spid="52" grpId="0"/>
      <p:bldP spid="58" grpId="0"/>
      <p:bldP spid="59" grpId="0"/>
      <p:bldP spid="60" grpId="0"/>
      <p:bldP spid="62" grpId="0"/>
      <p:bldP spid="63" grpId="0"/>
      <p:bldP spid="65" grpId="0"/>
      <p:bldP spid="69" grpId="0" animBg="1"/>
      <p:bldP spid="71" grpId="0"/>
      <p:bldP spid="73" grpId="0"/>
      <p:bldP spid="47" grpId="0" animBg="1"/>
      <p:bldP spid="47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/>
      <p:bldP spid="102" grpId="0" animBg="1"/>
      <p:bldP spid="102" grpId="1" animBg="1"/>
      <p:bldP spid="103" grpId="0" animBg="1"/>
      <p:bldP spid="10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5736466" y="2386186"/>
            <a:ext cx="2517274" cy="1930454"/>
            <a:chOff x="5462508" y="-2135012"/>
            <a:chExt cx="2517274" cy="1930454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7683967" y="-1880504"/>
              <a:ext cx="0" cy="147076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5743084" y="-408913"/>
              <a:ext cx="1941650" cy="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733523" y="-1873363"/>
              <a:ext cx="1951224" cy="146409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659608" y="-562759"/>
              <a:ext cx="320174" cy="307401"/>
            </a:xfrm>
            <a:prstGeom prst="rect">
              <a:avLst/>
            </a:prstGeom>
          </p:spPr>
          <p:txBody>
            <a:bodyPr wrap="none" lIns="91070" tIns="45534" rIns="91070" bIns="45534">
              <a:spAutoFit/>
            </a:bodyPr>
            <a:lstStyle/>
            <a:p>
              <a:pPr defTabSz="806734"/>
              <a:r>
                <a:rPr lang="en-US" sz="1400" b="1" dirty="0">
                  <a:solidFill>
                    <a:srgbClr val="FFC000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589380" y="-2135012"/>
              <a:ext cx="323380" cy="307401"/>
            </a:xfrm>
            <a:prstGeom prst="rect">
              <a:avLst/>
            </a:prstGeom>
          </p:spPr>
          <p:txBody>
            <a:bodyPr wrap="none" lIns="91070" tIns="45534" rIns="91070" bIns="45534">
              <a:spAutoFit/>
            </a:bodyPr>
            <a:lstStyle/>
            <a:p>
              <a:pPr defTabSz="806734"/>
              <a:r>
                <a:rPr lang="en-US" sz="1400" b="1" dirty="0">
                  <a:solidFill>
                    <a:srgbClr val="FFC000"/>
                  </a:solidFill>
                  <a:latin typeface="Century Schoolbook" pitchFamily="18" charset="0"/>
                </a:rPr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62508" y="-511959"/>
              <a:ext cx="323380" cy="307401"/>
            </a:xfrm>
            <a:prstGeom prst="rect">
              <a:avLst/>
            </a:prstGeom>
          </p:spPr>
          <p:txBody>
            <a:bodyPr wrap="none" lIns="91070" tIns="45534" rIns="91070" bIns="45534">
              <a:spAutoFit/>
            </a:bodyPr>
            <a:lstStyle/>
            <a:p>
              <a:pPr defTabSz="806734"/>
              <a:r>
                <a:rPr lang="en-US" sz="1400" b="1" dirty="0" smtClean="0">
                  <a:solidFill>
                    <a:srgbClr val="FFC000"/>
                  </a:solidFill>
                  <a:latin typeface="Century Schoolbook" pitchFamily="18" charset="0"/>
                </a:rPr>
                <a:t>C</a:t>
              </a:r>
              <a:endParaRPr lang="en-US" sz="14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220638" y="1621222"/>
            <a:ext cx="101427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BAC,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8137" y="1621222"/>
            <a:ext cx="897256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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BAC =</a:t>
            </a:r>
          </a:p>
        </p:txBody>
      </p:sp>
      <p:sp>
        <p:nvSpPr>
          <p:cNvPr id="5" name="Rectangle 4"/>
          <p:cNvSpPr/>
          <p:nvPr/>
        </p:nvSpPr>
        <p:spPr>
          <a:xfrm>
            <a:off x="3108738" y="1621222"/>
            <a:ext cx="458033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90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0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300" y="2025912"/>
            <a:ext cx="833135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(BC)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8362" y="2025912"/>
            <a:ext cx="669629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(AB)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1278" y="2025912"/>
            <a:ext cx="829929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+ (AC)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1480" y="2010523"/>
            <a:ext cx="3066118" cy="338179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... [by Pythagoras theorem]</a:t>
            </a:r>
            <a:endParaRPr lang="en-US" sz="1600" b="1" baseline="30000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9050" y="2434613"/>
            <a:ext cx="3394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2576" y="2419152"/>
            <a:ext cx="833135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(BC)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1666" y="2419184"/>
            <a:ext cx="80428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(1500)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8716" y="2419184"/>
            <a:ext cx="292923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+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9050" y="2791049"/>
            <a:ext cx="3394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72576" y="2775588"/>
            <a:ext cx="833135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(BC)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1639" y="2775588"/>
            <a:ext cx="90206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2250000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01305" y="2775588"/>
            <a:ext cx="1164957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+  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3240000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9050" y="3183866"/>
            <a:ext cx="3394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72576" y="3183866"/>
            <a:ext cx="833135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(BC)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61639" y="3183866"/>
            <a:ext cx="90206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5490000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2156" y="3646422"/>
            <a:ext cx="3394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9117" y="3630992"/>
            <a:ext cx="72573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BC  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23" name="Group 42"/>
          <p:cNvGrpSpPr/>
          <p:nvPr/>
        </p:nvGrpSpPr>
        <p:grpSpPr>
          <a:xfrm>
            <a:off x="2098975" y="3614196"/>
            <a:ext cx="973854" cy="307777"/>
            <a:chOff x="1283428" y="2802734"/>
            <a:chExt cx="973854" cy="308063"/>
          </a:xfrm>
        </p:grpSpPr>
        <p:sp>
          <p:nvSpPr>
            <p:cNvPr id="24" name="Rectangle 23"/>
            <p:cNvSpPr/>
            <p:nvPr/>
          </p:nvSpPr>
          <p:spPr>
            <a:xfrm>
              <a:off x="1283428" y="2802734"/>
              <a:ext cx="284052" cy="308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6734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  <a:sym typeface="Symbol"/>
                </a:rPr>
                <a:t></a:t>
              </a:r>
              <a:endPara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467129" y="2864643"/>
              <a:ext cx="790153" cy="158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2263374" y="3630961"/>
            <a:ext cx="90206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5490000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58364" y="3630961"/>
            <a:ext cx="292923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28" name="Group 47"/>
          <p:cNvGrpSpPr/>
          <p:nvPr/>
        </p:nvGrpSpPr>
        <p:grpSpPr>
          <a:xfrm>
            <a:off x="3274993" y="3614196"/>
            <a:ext cx="2135870" cy="307777"/>
            <a:chOff x="1283429" y="2802734"/>
            <a:chExt cx="2135870" cy="308063"/>
          </a:xfrm>
        </p:grpSpPr>
        <p:sp>
          <p:nvSpPr>
            <p:cNvPr id="29" name="Rectangle 28"/>
            <p:cNvSpPr/>
            <p:nvPr/>
          </p:nvSpPr>
          <p:spPr>
            <a:xfrm>
              <a:off x="1283429" y="2802734"/>
              <a:ext cx="284052" cy="308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6734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  <a:sym typeface="Symbol"/>
                </a:rPr>
                <a:t></a:t>
              </a:r>
              <a:endPara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1488668" y="2857500"/>
              <a:ext cx="1930631" cy="7143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3453969" y="3630961"/>
            <a:ext cx="2865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9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44703" y="3630961"/>
            <a:ext cx="557419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× 61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56686" y="3630961"/>
            <a:ext cx="6600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× 100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84460" y="3630961"/>
            <a:ext cx="6600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× 100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8709" y="4069168"/>
            <a:ext cx="33941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68530" y="4053739"/>
            <a:ext cx="72573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BC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 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97496" y="4053708"/>
            <a:ext cx="491695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300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38" name="Group 60"/>
          <p:cNvGrpSpPr/>
          <p:nvPr/>
        </p:nvGrpSpPr>
        <p:grpSpPr>
          <a:xfrm>
            <a:off x="2535673" y="4040943"/>
            <a:ext cx="508495" cy="307777"/>
            <a:chOff x="1295400" y="2789962"/>
            <a:chExt cx="508494" cy="308063"/>
          </a:xfrm>
        </p:grpSpPr>
        <p:sp>
          <p:nvSpPr>
            <p:cNvPr id="39" name="Rectangle 38"/>
            <p:cNvSpPr/>
            <p:nvPr/>
          </p:nvSpPr>
          <p:spPr>
            <a:xfrm>
              <a:off x="1295400" y="2789962"/>
              <a:ext cx="284051" cy="308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6734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  <a:sym typeface="Symbol"/>
                </a:rPr>
                <a:t></a:t>
              </a:r>
              <a:endPara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1487026" y="2852685"/>
              <a:ext cx="316868" cy="2381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2707126" y="4053708"/>
            <a:ext cx="785045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61  km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42" name="Group 82"/>
          <p:cNvGrpSpPr/>
          <p:nvPr/>
        </p:nvGrpSpPr>
        <p:grpSpPr>
          <a:xfrm>
            <a:off x="487869" y="4422091"/>
            <a:ext cx="6074476" cy="340129"/>
            <a:chOff x="0" y="3717131"/>
            <a:chExt cx="6074472" cy="340444"/>
          </a:xfrm>
        </p:grpSpPr>
        <p:sp>
          <p:nvSpPr>
            <p:cNvPr id="43" name="Rectangle 42"/>
            <p:cNvSpPr/>
            <p:nvPr/>
          </p:nvSpPr>
          <p:spPr>
            <a:xfrm>
              <a:off x="0" y="3717131"/>
              <a:ext cx="521969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92D050"/>
                  </a:solidFill>
                  <a:latin typeface="Bookman Old Style" pitchFamily="18" charset="0"/>
                  <a:sym typeface="Symbol"/>
                </a:rPr>
                <a:t>   </a:t>
              </a:r>
              <a:r>
                <a:rPr lang="en-US" sz="1600" b="1" dirty="0">
                  <a:solidFill>
                    <a:srgbClr val="92D050"/>
                  </a:solidFill>
                  <a:latin typeface="Bookman Old Style" pitchFamily="18" charset="0"/>
                </a:rPr>
                <a:t>Distance between the two </a:t>
              </a:r>
              <a:r>
                <a:rPr lang="en-US" sz="1600" b="1" dirty="0" err="1">
                  <a:solidFill>
                    <a:srgbClr val="92D050"/>
                  </a:solidFill>
                  <a:latin typeface="Bookman Old Style" pitchFamily="18" charset="0"/>
                </a:rPr>
                <a:t>aeroplanes</a:t>
              </a:r>
              <a:r>
                <a:rPr lang="en-US" sz="1600" b="1" dirty="0">
                  <a:solidFill>
                    <a:srgbClr val="92D050"/>
                  </a:solidFill>
                  <a:latin typeface="Bookman Old Style" pitchFamily="18" charset="0"/>
                </a:rPr>
                <a:t> = 300</a:t>
              </a:r>
            </a:p>
          </p:txBody>
        </p:sp>
        <p:grpSp>
          <p:nvGrpSpPr>
            <p:cNvPr id="44" name="Group 77"/>
            <p:cNvGrpSpPr/>
            <p:nvPr/>
          </p:nvGrpSpPr>
          <p:grpSpPr>
            <a:xfrm>
              <a:off x="4967820" y="3717131"/>
              <a:ext cx="535675" cy="340444"/>
              <a:chOff x="1138770" y="2802731"/>
              <a:chExt cx="535675" cy="34044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38770" y="2802731"/>
                <a:ext cx="298482" cy="340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6734"/>
                <a:r>
                  <a:rPr lang="en-US" sz="1600" b="1" dirty="0">
                    <a:solidFill>
                      <a:srgbClr val="92D050"/>
                    </a:solidFill>
                    <a:latin typeface="Bookman Old Style" pitchFamily="18" charset="0"/>
                    <a:sym typeface="Symbol"/>
                  </a:rPr>
                  <a:t></a:t>
                </a:r>
                <a:endParaRPr lang="en-US" sz="1600" b="1" baseline="30000" dirty="0">
                  <a:solidFill>
                    <a:srgbClr val="92D05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1334720" y="2862263"/>
                <a:ext cx="339725" cy="2381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5134792" y="3717131"/>
              <a:ext cx="939680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92D050"/>
                  </a:solidFill>
                  <a:latin typeface="Bookman Old Style" pitchFamily="18" charset="0"/>
                  <a:sym typeface="Symbol"/>
                </a:rPr>
                <a:t>61  km</a:t>
              </a:r>
              <a:endParaRPr lang="en-US" sz="1600" b="1" baseline="30000" dirty="0">
                <a:solidFill>
                  <a:srgbClr val="92D05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7841568" y="4001785"/>
            <a:ext cx="109082" cy="109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98" tIns="45799" rIns="91598" bIns="45799" rtlCol="0" anchor="ctr"/>
          <a:lstStyle/>
          <a:p>
            <a:pPr algn="ctr" defTabSz="806734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008008" y="2647154"/>
            <a:ext cx="1949450" cy="146447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930041" y="4080938"/>
            <a:ext cx="45967" cy="4593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98" tIns="45799" rIns="91598" bIns="45799" rtlCol="0" anchor="ctr"/>
          <a:lstStyle/>
          <a:p>
            <a:pPr algn="ctr" defTabSz="806734"/>
            <a:endParaRPr lang="en-US" sz="1600" b="1">
              <a:solidFill>
                <a:srgbClr val="FFC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13762" y="2419184"/>
            <a:ext cx="804281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(1800)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195156" y="2712380"/>
            <a:ext cx="4742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24419" y="2705237"/>
            <a:ext cx="53434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80438" y="3907221"/>
            <a:ext cx="2196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296532" y="3907221"/>
            <a:ext cx="3401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30064" y="3907221"/>
            <a:ext cx="3470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485688" y="4177508"/>
            <a:ext cx="93893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FFC000"/>
                </a:solidFill>
                <a:latin typeface="Century Schoolbook" pitchFamily="18" charset="0"/>
              </a:rPr>
              <a:t>1800 km</a:t>
            </a:r>
          </a:p>
        </p:txBody>
      </p:sp>
      <p:sp>
        <p:nvSpPr>
          <p:cNvPr id="68" name="Rectangle 67"/>
          <p:cNvSpPr/>
          <p:nvPr/>
        </p:nvSpPr>
        <p:spPr>
          <a:xfrm rot="16200000">
            <a:off x="7705867" y="3130450"/>
            <a:ext cx="938934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FFC000"/>
                </a:solidFill>
                <a:latin typeface="Century Schoolbook" pitchFamily="18" charset="0"/>
              </a:rPr>
              <a:t>1500 km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06277" y="4410058"/>
            <a:ext cx="5584766" cy="40229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22812" y="4202870"/>
            <a:ext cx="876300" cy="257175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 rot="16200000">
            <a:off x="7732488" y="3140832"/>
            <a:ext cx="876300" cy="257175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3174" y="1621222"/>
            <a:ext cx="648790" cy="307401"/>
          </a:xfrm>
          <a:prstGeom prst="rect">
            <a:avLst/>
          </a:prstGeom>
        </p:spPr>
        <p:txBody>
          <a:bodyPr wrap="none" lIns="91070" tIns="45534" rIns="91070" bIns="45534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Soln.</a:t>
            </a:r>
          </a:p>
        </p:txBody>
      </p:sp>
      <p:sp>
        <p:nvSpPr>
          <p:cNvPr id="80" name="Round Same Side Corner Rectangle 79"/>
          <p:cNvSpPr/>
          <p:nvPr/>
        </p:nvSpPr>
        <p:spPr>
          <a:xfrm>
            <a:off x="3670300" y="254000"/>
            <a:ext cx="172720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8370" y="566832"/>
            <a:ext cx="8548905" cy="1076842"/>
          </a:xfrm>
          <a:prstGeom prst="rect">
            <a:avLst/>
          </a:prstGeom>
        </p:spPr>
        <p:txBody>
          <a:bodyPr wrap="square" lIns="91070" tIns="45534" rIns="91070" bIns="45534">
            <a:spAutoFit/>
          </a:bodyPr>
          <a:lstStyle/>
          <a:p>
            <a:pPr marL="342900" indent="-342900" defTabSz="806734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Q.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	An </a:t>
            </a:r>
            <a:r>
              <a:rPr lang="en-US" sz="1600" b="1" dirty="0" err="1">
                <a:solidFill>
                  <a:srgbClr val="FFFF00"/>
                </a:solidFill>
                <a:latin typeface="Century Schoolbook" pitchFamily="18" charset="0"/>
              </a:rPr>
              <a:t>aeroplane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leaves an airport and flies due north at the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	speed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of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1000km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per hour. At the same time,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another </a:t>
            </a:r>
            <a:r>
              <a:rPr lang="en-US" sz="1600" b="1" dirty="0" err="1" smtClean="0">
                <a:solidFill>
                  <a:srgbClr val="FFFF00"/>
                </a:solidFill>
                <a:latin typeface="Century Schoolbook" pitchFamily="18" charset="0"/>
              </a:rPr>
              <a:t>aeroplane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leaves the same airport and flies due west at a speed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of 1200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km per hour. How far apart will the two planes be after</a:t>
            </a:r>
            <a:r>
              <a:rPr lang="en-US" sz="1600" b="1" spc="-15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1</a:t>
            </a:r>
            <a:endParaRPr lang="en-US" sz="16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06148" y="203200"/>
            <a:ext cx="1731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</a:rPr>
              <a:t>Ex.6.5 (Q.11)</a:t>
            </a:r>
            <a:endParaRPr lang="en-US" sz="2200" b="1" dirty="0">
              <a:solidFill>
                <a:prstClr val="white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6019664" y="4109311"/>
            <a:ext cx="1935960" cy="16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216034" y="3367203"/>
            <a:ext cx="1486343" cy="14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1" grpId="0"/>
      <p:bldP spid="59" grpId="0"/>
      <p:bldP spid="69" grpId="0" animBg="1"/>
      <p:bldP spid="73" grpId="0" animBg="1"/>
      <p:bldP spid="73" grpId="1" animBg="1"/>
      <p:bldP spid="79" grpId="0" animBg="1"/>
      <p:bldP spid="7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55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2695" y="1212850"/>
            <a:ext cx="3909702" cy="2354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33556" y="976009"/>
            <a:ext cx="5446375" cy="2354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07975" y="733240"/>
            <a:ext cx="6208183" cy="2354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498" y="671072"/>
            <a:ext cx="7600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Q. Two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poles of heights 6m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11m stand on a plane ground.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If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distance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between the feet of the poles is 12m,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find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 distance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between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their tops.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1252" y="2174501"/>
            <a:ext cx="4726547" cy="2686301"/>
            <a:chOff x="1586481" y="908355"/>
            <a:chExt cx="2721488" cy="3575466"/>
          </a:xfrm>
        </p:grpSpPr>
        <p:sp>
          <p:nvSpPr>
            <p:cNvPr id="7" name="Rectangle 6"/>
            <p:cNvSpPr/>
            <p:nvPr/>
          </p:nvSpPr>
          <p:spPr>
            <a:xfrm>
              <a:off x="1586481" y="908355"/>
              <a:ext cx="2721488" cy="357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pic>
          <p:nvPicPr>
            <p:cNvPr id="8" name="Picture 7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38" t="46973" r="26923" b="36276"/>
            <a:stretch/>
          </p:blipFill>
          <p:spPr bwMode="auto">
            <a:xfrm>
              <a:off x="1591341" y="3664658"/>
              <a:ext cx="2710643" cy="80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9" descr="Image result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3" r="40772"/>
            <a:stretch/>
          </p:blipFill>
          <p:spPr bwMode="auto">
            <a:xfrm rot="10800000" flipV="1">
              <a:off x="3657600" y="1590110"/>
              <a:ext cx="387119" cy="2335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9" descr="Image result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3" r="40772"/>
            <a:stretch/>
          </p:blipFill>
          <p:spPr bwMode="auto">
            <a:xfrm rot="10800000" flipV="1">
              <a:off x="2097760" y="2580711"/>
              <a:ext cx="361042" cy="1344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Connector 10"/>
          <p:cNvCxnSpPr/>
          <p:nvPr/>
        </p:nvCxnSpPr>
        <p:spPr>
          <a:xfrm>
            <a:off x="4404818" y="2686714"/>
            <a:ext cx="0" cy="174356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4231174" y="442653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237515" y="23583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61844" y="3429687"/>
            <a:ext cx="0" cy="101589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5619" y="1524358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and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DC represent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heights of two poles.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4525" y="1524358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226" y="1817309"/>
            <a:ext cx="7370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 and AD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represents the distance between their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feet and tops respectively.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1495773" y="442653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502114" y="3067295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664368" y="2754972"/>
            <a:ext cx="593432" cy="1683139"/>
            <a:chOff x="4664368" y="2754972"/>
            <a:chExt cx="593432" cy="1683139"/>
          </a:xfrm>
        </p:grpSpPr>
        <p:sp>
          <p:nvSpPr>
            <p:cNvPr id="22" name="TextBox 21"/>
            <p:cNvSpPr txBox="1"/>
            <p:nvPr/>
          </p:nvSpPr>
          <p:spPr>
            <a:xfrm>
              <a:off x="4664368" y="3357018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11 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961084" y="2754972"/>
              <a:ext cx="0" cy="5835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958354" y="3688575"/>
              <a:ext cx="0" cy="7495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07757" y="37604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16200000">
            <a:off x="3029017" y="3049995"/>
            <a:ext cx="0" cy="2770632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07832" y="443124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12 m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51168" y="2702112"/>
            <a:ext cx="2752266" cy="73973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50562" y="281552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>
            <a:off x="3670300" y="254000"/>
            <a:ext cx="172720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06148" y="203200"/>
            <a:ext cx="1731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</a:rPr>
              <a:t>Ex.6.5 (Q.12)</a:t>
            </a:r>
            <a:endParaRPr lang="en-US" sz="2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4" grpId="1" animBg="1"/>
      <p:bldP spid="12" grpId="0"/>
      <p:bldP spid="13" grpId="0"/>
      <p:bldP spid="15" grpId="0"/>
      <p:bldP spid="16" grpId="0"/>
      <p:bldP spid="18" grpId="0"/>
      <p:bldP spid="19" grpId="0"/>
      <p:bldP spid="20" grpId="0"/>
      <p:bldP spid="25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000780" y="2093946"/>
            <a:ext cx="338271" cy="18168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184824" y="1773123"/>
            <a:ext cx="471225" cy="19985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32456" y="3835584"/>
            <a:ext cx="389442" cy="2530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0834" y="1661739"/>
            <a:ext cx="2261085" cy="8799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4123" y="2789023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MBCD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is a Rectangle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2237" y="3114312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12m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6195" y="311431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9047" y="3114312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8996" y="311431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4123" y="3114312"/>
            <a:ext cx="510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DM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225573" y="719251"/>
            <a:ext cx="3442641" cy="2128740"/>
            <a:chOff x="745671" y="1703454"/>
            <a:chExt cx="3442641" cy="145397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219200" y="2343150"/>
              <a:ext cx="0" cy="6096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95261" y="2343150"/>
              <a:ext cx="0" cy="6096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6293" y="2948383"/>
              <a:ext cx="2286000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498936" y="1885950"/>
              <a:ext cx="0" cy="4572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219200" y="1885950"/>
              <a:ext cx="2279736" cy="4572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4955" y="2397310"/>
              <a:ext cx="553357" cy="1891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itchFamily="18" charset="0"/>
                </a:rPr>
                <a:t>11 m</a:t>
              </a:r>
              <a:endParaRPr lang="en-US" sz="12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3945324" y="1892009"/>
              <a:ext cx="0" cy="530506"/>
            </a:xfrm>
            <a:prstGeom prst="line">
              <a:avLst/>
            </a:prstGeom>
            <a:ln w="1905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942594" y="2588542"/>
              <a:ext cx="0" cy="349667"/>
            </a:xfrm>
            <a:prstGeom prst="line">
              <a:avLst/>
            </a:prstGeom>
            <a:ln w="1905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flipH="1">
              <a:off x="3339760" y="2918156"/>
              <a:ext cx="324128" cy="210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  <a:latin typeface="Century Schoolbook" pitchFamily="18" charset="0"/>
                </a:rPr>
                <a:t>B</a:t>
              </a:r>
              <a:endParaRPr lang="en-US" sz="14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333750" y="1703454"/>
              <a:ext cx="320922" cy="210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  <a:latin typeface="Century Schoolbook" pitchFamily="18" charset="0"/>
                </a:rPr>
                <a:t>A</a:t>
              </a:r>
              <a:endParaRPr lang="en-US" sz="14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1087274" y="2947208"/>
              <a:ext cx="324128" cy="210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  <a:latin typeface="Century Schoolbook" pitchFamily="18" charset="0"/>
                </a:rPr>
                <a:t>C</a:t>
              </a:r>
              <a:endParaRPr lang="en-US" sz="14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1079144" y="2153669"/>
              <a:ext cx="333746" cy="210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  <a:latin typeface="Century Schoolbook" pitchFamily="18" charset="0"/>
                </a:rPr>
                <a:t>D</a:t>
              </a:r>
              <a:endParaRPr lang="en-US" sz="14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5671" y="2534770"/>
              <a:ext cx="465192" cy="1891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itchFamily="18" charset="0"/>
                </a:rPr>
                <a:t>6 m</a:t>
              </a:r>
              <a:endParaRPr lang="en-US" sz="12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82900" y="2944580"/>
              <a:ext cx="553357" cy="1891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itchFamily="18" charset="0"/>
                </a:rPr>
                <a:t>12 m</a:t>
              </a:r>
              <a:endParaRPr lang="en-US" sz="12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822237" y="3443618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6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m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6195" y="3443618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9047" y="3443618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MB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48996" y="3443618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74123" y="3443618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DC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22237" y="379743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MB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66195" y="3797436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89047" y="3797436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48996" y="379743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–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4123" y="3797436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AM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22237" y="4130811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6195" y="4130811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89047" y="4130811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11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48996" y="413081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–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74123" y="4130811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AM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66195" y="4435611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89047" y="4435611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5m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74123" y="4435611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AM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74123" y="2445812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Draw DM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^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AB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6638420" y="99572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  <a:latin typeface="Century Schoolbook" pitchFamily="18" charset="0"/>
              </a:rPr>
              <a:t>?</a:t>
            </a:r>
            <a:endParaRPr lang="en-US" sz="1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684905" y="2537313"/>
            <a:ext cx="228600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53556" y="13937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latin typeface="Century Schoolbook" pitchFamily="18" charset="0"/>
              </a:rPr>
              <a:t>12 m</a:t>
            </a:r>
            <a:endParaRPr lang="en-US" sz="12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705453" y="1654133"/>
            <a:ext cx="0" cy="89250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07576" y="203266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latin typeface="Century Schoolbook" pitchFamily="18" charset="0"/>
              </a:rPr>
              <a:t>6 m</a:t>
            </a:r>
            <a:endParaRPr lang="en-US" sz="12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24800" y="1154035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latin typeface="Century Schoolbook" pitchFamily="18" charset="0"/>
              </a:rPr>
              <a:t>5 m</a:t>
            </a:r>
            <a:endParaRPr lang="en-US" sz="12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699102" y="1655821"/>
            <a:ext cx="2286000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5696195" y="2404817"/>
            <a:ext cx="108736" cy="135397"/>
          </a:xfrm>
          <a:custGeom>
            <a:avLst/>
            <a:gdLst>
              <a:gd name="connsiteX0" fmla="*/ 0 w 665018"/>
              <a:gd name="connsiteY0" fmla="*/ 3197 h 828075"/>
              <a:gd name="connsiteX1" fmla="*/ 665018 w 665018"/>
              <a:gd name="connsiteY1" fmla="*/ 0 h 828075"/>
              <a:gd name="connsiteX2" fmla="*/ 658624 w 665018"/>
              <a:gd name="connsiteY2" fmla="*/ 828075 h 82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018" h="828075">
                <a:moveTo>
                  <a:pt x="0" y="3197"/>
                </a:moveTo>
                <a:lnTo>
                  <a:pt x="665018" y="0"/>
                </a:lnTo>
                <a:cubicBezTo>
                  <a:pt x="662887" y="276025"/>
                  <a:pt x="660755" y="552050"/>
                  <a:pt x="658624" y="828075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flipH="1">
            <a:off x="7870110" y="2409880"/>
            <a:ext cx="108736" cy="135397"/>
          </a:xfrm>
          <a:custGeom>
            <a:avLst/>
            <a:gdLst>
              <a:gd name="connsiteX0" fmla="*/ 0 w 665018"/>
              <a:gd name="connsiteY0" fmla="*/ 3197 h 828075"/>
              <a:gd name="connsiteX1" fmla="*/ 665018 w 665018"/>
              <a:gd name="connsiteY1" fmla="*/ 0 h 828075"/>
              <a:gd name="connsiteX2" fmla="*/ 658624 w 665018"/>
              <a:gd name="connsiteY2" fmla="*/ 828075 h 82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018" h="828075">
                <a:moveTo>
                  <a:pt x="0" y="3197"/>
                </a:moveTo>
                <a:lnTo>
                  <a:pt x="665018" y="0"/>
                </a:lnTo>
                <a:cubicBezTo>
                  <a:pt x="662887" y="276025"/>
                  <a:pt x="660755" y="552050"/>
                  <a:pt x="658624" y="828075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flipV="1">
            <a:off x="5700929" y="1655821"/>
            <a:ext cx="108736" cy="135397"/>
          </a:xfrm>
          <a:custGeom>
            <a:avLst/>
            <a:gdLst>
              <a:gd name="connsiteX0" fmla="*/ 0 w 665018"/>
              <a:gd name="connsiteY0" fmla="*/ 3197 h 828075"/>
              <a:gd name="connsiteX1" fmla="*/ 665018 w 665018"/>
              <a:gd name="connsiteY1" fmla="*/ 0 h 828075"/>
              <a:gd name="connsiteX2" fmla="*/ 658624 w 665018"/>
              <a:gd name="connsiteY2" fmla="*/ 828075 h 82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018" h="828075">
                <a:moveTo>
                  <a:pt x="0" y="3197"/>
                </a:moveTo>
                <a:lnTo>
                  <a:pt x="665018" y="0"/>
                </a:lnTo>
                <a:cubicBezTo>
                  <a:pt x="662887" y="276025"/>
                  <a:pt x="660755" y="552050"/>
                  <a:pt x="658624" y="828075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 flipH="1" flipV="1">
            <a:off x="7862527" y="1649996"/>
            <a:ext cx="108736" cy="135397"/>
          </a:xfrm>
          <a:custGeom>
            <a:avLst/>
            <a:gdLst>
              <a:gd name="connsiteX0" fmla="*/ 0 w 665018"/>
              <a:gd name="connsiteY0" fmla="*/ 3197 h 828075"/>
              <a:gd name="connsiteX1" fmla="*/ 665018 w 665018"/>
              <a:gd name="connsiteY1" fmla="*/ 0 h 828075"/>
              <a:gd name="connsiteX2" fmla="*/ 658624 w 665018"/>
              <a:gd name="connsiteY2" fmla="*/ 828075 h 82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018" h="828075">
                <a:moveTo>
                  <a:pt x="0" y="3197"/>
                </a:moveTo>
                <a:lnTo>
                  <a:pt x="665018" y="0"/>
                </a:lnTo>
                <a:cubicBezTo>
                  <a:pt x="662887" y="276025"/>
                  <a:pt x="660755" y="552050"/>
                  <a:pt x="658624" y="828075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flipH="1">
            <a:off x="7931847" y="148637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  <a:latin typeface="Century Schoolbook" pitchFamily="18" charset="0"/>
              </a:rPr>
              <a:t>M</a:t>
            </a:r>
            <a:endParaRPr lang="en-US" sz="14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695179" y="1655821"/>
            <a:ext cx="228600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976917" y="1651658"/>
            <a:ext cx="0" cy="88855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980429" y="979289"/>
            <a:ext cx="0" cy="155910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12986" y="413081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12986" y="443561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0498" y="671072"/>
            <a:ext cx="7600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Q. Two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poles of heights 6m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11m stand on a plane ground.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If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distance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between the feet of the poles is 12m,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find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 distance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between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their tops.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75619" y="1524358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and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DC represent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heights of two poles.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4525" y="1524358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71226" y="1817309"/>
            <a:ext cx="42787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 and AD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represents the distance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between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their feet and tops respectively.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5" name="Round Same Side Corner Rectangle 94"/>
          <p:cNvSpPr/>
          <p:nvPr/>
        </p:nvSpPr>
        <p:spPr>
          <a:xfrm>
            <a:off x="3670300" y="254000"/>
            <a:ext cx="172720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06148" y="203200"/>
            <a:ext cx="1731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</a:rPr>
              <a:t>Ex.6.5 (Q.12)</a:t>
            </a:r>
            <a:endParaRPr lang="en-US" sz="2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1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6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7" grpId="0"/>
      <p:bldP spid="9" grpId="0"/>
      <p:bldP spid="10" grpId="0"/>
      <p:bldP spid="11" grpId="0"/>
      <p:bldP spid="12" grpId="0"/>
      <p:bldP spid="13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1" grpId="0"/>
      <p:bldP spid="54" grpId="0"/>
      <p:bldP spid="56" grpId="0"/>
      <p:bldP spid="57" grpId="0"/>
      <p:bldP spid="59" grpId="0" animBg="1"/>
      <p:bldP spid="60" grpId="0" animBg="1"/>
      <p:bldP spid="61" grpId="0" animBg="1"/>
      <p:bldP spid="62" grpId="0" animBg="1"/>
      <p:bldP spid="63" grpId="0"/>
      <p:bldP spid="73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24280" y="2051789"/>
            <a:ext cx="485503" cy="2300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00147" y="1220543"/>
            <a:ext cx="354038" cy="1901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09137" y="2031569"/>
            <a:ext cx="471225" cy="2530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" name="Isosceles Triangle 87"/>
          <p:cNvSpPr/>
          <p:nvPr/>
        </p:nvSpPr>
        <p:spPr>
          <a:xfrm flipH="1">
            <a:off x="5743630" y="993512"/>
            <a:ext cx="2235620" cy="661005"/>
          </a:xfrm>
          <a:custGeom>
            <a:avLst/>
            <a:gdLst>
              <a:gd name="connsiteX0" fmla="*/ 0 w 1713940"/>
              <a:gd name="connsiteY0" fmla="*/ 1746504 h 1746504"/>
              <a:gd name="connsiteX1" fmla="*/ 0 w 1713940"/>
              <a:gd name="connsiteY1" fmla="*/ 0 h 1746504"/>
              <a:gd name="connsiteX2" fmla="*/ 1713940 w 1713940"/>
              <a:gd name="connsiteY2" fmla="*/ 1746504 h 1746504"/>
              <a:gd name="connsiteX3" fmla="*/ 0 w 1713940"/>
              <a:gd name="connsiteY3" fmla="*/ 1746504 h 1746504"/>
              <a:gd name="connsiteX0" fmla="*/ 0 w 1649394"/>
              <a:gd name="connsiteY0" fmla="*/ 1746504 h 1746504"/>
              <a:gd name="connsiteX1" fmla="*/ 0 w 1649394"/>
              <a:gd name="connsiteY1" fmla="*/ 0 h 1746504"/>
              <a:gd name="connsiteX2" fmla="*/ 1649394 w 1649394"/>
              <a:gd name="connsiteY2" fmla="*/ 1735746 h 1746504"/>
              <a:gd name="connsiteX3" fmla="*/ 0 w 1649394"/>
              <a:gd name="connsiteY3" fmla="*/ 1746504 h 1746504"/>
              <a:gd name="connsiteX0" fmla="*/ 0 w 2230010"/>
              <a:gd name="connsiteY0" fmla="*/ 1746504 h 1746504"/>
              <a:gd name="connsiteX1" fmla="*/ 0 w 2230010"/>
              <a:gd name="connsiteY1" fmla="*/ 0 h 1746504"/>
              <a:gd name="connsiteX2" fmla="*/ 2230010 w 2230010"/>
              <a:gd name="connsiteY2" fmla="*/ 1744161 h 1746504"/>
              <a:gd name="connsiteX3" fmla="*/ 0 w 2230010"/>
              <a:gd name="connsiteY3" fmla="*/ 1746504 h 1746504"/>
              <a:gd name="connsiteX0" fmla="*/ 5610 w 2235620"/>
              <a:gd name="connsiteY0" fmla="*/ 661005 h 661005"/>
              <a:gd name="connsiteX1" fmla="*/ 0 w 2235620"/>
              <a:gd name="connsiteY1" fmla="*/ 0 h 661005"/>
              <a:gd name="connsiteX2" fmla="*/ 2235620 w 2235620"/>
              <a:gd name="connsiteY2" fmla="*/ 658662 h 661005"/>
              <a:gd name="connsiteX3" fmla="*/ 5610 w 2235620"/>
              <a:gd name="connsiteY3" fmla="*/ 661005 h 66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620" h="661005">
                <a:moveTo>
                  <a:pt x="5610" y="661005"/>
                </a:moveTo>
                <a:lnTo>
                  <a:pt x="0" y="0"/>
                </a:lnTo>
                <a:lnTo>
                  <a:pt x="2235620" y="658662"/>
                </a:lnTo>
                <a:lnTo>
                  <a:pt x="5610" y="661005"/>
                </a:lnTo>
                <a:close/>
              </a:path>
            </a:pathLst>
          </a:cu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60540" y="1513532"/>
            <a:ext cx="113125" cy="139314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128" y="1622333"/>
            <a:ext cx="1061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AMD,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1686" y="1628365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Ð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AMD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55679" y="162836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5877" y="1628365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90°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4301" y="1999800"/>
            <a:ext cx="538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AD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1872" y="199980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6216" y="1999800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AM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2805" y="199980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+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3350" y="1999800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DM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4301" y="2364090"/>
            <a:ext cx="538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AD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31872" y="236409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36216" y="2364090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5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67484" y="236409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+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8029" y="2364090"/>
            <a:ext cx="510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12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4301" y="2682845"/>
            <a:ext cx="538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AD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31872" y="268284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36216" y="268284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25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17356" y="268284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+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37901" y="268284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144 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31872" y="304194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36216" y="3041947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169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4301" y="3041947"/>
            <a:ext cx="590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AD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8734" y="236409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8734" y="268284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8734" y="304194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20413" y="1999800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latin typeface="Century Schoolbook" pitchFamily="18" charset="0"/>
              </a:rPr>
              <a:t>[by </a:t>
            </a:r>
            <a:r>
              <a:rPr lang="en-US" sz="1200" b="1" dirty="0">
                <a:solidFill>
                  <a:srgbClr val="FFC000"/>
                </a:solidFill>
                <a:latin typeface="Century Schoolbook" pitchFamily="18" charset="0"/>
              </a:rPr>
              <a:t>Pythagoras </a:t>
            </a:r>
            <a:r>
              <a:rPr lang="en-US" sz="1200" b="1" dirty="0" smtClean="0">
                <a:solidFill>
                  <a:srgbClr val="FFC000"/>
                </a:solidFill>
                <a:latin typeface="Century Schoolbook" pitchFamily="18" charset="0"/>
              </a:rPr>
              <a:t>theorem]</a:t>
            </a:r>
            <a:endParaRPr lang="en-US" sz="12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4301" y="3387631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AD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31872" y="3387631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8734" y="338763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36216" y="3383285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13m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36116" y="3767281"/>
            <a:ext cx="3958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Distance 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between the tops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is 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13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6638420" y="99572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7569" y="1622333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Sol.</a:t>
            </a:r>
            <a:endParaRPr lang="en-US" sz="14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693557" y="1419835"/>
            <a:ext cx="471225" cy="2091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225573" y="719251"/>
            <a:ext cx="3442641" cy="2128740"/>
            <a:chOff x="5225573" y="719251"/>
            <a:chExt cx="3442641" cy="2128740"/>
          </a:xfrm>
        </p:grpSpPr>
        <p:grpSp>
          <p:nvGrpSpPr>
            <p:cNvPr id="48" name="Group 47"/>
            <p:cNvGrpSpPr/>
            <p:nvPr/>
          </p:nvGrpSpPr>
          <p:grpSpPr>
            <a:xfrm>
              <a:off x="5225573" y="719251"/>
              <a:ext cx="3442641" cy="2128740"/>
              <a:chOff x="5268097" y="756984"/>
              <a:chExt cx="3786894" cy="212874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268097" y="756984"/>
                <a:ext cx="3786894" cy="2128740"/>
                <a:chOff x="745671" y="1703454"/>
                <a:chExt cx="3442641" cy="1453972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219200" y="2343150"/>
                  <a:ext cx="2286000" cy="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219200" y="2343150"/>
                  <a:ext cx="0" cy="60960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95261" y="2343150"/>
                  <a:ext cx="0" cy="60960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16293" y="2948383"/>
                  <a:ext cx="2286000" cy="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3498936" y="1885950"/>
                  <a:ext cx="0" cy="45720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219200" y="1885950"/>
                  <a:ext cx="2279736" cy="45720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3634955" y="2397310"/>
                  <a:ext cx="553357" cy="1891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rgbClr val="FFC000"/>
                      </a:solidFill>
                      <a:latin typeface="Century Schoolbook" pitchFamily="18" charset="0"/>
                    </a:rPr>
                    <a:t>11 m</a:t>
                  </a:r>
                  <a:endParaRPr lang="en-US" sz="1200" b="1" dirty="0">
                    <a:solidFill>
                      <a:srgbClr val="FFC000"/>
                    </a:solidFill>
                    <a:latin typeface="Century Schoolbook" pitchFamily="18" charset="0"/>
                  </a:endParaRPr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3945324" y="1892009"/>
                  <a:ext cx="0" cy="53050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3942594" y="2588542"/>
                  <a:ext cx="0" cy="349667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 flipH="1">
                  <a:off x="3339760" y="2918156"/>
                  <a:ext cx="324128" cy="210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C000"/>
                      </a:solidFill>
                      <a:latin typeface="Century Schoolbook" pitchFamily="18" charset="0"/>
                    </a:rPr>
                    <a:t>B</a:t>
                  </a:r>
                  <a:endParaRPr lang="en-US" sz="1400" b="1" dirty="0">
                    <a:solidFill>
                      <a:srgbClr val="FFC000"/>
                    </a:solidFill>
                    <a:latin typeface="Century Schoolbook" pitchFamily="18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 flipH="1">
                  <a:off x="3333750" y="1703454"/>
                  <a:ext cx="320922" cy="210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C000"/>
                      </a:solidFill>
                      <a:latin typeface="Century Schoolbook" pitchFamily="18" charset="0"/>
                    </a:rPr>
                    <a:t>A</a:t>
                  </a:r>
                  <a:endParaRPr lang="en-US" sz="1400" b="1" dirty="0">
                    <a:solidFill>
                      <a:srgbClr val="FFC000"/>
                    </a:solidFill>
                    <a:latin typeface="Century Schoolbook" pitchFamily="18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 flipH="1">
                  <a:off x="1087274" y="2947208"/>
                  <a:ext cx="324128" cy="210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C000"/>
                      </a:solidFill>
                      <a:latin typeface="Century Schoolbook" pitchFamily="18" charset="0"/>
                    </a:rPr>
                    <a:t>C</a:t>
                  </a:r>
                  <a:endParaRPr lang="en-US" sz="1400" b="1" dirty="0">
                    <a:solidFill>
                      <a:srgbClr val="FFC000"/>
                    </a:solidFill>
                    <a:latin typeface="Century Schoolbook" pitchFamily="18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 flipH="1">
                  <a:off x="1079144" y="2153669"/>
                  <a:ext cx="333746" cy="210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C000"/>
                      </a:solidFill>
                      <a:latin typeface="Century Schoolbook" pitchFamily="18" charset="0"/>
                    </a:rPr>
                    <a:t>D</a:t>
                  </a:r>
                  <a:endParaRPr lang="en-US" sz="1400" b="1" dirty="0">
                    <a:solidFill>
                      <a:srgbClr val="FFC000"/>
                    </a:solidFill>
                    <a:latin typeface="Century Schoolbook" pitchFamily="18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745671" y="2534770"/>
                  <a:ext cx="465192" cy="1891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rgbClr val="FFC000"/>
                      </a:solidFill>
                      <a:latin typeface="Century Schoolbook" pitchFamily="18" charset="0"/>
                    </a:rPr>
                    <a:t>6 m</a:t>
                  </a:r>
                  <a:endParaRPr lang="en-US" sz="1200" b="1" dirty="0">
                    <a:solidFill>
                      <a:srgbClr val="FFC000"/>
                    </a:solidFill>
                    <a:latin typeface="Century Schoolbook" pitchFamily="18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 flipH="1">
                  <a:off x="3451945" y="2227418"/>
                  <a:ext cx="360996" cy="210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C000"/>
                      </a:solidFill>
                      <a:latin typeface="Century Schoolbook" pitchFamily="18" charset="0"/>
                    </a:rPr>
                    <a:t>M</a:t>
                  </a:r>
                  <a:endParaRPr lang="en-US" sz="1400" b="1" dirty="0">
                    <a:solidFill>
                      <a:srgbClr val="FFC000"/>
                    </a:solidFill>
                    <a:latin typeface="Century Schoolbook" pitchFamily="18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082900" y="2944580"/>
                  <a:ext cx="553357" cy="1891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rgbClr val="FFC000"/>
                      </a:solidFill>
                      <a:latin typeface="Century Schoolbook" pitchFamily="18" charset="0"/>
                    </a:rPr>
                    <a:t>12 m</a:t>
                  </a:r>
                  <a:endParaRPr lang="en-US" sz="1200" b="1" dirty="0">
                    <a:solidFill>
                      <a:srgbClr val="FFC000"/>
                    </a:solidFill>
                    <a:latin typeface="Century Schoolbook" pitchFamily="18" charset="0"/>
                  </a:endParaRPr>
                </a:p>
              </p:txBody>
            </p:sp>
          </p:grpSp>
          <p:sp>
            <p:nvSpPr>
              <p:cNvPr id="53" name="Freeform 52"/>
              <p:cNvSpPr/>
              <p:nvPr/>
            </p:nvSpPr>
            <p:spPr>
              <a:xfrm>
                <a:off x="5785780" y="2442550"/>
                <a:ext cx="119609" cy="135397"/>
              </a:xfrm>
              <a:custGeom>
                <a:avLst/>
                <a:gdLst>
                  <a:gd name="connsiteX0" fmla="*/ 0 w 665018"/>
                  <a:gd name="connsiteY0" fmla="*/ 3197 h 828075"/>
                  <a:gd name="connsiteX1" fmla="*/ 665018 w 665018"/>
                  <a:gd name="connsiteY1" fmla="*/ 0 h 828075"/>
                  <a:gd name="connsiteX2" fmla="*/ 658624 w 665018"/>
                  <a:gd name="connsiteY2" fmla="*/ 828075 h 82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5018" h="828075">
                    <a:moveTo>
                      <a:pt x="0" y="3197"/>
                    </a:moveTo>
                    <a:lnTo>
                      <a:pt x="665018" y="0"/>
                    </a:lnTo>
                    <a:cubicBezTo>
                      <a:pt x="662887" y="276025"/>
                      <a:pt x="660755" y="552050"/>
                      <a:pt x="658624" y="828075"/>
                    </a:cubicBezTo>
                  </a:path>
                </a:pathLst>
              </a:cu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 smtClean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 flipH="1">
                <a:off x="8177079" y="2447613"/>
                <a:ext cx="119609" cy="135397"/>
              </a:xfrm>
              <a:custGeom>
                <a:avLst/>
                <a:gdLst>
                  <a:gd name="connsiteX0" fmla="*/ 0 w 665018"/>
                  <a:gd name="connsiteY0" fmla="*/ 3197 h 828075"/>
                  <a:gd name="connsiteX1" fmla="*/ 665018 w 665018"/>
                  <a:gd name="connsiteY1" fmla="*/ 0 h 828075"/>
                  <a:gd name="connsiteX2" fmla="*/ 658624 w 665018"/>
                  <a:gd name="connsiteY2" fmla="*/ 828075 h 82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5018" h="828075">
                    <a:moveTo>
                      <a:pt x="0" y="3197"/>
                    </a:moveTo>
                    <a:lnTo>
                      <a:pt x="665018" y="0"/>
                    </a:lnTo>
                    <a:cubicBezTo>
                      <a:pt x="662887" y="276025"/>
                      <a:pt x="660755" y="552050"/>
                      <a:pt x="658624" y="828075"/>
                    </a:cubicBezTo>
                  </a:path>
                </a:pathLst>
              </a:cu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 smtClean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 flipV="1">
                <a:off x="5790987" y="1693554"/>
                <a:ext cx="119609" cy="135397"/>
              </a:xfrm>
              <a:custGeom>
                <a:avLst/>
                <a:gdLst>
                  <a:gd name="connsiteX0" fmla="*/ 0 w 665018"/>
                  <a:gd name="connsiteY0" fmla="*/ 3197 h 828075"/>
                  <a:gd name="connsiteX1" fmla="*/ 665018 w 665018"/>
                  <a:gd name="connsiteY1" fmla="*/ 0 h 828075"/>
                  <a:gd name="connsiteX2" fmla="*/ 658624 w 665018"/>
                  <a:gd name="connsiteY2" fmla="*/ 828075 h 82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5018" h="828075">
                    <a:moveTo>
                      <a:pt x="0" y="3197"/>
                    </a:moveTo>
                    <a:lnTo>
                      <a:pt x="665018" y="0"/>
                    </a:lnTo>
                    <a:cubicBezTo>
                      <a:pt x="662887" y="276025"/>
                      <a:pt x="660755" y="552050"/>
                      <a:pt x="658624" y="828075"/>
                    </a:cubicBezTo>
                  </a:path>
                </a:pathLst>
              </a:cu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 smtClean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 flipH="1" flipV="1">
                <a:off x="8168738" y="1687729"/>
                <a:ext cx="119609" cy="135397"/>
              </a:xfrm>
              <a:custGeom>
                <a:avLst/>
                <a:gdLst>
                  <a:gd name="connsiteX0" fmla="*/ 0 w 665018"/>
                  <a:gd name="connsiteY0" fmla="*/ 3197 h 828075"/>
                  <a:gd name="connsiteX1" fmla="*/ 665018 w 665018"/>
                  <a:gd name="connsiteY1" fmla="*/ 0 h 828075"/>
                  <a:gd name="connsiteX2" fmla="*/ 658624 w 665018"/>
                  <a:gd name="connsiteY2" fmla="*/ 828075 h 82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5018" h="828075">
                    <a:moveTo>
                      <a:pt x="0" y="3197"/>
                    </a:moveTo>
                    <a:lnTo>
                      <a:pt x="665018" y="0"/>
                    </a:lnTo>
                    <a:cubicBezTo>
                      <a:pt x="662887" y="276025"/>
                      <a:pt x="660755" y="552050"/>
                      <a:pt x="658624" y="828075"/>
                    </a:cubicBezTo>
                  </a:path>
                </a:pathLst>
              </a:cu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 smtClean="0">
                  <a:solidFill>
                    <a:prstClr val="white"/>
                  </a:solidFill>
                </a:endParaRPr>
              </a:p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907576" y="2032663"/>
              <a:ext cx="4651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itchFamily="18" charset="0"/>
                </a:rPr>
                <a:t>6 m</a:t>
              </a:r>
              <a:endParaRPr lang="en-US" sz="12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928082" y="1182631"/>
              <a:ext cx="4651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itchFamily="18" charset="0"/>
                </a:rPr>
                <a:t>5 m</a:t>
              </a:r>
              <a:endParaRPr lang="en-US" sz="12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3556" y="1393792"/>
              <a:ext cx="5533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C000"/>
                  </a:solidFill>
                  <a:latin typeface="Century Schoolbook" pitchFamily="18" charset="0"/>
                </a:rPr>
                <a:t>12 m</a:t>
              </a:r>
              <a:endParaRPr lang="en-US" sz="1200" b="1" dirty="0">
                <a:solidFill>
                  <a:srgbClr val="FFC0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034301" y="3767281"/>
            <a:ext cx="3903333" cy="34651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60498" y="671072"/>
            <a:ext cx="7600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Q. Two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poles of heights 6m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11m stand on a plane ground.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If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distance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between the feet of the poles is 12m,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find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 distance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between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their tops.</a:t>
            </a:r>
          </a:p>
        </p:txBody>
      </p:sp>
      <p:sp>
        <p:nvSpPr>
          <p:cNvPr id="75" name="Round Same Side Corner Rectangle 74"/>
          <p:cNvSpPr/>
          <p:nvPr/>
        </p:nvSpPr>
        <p:spPr>
          <a:xfrm>
            <a:off x="3670300" y="254000"/>
            <a:ext cx="172720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06148" y="203200"/>
            <a:ext cx="1731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</a:rPr>
              <a:t>Ex.6.5 (Q.12)</a:t>
            </a:r>
            <a:endParaRPr lang="en-US" sz="2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7" grpId="1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9" grpId="0"/>
      <p:bldP spid="40" grpId="0"/>
      <p:bldP spid="41" grpId="0"/>
      <p:bldP spid="42" grpId="0"/>
      <p:bldP spid="43" grpId="0"/>
      <p:bldP spid="46" grpId="0" animBg="1"/>
      <p:bldP spid="46" grpId="1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5004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/>
          <p:cNvSpPr/>
          <p:nvPr/>
        </p:nvSpPr>
        <p:spPr>
          <a:xfrm>
            <a:off x="5867401" y="3442151"/>
            <a:ext cx="2295525" cy="1158875"/>
          </a:xfrm>
          <a:prstGeom prst="triangle">
            <a:avLst>
              <a:gd name="adj" fmla="val 50009"/>
            </a:avLst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9" name="Isosceles Triangle 58"/>
          <p:cNvSpPr/>
          <p:nvPr/>
        </p:nvSpPr>
        <p:spPr>
          <a:xfrm rot="5400000">
            <a:off x="5274467" y="2861922"/>
            <a:ext cx="2309815" cy="1130302"/>
          </a:xfrm>
          <a:prstGeom prst="triangle">
            <a:avLst>
              <a:gd name="adj" fmla="val 50272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5861052" y="2264226"/>
            <a:ext cx="2340000" cy="2340000"/>
          </a:xfrm>
          <a:prstGeom prst="triangle">
            <a:avLst>
              <a:gd name="adj" fmla="val 0"/>
            </a:avLst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764631" y="437826"/>
            <a:ext cx="988763" cy="22131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/>
            <a:endParaRPr lang="en-IN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02867" y="435802"/>
            <a:ext cx="1222964" cy="23965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/>
            <a:endParaRPr lang="en-IN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07961" y="225625"/>
            <a:ext cx="5559749" cy="657443"/>
            <a:chOff x="0" y="0"/>
            <a:chExt cx="5559749" cy="657443"/>
          </a:xfrm>
        </p:grpSpPr>
        <p:sp>
          <p:nvSpPr>
            <p:cNvPr id="4" name="TextBox 3"/>
            <p:cNvSpPr txBox="1"/>
            <p:nvPr/>
          </p:nvSpPr>
          <p:spPr>
            <a:xfrm>
              <a:off x="0" y="150832"/>
              <a:ext cx="4148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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ACB = 90º 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and CD ⊥ AB. Prove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that</a:t>
              </a:r>
              <a:endParaRPr lang="en-US" sz="1600" b="1" dirty="0">
                <a:solidFill>
                  <a:srgbClr val="FFFF00"/>
                </a:solidFill>
                <a:latin typeface="Century Schoolbook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81832" y="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BC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2</a:t>
              </a:r>
              <a:endParaRPr lang="en-US" sz="1600" b="1" baseline="30000" dirty="0">
                <a:solidFill>
                  <a:srgbClr val="FFFF00"/>
                </a:solidFill>
                <a:latin typeface="Century Schoolbook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114189" y="319700"/>
              <a:ext cx="438233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81832" y="318889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AC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2</a:t>
              </a:r>
              <a:endParaRPr lang="en-US" sz="1600" b="1" baseline="30000" dirty="0">
                <a:solidFill>
                  <a:srgbClr val="FFFF00"/>
                </a:solidFill>
                <a:latin typeface="Century Schoolbook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35974" y="0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BD</a:t>
              </a:r>
              <a:endParaRPr lang="en-US" sz="1600" b="1" baseline="30000" dirty="0">
                <a:solidFill>
                  <a:srgbClr val="FFFF00"/>
                </a:solidFill>
                <a:latin typeface="Century Schoolbook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902429" y="331575"/>
              <a:ext cx="370036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5974" y="318889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AD</a:t>
              </a:r>
              <a:endParaRPr lang="en-US" sz="1600" b="1" baseline="30000" dirty="0">
                <a:solidFill>
                  <a:srgbClr val="FFFF00"/>
                </a:solidFill>
                <a:latin typeface="Century Schoolbook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94147" y="15083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=</a:t>
              </a:r>
              <a:endParaRPr lang="en-US" sz="1600" b="1" dirty="0">
                <a:solidFill>
                  <a:srgbClr val="FFFF00"/>
                </a:solidFill>
                <a:latin typeface="Century Schoolbook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17375" y="94270"/>
              <a:ext cx="242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.</a:t>
              </a:r>
              <a:endParaRPr lang="en-US" sz="1600" b="1" dirty="0">
                <a:solidFill>
                  <a:srgbClr val="FFFF00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5000" y="8286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Sol: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668" y="82864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ACB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2926" y="828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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2863" y="8286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ADC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4121" y="117694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AC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80581" y="1496641"/>
            <a:ext cx="469844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4121" y="1495830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AD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9063" y="117694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AB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089545" y="1496641"/>
            <a:ext cx="438233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9063" y="1495830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AC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7315" y="13277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5000" y="132777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000" y="192467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1824" y="192467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AC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7315" y="19246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3914" y="192467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AB .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61506" y="1924673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AD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8551" y="192467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… (ii)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0418" y="225052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ACB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0076" y="22505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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24613" y="22505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CDB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8721" y="25770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AB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7270" y="2896733"/>
            <a:ext cx="429598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8721" y="28959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CB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43663" y="257703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BC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081256" y="2896733"/>
            <a:ext cx="451511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43663" y="289592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DB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7315" y="27278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5000" y="272786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  <a:p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5000" y="324856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56424" y="32485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BC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67315" y="32485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78514" y="324856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AB .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36106" y="324856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DB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0301" y="324856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… (iii)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5850" y="3719838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F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rom (ii)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and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(iii)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76821" y="356763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BC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328997" y="3887333"/>
            <a:ext cx="469844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76821" y="388652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AC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81763" y="356763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AB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. BD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107851" y="3887333"/>
            <a:ext cx="946815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81763" y="3886522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AB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. AD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86365" y="37184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534416" y="1940228"/>
            <a:ext cx="2943485" cy="2796770"/>
            <a:chOff x="5839214" y="1593702"/>
            <a:chExt cx="2943485" cy="2796770"/>
          </a:xfrm>
        </p:grpSpPr>
        <p:grpSp>
          <p:nvGrpSpPr>
            <p:cNvPr id="77" name="Group 76"/>
            <p:cNvGrpSpPr/>
            <p:nvPr/>
          </p:nvGrpSpPr>
          <p:grpSpPr>
            <a:xfrm>
              <a:off x="5839214" y="1593702"/>
              <a:ext cx="2943485" cy="2796770"/>
              <a:chOff x="5839214" y="1593702"/>
              <a:chExt cx="2943485" cy="2796770"/>
            </a:xfrm>
          </p:grpSpPr>
          <p:sp>
            <p:nvSpPr>
              <p:cNvPr id="72" name="Right Triangle 71"/>
              <p:cNvSpPr/>
              <p:nvPr/>
            </p:nvSpPr>
            <p:spPr>
              <a:xfrm>
                <a:off x="6165374" y="1927137"/>
                <a:ext cx="2311876" cy="2326296"/>
              </a:xfrm>
              <a:prstGeom prst="rtTriangl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58571" y="3990362"/>
                <a:ext cx="3241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C000"/>
                    </a:solidFill>
                  </a:rPr>
                  <a:t>B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839214" y="3969139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C000"/>
                    </a:solidFill>
                  </a:rPr>
                  <a:t>C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12776" y="1593702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C000"/>
                    </a:solidFill>
                  </a:rPr>
                  <a:t>A</a:t>
                </a:r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6165374" y="4087338"/>
              <a:ext cx="180975" cy="16805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860576" y="3075959"/>
            <a:ext cx="1465643" cy="1524000"/>
            <a:chOff x="6165374" y="2729433"/>
            <a:chExt cx="1465643" cy="1524000"/>
          </a:xfrm>
        </p:grpSpPr>
        <p:sp>
          <p:nvSpPr>
            <p:cNvPr id="73" name="TextBox 72"/>
            <p:cNvSpPr txBox="1"/>
            <p:nvPr/>
          </p:nvSpPr>
          <p:spPr>
            <a:xfrm>
              <a:off x="7289257" y="272943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</a:rPr>
                <a:t>D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165374" y="2998853"/>
              <a:ext cx="1155938" cy="1254580"/>
              <a:chOff x="6165374" y="2998853"/>
              <a:chExt cx="1155938" cy="1254580"/>
            </a:xfrm>
          </p:grpSpPr>
          <p:cxnSp>
            <p:nvCxnSpPr>
              <p:cNvPr id="82" name="Straight Connector 81"/>
              <p:cNvCxnSpPr>
                <a:stCxn id="72" idx="2"/>
                <a:endCxn id="72" idx="5"/>
              </p:cNvCxnSpPr>
              <p:nvPr/>
            </p:nvCxnSpPr>
            <p:spPr>
              <a:xfrm flipV="1">
                <a:off x="6165374" y="3090285"/>
                <a:ext cx="1155938" cy="11631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 rot="2802372">
                <a:off x="7103791" y="3005312"/>
                <a:ext cx="180975" cy="16805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487700" y="369306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700" y="440426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i.e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13321" y="415183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BC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1265497" y="4471533"/>
            <a:ext cx="469844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13321" y="447072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AC</a:t>
            </a:r>
            <a:r>
              <a:rPr lang="en-US" sz="14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71249" y="43026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49122" y="415183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BD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082786" y="4471533"/>
            <a:ext cx="421134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049122" y="4470722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AD</a:t>
            </a:r>
            <a:endParaRPr lang="en-US" sz="14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11126" y="819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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07251" y="82388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CDB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0491" y="853440"/>
            <a:ext cx="505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……..(</a:t>
            </a:r>
            <a:r>
              <a:rPr lang="en-US" sz="12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) [If a perpendicular is drawn from the vertex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of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right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angle of a right triangle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to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hypotenuse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then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triangles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on both sides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of the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perpendicular are similar to the whole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triangle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and to each other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]</a:t>
            </a:r>
            <a:endParaRPr lang="en-US" sz="12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97280" y="869950"/>
            <a:ext cx="2402840" cy="227330"/>
            <a:chOff x="1097280" y="869950"/>
            <a:chExt cx="2402840" cy="227330"/>
          </a:xfrm>
        </p:grpSpPr>
        <p:sp>
          <p:nvSpPr>
            <p:cNvPr id="65" name="Rectangle 64"/>
            <p:cNvSpPr/>
            <p:nvPr/>
          </p:nvSpPr>
          <p:spPr>
            <a:xfrm>
              <a:off x="1097280" y="876300"/>
              <a:ext cx="662940" cy="22098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837180" y="869950"/>
              <a:ext cx="662940" cy="22098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V="1">
            <a:off x="2152650" y="3600450"/>
            <a:ext cx="295275" cy="2381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181225" y="3914775"/>
            <a:ext cx="295275" cy="2381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Up Arrow 30"/>
          <p:cNvSpPr/>
          <p:nvPr/>
        </p:nvSpPr>
        <p:spPr>
          <a:xfrm>
            <a:off x="2278856" y="2483644"/>
            <a:ext cx="352425" cy="176212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1" name="Curved Up Arrow 100"/>
          <p:cNvSpPr/>
          <p:nvPr/>
        </p:nvSpPr>
        <p:spPr>
          <a:xfrm>
            <a:off x="1333976" y="2483644"/>
            <a:ext cx="352425" cy="176212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5" name="Curved Up Arrow 104"/>
          <p:cNvSpPr/>
          <p:nvPr/>
        </p:nvSpPr>
        <p:spPr>
          <a:xfrm>
            <a:off x="1486377" y="2483644"/>
            <a:ext cx="183674" cy="151606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2" name="Curved Up Arrow 111"/>
          <p:cNvSpPr/>
          <p:nvPr/>
        </p:nvSpPr>
        <p:spPr>
          <a:xfrm>
            <a:off x="2419827" y="2495947"/>
            <a:ext cx="183674" cy="151606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2" name="Curved Up Arrow 61"/>
          <p:cNvSpPr/>
          <p:nvPr/>
        </p:nvSpPr>
        <p:spPr>
          <a:xfrm>
            <a:off x="2240756" y="1066801"/>
            <a:ext cx="352425" cy="180974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3" name="Curved Up Arrow 112"/>
          <p:cNvSpPr/>
          <p:nvPr/>
        </p:nvSpPr>
        <p:spPr>
          <a:xfrm>
            <a:off x="1297781" y="1071563"/>
            <a:ext cx="352425" cy="180974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4" name="Curved Up Arrow 113"/>
          <p:cNvSpPr/>
          <p:nvPr/>
        </p:nvSpPr>
        <p:spPr>
          <a:xfrm>
            <a:off x="1314927" y="1083470"/>
            <a:ext cx="183674" cy="151606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5" name="Curved Up Arrow 114"/>
          <p:cNvSpPr/>
          <p:nvPr/>
        </p:nvSpPr>
        <p:spPr>
          <a:xfrm>
            <a:off x="2257902" y="1069182"/>
            <a:ext cx="183674" cy="151606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3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9" grpId="0" animBg="1"/>
      <p:bldP spid="59" grpId="1" animBg="1"/>
      <p:bldP spid="58" grpId="0" animBg="1"/>
      <p:bldP spid="58" grpId="1" animBg="1"/>
      <p:bldP spid="83" grpId="0" animBg="1"/>
      <p:bldP spid="83" grpId="1" animBg="1"/>
      <p:bldP spid="2" grpId="0" animBg="1"/>
      <p:bldP spid="2" grpId="1" animBg="1"/>
      <p:bldP spid="13" grpId="0"/>
      <p:bldP spid="14" grpId="0"/>
      <p:bldP spid="15" grpId="0"/>
      <p:bldP spid="16" grpId="0"/>
      <p:bldP spid="17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5" grpId="0"/>
      <p:bldP spid="56" grpId="0"/>
      <p:bldP spid="95" grpId="0"/>
      <p:bldP spid="96" grpId="0"/>
      <p:bldP spid="97" grpId="0"/>
      <p:bldP spid="99" grpId="0"/>
      <p:bldP spid="100" grpId="0"/>
      <p:bldP spid="102" grpId="0"/>
      <p:bldP spid="104" grpId="0"/>
      <p:bldP spid="84" grpId="0"/>
      <p:bldP spid="85" grpId="0"/>
      <p:bldP spid="61" grpId="0"/>
      <p:bldP spid="31" grpId="0" animBg="1"/>
      <p:bldP spid="31" grpId="1" animBg="1"/>
      <p:bldP spid="101" grpId="0" animBg="1"/>
      <p:bldP spid="101" grpId="1" animBg="1"/>
      <p:bldP spid="105" grpId="0" animBg="1"/>
      <p:bldP spid="105" grpId="1" animBg="1"/>
      <p:bldP spid="112" grpId="0" animBg="1"/>
      <p:bldP spid="112" grpId="1" animBg="1"/>
      <p:bldP spid="62" grpId="0" animBg="1"/>
      <p:bldP spid="6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52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7" y="2178292"/>
            <a:ext cx="873935" cy="400097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(AB)</a:t>
            </a:r>
            <a:r>
              <a:rPr lang="en-IN" sz="20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7761" y="2178292"/>
            <a:ext cx="878744" cy="400097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(BC)</a:t>
            </a:r>
            <a:r>
              <a:rPr lang="en-IN" sz="20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6607" y="2180937"/>
            <a:ext cx="1308377" cy="40009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defTabSz="805898"/>
            <a:r>
              <a:rPr lang="en-IN" sz="20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(AC)</a:t>
            </a:r>
            <a:r>
              <a:rPr lang="en-IN" sz="20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IN" sz="20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0164" y="281127"/>
            <a:ext cx="5127061" cy="4307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35" tIns="45664" rIns="91335" bIns="45664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spc="150">
                <a:ln w="11430"/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pPr defTabSz="805898"/>
            <a:r>
              <a:rPr lang="en-US" sz="2200" b="1" dirty="0">
                <a:solidFill>
                  <a:prstClr val="white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Century Schoolbook" pitchFamily="18" charset="0"/>
              </a:rPr>
              <a:t>THEOREM OF PYTHAGORAS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69436" y="771432"/>
            <a:ext cx="8673974" cy="55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EEECE1">
                    <a:lumMod val="90000"/>
                  </a:srgbClr>
                </a:solidFill>
                <a:latin typeface="Century Schoolbook" pitchFamily="18" charset="0"/>
              </a:rPr>
              <a:t>In a right angled triangle, the square of the hypotenuse is </a:t>
            </a:r>
          </a:p>
          <a:p>
            <a:pPr algn="ctr"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EEECE1">
                    <a:lumMod val="90000"/>
                  </a:srgbClr>
                </a:solidFill>
                <a:latin typeface="Century Schoolbook" pitchFamily="18" charset="0"/>
              </a:rPr>
              <a:t>equal to the sum of the squares of the remaining two sides.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7784" y="640932"/>
            <a:ext cx="3560568" cy="400097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In a right angled triangle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783" y="4108134"/>
            <a:ext cx="360000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914284"/>
            <a:endParaRPr lang="en-IN" sz="1600" b="1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725469" y="2476230"/>
            <a:ext cx="3352800" cy="2000250"/>
          </a:xfrm>
          <a:prstGeom prst="rtTriangl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7915" tIns="38958" rIns="77915" bIns="38958" anchor="ctr"/>
          <a:lstStyle/>
          <a:p>
            <a:pPr defTabSz="914284"/>
            <a:endParaRPr lang="en-US" sz="1600" b="1">
              <a:solidFill>
                <a:srgbClr val="FFC000"/>
              </a:solidFill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539077" y="2083533"/>
            <a:ext cx="650631" cy="44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5" tIns="38958" rIns="77915" bIns="38958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4284">
              <a:spcBef>
                <a:spcPct val="50000"/>
              </a:spcBef>
            </a:pPr>
            <a:r>
              <a:rPr lang="en-US" sz="2400" dirty="0">
                <a:solidFill>
                  <a:srgbClr val="FFC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542008" y="4419544"/>
            <a:ext cx="650631" cy="44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5" tIns="38958" rIns="77915" bIns="38958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4284">
              <a:spcBef>
                <a:spcPct val="50000"/>
              </a:spcBef>
            </a:pPr>
            <a:r>
              <a:rPr lang="en-US" sz="2400" dirty="0">
                <a:solidFill>
                  <a:srgbClr val="FFC000"/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898227" y="4420447"/>
            <a:ext cx="650631" cy="44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5" tIns="38958" rIns="77915" bIns="38958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4284">
              <a:spcBef>
                <a:spcPct val="50000"/>
              </a:spcBef>
            </a:pPr>
            <a:r>
              <a:rPr lang="en-US" sz="2400">
                <a:solidFill>
                  <a:srgbClr val="FFC000"/>
                </a:solidFill>
                <a:latin typeface="Century Schoolbook" pitchFamily="18" charset="0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92660" y="640932"/>
            <a:ext cx="4100780" cy="400097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the square of the hypotenuse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1402" y="640932"/>
            <a:ext cx="410668" cy="400097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is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7746" y="943283"/>
            <a:ext cx="1261862" cy="400097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equal to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2870" y="2224298"/>
            <a:ext cx="340136" cy="400097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76522" y="944247"/>
            <a:ext cx="1702688" cy="400097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the sum of 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4" y="2206428"/>
            <a:ext cx="340136" cy="400097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21383" y="945106"/>
            <a:ext cx="5333489" cy="400097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t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he squares </a:t>
            </a:r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of the remaining two 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sides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29972" y="1390005"/>
            <a:ext cx="1527960" cy="646319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IN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ABC,</a:t>
            </a:r>
          </a:p>
          <a:p>
            <a:pPr defTabSz="805898"/>
            <a:r>
              <a:rPr lang="en-IN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</a:t>
            </a:r>
            <a:r>
              <a:rPr lang="en-IN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 = 90</a:t>
            </a:r>
            <a:r>
              <a:rPr lang="en-IN" sz="1800" b="1" baseline="5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721449" y="2211716"/>
            <a:ext cx="3530111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defTabSz="805898">
              <a:tabLst>
                <a:tab pos="1022221" algn="l"/>
                <a:tab pos="1596822" algn="l"/>
              </a:tabLst>
            </a:pPr>
            <a:r>
              <a:rPr lang="en-US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[By Pythagoras theorem]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6800" y="38633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90°</a:t>
            </a:r>
            <a:endParaRPr lang="en-IN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6280" y="2461260"/>
            <a:ext cx="3369945" cy="2017871"/>
          </a:xfrm>
          <a:prstGeom prst="line">
            <a:avLst/>
          </a:prstGeom>
          <a:ln w="28575"/>
          <a:effectLst>
            <a:glow rad="381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3900" y="2468880"/>
            <a:ext cx="7620" cy="2019300"/>
          </a:xfrm>
          <a:prstGeom prst="line">
            <a:avLst/>
          </a:prstGeom>
          <a:ln w="28575"/>
          <a:effectLst>
            <a:glow rad="381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20725" y="4470400"/>
            <a:ext cx="3371215" cy="10160"/>
          </a:xfrm>
          <a:prstGeom prst="line">
            <a:avLst/>
          </a:prstGeom>
          <a:ln w="28575"/>
          <a:effectLst>
            <a:glow rad="381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9" grpId="0" animBg="1"/>
      <p:bldP spid="10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7" grpId="0"/>
      <p:bldP spid="17" grpId="1"/>
      <p:bldP spid="18" grpId="0"/>
      <p:bldP spid="19" grpId="0"/>
      <p:bldP spid="19" grpId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085676" y="2170620"/>
            <a:ext cx="653231" cy="3002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26514" y="2170320"/>
            <a:ext cx="653231" cy="3002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83274" y="2168807"/>
            <a:ext cx="653231" cy="3002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87605" y="2159047"/>
            <a:ext cx="653231" cy="3002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6335" y="2876480"/>
            <a:ext cx="2481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∼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ADB ∼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  <a:sym typeface="Symbol"/>
              </a:rPr>
              <a:t>BDC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91661" y="1039050"/>
            <a:ext cx="6109188" cy="2925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8636" y="1052923"/>
            <a:ext cx="1031140" cy="2618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1286" y="760161"/>
            <a:ext cx="3573550" cy="2618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386" y="764891"/>
            <a:ext cx="2997856" cy="2618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12" y="1861207"/>
            <a:ext cx="61106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Construction : Draw seg BD </a:t>
            </a: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^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side AC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such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that, A-D-C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80296" y="3418164"/>
            <a:ext cx="467684" cy="3002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00363" y="4436283"/>
            <a:ext cx="467684" cy="2729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62475" y="1602850"/>
            <a:ext cx="1093579" cy="2729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07337" y="1588593"/>
            <a:ext cx="433225" cy="2729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71073" y="1595054"/>
            <a:ext cx="467157" cy="2729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104" y="259045"/>
            <a:ext cx="5218658" cy="400007"/>
          </a:xfrm>
          <a:prstGeom prst="rect">
            <a:avLst/>
          </a:prstGeom>
          <a:solidFill>
            <a:srgbClr val="6EF8EB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pc="150" dirty="0" smtClean="0">
                <a:ln w="11430"/>
                <a:solidFill>
                  <a:prstClr val="black"/>
                </a:solidFill>
                <a:latin typeface="Bookman Old Style" pitchFamily="18" charset="0"/>
              </a:rPr>
              <a:t>THEOREM : </a:t>
            </a:r>
            <a:r>
              <a:rPr lang="en-US" sz="1800" b="1" spc="150" dirty="0" smtClean="0">
                <a:ln w="11430"/>
                <a:solidFill>
                  <a:prstClr val="black"/>
                </a:solidFill>
                <a:latin typeface="Bookman Old Style" pitchFamily="18" charset="0"/>
              </a:rPr>
              <a:t>Theorem of </a:t>
            </a:r>
            <a:r>
              <a:rPr lang="en-US" sz="1800" b="1" spc="150" dirty="0">
                <a:ln w="11430"/>
                <a:solidFill>
                  <a:prstClr val="black"/>
                </a:solidFill>
                <a:latin typeface="Bookman Old Style" pitchFamily="18" charset="0"/>
              </a:rPr>
              <a:t>Pythagoras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91762" y="813136"/>
            <a:ext cx="808658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464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Bookman Old Style" pitchFamily="18" charset="0"/>
              </a:rPr>
              <a:t>In a right angled triangle, the square of the hypotenuse is </a:t>
            </a:r>
          </a:p>
          <a:p>
            <a:pPr defTabSz="913464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FF"/>
                </a:solidFill>
                <a:latin typeface="Bookman Old Style" pitchFamily="18" charset="0"/>
              </a:rPr>
              <a:t>e</a:t>
            </a:r>
            <a:r>
              <a:rPr lang="en-US" sz="1800" dirty="0" smtClean="0">
                <a:solidFill>
                  <a:srgbClr val="0000FF"/>
                </a:solidFill>
                <a:latin typeface="Bookman Old Style" pitchFamily="18" charset="0"/>
              </a:rPr>
              <a:t>qual to the sum of the squares of the remaining two sides.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8075" y="2520117"/>
            <a:ext cx="252000" cy="25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6707893" y="1563765"/>
            <a:ext cx="1650563" cy="1208162"/>
          </a:xfrm>
          <a:prstGeom prst="rtTriangle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lIns="77925" tIns="38963" rIns="77925" bIns="3896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465055" y="1253114"/>
            <a:ext cx="65063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466758" y="2745134"/>
            <a:ext cx="65063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147435" y="2777567"/>
            <a:ext cx="65063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95912" y="1256761"/>
            <a:ext cx="34483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Given : In </a:t>
            </a: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ABC, m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ABC = 90</a:t>
            </a:r>
            <a:r>
              <a:rPr lang="en-US" altLang="en-US" sz="1600" b="1" baseline="5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58820" y="1564598"/>
            <a:ext cx="165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To prove :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760150" y="1573190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514"/>
                </a:solidFill>
                <a:latin typeface="Bookman Old Style" pitchFamily="18" charset="0"/>
              </a:rPr>
              <a:t>AC</a:t>
            </a:r>
            <a:r>
              <a:rPr lang="en-US" altLang="en-US" sz="1600" b="1" baseline="40000" dirty="0">
                <a:solidFill>
                  <a:srgbClr val="000514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83942" y="15735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83569" y="1307016"/>
            <a:ext cx="616904" cy="386110"/>
            <a:chOff x="1321047" y="4101830"/>
            <a:chExt cx="616904" cy="386110"/>
          </a:xfrm>
        </p:grpSpPr>
        <p:sp>
          <p:nvSpPr>
            <p:cNvPr id="29" name="Rounded Rectangular Callout 28"/>
            <p:cNvSpPr/>
            <p:nvPr/>
          </p:nvSpPr>
          <p:spPr bwMode="auto">
            <a:xfrm flipV="1">
              <a:off x="1327183" y="4101830"/>
              <a:ext cx="610768" cy="386110"/>
            </a:xfrm>
            <a:prstGeom prst="wedgeRoundRectCallout">
              <a:avLst>
                <a:gd name="adj1" fmla="val 52803"/>
                <a:gd name="adj2" fmla="val 146476"/>
                <a:gd name="adj3" fmla="val 16667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21047" y="4106156"/>
              <a:ext cx="5744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AC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1600" b="1" baseline="300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08358" y="1923798"/>
            <a:ext cx="2399702" cy="338554"/>
            <a:chOff x="408430" y="4106156"/>
            <a:chExt cx="2399702" cy="338554"/>
          </a:xfrm>
        </p:grpSpPr>
        <p:sp>
          <p:nvSpPr>
            <p:cNvPr id="32" name="Rounded Rectangular Callout 31"/>
            <p:cNvSpPr/>
            <p:nvPr/>
          </p:nvSpPr>
          <p:spPr bwMode="auto">
            <a:xfrm flipV="1">
              <a:off x="1028030" y="4125604"/>
              <a:ext cx="1152128" cy="319099"/>
            </a:xfrm>
            <a:prstGeom prst="wedgeRoundRectCallout">
              <a:avLst>
                <a:gd name="adj1" fmla="val 78661"/>
                <a:gd name="adj2" fmla="val 255361"/>
                <a:gd name="adj3" fmla="val 16667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8430" y="4106156"/>
              <a:ext cx="2399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  <a:r>
                <a:rPr lang="en-US" sz="16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+ BC</a:t>
              </a:r>
              <a:r>
                <a:rPr lang="en-US" sz="16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1600" b="1" baseline="300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429201" y="1563479"/>
            <a:ext cx="1225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514"/>
                </a:solidFill>
                <a:latin typeface="Bookman Old Style" pitchFamily="18" charset="0"/>
              </a:rPr>
              <a:t>AB</a:t>
            </a:r>
            <a:r>
              <a:rPr lang="en-US" altLang="en-US" sz="1600" b="1" baseline="40000" dirty="0">
                <a:solidFill>
                  <a:srgbClr val="000514"/>
                </a:solidFill>
                <a:latin typeface="Bookman Old Style" pitchFamily="18" charset="0"/>
              </a:rPr>
              <a:t>2 </a:t>
            </a:r>
            <a:r>
              <a:rPr lang="en-US" altLang="en-US" sz="1600" b="1" dirty="0">
                <a:solidFill>
                  <a:srgbClr val="000514"/>
                </a:solidFill>
                <a:latin typeface="Bookman Old Style" pitchFamily="18" charset="0"/>
              </a:rPr>
              <a:t>+ BC</a:t>
            </a:r>
            <a:r>
              <a:rPr lang="en-US" altLang="en-US" sz="1600" b="1" baseline="40000" dirty="0">
                <a:solidFill>
                  <a:srgbClr val="000514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 rot="18327746">
            <a:off x="7050326" y="1915069"/>
            <a:ext cx="18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700512" y="1550197"/>
            <a:ext cx="1669840" cy="122528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95912" y="2118281"/>
            <a:ext cx="9186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Proof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29354" y="2113019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ABC,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76508" y="2345483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90</a:t>
            </a:r>
            <a:r>
              <a:rPr lang="en-US" sz="1600" b="1" baseline="5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IN" sz="1600" b="1" baseline="5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39999" y="2617075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seg BD  hypotenuse AC </a:t>
            </a:r>
            <a:endParaRPr lang="en-IN" sz="1600" b="1" baseline="5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7151037" y="1639685"/>
            <a:ext cx="48882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9999" y="2874571"/>
            <a:ext cx="380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Curved Down Arrow 43"/>
          <p:cNvSpPr/>
          <p:nvPr/>
        </p:nvSpPr>
        <p:spPr bwMode="auto">
          <a:xfrm flipV="1">
            <a:off x="2399936" y="2820099"/>
            <a:ext cx="252000" cy="144000"/>
          </a:xfrm>
          <a:prstGeom prst="curvedDownArrow">
            <a:avLst/>
          </a:prstGeom>
          <a:solidFill>
            <a:srgbClr val="FFFF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5" name="Curved Down Arrow 44"/>
          <p:cNvSpPr/>
          <p:nvPr/>
        </p:nvSpPr>
        <p:spPr bwMode="auto">
          <a:xfrm flipV="1">
            <a:off x="1555936" y="2830147"/>
            <a:ext cx="252000" cy="144000"/>
          </a:xfrm>
          <a:prstGeom prst="curvedDownArrow">
            <a:avLst/>
          </a:prstGeom>
          <a:solidFill>
            <a:srgbClr val="FFFF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31544" y="2534417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∼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ADB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9999" y="301155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372764" y="2866195"/>
            <a:ext cx="492443" cy="584070"/>
            <a:chOff x="2158580" y="-1460698"/>
            <a:chExt cx="492443" cy="584070"/>
          </a:xfrm>
        </p:grpSpPr>
        <p:sp>
          <p:nvSpPr>
            <p:cNvPr id="49" name="Rectangle 48"/>
            <p:cNvSpPr/>
            <p:nvPr/>
          </p:nvSpPr>
          <p:spPr>
            <a:xfrm>
              <a:off x="2158580" y="-1460698"/>
              <a:ext cx="476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200425" y="-1161208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58580" y="-1215182"/>
              <a:ext cx="4924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AD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45881" y="2871608"/>
            <a:ext cx="745524" cy="573444"/>
            <a:chOff x="2631697" y="-1455285"/>
            <a:chExt cx="745524" cy="573444"/>
          </a:xfrm>
        </p:grpSpPr>
        <p:sp>
          <p:nvSpPr>
            <p:cNvPr id="53" name="Rectangle 52"/>
            <p:cNvSpPr/>
            <p:nvPr/>
          </p:nvSpPr>
          <p:spPr>
            <a:xfrm>
              <a:off x="2631697" y="-1337645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2793" y="-1455285"/>
              <a:ext cx="484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AC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934638" y="-1166421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892793" y="-1220395"/>
              <a:ext cx="476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57" name="Curved Down Arrow 56"/>
          <p:cNvSpPr/>
          <p:nvPr/>
        </p:nvSpPr>
        <p:spPr bwMode="auto">
          <a:xfrm flipV="1">
            <a:off x="2409198" y="2830301"/>
            <a:ext cx="360000" cy="144000"/>
          </a:xfrm>
          <a:prstGeom prst="curvedDownArrow">
            <a:avLst/>
          </a:prstGeom>
          <a:solidFill>
            <a:srgbClr val="FFFF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8" name="Curved Down Arrow 57"/>
          <p:cNvSpPr/>
          <p:nvPr/>
        </p:nvSpPr>
        <p:spPr bwMode="auto">
          <a:xfrm flipV="1">
            <a:off x="1564386" y="2830301"/>
            <a:ext cx="360000" cy="144000"/>
          </a:xfrm>
          <a:prstGeom prst="curvedDownArrow">
            <a:avLst/>
          </a:prstGeom>
          <a:solidFill>
            <a:srgbClr val="FFFF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39544" y="3398364"/>
            <a:ext cx="1519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AD × AC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09999" y="341700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46339" y="3398364"/>
            <a:ext cx="726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3696111" y="2115689"/>
            <a:ext cx="1038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...(i)</a:t>
            </a: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2911973" y="3377173"/>
            <a:ext cx="1038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...(ii)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213128" y="3674613"/>
            <a:ext cx="1624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∼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BDC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018981" y="2546449"/>
            <a:ext cx="1793631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[From (i)]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018981" y="3674613"/>
            <a:ext cx="1303283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[From (i)]</a:t>
            </a:r>
          </a:p>
        </p:txBody>
      </p:sp>
      <p:sp>
        <p:nvSpPr>
          <p:cNvPr id="67" name="Curved Down Arrow 66"/>
          <p:cNvSpPr/>
          <p:nvPr/>
        </p:nvSpPr>
        <p:spPr bwMode="auto">
          <a:xfrm flipV="1">
            <a:off x="2474458" y="3921719"/>
            <a:ext cx="252000" cy="144000"/>
          </a:xfrm>
          <a:prstGeom prst="curvedDownArrow">
            <a:avLst/>
          </a:prstGeom>
          <a:solidFill>
            <a:srgbClr val="FFFF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8" name="Curved Down Arrow 67"/>
          <p:cNvSpPr/>
          <p:nvPr/>
        </p:nvSpPr>
        <p:spPr bwMode="auto">
          <a:xfrm flipV="1">
            <a:off x="1632893" y="3922752"/>
            <a:ext cx="252000" cy="144000"/>
          </a:xfrm>
          <a:prstGeom prst="curvedDownArrow">
            <a:avLst/>
          </a:prstGeom>
          <a:solidFill>
            <a:srgbClr val="FFFF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9999" y="40444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382381" y="3899137"/>
            <a:ext cx="500458" cy="584070"/>
            <a:chOff x="2158580" y="-1460698"/>
            <a:chExt cx="500458" cy="584070"/>
          </a:xfrm>
        </p:grpSpPr>
        <p:sp>
          <p:nvSpPr>
            <p:cNvPr id="71" name="Rectangle 70"/>
            <p:cNvSpPr/>
            <p:nvPr/>
          </p:nvSpPr>
          <p:spPr>
            <a:xfrm>
              <a:off x="2158580" y="-1460698"/>
              <a:ext cx="4892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BC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200425" y="-1161208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2158580" y="-1215182"/>
              <a:ext cx="500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DC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74" name="Curved Down Arrow 73"/>
          <p:cNvSpPr/>
          <p:nvPr/>
        </p:nvSpPr>
        <p:spPr bwMode="auto">
          <a:xfrm flipV="1">
            <a:off x="2337040" y="3920047"/>
            <a:ext cx="360000" cy="144000"/>
          </a:xfrm>
          <a:prstGeom prst="curvedDownArrow">
            <a:avLst/>
          </a:prstGeom>
          <a:solidFill>
            <a:srgbClr val="FFFF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5" name="Curved Down Arrow 74"/>
          <p:cNvSpPr/>
          <p:nvPr/>
        </p:nvSpPr>
        <p:spPr bwMode="auto">
          <a:xfrm flipV="1">
            <a:off x="1518624" y="3917595"/>
            <a:ext cx="360000" cy="144000"/>
          </a:xfrm>
          <a:prstGeom prst="curvedDownArrow">
            <a:avLst/>
          </a:prstGeom>
          <a:solidFill>
            <a:srgbClr val="FFFF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871480" y="3927239"/>
            <a:ext cx="750332" cy="573444"/>
            <a:chOff x="2631697" y="-1455285"/>
            <a:chExt cx="750332" cy="573444"/>
          </a:xfrm>
        </p:grpSpPr>
        <p:sp>
          <p:nvSpPr>
            <p:cNvPr id="77" name="Rectangle 76"/>
            <p:cNvSpPr/>
            <p:nvPr/>
          </p:nvSpPr>
          <p:spPr>
            <a:xfrm>
              <a:off x="2631697" y="-1337645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92793" y="-1455285"/>
              <a:ext cx="484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AC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934638" y="-1166421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892793" y="-1220395"/>
              <a:ext cx="4892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BC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1768839" y="4400869"/>
            <a:ext cx="1519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DC × AC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09999" y="440005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75634" y="4400869"/>
            <a:ext cx="726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84" name="Rectangle 64"/>
          <p:cNvSpPr>
            <a:spLocks noChangeArrowheads="1"/>
          </p:cNvSpPr>
          <p:nvPr/>
        </p:nvSpPr>
        <p:spPr bwMode="auto">
          <a:xfrm>
            <a:off x="2950885" y="4402541"/>
            <a:ext cx="9662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...(iii)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086264" y="2850475"/>
            <a:ext cx="0" cy="1980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 Box 66"/>
          <p:cNvSpPr txBox="1">
            <a:spLocks noChangeArrowheads="1"/>
          </p:cNvSpPr>
          <p:nvPr/>
        </p:nvSpPr>
        <p:spPr bwMode="auto">
          <a:xfrm>
            <a:off x="4114953" y="2756127"/>
            <a:ext cx="28987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Adding (ii) and (iii),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384431" y="3083143"/>
            <a:ext cx="1294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5881223" y="3063687"/>
            <a:ext cx="3340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(DC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90956" y="3047085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(AD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578627" y="3345764"/>
            <a:ext cx="243425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806730" y="3357042"/>
            <a:ext cx="243425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384431" y="3357008"/>
            <a:ext cx="1294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131973" y="334940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571500" y="3380941"/>
            <a:ext cx="8357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AC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85698" y="3372565"/>
            <a:ext cx="1200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(AD + DC)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384431" y="3638277"/>
            <a:ext cx="1294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119752" y="363827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5571500" y="3638277"/>
            <a:ext cx="8357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AC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6696723" y="1547022"/>
            <a:ext cx="581613" cy="43292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285213" y="1986576"/>
            <a:ext cx="1073243" cy="780518"/>
          </a:xfrm>
          <a:prstGeom prst="line">
            <a:avLst/>
          </a:prstGeom>
          <a:ln w="38100">
            <a:solidFill>
              <a:srgbClr val="FF3B0D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309001" y="3638277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× AC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384431" y="3932026"/>
            <a:ext cx="1294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118080" y="390537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5610412" y="3936909"/>
            <a:ext cx="1289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3464" eaLnBrk="0" fontAlgn="base" hangingPunct="0">
              <a:spcBef>
                <a:spcPct val="85000"/>
              </a:spcBef>
              <a:spcAft>
                <a:spcPct val="0"/>
              </a:spcAft>
              <a:tabLst>
                <a:tab pos="1262063" algn="l"/>
                <a:tab pos="1770063" algn="l"/>
                <a:tab pos="1828800" algn="l"/>
                <a:tab pos="4629150" algn="l"/>
                <a:tab pos="60579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118080" y="422885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5112236" y="4250284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514"/>
                </a:solidFill>
                <a:latin typeface="Bookman Old Style" pitchFamily="18" charset="0"/>
              </a:rPr>
              <a:t>AC</a:t>
            </a:r>
            <a:r>
              <a:rPr lang="en-US" altLang="en-US" sz="1600" b="1" baseline="40000" dirty="0">
                <a:solidFill>
                  <a:srgbClr val="000514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610412" y="425062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5829927" y="4240573"/>
            <a:ext cx="1225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514"/>
                </a:solidFill>
                <a:latin typeface="Bookman Old Style" pitchFamily="18" charset="0"/>
              </a:rPr>
              <a:t>AB</a:t>
            </a:r>
            <a:r>
              <a:rPr lang="en-US" altLang="en-US" sz="1600" b="1" baseline="40000" dirty="0">
                <a:solidFill>
                  <a:srgbClr val="000514"/>
                </a:solidFill>
                <a:latin typeface="Bookman Old Style" pitchFamily="18" charset="0"/>
              </a:rPr>
              <a:t>2 </a:t>
            </a:r>
            <a:r>
              <a:rPr lang="en-US" altLang="en-US" sz="1600" b="1" dirty="0">
                <a:solidFill>
                  <a:srgbClr val="000514"/>
                </a:solidFill>
                <a:latin typeface="Bookman Old Style" pitchFamily="18" charset="0"/>
              </a:rPr>
              <a:t>+ BC</a:t>
            </a:r>
            <a:r>
              <a:rPr lang="en-US" altLang="en-US" sz="1600" b="1" baseline="40000" dirty="0">
                <a:solidFill>
                  <a:srgbClr val="000514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1" name="Text Box 66"/>
          <p:cNvSpPr txBox="1">
            <a:spLocks noChangeArrowheads="1"/>
          </p:cNvSpPr>
          <p:nvPr/>
        </p:nvSpPr>
        <p:spPr bwMode="auto">
          <a:xfrm>
            <a:off x="3804048" y="2881751"/>
            <a:ext cx="51774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46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[Similarity in right angled triangles]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 flipH="1" flipV="1">
            <a:off x="1311366" y="1794560"/>
            <a:ext cx="3927026" cy="162953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75203" y="1752989"/>
            <a:ext cx="303491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We require squares of sides.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05944" y="2247659"/>
            <a:ext cx="410445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For that, we would require the product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205944" y="2781527"/>
            <a:ext cx="410445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that can be obtained by using </a:t>
            </a:r>
          </a:p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similarity</a:t>
            </a:r>
          </a:p>
        </p:txBody>
      </p:sp>
      <p:sp>
        <p:nvSpPr>
          <p:cNvPr id="117" name="Rounded Rectangle 116"/>
          <p:cNvSpPr/>
          <p:nvPr/>
        </p:nvSpPr>
        <p:spPr bwMode="auto">
          <a:xfrm flipH="1" flipV="1">
            <a:off x="2148405" y="1876688"/>
            <a:ext cx="2982418" cy="68646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01167" y="1881493"/>
            <a:ext cx="303491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For similarity, we require minimum 2 triangles</a:t>
            </a:r>
          </a:p>
        </p:txBody>
      </p:sp>
      <p:sp>
        <p:nvSpPr>
          <p:cNvPr id="119" name="Rounded Rectangle 118"/>
          <p:cNvSpPr/>
          <p:nvPr/>
        </p:nvSpPr>
        <p:spPr bwMode="auto">
          <a:xfrm flipH="1" flipV="1">
            <a:off x="2163788" y="2342139"/>
            <a:ext cx="2866045" cy="83062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75719" y="2421763"/>
            <a:ext cx="3034917" cy="65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The existing triangle is what type of triangle ?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735278" y="243091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Right angled 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triangle</a:t>
            </a:r>
            <a:endParaRPr lang="en-IN" sz="1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 flipH="1" flipV="1">
            <a:off x="2324734" y="3285626"/>
            <a:ext cx="3059929" cy="95149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371024" y="3260127"/>
            <a:ext cx="3034917" cy="95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That means, the triangle we require should be a right angled triangle </a:t>
            </a:r>
          </a:p>
        </p:txBody>
      </p:sp>
      <p:sp>
        <p:nvSpPr>
          <p:cNvPr id="124" name="Rounded Rectangle 123"/>
          <p:cNvSpPr/>
          <p:nvPr/>
        </p:nvSpPr>
        <p:spPr bwMode="auto">
          <a:xfrm flipH="1" flipV="1">
            <a:off x="2867815" y="2205920"/>
            <a:ext cx="1818665" cy="42075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48107" y="2226749"/>
            <a:ext cx="1884444" cy="36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us form it</a:t>
            </a:r>
          </a:p>
        </p:txBody>
      </p:sp>
      <p:sp>
        <p:nvSpPr>
          <p:cNvPr id="126" name="Rounded Rectangle 125"/>
          <p:cNvSpPr/>
          <p:nvPr/>
        </p:nvSpPr>
        <p:spPr bwMode="auto">
          <a:xfrm flipH="1" flipV="1">
            <a:off x="3379681" y="1223711"/>
            <a:ext cx="3805902" cy="99996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339383" y="1282447"/>
            <a:ext cx="395701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a right angled triangle, we have perpendicular from the vertex of right angle to the hypotenuse</a:t>
            </a:r>
          </a:p>
        </p:txBody>
      </p:sp>
      <p:sp>
        <p:nvSpPr>
          <p:cNvPr id="128" name="Rounded Rectangle 127"/>
          <p:cNvSpPr/>
          <p:nvPr/>
        </p:nvSpPr>
        <p:spPr bwMode="auto">
          <a:xfrm flipH="1" flipV="1">
            <a:off x="2286060" y="2563223"/>
            <a:ext cx="3600397" cy="8255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21689" y="2797450"/>
            <a:ext cx="35786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Which theorem can we apply?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712055" y="2639035"/>
            <a:ext cx="244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Similarity in right 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angled triangles</a:t>
            </a:r>
            <a:endParaRPr lang="en-IN" sz="1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 flipH="1" flipV="1">
            <a:off x="4063320" y="1287159"/>
            <a:ext cx="2406480" cy="89898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017212" y="1353663"/>
            <a:ext cx="2479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consider 2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triangles containing side AB</a:t>
            </a:r>
          </a:p>
        </p:txBody>
      </p:sp>
      <p:sp>
        <p:nvSpPr>
          <p:cNvPr id="133" name="Rounded Rectangle 132"/>
          <p:cNvSpPr/>
          <p:nvPr/>
        </p:nvSpPr>
        <p:spPr bwMode="auto">
          <a:xfrm flipH="1" flipV="1">
            <a:off x="4153254" y="1270008"/>
            <a:ext cx="2081531" cy="69181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26227" y="1327083"/>
            <a:ext cx="303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Select the ratios 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involving AB</a:t>
            </a:r>
          </a:p>
        </p:txBody>
      </p:sp>
      <p:sp>
        <p:nvSpPr>
          <p:cNvPr id="135" name="Rounded Rectangle 134"/>
          <p:cNvSpPr/>
          <p:nvPr/>
        </p:nvSpPr>
        <p:spPr bwMode="auto">
          <a:xfrm rot="10800000" flipH="1" flipV="1">
            <a:off x="4018412" y="1334892"/>
            <a:ext cx="2493714" cy="79981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89588" y="1327083"/>
            <a:ext cx="25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consider 2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triangles containing side BC</a:t>
            </a:r>
          </a:p>
        </p:txBody>
      </p:sp>
      <p:sp>
        <p:nvSpPr>
          <p:cNvPr id="137" name="Rounded Rectangle 136"/>
          <p:cNvSpPr/>
          <p:nvPr/>
        </p:nvSpPr>
        <p:spPr bwMode="auto">
          <a:xfrm rot="10800000" flipH="1" flipV="1">
            <a:off x="4203369" y="1302129"/>
            <a:ext cx="2028801" cy="6479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07241" y="1351991"/>
            <a:ext cx="2072888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Select the ratios 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involving BC</a:t>
            </a:r>
          </a:p>
        </p:txBody>
      </p:sp>
      <p:sp>
        <p:nvSpPr>
          <p:cNvPr id="141" name="Rounded Rectangle 140"/>
          <p:cNvSpPr/>
          <p:nvPr/>
        </p:nvSpPr>
        <p:spPr bwMode="auto">
          <a:xfrm rot="10800000" flipH="1" flipV="1">
            <a:off x="1551695" y="2353613"/>
            <a:ext cx="3549834" cy="134426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just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557608" y="2390217"/>
            <a:ext cx="3578632" cy="124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To form a right angled triangle we need to drop a perpendicular from the vertex to the opposite side</a:t>
            </a:r>
          </a:p>
        </p:txBody>
      </p:sp>
      <p:sp>
        <p:nvSpPr>
          <p:cNvPr id="143" name="Rounded Rectangle 142"/>
          <p:cNvSpPr/>
          <p:nvPr/>
        </p:nvSpPr>
        <p:spPr bwMode="auto">
          <a:xfrm rot="10800000" flipH="1" flipV="1">
            <a:off x="3548247" y="1223711"/>
            <a:ext cx="3223829" cy="9687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just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368790" y="1433513"/>
            <a:ext cx="3578632" cy="65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Can we drop perpendiculars from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C ?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875686" y="1196718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No </a:t>
            </a:r>
            <a:endParaRPr lang="en-IN" sz="2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44696" y="157308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We already have it </a:t>
            </a:r>
            <a:endParaRPr lang="en-IN" sz="1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 bwMode="auto">
          <a:xfrm rot="10800000" flipH="1" flipV="1">
            <a:off x="1628694" y="2421362"/>
            <a:ext cx="2558969" cy="98824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just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708503" y="2442478"/>
            <a:ext cx="244425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So, we will drop a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perpendicular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from B to side AC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710576" y="2554431"/>
            <a:ext cx="214181" cy="2207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708712" y="1974925"/>
            <a:ext cx="557134" cy="78714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00512" y="1555832"/>
            <a:ext cx="1669840" cy="1225287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2996614" y="2345483"/>
            <a:ext cx="1793631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[Given]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3990081" y="2596859"/>
            <a:ext cx="1793631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[Construction]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3018981" y="2986348"/>
            <a:ext cx="1303283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[c.s.s.t]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2941157" y="4026745"/>
            <a:ext cx="1303283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[c.s.s.t]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5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2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750"/>
                            </p:stCondLst>
                            <p:childTnLst>
                              <p:par>
                                <p:cTn id="3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250"/>
                            </p:stCondLst>
                            <p:childTnLst>
                              <p:par>
                                <p:cTn id="3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25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73403E-6 L -0.00243 -0.14286 " pathEditMode="relative" rAng="0" ptsTypes="AA">
                                      <p:cBhvr>
                                        <p:cTn id="4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7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000"/>
                            </p:stCondLst>
                            <p:childTnLst>
                              <p:par>
                                <p:cTn id="5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250"/>
                            </p:stCondLst>
                            <p:childTnLst>
                              <p:par>
                                <p:cTn id="5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00"/>
                            </p:stCondLst>
                            <p:childTnLst>
                              <p:par>
                                <p:cTn id="5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500"/>
                            </p:stCondLst>
                            <p:childTnLst>
                              <p:par>
                                <p:cTn id="5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500"/>
                            </p:stCondLst>
                            <p:childTnLst>
                              <p:par>
                                <p:cTn id="6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1000"/>
                            </p:stCondLst>
                            <p:childTnLst>
                              <p:par>
                                <p:cTn id="6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8" fill="hold">
                            <p:stCondLst>
                              <p:cond delay="500"/>
                            </p:stCondLst>
                            <p:childTnLst>
                              <p:par>
                                <p:cTn id="6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00"/>
                            </p:stCondLst>
                            <p:childTnLst>
                              <p:par>
                                <p:cTn id="6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500"/>
                            </p:stCondLst>
                            <p:childTnLst>
                              <p:par>
                                <p:cTn id="7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500"/>
                            </p:stCondLst>
                            <p:childTnLst>
                              <p:par>
                                <p:cTn id="7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500"/>
                            </p:stCondLst>
                            <p:childTnLst>
                              <p:par>
                                <p:cTn id="7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00"/>
                            </p:stCondLst>
                            <p:childTnLst>
                              <p:par>
                                <p:cTn id="8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6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500"/>
                            </p:stCondLst>
                            <p:childTnLst>
                              <p:par>
                                <p:cTn id="8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500"/>
                            </p:stCondLst>
                            <p:childTnLst>
                              <p:par>
                                <p:cTn id="8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500"/>
                            </p:stCondLst>
                            <p:childTnLst>
                              <p:par>
                                <p:cTn id="8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5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2" grpId="0" animBg="1"/>
      <p:bldP spid="12" grpId="1" animBg="1"/>
      <p:bldP spid="15" grpId="0" animBg="1"/>
      <p:bldP spid="15" grpId="1" animBg="1"/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6" grpId="0" animBg="1"/>
      <p:bldP spid="16" grpId="1" animBg="1"/>
      <p:bldP spid="19" grpId="0" animBg="1"/>
      <p:bldP spid="20" grpId="0" animBg="1"/>
      <p:bldP spid="21" grpId="0"/>
      <p:bldP spid="22" grpId="0"/>
      <p:bldP spid="23" grpId="0"/>
      <p:bldP spid="27" grpId="0"/>
      <p:bldP spid="35" grpId="0" animBg="1"/>
      <p:bldP spid="39" grpId="0" build="allAtOnce"/>
      <p:bldP spid="40" grpId="0" build="allAtOnce"/>
      <p:bldP spid="41" grpId="0" build="allAtOnce"/>
      <p:bldP spid="42" grpId="0"/>
      <p:bldP spid="43" grpId="0"/>
      <p:bldP spid="43" grpId="1"/>
      <p:bldP spid="44" grpId="0" animBg="1"/>
      <p:bldP spid="44" grpId="1" animBg="1"/>
      <p:bldP spid="45" grpId="0" animBg="1"/>
      <p:bldP spid="45" grpId="1" animBg="1"/>
      <p:bldP spid="57" grpId="0" animBg="1"/>
      <p:bldP spid="57" grpId="1" animBg="1"/>
      <p:bldP spid="58" grpId="0" animBg="1"/>
      <p:bldP spid="58" grpId="1" animBg="1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 animBg="1"/>
      <p:bldP spid="67" grpId="1" animBg="1"/>
      <p:bldP spid="68" grpId="0" animBg="1"/>
      <p:bldP spid="68" grpId="1" animBg="1"/>
      <p:bldP spid="74" grpId="0" animBg="1"/>
      <p:bldP spid="74" grpId="1" animBg="1"/>
      <p:bldP spid="75" grpId="0" animBg="1"/>
      <p:bldP spid="75" grpId="1" animBg="1"/>
      <p:bldP spid="81" grpId="0"/>
      <p:bldP spid="82" grpId="0"/>
      <p:bldP spid="83" grpId="0"/>
      <p:bldP spid="84" grpId="0"/>
      <p:bldP spid="86" grpId="0"/>
      <p:bldP spid="87" grpId="0"/>
      <p:bldP spid="88" grpId="0"/>
      <p:bldP spid="89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3" grpId="0"/>
      <p:bldP spid="104" grpId="0"/>
      <p:bldP spid="105" grpId="0"/>
      <p:bldP spid="106" grpId="0"/>
      <p:bldP spid="107" grpId="0"/>
      <p:bldP spid="109" grpId="0"/>
      <p:bldP spid="111" grpId="0"/>
      <p:bldP spid="111" grpId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 build="allAtOnce"/>
      <p:bldP spid="117" grpId="0" animBg="1"/>
      <p:bldP spid="117" grpId="1" animBg="1"/>
      <p:bldP spid="118" grpId="0"/>
      <p:bldP spid="118" grpId="1"/>
      <p:bldP spid="119" grpId="0" animBg="1"/>
      <p:bldP spid="119" grpId="1" animBg="1"/>
      <p:bldP spid="120" grpId="0"/>
      <p:bldP spid="120" grpId="1"/>
      <p:bldP spid="121" grpId="0" build="allAtOnce"/>
      <p:bldP spid="122" grpId="0" animBg="1"/>
      <p:bldP spid="122" grpId="1" animBg="1"/>
      <p:bldP spid="123" grpId="0"/>
      <p:bldP spid="123" grpId="1"/>
      <p:bldP spid="124" grpId="0" animBg="1"/>
      <p:bldP spid="124" grpId="1" animBg="1"/>
      <p:bldP spid="125" grpId="0"/>
      <p:bldP spid="125" grpId="1"/>
      <p:bldP spid="126" grpId="0" animBg="1"/>
      <p:bldP spid="126" grpId="1" animBg="1"/>
      <p:bldP spid="127" grpId="0"/>
      <p:bldP spid="127" grpId="1"/>
      <p:bldP spid="128" grpId="0" animBg="1"/>
      <p:bldP spid="128" grpId="1" animBg="1"/>
      <p:bldP spid="129" grpId="0"/>
      <p:bldP spid="129" grpId="1"/>
      <p:bldP spid="130" grpId="0" build="allAtOnce"/>
      <p:bldP spid="131" grpId="0" animBg="1"/>
      <p:bldP spid="131" grpId="1" animBg="1"/>
      <p:bldP spid="132" grpId="0"/>
      <p:bldP spid="132" grpId="1"/>
      <p:bldP spid="133" grpId="0" animBg="1"/>
      <p:bldP spid="133" grpId="1" animBg="1"/>
      <p:bldP spid="134" grpId="0"/>
      <p:bldP spid="134" grpId="1"/>
      <p:bldP spid="135" grpId="0" animBg="1"/>
      <p:bldP spid="135" grpId="1" animBg="1"/>
      <p:bldP spid="136" grpId="0"/>
      <p:bldP spid="136" grpId="1"/>
      <p:bldP spid="137" grpId="0" animBg="1"/>
      <p:bldP spid="137" grpId="1" animBg="1"/>
      <p:bldP spid="138" grpId="0"/>
      <p:bldP spid="138" grpId="1"/>
      <p:bldP spid="141" grpId="0" animBg="1"/>
      <p:bldP spid="141" grpId="1" animBg="1"/>
      <p:bldP spid="142" grpId="0"/>
      <p:bldP spid="142" grpId="1"/>
      <p:bldP spid="143" grpId="0" animBg="1"/>
      <p:bldP spid="143" grpId="1" animBg="1"/>
      <p:bldP spid="144" grpId="0"/>
      <p:bldP spid="144" grpId="1"/>
      <p:bldP spid="145" grpId="0" build="allAtOnce"/>
      <p:bldP spid="146" grpId="0" build="allAtOnce"/>
      <p:bldP spid="147" grpId="0" animBg="1"/>
      <p:bldP spid="147" grpId="1" animBg="1"/>
      <p:bldP spid="148" grpId="0"/>
      <p:bldP spid="148" grpId="1"/>
      <p:bldP spid="149" grpId="0" animBg="1"/>
      <p:bldP spid="150" grpId="0"/>
      <p:bldP spid="150" grpId="1"/>
      <p:bldP spid="151" grpId="0"/>
      <p:bldP spid="151" grpId="1"/>
      <p:bldP spid="152" grpId="0"/>
      <p:bldP spid="1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53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125" y="1166341"/>
            <a:ext cx="2528238" cy="393228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7256641" y="2093295"/>
            <a:ext cx="100535" cy="917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8" rIns="91420" bIns="45708" rtlCol="0" anchor="ctr"/>
          <a:lstStyle/>
          <a:p>
            <a:pPr algn="ctr" defTabSz="806734"/>
            <a:endParaRPr lang="en-US" sz="1600" b="1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pic>
        <p:nvPicPr>
          <p:cNvPr id="4" name="Picture 3" descr="C:\Users\Admin\Desktop\ladder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00000">
            <a:off x="1861065" y="839692"/>
            <a:ext cx="2605567" cy="4104942"/>
          </a:xfrm>
          <a:prstGeom prst="rect">
            <a:avLst/>
          </a:prstGeom>
          <a:noFill/>
        </p:spPr>
      </p:pic>
      <p:pic>
        <p:nvPicPr>
          <p:cNvPr id="5" name="Picture 7" descr="C:\Users\Admin\Desktop\ladder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259834" y="4173757"/>
            <a:ext cx="15515190" cy="2691809"/>
          </a:xfrm>
          <a:prstGeom prst="rect">
            <a:avLst/>
          </a:prstGeom>
          <a:noFill/>
        </p:spPr>
      </p:pic>
      <p:pic>
        <p:nvPicPr>
          <p:cNvPr id="6" name="Picture 3" descr="C:\Users\Admin\Desktop\ladder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10598" y="648332"/>
            <a:ext cx="2605567" cy="4104942"/>
          </a:xfrm>
          <a:prstGeom prst="rect">
            <a:avLst/>
          </a:prstGeom>
          <a:noFill/>
        </p:spPr>
      </p:pic>
      <p:pic>
        <p:nvPicPr>
          <p:cNvPr id="7" name="Picture 4" descr="C:\Users\Admin\Desktop\ladder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0598" y="648332"/>
            <a:ext cx="2605567" cy="4104942"/>
          </a:xfrm>
          <a:prstGeom prst="rect">
            <a:avLst/>
          </a:prstGeom>
          <a:noFill/>
        </p:spPr>
      </p:pic>
      <p:pic>
        <p:nvPicPr>
          <p:cNvPr id="8" name="Picture 5" descr="C:\Users\Admin\Desktop\ladder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10598" y="648332"/>
            <a:ext cx="2605567" cy="4104942"/>
          </a:xfrm>
          <a:prstGeom prst="rect">
            <a:avLst/>
          </a:prstGeom>
          <a:noFill/>
        </p:spPr>
      </p:pic>
      <p:pic>
        <p:nvPicPr>
          <p:cNvPr id="9" name="Picture 8" descr="C:\Users\Admin\Desktop\ladder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9800000" flipH="1">
            <a:off x="2593191" y="1110699"/>
            <a:ext cx="694084" cy="41765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81947" y="18442"/>
            <a:ext cx="6216762" cy="922794"/>
          </a:xfrm>
          <a:prstGeom prst="rect">
            <a:avLst/>
          </a:prstGeom>
          <a:noFill/>
        </p:spPr>
        <p:txBody>
          <a:bodyPr wrap="squar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FFFF00"/>
                </a:solidFill>
                <a:latin typeface="Century Schoolbook" pitchFamily="18" charset="0"/>
              </a:rPr>
              <a:t>Q. A ladder 10m long reaches a window 8m above the ground. Find the distance of the foot of the ladder from base of the wall.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07944" y="11654"/>
            <a:ext cx="3525284" cy="369308"/>
          </a:xfrm>
          <a:prstGeom prst="rect">
            <a:avLst/>
          </a:prstGeom>
        </p:spPr>
        <p:txBody>
          <a:bodyPr wrap="none" lIns="91420" tIns="45708" rIns="91420" bIns="45708">
            <a:spAutoFit/>
          </a:bodyPr>
          <a:lstStyle/>
          <a:p>
            <a:pPr defTabSz="806734"/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</a:rPr>
              <a:t>reaches a window 8m above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5433" y="12007"/>
            <a:ext cx="1625726" cy="369308"/>
          </a:xfrm>
          <a:prstGeom prst="rect">
            <a:avLst/>
          </a:prstGeom>
        </p:spPr>
        <p:txBody>
          <a:bodyPr wrap="none" lIns="91420" tIns="45708" rIns="91420" bIns="45708">
            <a:spAutoFit/>
          </a:bodyPr>
          <a:lstStyle/>
          <a:p>
            <a:pPr defTabSz="806734"/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</a:rPr>
              <a:t>ladder 10m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399" y="294552"/>
            <a:ext cx="1643508" cy="369309"/>
          </a:xfrm>
          <a:prstGeom prst="rect">
            <a:avLst/>
          </a:prstGeom>
        </p:spPr>
        <p:txBody>
          <a:bodyPr wrap="square" lIns="91420" tIns="45708" rIns="91420" bIns="45708">
            <a:spAutoFit/>
          </a:bodyPr>
          <a:lstStyle/>
          <a:p>
            <a:pPr defTabSz="806734"/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</a:rPr>
              <a:t>the ground.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0494" y="2500005"/>
            <a:ext cx="726441" cy="400085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10m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6572539" y="1636384"/>
            <a:ext cx="1650716" cy="1597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 flipV="1">
            <a:off x="6573337" y="3788668"/>
            <a:ext cx="1650716" cy="1597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1349" y="2736550"/>
            <a:ext cx="726441" cy="400085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10m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3600000" flipH="1" flipV="1">
            <a:off x="1796433" y="2055636"/>
            <a:ext cx="1650716" cy="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4400000" flipH="1" flipV="1">
            <a:off x="2874067" y="3919208"/>
            <a:ext cx="1650716" cy="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1723758" y="4717621"/>
            <a:ext cx="679953" cy="4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47195" y="4739238"/>
            <a:ext cx="638728" cy="59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2669" y="4495192"/>
            <a:ext cx="441106" cy="400085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??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01504" y="298076"/>
            <a:ext cx="3236743" cy="369308"/>
          </a:xfrm>
          <a:prstGeom prst="rect">
            <a:avLst/>
          </a:prstGeom>
        </p:spPr>
        <p:txBody>
          <a:bodyPr wrap="none" lIns="91420" tIns="45708" rIns="91420" bIns="45708">
            <a:spAutoFit/>
          </a:bodyPr>
          <a:lstStyle/>
          <a:p>
            <a:pPr defTabSz="806734"/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</a:rPr>
              <a:t>distance of the foot of </a:t>
            </a:r>
            <a:r>
              <a:rPr lang="en-US" sz="1800" b="1" dirty="0" smtClean="0">
                <a:solidFill>
                  <a:srgbClr val="C00000"/>
                </a:solidFill>
                <a:latin typeface="Century Schoolbook" pitchFamily="18" charset="0"/>
              </a:rPr>
              <a:t>the</a:t>
            </a:r>
            <a:endParaRPr lang="en-US" sz="1800" b="1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0257" y="569732"/>
            <a:ext cx="3603831" cy="369308"/>
          </a:xfrm>
          <a:prstGeom prst="rect">
            <a:avLst/>
          </a:prstGeom>
        </p:spPr>
        <p:txBody>
          <a:bodyPr wrap="none" lIns="91420" tIns="45708" rIns="91420" bIns="45708">
            <a:spAutoFit/>
          </a:bodyPr>
          <a:lstStyle/>
          <a:p>
            <a:pPr defTabSz="806734"/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</a:rPr>
              <a:t>ladder from base of the wall.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199652" y="2267510"/>
            <a:ext cx="1359646" cy="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80629" y="4085541"/>
            <a:ext cx="1397611" cy="1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Triangle 26"/>
          <p:cNvSpPr/>
          <p:nvPr/>
        </p:nvSpPr>
        <p:spPr>
          <a:xfrm>
            <a:off x="1726192" y="1545443"/>
            <a:ext cx="1888993" cy="3270308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8" rIns="91420" bIns="45708" rtlCol="0" anchor="ctr"/>
          <a:lstStyle/>
          <a:p>
            <a:pPr algn="ctr" defTabSz="806734"/>
            <a:endParaRPr lang="en-US" sz="1600" b="1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10625" y="235267"/>
            <a:ext cx="330499" cy="323141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500" b="1" dirty="0">
                <a:solidFill>
                  <a:srgbClr val="FFC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94377" y="2134790"/>
            <a:ext cx="333705" cy="323141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5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836" y="2142765"/>
            <a:ext cx="333705" cy="323141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5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241708" y="2093427"/>
            <a:ext cx="100553" cy="15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7287254" y="2141294"/>
            <a:ext cx="106057" cy="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2200" y="260906"/>
            <a:ext cx="936434" cy="276975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200" b="1" dirty="0">
                <a:solidFill>
                  <a:srgbClr val="FFC000"/>
                </a:solidFill>
                <a:latin typeface="Century Schoolbook" pitchFamily="18" charset="0"/>
              </a:rPr>
              <a:t>(window)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1824" y="1342256"/>
            <a:ext cx="881932" cy="276975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200" b="1" dirty="0">
                <a:solidFill>
                  <a:srgbClr val="FFC000"/>
                </a:solidFill>
                <a:latin typeface="Century Schoolbook" pitchFamily="18" charset="0"/>
              </a:rPr>
              <a:t>(Ladder)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9634" y="2438175"/>
            <a:ext cx="1051136" cy="278287"/>
          </a:xfrm>
          <a:prstGeom prst="rect">
            <a:avLst/>
          </a:prstGeom>
          <a:noFill/>
        </p:spPr>
        <p:txBody>
          <a:bodyPr wrap="square" lIns="91420" tIns="45708" rIns="91420" bIns="45708" rtlCol="0">
            <a:spAutoFit/>
          </a:bodyPr>
          <a:lstStyle/>
          <a:p>
            <a:pPr defTabSz="806734"/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(Ground)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13" y="813452"/>
            <a:ext cx="784149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Soln.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528" y="2009202"/>
            <a:ext cx="1135207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ABC,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00935" y="2001270"/>
            <a:ext cx="832239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77290" y="2001270"/>
            <a:ext cx="30966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26033" y="2001270"/>
            <a:ext cx="538890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90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0</a:t>
            </a:r>
            <a:endParaRPr lang="en-US" sz="18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3939" y="2282635"/>
            <a:ext cx="286164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[By Pythagoras theorem]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74394" y="2295951"/>
            <a:ext cx="623848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8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82292" y="2290821"/>
            <a:ext cx="30966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05435" y="2295064"/>
            <a:ext cx="625653" cy="371051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8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42003" y="2301778"/>
            <a:ext cx="324087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cs typeface="Times New Roman"/>
              </a:rPr>
              <a:t>+</a:t>
            </a:r>
            <a:endParaRPr lang="en-US" sz="18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56093" y="2295064"/>
            <a:ext cx="640158" cy="371051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8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052" y="2621622"/>
            <a:ext cx="383398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800" b="1" i="1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030" y="2652244"/>
            <a:ext cx="660718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    )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8246" y="2682047"/>
            <a:ext cx="30966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16808" y="2651410"/>
            <a:ext cx="532478" cy="307752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4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4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57964" y="2658115"/>
            <a:ext cx="30966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cs typeface="Times New Roman"/>
              </a:rPr>
              <a:t>+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15405" y="2651410"/>
            <a:ext cx="601406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   )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052" y="2962315"/>
            <a:ext cx="383398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800" b="1" i="1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33865" y="2977629"/>
            <a:ext cx="540492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100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01093" y="2987836"/>
            <a:ext cx="30966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00299" y="2992079"/>
            <a:ext cx="42187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64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57977" y="2978682"/>
            <a:ext cx="30966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cs typeface="Times New Roman"/>
              </a:rPr>
              <a:t>+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74924" y="2976769"/>
            <a:ext cx="583774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9052" y="3260759"/>
            <a:ext cx="383398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800" b="1" i="1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38653" y="3276096"/>
            <a:ext cx="583774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05890" y="3286303"/>
            <a:ext cx="30966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93288" y="3290547"/>
            <a:ext cx="540492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100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62767" y="3261835"/>
            <a:ext cx="253555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cs typeface="Times New Roman"/>
              </a:rPr>
              <a:t>-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79700" y="3275236"/>
            <a:ext cx="42187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64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9052" y="3533341"/>
            <a:ext cx="383398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800" b="1" i="1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69338" y="3548678"/>
            <a:ext cx="583774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6442" y="3581541"/>
            <a:ext cx="30966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1263" y="3563129"/>
            <a:ext cx="42187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36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9052" y="3880270"/>
            <a:ext cx="383398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800" b="1" i="1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11402" y="3896427"/>
            <a:ext cx="505226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24099" y="3896401"/>
            <a:ext cx="30966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i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8932" y="3886858"/>
            <a:ext cx="500418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6m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0064" y="4393361"/>
            <a:ext cx="383398" cy="369308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800" b="1" i="1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82538" y="4314922"/>
            <a:ext cx="6214560" cy="56451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8" rIns="91420" bIns="45708" rtlCol="0" anchor="ctr"/>
          <a:lstStyle/>
          <a:p>
            <a:pPr algn="ctr" defTabSz="914189"/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  <a:p>
            <a:pPr algn="ctr" defTabSz="914189"/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67849" y="4294685"/>
            <a:ext cx="6373697" cy="584751"/>
          </a:xfrm>
          <a:prstGeom prst="rect">
            <a:avLst/>
          </a:prstGeom>
          <a:noFill/>
        </p:spPr>
        <p:txBody>
          <a:bodyPr wrap="squar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Distance of the foot of the ladder from the base of the wall is 6m.</a:t>
            </a:r>
          </a:p>
        </p:txBody>
      </p:sp>
      <p:sp>
        <p:nvSpPr>
          <p:cNvPr id="76" name="Right Triangle 75"/>
          <p:cNvSpPr/>
          <p:nvPr/>
        </p:nvSpPr>
        <p:spPr>
          <a:xfrm>
            <a:off x="7247865" y="543069"/>
            <a:ext cx="943271" cy="1650716"/>
          </a:xfrm>
          <a:prstGeom prst="rt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8" rIns="91420" bIns="45708" rtlCol="0" anchor="ctr"/>
          <a:lstStyle/>
          <a:p>
            <a:pPr algn="ctr" defTabSz="806734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15465" y="1129105"/>
            <a:ext cx="450724" cy="369308"/>
          </a:xfrm>
          <a:prstGeom prst="rect">
            <a:avLst/>
          </a:prstGeom>
        </p:spPr>
        <p:txBody>
          <a:bodyPr wrap="none" lIns="91420" tIns="45708" rIns="91420" bIns="45708">
            <a:spAutoFit/>
          </a:bodyPr>
          <a:lstStyle/>
          <a:p>
            <a:pPr defTabSz="806734"/>
            <a:r>
              <a:rPr lang="en-US" sz="1800" b="1" dirty="0">
                <a:solidFill>
                  <a:srgbClr val="FFC000"/>
                </a:solidFill>
                <a:latin typeface="Century Schoolbook" pitchFamily="18" charset="0"/>
              </a:rPr>
              <a:t>10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541570" y="2102871"/>
            <a:ext cx="317675" cy="369308"/>
          </a:xfrm>
          <a:prstGeom prst="rect">
            <a:avLst/>
          </a:prstGeom>
        </p:spPr>
        <p:txBody>
          <a:bodyPr wrap="none" lIns="91420" tIns="45708" rIns="91420" bIns="45708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8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1249746" y="2598540"/>
            <a:ext cx="359123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96330" y="2598540"/>
            <a:ext cx="326475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048346" y="2994058"/>
            <a:ext cx="280286" cy="7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67337" y="2994856"/>
            <a:ext cx="305801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240678" y="2186612"/>
            <a:ext cx="949658" cy="1595"/>
          </a:xfrm>
          <a:prstGeom prst="line">
            <a:avLst/>
          </a:prstGeom>
          <a:ln w="28575">
            <a:solidFill>
              <a:srgbClr val="008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5149" y="2944415"/>
            <a:ext cx="405840" cy="338530"/>
          </a:xfrm>
          <a:prstGeom prst="rect">
            <a:avLst/>
          </a:prstGeom>
          <a:noFill/>
        </p:spPr>
        <p:txBody>
          <a:bodyPr wrap="none" lIns="91420" tIns="45708" rIns="91420" bIns="45708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8m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2528" y="1759396"/>
            <a:ext cx="499256" cy="337954"/>
          </a:xfrm>
          <a:prstGeom prst="rect">
            <a:avLst/>
          </a:prstGeom>
        </p:spPr>
        <p:txBody>
          <a:bodyPr wrap="none" lIns="90845" tIns="45423" rIns="90845" bIns="45423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19728" y="1759396"/>
            <a:ext cx="322743" cy="370289"/>
          </a:xfrm>
          <a:prstGeom prst="rect">
            <a:avLst/>
          </a:prstGeom>
        </p:spPr>
        <p:txBody>
          <a:bodyPr wrap="none" lIns="90845" tIns="45423" rIns="90845" bIns="45423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57864" y="1759396"/>
            <a:ext cx="539331" cy="368732"/>
          </a:xfrm>
          <a:prstGeom prst="rect">
            <a:avLst/>
          </a:prstGeom>
          <a:noFill/>
        </p:spPr>
        <p:txBody>
          <a:bodyPr wrap="none" lIns="90845" tIns="45423" rIns="90845" bIns="45423" rtlCol="0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8m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767480" y="1759396"/>
            <a:ext cx="247584" cy="368732"/>
          </a:xfrm>
          <a:prstGeom prst="rect">
            <a:avLst/>
          </a:prstGeom>
        </p:spPr>
        <p:txBody>
          <a:bodyPr wrap="none" lIns="90845" tIns="45423" rIns="90845" bIns="45423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,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90012" y="1761770"/>
            <a:ext cx="537728" cy="368732"/>
          </a:xfrm>
          <a:prstGeom prst="rect">
            <a:avLst/>
          </a:prstGeom>
        </p:spPr>
        <p:txBody>
          <a:bodyPr wrap="none" lIns="90845" tIns="45423" rIns="90845" bIns="45423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347212" y="1761770"/>
            <a:ext cx="308499" cy="337954"/>
          </a:xfrm>
          <a:prstGeom prst="rect">
            <a:avLst/>
          </a:prstGeom>
        </p:spPr>
        <p:txBody>
          <a:bodyPr wrap="none" lIns="90845" tIns="45423" rIns="90845" bIns="45423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47242" y="1761770"/>
            <a:ext cx="617879" cy="337954"/>
          </a:xfrm>
          <a:prstGeom prst="rect">
            <a:avLst/>
          </a:prstGeom>
          <a:noFill/>
        </p:spPr>
        <p:txBody>
          <a:bodyPr wrap="none" lIns="90845" tIns="45423" rIns="90845" bIns="45423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10m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080707" y="1761770"/>
            <a:ext cx="247584" cy="368732"/>
          </a:xfrm>
          <a:prstGeom prst="rect">
            <a:avLst/>
          </a:prstGeom>
        </p:spPr>
        <p:txBody>
          <a:bodyPr wrap="none" lIns="90845" tIns="45423" rIns="90845" bIns="45423">
            <a:spAutoFit/>
          </a:bodyPr>
          <a:lstStyle/>
          <a:p>
            <a:pPr defTabSz="806734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,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2528" y="883567"/>
            <a:ext cx="5943054" cy="553398"/>
          </a:xfrm>
          <a:prstGeom prst="rect">
            <a:avLst/>
          </a:prstGeom>
          <a:noFill/>
        </p:spPr>
        <p:txBody>
          <a:bodyPr wrap="none" lIns="90845" tIns="45423" rIns="90845" bIns="45423" rtlCol="0">
            <a:spAutoFit/>
          </a:bodyPr>
          <a:lstStyle/>
          <a:p>
            <a:pPr defTabSz="806734">
              <a:lnSpc>
                <a:spcPts val="1809"/>
              </a:lnSpc>
            </a:pPr>
            <a:r>
              <a:rPr lang="en-US" sz="1600" b="1" kern="1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 represents the height at which ladder reaches the </a:t>
            </a:r>
          </a:p>
          <a:p>
            <a:pPr defTabSz="806734">
              <a:lnSpc>
                <a:spcPts val="1809"/>
              </a:lnSpc>
            </a:pPr>
            <a:r>
              <a:rPr lang="en-US" sz="1600" b="1" kern="1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window above the ground.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2900" y="1107838"/>
            <a:ext cx="5567952" cy="553398"/>
          </a:xfrm>
          <a:prstGeom prst="rect">
            <a:avLst/>
          </a:prstGeom>
          <a:noFill/>
        </p:spPr>
        <p:txBody>
          <a:bodyPr wrap="none" lIns="90845" tIns="45423" rIns="90845" bIns="45423" rtlCol="0">
            <a:spAutoFit/>
          </a:bodyPr>
          <a:lstStyle/>
          <a:p>
            <a:pPr defTabSz="806734">
              <a:lnSpc>
                <a:spcPts val="1809"/>
              </a:lnSpc>
            </a:pPr>
            <a:r>
              <a:rPr lang="en-US" sz="1600" b="1" kern="1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window above the ground. AC represents length </a:t>
            </a:r>
            <a:r>
              <a:rPr lang="en-US" sz="1200" b="1" kern="1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of</a:t>
            </a:r>
            <a:endParaRPr lang="en-US" sz="1600" b="1" kern="1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  <a:p>
            <a:pPr defTabSz="806734">
              <a:lnSpc>
                <a:spcPts val="1809"/>
              </a:lnSpc>
            </a:pPr>
            <a:r>
              <a:rPr lang="en-US" sz="1600" b="1" kern="1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</a:t>
            </a:r>
            <a:r>
              <a:rPr lang="en-US" sz="1600" b="1" kern="1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he ladder</a:t>
            </a:r>
            <a:r>
              <a:rPr lang="en-US" sz="1600" b="1" kern="1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18646" y="70475"/>
            <a:ext cx="1638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Ex.6.5 (Q.9)</a:t>
            </a:r>
            <a:endParaRPr lang="en-US" sz="22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1311E-6 L -0.56875 0.03515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0" y="18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2681E-6 L -0.57118 0.0351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00" y="180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1311E-6 L -0.56996 0.0351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00" y="180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121 -0.34936 " pathEditMode="relative" ptsTypes="AA">
                                      <p:cBhvr>
                                        <p:cTn id="1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63995E-6 L 0.50851 -0.31104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00" y="-1560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532E-6 -3.323E-6 L 0.67755 -0.37352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68" y="-18692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9274E-6 1.73482E-7 L 0.56075 -0.46654 " pathEditMode="relative" rAng="0" ptsTypes="AA">
                                      <p:cBhvr>
                                        <p:cTn id="1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38" y="-23327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5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7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00"/>
                            </p:stCondLst>
                            <p:childTnLst>
                              <p:par>
                                <p:cTn id="2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0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500"/>
                            </p:stCondLst>
                            <p:childTnLst>
                              <p:par>
                                <p:cTn id="2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279 0.00217 L -0.71339 0.30078 " pathEditMode="relative" rAng="0" ptsTypes="AA">
                                      <p:cBhvr>
                                        <p:cTn id="3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38" y="14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1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6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7678 -0.20675 L -0.60321 0.11005 " pathEditMode="relative" rAng="0" ptsTypes="AA">
                                      <p:cBhvr>
                                        <p:cTn id="3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30" y="15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600"/>
                            </p:stCondLst>
                            <p:childTnLst>
                              <p:par>
                                <p:cTn id="4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1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000"/>
                            </p:stCondLst>
                            <p:childTnLst>
                              <p:par>
                                <p:cTn id="4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500"/>
                            </p:stCondLst>
                            <p:childTnLst>
                              <p:par>
                                <p:cTn id="4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00"/>
                            </p:stCondLst>
                            <p:childTnLst>
                              <p:par>
                                <p:cTn id="4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000"/>
                            </p:stCondLst>
                            <p:childTnLst>
                              <p:par>
                                <p:cTn id="4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00"/>
                            </p:stCondLst>
                            <p:childTnLst>
                              <p:par>
                                <p:cTn id="5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000"/>
                            </p:stCondLst>
                            <p:childTnLst>
                              <p:par>
                                <p:cTn id="5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500"/>
                            </p:stCondLst>
                            <p:childTnLst>
                              <p:par>
                                <p:cTn id="5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1000"/>
                            </p:stCondLst>
                            <p:childTnLst>
                              <p:par>
                                <p:cTn id="5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7" grpId="0"/>
      <p:bldP spid="17" grpId="1"/>
      <p:bldP spid="17" grpId="2"/>
      <p:bldP spid="22" grpId="0"/>
      <p:bldP spid="22" grpId="1"/>
      <p:bldP spid="22" grpId="2"/>
      <p:bldP spid="23" grpId="0"/>
      <p:bldP spid="23" grpId="1"/>
      <p:bldP spid="24" grpId="0"/>
      <p:bldP spid="24" grpId="1"/>
      <p:bldP spid="27" grpId="0" animBg="1"/>
      <p:bldP spid="27" grpId="1" animBg="1"/>
      <p:bldP spid="27" grpId="2" animBg="1"/>
      <p:bldP spid="28" grpId="0"/>
      <p:bldP spid="29" grpId="0"/>
      <p:bldP spid="30" grpId="0"/>
      <p:bldP spid="33" grpId="0"/>
      <p:bldP spid="34" grpId="0"/>
      <p:bldP spid="35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70" grpId="0"/>
      <p:bldP spid="71" grpId="0"/>
      <p:bldP spid="72" grpId="0"/>
      <p:bldP spid="74" grpId="0" animBg="1"/>
      <p:bldP spid="75" grpId="0"/>
      <p:bldP spid="76" grpId="0" animBg="1"/>
      <p:bldP spid="77" grpId="0"/>
      <p:bldP spid="77" grpId="1"/>
      <p:bldP spid="78" grpId="0"/>
      <p:bldP spid="78" grpId="1"/>
      <p:bldP spid="84" grpId="0"/>
      <p:bldP spid="84" grpId="1"/>
      <p:bldP spid="84" grpId="2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52902" y="1916088"/>
            <a:ext cx="428386" cy="25784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76799" y="1809578"/>
            <a:ext cx="592643" cy="3092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73185" y="1120376"/>
            <a:ext cx="3040008" cy="1901580"/>
            <a:chOff x="1105446" y="1392449"/>
            <a:chExt cx="3429735" cy="3507038"/>
          </a:xfrm>
        </p:grpSpPr>
        <p:sp>
          <p:nvSpPr>
            <p:cNvPr id="5" name="Rectangle 4"/>
            <p:cNvSpPr/>
            <p:nvPr/>
          </p:nvSpPr>
          <p:spPr>
            <a:xfrm>
              <a:off x="1108110" y="1392449"/>
              <a:ext cx="3427071" cy="3503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08" r="35112"/>
            <a:stretch/>
          </p:blipFill>
          <p:spPr bwMode="auto">
            <a:xfrm>
              <a:off x="1105446" y="4164953"/>
              <a:ext cx="3427072" cy="734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80000">
              <a:off x="1398937" y="1843614"/>
              <a:ext cx="2905270" cy="2650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 descr="Image result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98" r="21515"/>
            <a:stretch/>
          </p:blipFill>
          <p:spPr bwMode="auto">
            <a:xfrm>
              <a:off x="1580292" y="1839889"/>
              <a:ext cx="344978" cy="2657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ounded Rectangle 8"/>
          <p:cNvSpPr/>
          <p:nvPr/>
        </p:nvSpPr>
        <p:spPr>
          <a:xfrm>
            <a:off x="662643" y="1002663"/>
            <a:ext cx="3524592" cy="2354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653" y="781804"/>
            <a:ext cx="6562536" cy="2354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2556" y="528739"/>
            <a:ext cx="5423583" cy="2354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1714" y="290156"/>
            <a:ext cx="6085857" cy="2354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599" y="1227203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Sol.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0970" y="1227203"/>
            <a:ext cx="4597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 represents the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length of vertical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pole.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0970" y="1503253"/>
            <a:ext cx="3722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 represents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 length of 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wire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0970" y="176220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cs typeface="Vani" pitchFamily="34" charset="0"/>
              </a:rPr>
              <a:t>BC is the distance of stake from the base of the pole.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8368" y="112936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900" y="264424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29403" y="302118"/>
            <a:ext cx="3115026" cy="21402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7265" y="282057"/>
            <a:ext cx="1403150" cy="21402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821" y="549676"/>
            <a:ext cx="1032844" cy="21402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812" y="221423"/>
            <a:ext cx="73283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Q.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guy wire is attached to a vertical pole of height 18m is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24m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long &amp; has a stake attached to the other end. 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How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far from the base of the pole should the stake be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driven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 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so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that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the wire be will be taut?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74100" y="2678022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0379" y="191608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18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38131" y="184180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24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5948" y="276295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7" name="Straight Connector 26"/>
          <p:cNvCxnSpPr>
            <a:endCxn id="8" idx="2"/>
          </p:cNvCxnSpPr>
          <p:nvPr/>
        </p:nvCxnSpPr>
        <p:spPr>
          <a:xfrm>
            <a:off x="6646962" y="1362986"/>
            <a:ext cx="0" cy="144120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34262" y="1362986"/>
            <a:ext cx="2032698" cy="144120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21480000">
            <a:off x="6659048" y="2753428"/>
            <a:ext cx="2003149" cy="6211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074865" y="1129365"/>
            <a:ext cx="2932962" cy="1888885"/>
            <a:chOff x="5706565" y="1129365"/>
            <a:chExt cx="2932962" cy="1888885"/>
          </a:xfrm>
        </p:grpSpPr>
        <p:grpSp>
          <p:nvGrpSpPr>
            <p:cNvPr id="31" name="Group 30"/>
            <p:cNvGrpSpPr/>
            <p:nvPr/>
          </p:nvGrpSpPr>
          <p:grpSpPr>
            <a:xfrm>
              <a:off x="5706565" y="1129365"/>
              <a:ext cx="2932962" cy="1888885"/>
              <a:chOff x="2765714" y="2726425"/>
              <a:chExt cx="2423934" cy="171716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240727" y="4052514"/>
                <a:ext cx="157255" cy="170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65714" y="3442762"/>
                <a:ext cx="490439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18 m</a:t>
                </a:r>
                <a:endParaRPr lang="en-US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55806" y="3371609"/>
                <a:ext cx="490439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24 m</a:t>
                </a:r>
                <a:endParaRPr lang="en-US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flipH="1">
                <a:off x="2960704" y="4104423"/>
                <a:ext cx="27847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2969363" y="2726425"/>
                <a:ext cx="27449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4911176" y="4135813"/>
                <a:ext cx="27847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2" name="Isosceles Triangle 87"/>
            <p:cNvSpPr/>
            <p:nvPr/>
          </p:nvSpPr>
          <p:spPr>
            <a:xfrm>
              <a:off x="6281323" y="1377458"/>
              <a:ext cx="2003553" cy="1397964"/>
            </a:xfrm>
            <a:custGeom>
              <a:avLst/>
              <a:gdLst>
                <a:gd name="connsiteX0" fmla="*/ 0 w 1713940"/>
                <a:gd name="connsiteY0" fmla="*/ 1746504 h 1746504"/>
                <a:gd name="connsiteX1" fmla="*/ 0 w 1713940"/>
                <a:gd name="connsiteY1" fmla="*/ 0 h 1746504"/>
                <a:gd name="connsiteX2" fmla="*/ 1713940 w 1713940"/>
                <a:gd name="connsiteY2" fmla="*/ 1746504 h 1746504"/>
                <a:gd name="connsiteX3" fmla="*/ 0 w 1713940"/>
                <a:gd name="connsiteY3" fmla="*/ 1746504 h 1746504"/>
                <a:gd name="connsiteX0" fmla="*/ 0 w 1649394"/>
                <a:gd name="connsiteY0" fmla="*/ 1746504 h 1746504"/>
                <a:gd name="connsiteX1" fmla="*/ 0 w 1649394"/>
                <a:gd name="connsiteY1" fmla="*/ 0 h 1746504"/>
                <a:gd name="connsiteX2" fmla="*/ 1649394 w 1649394"/>
                <a:gd name="connsiteY2" fmla="*/ 1735746 h 1746504"/>
                <a:gd name="connsiteX3" fmla="*/ 0 w 1649394"/>
                <a:gd name="connsiteY3" fmla="*/ 1746504 h 174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94" h="1746504">
                  <a:moveTo>
                    <a:pt x="0" y="1746504"/>
                  </a:moveTo>
                  <a:lnTo>
                    <a:pt x="0" y="0"/>
                  </a:lnTo>
                  <a:lnTo>
                    <a:pt x="1649394" y="1735746"/>
                  </a:lnTo>
                  <a:lnTo>
                    <a:pt x="0" y="174650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69340" y="4434814"/>
            <a:ext cx="7060842" cy="334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>
            <a:defPPr>
              <a:defRPr lang="en-US"/>
            </a:defPPr>
            <a:lvl1pPr algn="ctr" defTabSz="805898">
              <a:defRPr sz="1600" b="1">
                <a:solidFill>
                  <a:prstClr val="black"/>
                </a:solidFill>
              </a:defRPr>
            </a:lvl1pPr>
          </a:lstStyle>
          <a:p>
            <a:endParaRPr lang="en-US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5558" y="2625235"/>
            <a:ext cx="570183" cy="25309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06016" y="2638162"/>
            <a:ext cx="570183" cy="25309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80333" y="2259888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ABC,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57400" y="2259888"/>
            <a:ext cx="832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2423" y="22598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04888" y="2259888"/>
            <a:ext cx="476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90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°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4400" y="25717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02834" y="25717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2600" y="2571750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11215" y="25717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+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42518" y="2571750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4400" y="2909909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24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02834" y="290990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06605" y="2909909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18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78941" y="290990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+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99486" y="2909909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14400" y="3203558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576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02834" y="320355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5473" y="3203558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324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66293" y="320355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+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86838" y="3203558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86838" y="3509454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324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02834" y="35094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15473" y="3509454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576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66293" y="350945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–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14400" y="3509454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2515" y="290990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2515" y="320355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2515" y="350945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100412" y="2571750"/>
            <a:ext cx="2834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[by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Pythagoras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theorem]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14400" y="4120819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02834" y="412081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1808749" y="4103443"/>
                <a:ext cx="497380" cy="370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rgbClr val="9BBB59">
                                  <a:lumMod val="20000"/>
                                  <a:lumOff val="8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srgbClr val="9BBB59">
                                  <a:lumMod val="20000"/>
                                  <a:lumOff val="80000"/>
                                </a:srgbClr>
                              </a:solidFill>
                              <a:latin typeface="Century Schoolbook" pitchFamily="18" charset="0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749" y="4103443"/>
                <a:ext cx="497380" cy="370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1665821" y="4120819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6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15" y="410572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14400" y="3784971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02834" y="37849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691203" y="3784971"/>
                <a:ext cx="734624" cy="372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rgbClr val="9BBB59">
                                  <a:lumMod val="20000"/>
                                  <a:lumOff val="8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srgbClr val="9BBB59">
                                  <a:lumMod val="20000"/>
                                  <a:lumOff val="80000"/>
                                </a:srgbClr>
                              </a:solidFill>
                              <a:latin typeface="Century Schoolbook" pitchFamily="18" charset="0"/>
                            </a:rPr>
                            <m:t>252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203" y="3784971"/>
                <a:ext cx="734624" cy="3720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412515" y="378497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38200" y="4400550"/>
                <a:ext cx="7352326" cy="36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Stake should be at a distance of 6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srgbClr val="9BBB59">
                                <a:lumMod val="20000"/>
                                <a:lumOff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rgbClr val="9BBB59">
                                <a:lumMod val="20000"/>
                                <a:lumOff val="80000"/>
                              </a:srgbClr>
                            </a:solidFill>
                            <a:latin typeface="Century Schoolbook" pitchFamily="18" charset="0"/>
                          </a:rPr>
                          <m:t>7</m:t>
                        </m:r>
                      </m:e>
                    </m:rad>
                    <m:r>
                      <a:rPr lang="en-US" sz="1600" b="1" dirty="0" smtClean="0">
                        <a:solidFill>
                          <a:srgbClr val="9BBB59">
                            <a:lumMod val="20000"/>
                            <a:lumOff val="80000"/>
                          </a:srgb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m from </a:t>
                </a:r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the base of the pole.</a:t>
                </a: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00550"/>
                <a:ext cx="7352326" cy="365421"/>
              </a:xfrm>
              <a:prstGeom prst="rect">
                <a:avLst/>
              </a:prstGeom>
              <a:blipFill rotWithShape="1">
                <a:blip r:embed="rId7"/>
                <a:stretch>
                  <a:fillRect l="-4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3214306" y="3509454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252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993761" y="35094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18086" y="37849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2706455" y="3784971"/>
                <a:ext cx="965456" cy="372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rgbClr val="9BBB59">
                                  <a:lumMod val="20000"/>
                                  <a:lumOff val="8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srgbClr val="9BBB59">
                                  <a:lumMod val="20000"/>
                                  <a:lumOff val="80000"/>
                                </a:srgbClr>
                              </a:solidFill>
                              <a:latin typeface="Century Schoolbook" pitchFamily="18" charset="0"/>
                            </a:rPr>
                            <m:t>36 </m:t>
                          </m:r>
                          <m:r>
                            <a:rPr lang="en-US" sz="1600" b="1" i="1" dirty="0" smtClean="0">
                              <a:solidFill>
                                <a:srgbClr val="9BBB59">
                                  <a:lumMod val="20000"/>
                                  <a:lumOff val="80000"/>
                                </a:srgbClr>
                              </a:solidFill>
                              <a:latin typeface="Cambria Math"/>
                              <a:sym typeface="Symbol"/>
                            </a:rPr>
                            <m:t></m:t>
                          </m:r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srgbClr val="9BBB59">
                                  <a:lumMod val="20000"/>
                                  <a:lumOff val="80000"/>
                                </a:srgbClr>
                              </a:solidFill>
                              <a:latin typeface="Century Schoolbook" pitchFamily="18" charset="0"/>
                            </a:rPr>
                            <m:t> 7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55" y="3784971"/>
                <a:ext cx="965456" cy="3720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7269831" y="70475"/>
            <a:ext cx="202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Ex.6.5 (Q.10)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4" grpId="0"/>
      <p:bldP spid="15" grpId="0"/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39" grpId="0" animBg="1"/>
      <p:bldP spid="40" grpId="0" animBg="1"/>
      <p:bldP spid="40" grpId="1" animBg="1"/>
      <p:bldP spid="41" grpId="0" animBg="1"/>
      <p:bldP spid="41" grpId="1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54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1532</Words>
  <Application>Microsoft Office PowerPoint</Application>
  <PresentationFormat>On-screen Show (16:9)</PresentationFormat>
  <Paragraphs>524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Rounded MT Bold</vt:lpstr>
      <vt:lpstr>Book Antiqua</vt:lpstr>
      <vt:lpstr>Bookman Old Style</vt:lpstr>
      <vt:lpstr>Calibri</vt:lpstr>
      <vt:lpstr>Cambria Math</vt:lpstr>
      <vt:lpstr>Century Schoolbook</vt:lpstr>
      <vt:lpstr>Symbol</vt:lpstr>
      <vt:lpstr>Times New Roman</vt:lpstr>
      <vt:lpstr>Vani</vt:lpstr>
      <vt:lpstr>6_Office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191</cp:revision>
  <dcterms:created xsi:type="dcterms:W3CDTF">2014-06-06T06:24:09Z</dcterms:created>
  <dcterms:modified xsi:type="dcterms:W3CDTF">2022-04-23T05:00:29Z</dcterms:modified>
</cp:coreProperties>
</file>