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  <p:sldMasterId id="2147484345" r:id="rId2"/>
    <p:sldMasterId id="2147484358" r:id="rId3"/>
    <p:sldMasterId id="2147484371" r:id="rId4"/>
  </p:sldMasterIdLst>
  <p:notesMasterIdLst>
    <p:notesMasterId r:id="rId17"/>
  </p:notesMasterIdLst>
  <p:sldIdLst>
    <p:sldId id="640" r:id="rId5"/>
    <p:sldId id="651" r:id="rId6"/>
    <p:sldId id="652" r:id="rId7"/>
    <p:sldId id="642" r:id="rId8"/>
    <p:sldId id="643" r:id="rId9"/>
    <p:sldId id="644" r:id="rId10"/>
    <p:sldId id="646" r:id="rId11"/>
    <p:sldId id="647" r:id="rId12"/>
    <p:sldId id="648" r:id="rId13"/>
    <p:sldId id="649" r:id="rId14"/>
    <p:sldId id="650" r:id="rId15"/>
    <p:sldId id="653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8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1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4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3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7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2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00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8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4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92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38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8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31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277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23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36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2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93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68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6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25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3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3" y="1631225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5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72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8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9" y="204855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69" y="1076394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99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4624" indent="0">
              <a:buNone/>
              <a:defRPr sz="2500"/>
            </a:lvl2pPr>
            <a:lvl3pPr marL="809249" indent="0">
              <a:buNone/>
              <a:defRPr sz="2100"/>
            </a:lvl3pPr>
            <a:lvl4pPr marL="1213872" indent="0">
              <a:buNone/>
              <a:defRPr sz="1800"/>
            </a:lvl4pPr>
            <a:lvl5pPr marL="1618497" indent="0">
              <a:buNone/>
              <a:defRPr sz="1800"/>
            </a:lvl5pPr>
            <a:lvl6pPr marL="2023122" indent="0">
              <a:buNone/>
              <a:defRPr sz="1800"/>
            </a:lvl6pPr>
            <a:lvl7pPr marL="2427746" indent="0">
              <a:buNone/>
              <a:defRPr sz="1800"/>
            </a:lvl7pPr>
            <a:lvl8pPr marL="2832367" indent="0">
              <a:buNone/>
              <a:defRPr sz="1800"/>
            </a:lvl8pPr>
            <a:lvl9pPr marL="3236994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44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54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69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0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2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1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6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8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6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5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90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2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67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05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47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47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277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33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13" indent="0">
              <a:buNone/>
              <a:defRPr sz="2000" b="1"/>
            </a:lvl2pPr>
            <a:lvl3pPr marL="907629" indent="0">
              <a:buNone/>
              <a:defRPr sz="1800" b="1"/>
            </a:lvl3pPr>
            <a:lvl4pPr marL="1361440" indent="0">
              <a:buNone/>
              <a:defRPr sz="1600" b="1"/>
            </a:lvl4pPr>
            <a:lvl5pPr marL="1815259" indent="0">
              <a:buNone/>
              <a:defRPr sz="1600" b="1"/>
            </a:lvl5pPr>
            <a:lvl6pPr marL="2269074" indent="0">
              <a:buNone/>
              <a:defRPr sz="1600" b="1"/>
            </a:lvl6pPr>
            <a:lvl7pPr marL="2722885" indent="0">
              <a:buNone/>
              <a:defRPr sz="1600" b="1"/>
            </a:lvl7pPr>
            <a:lvl8pPr marL="3176702" indent="0">
              <a:buNone/>
              <a:defRPr sz="1600" b="1"/>
            </a:lvl8pPr>
            <a:lvl9pPr marL="36305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81" y="1151335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13" indent="0">
              <a:buNone/>
              <a:defRPr sz="2000" b="1"/>
            </a:lvl2pPr>
            <a:lvl3pPr marL="907629" indent="0">
              <a:buNone/>
              <a:defRPr sz="1800" b="1"/>
            </a:lvl3pPr>
            <a:lvl4pPr marL="1361440" indent="0">
              <a:buNone/>
              <a:defRPr sz="1600" b="1"/>
            </a:lvl4pPr>
            <a:lvl5pPr marL="1815259" indent="0">
              <a:buNone/>
              <a:defRPr sz="1600" b="1"/>
            </a:lvl5pPr>
            <a:lvl6pPr marL="2269074" indent="0">
              <a:buNone/>
              <a:defRPr sz="1600" b="1"/>
            </a:lvl6pPr>
            <a:lvl7pPr marL="2722885" indent="0">
              <a:buNone/>
              <a:defRPr sz="1600" b="1"/>
            </a:lvl7pPr>
            <a:lvl8pPr marL="3176702" indent="0">
              <a:buNone/>
              <a:defRPr sz="1600" b="1"/>
            </a:lvl8pPr>
            <a:lvl9pPr marL="36305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81" y="1631157"/>
            <a:ext cx="4041775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151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0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9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2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5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182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13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244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89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7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7" y="204843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57" y="1076381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3813" indent="0">
              <a:buNone/>
              <a:defRPr sz="1200"/>
            </a:lvl2pPr>
            <a:lvl3pPr marL="907629" indent="0">
              <a:buNone/>
              <a:defRPr sz="1000"/>
            </a:lvl3pPr>
            <a:lvl4pPr marL="1361440" indent="0">
              <a:buNone/>
              <a:defRPr sz="900"/>
            </a:lvl4pPr>
            <a:lvl5pPr marL="1815259" indent="0">
              <a:buNone/>
              <a:defRPr sz="900"/>
            </a:lvl5pPr>
            <a:lvl6pPr marL="2269074" indent="0">
              <a:buNone/>
              <a:defRPr sz="900"/>
            </a:lvl6pPr>
            <a:lvl7pPr marL="2722885" indent="0">
              <a:buNone/>
              <a:defRPr sz="900"/>
            </a:lvl7pPr>
            <a:lvl8pPr marL="3176702" indent="0">
              <a:buNone/>
              <a:defRPr sz="900"/>
            </a:lvl8pPr>
            <a:lvl9pPr marL="36305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78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3813" indent="0">
              <a:buNone/>
              <a:defRPr sz="2800"/>
            </a:lvl2pPr>
            <a:lvl3pPr marL="907629" indent="0">
              <a:buNone/>
              <a:defRPr sz="2400"/>
            </a:lvl3pPr>
            <a:lvl4pPr marL="1361440" indent="0">
              <a:buNone/>
              <a:defRPr sz="2000"/>
            </a:lvl4pPr>
            <a:lvl5pPr marL="1815259" indent="0">
              <a:buNone/>
              <a:defRPr sz="2000"/>
            </a:lvl5pPr>
            <a:lvl6pPr marL="2269074" indent="0">
              <a:buNone/>
              <a:defRPr sz="2000"/>
            </a:lvl6pPr>
            <a:lvl7pPr marL="2722885" indent="0">
              <a:buNone/>
              <a:defRPr sz="2000"/>
            </a:lvl7pPr>
            <a:lvl8pPr marL="3176702" indent="0">
              <a:buNone/>
              <a:defRPr sz="2000"/>
            </a:lvl8pPr>
            <a:lvl9pPr marL="363051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9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3813" indent="0">
              <a:buNone/>
              <a:defRPr sz="1200"/>
            </a:lvl2pPr>
            <a:lvl3pPr marL="907629" indent="0">
              <a:buNone/>
              <a:defRPr sz="1000"/>
            </a:lvl3pPr>
            <a:lvl4pPr marL="1361440" indent="0">
              <a:buNone/>
              <a:defRPr sz="900"/>
            </a:lvl4pPr>
            <a:lvl5pPr marL="1815259" indent="0">
              <a:buNone/>
              <a:defRPr sz="900"/>
            </a:lvl5pPr>
            <a:lvl6pPr marL="2269074" indent="0">
              <a:buNone/>
              <a:defRPr sz="900"/>
            </a:lvl6pPr>
            <a:lvl7pPr marL="2722885" indent="0">
              <a:buNone/>
              <a:defRPr sz="900"/>
            </a:lvl7pPr>
            <a:lvl8pPr marL="3176702" indent="0">
              <a:buNone/>
              <a:defRPr sz="900"/>
            </a:lvl8pPr>
            <a:lvl9pPr marL="36305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001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310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984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1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7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8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93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7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47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85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846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59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00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548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40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097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880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75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52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050" indent="0">
              <a:buNone/>
              <a:defRPr sz="2000" b="1"/>
            </a:lvl2pPr>
            <a:lvl3pPr marL="906100" indent="0">
              <a:buNone/>
              <a:defRPr sz="1800" b="1"/>
            </a:lvl3pPr>
            <a:lvl4pPr marL="1359150" indent="0">
              <a:buNone/>
              <a:defRPr sz="1600" b="1"/>
            </a:lvl4pPr>
            <a:lvl5pPr marL="1812200" indent="0">
              <a:buNone/>
              <a:defRPr sz="1600" b="1"/>
            </a:lvl5pPr>
            <a:lvl6pPr marL="2265251" indent="0">
              <a:buNone/>
              <a:defRPr sz="1600" b="1"/>
            </a:lvl6pPr>
            <a:lvl7pPr marL="2718296" indent="0">
              <a:buNone/>
              <a:defRPr sz="1600" b="1"/>
            </a:lvl7pPr>
            <a:lvl8pPr marL="3171351" indent="0">
              <a:buNone/>
              <a:defRPr sz="1600" b="1"/>
            </a:lvl8pPr>
            <a:lvl9pPr marL="362440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4" y="1151335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050" indent="0">
              <a:buNone/>
              <a:defRPr sz="2000" b="1"/>
            </a:lvl2pPr>
            <a:lvl3pPr marL="906100" indent="0">
              <a:buNone/>
              <a:defRPr sz="1800" b="1"/>
            </a:lvl3pPr>
            <a:lvl4pPr marL="1359150" indent="0">
              <a:buNone/>
              <a:defRPr sz="1600" b="1"/>
            </a:lvl4pPr>
            <a:lvl5pPr marL="1812200" indent="0">
              <a:buNone/>
              <a:defRPr sz="1600" b="1"/>
            </a:lvl5pPr>
            <a:lvl6pPr marL="2265251" indent="0">
              <a:buNone/>
              <a:defRPr sz="1600" b="1"/>
            </a:lvl6pPr>
            <a:lvl7pPr marL="2718296" indent="0">
              <a:buNone/>
              <a:defRPr sz="1600" b="1"/>
            </a:lvl7pPr>
            <a:lvl8pPr marL="3171351" indent="0">
              <a:buNone/>
              <a:defRPr sz="1600" b="1"/>
            </a:lvl8pPr>
            <a:lvl9pPr marL="362440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4" y="1631157"/>
            <a:ext cx="4041775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7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1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0" y="20485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0" y="107639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3050" indent="0">
              <a:buNone/>
              <a:defRPr sz="1200"/>
            </a:lvl2pPr>
            <a:lvl3pPr marL="906100" indent="0">
              <a:buNone/>
              <a:defRPr sz="1000"/>
            </a:lvl3pPr>
            <a:lvl4pPr marL="1359150" indent="0">
              <a:buNone/>
              <a:defRPr sz="900"/>
            </a:lvl4pPr>
            <a:lvl5pPr marL="1812200" indent="0">
              <a:buNone/>
              <a:defRPr sz="900"/>
            </a:lvl5pPr>
            <a:lvl6pPr marL="2265251" indent="0">
              <a:buNone/>
              <a:defRPr sz="900"/>
            </a:lvl6pPr>
            <a:lvl7pPr marL="2718296" indent="0">
              <a:buNone/>
              <a:defRPr sz="900"/>
            </a:lvl7pPr>
            <a:lvl8pPr marL="3171351" indent="0">
              <a:buNone/>
              <a:defRPr sz="900"/>
            </a:lvl8pPr>
            <a:lvl9pPr marL="362440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8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3050" indent="0">
              <a:buNone/>
              <a:defRPr sz="2800"/>
            </a:lvl2pPr>
            <a:lvl3pPr marL="906100" indent="0">
              <a:buNone/>
              <a:defRPr sz="2400"/>
            </a:lvl3pPr>
            <a:lvl4pPr marL="1359150" indent="0">
              <a:buNone/>
              <a:defRPr sz="2000"/>
            </a:lvl4pPr>
            <a:lvl5pPr marL="1812200" indent="0">
              <a:buNone/>
              <a:defRPr sz="2000"/>
            </a:lvl5pPr>
            <a:lvl6pPr marL="2265251" indent="0">
              <a:buNone/>
              <a:defRPr sz="2000"/>
            </a:lvl6pPr>
            <a:lvl7pPr marL="2718296" indent="0">
              <a:buNone/>
              <a:defRPr sz="2000"/>
            </a:lvl7pPr>
            <a:lvl8pPr marL="3171351" indent="0">
              <a:buNone/>
              <a:defRPr sz="2000"/>
            </a:lvl8pPr>
            <a:lvl9pPr marL="362440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72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3050" indent="0">
              <a:buNone/>
              <a:defRPr sz="1200"/>
            </a:lvl2pPr>
            <a:lvl3pPr marL="906100" indent="0">
              <a:buNone/>
              <a:defRPr sz="1000"/>
            </a:lvl3pPr>
            <a:lvl4pPr marL="1359150" indent="0">
              <a:buNone/>
              <a:defRPr sz="900"/>
            </a:lvl4pPr>
            <a:lvl5pPr marL="1812200" indent="0">
              <a:buNone/>
              <a:defRPr sz="900"/>
            </a:lvl5pPr>
            <a:lvl6pPr marL="2265251" indent="0">
              <a:buNone/>
              <a:defRPr sz="900"/>
            </a:lvl6pPr>
            <a:lvl7pPr marL="2718296" indent="0">
              <a:buNone/>
              <a:defRPr sz="900"/>
            </a:lvl7pPr>
            <a:lvl8pPr marL="3171351" indent="0">
              <a:buNone/>
              <a:defRPr sz="900"/>
            </a:lvl8pPr>
            <a:lvl9pPr marL="362440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7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  <a:prstGeom prst="rect">
            <a:avLst/>
          </a:prstGeom>
        </p:spPr>
        <p:txBody>
          <a:bodyPr vert="horz" lIns="90609" tIns="45308" rIns="90609" bIns="453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150"/>
            <a:ext cx="8229600" cy="3394473"/>
          </a:xfrm>
          <a:prstGeom prst="rect">
            <a:avLst/>
          </a:prstGeom>
        </p:spPr>
        <p:txBody>
          <a:bodyPr vert="horz" lIns="90609" tIns="45308" rIns="90609" bIns="453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90609" tIns="45308" rIns="90609" bIns="453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B520593F-FCBE-44B0-971F-8BB44F48C7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90609" tIns="45308" rIns="90609" bIns="453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90609" tIns="45308" rIns="90609" bIns="453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DBFEDE8C-EA2E-40C9-B5C7-A2248509DC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iming>
    <p:tnLst>
      <p:par>
        <p:cTn id="1" dur="indefinite" restart="never" nodeType="tmRoot"/>
      </p:par>
    </p:tnLst>
  </p:timing>
  <p:txStyles>
    <p:titleStyle>
      <a:lvl1pPr algn="ctr" defTabSz="9061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786" indent="-339786" algn="l" defTabSz="9061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6207" indent="-283156" algn="l" defTabSz="9061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2624" indent="-226525" algn="l" defTabSz="9061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676" indent="-226525" algn="l" defTabSz="9061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8727" indent="-226525" algn="l" defTabSz="9061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1773" indent="-226525" algn="l" defTabSz="9061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4824" indent="-226525" algn="l" defTabSz="9061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7875" indent="-226525" algn="l" defTabSz="9061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0926" indent="-226525" algn="l" defTabSz="9061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050" algn="l" defTabSz="906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100" algn="l" defTabSz="906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150" algn="l" defTabSz="906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2200" algn="l" defTabSz="906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5251" algn="l" defTabSz="906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8296" algn="l" defTabSz="906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351" algn="l" defTabSz="906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4401" algn="l" defTabSz="906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  <a:prstGeom prst="rect">
            <a:avLst/>
          </a:prstGeom>
        </p:spPr>
        <p:txBody>
          <a:bodyPr vert="horz" lIns="80925" tIns="40467" rIns="80925" bIns="4046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18"/>
            <a:ext cx="8229600" cy="3394472"/>
          </a:xfrm>
          <a:prstGeom prst="rect">
            <a:avLst/>
          </a:prstGeom>
        </p:spPr>
        <p:txBody>
          <a:bodyPr vert="horz" lIns="80925" tIns="40467" rIns="80925" bIns="404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  <p:sldLayoutId id="2147484357" r:id="rId12"/>
  </p:sldLayoutIdLst>
  <p:timing>
    <p:tnLst>
      <p:par>
        <p:cTn id="1" dur="indefinite" restart="never" nodeType="tmRoot"/>
      </p:par>
    </p:tnLst>
  </p:timing>
  <p:txStyles>
    <p:titleStyle>
      <a:lvl1pPr algn="ctr" defTabSz="80924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470" indent="-303470" algn="l" defTabSz="80924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511" indent="-252892" algn="l" defTabSz="80924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15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6176" indent="-202312" algn="l" defTabSz="809249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10" indent="-202312" algn="l" defTabSz="809249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5436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00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4682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9304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462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249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387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849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312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7746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6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699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33"/>
            <a:ext cx="8229600" cy="857250"/>
          </a:xfrm>
          <a:prstGeom prst="rect">
            <a:avLst/>
          </a:prstGeom>
        </p:spPr>
        <p:txBody>
          <a:bodyPr vert="horz" lIns="90763" tIns="45381" rIns="90763" bIns="453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150"/>
            <a:ext cx="8229600" cy="3394473"/>
          </a:xfrm>
          <a:prstGeom prst="rect">
            <a:avLst/>
          </a:prstGeom>
        </p:spPr>
        <p:txBody>
          <a:bodyPr vert="horz" lIns="90763" tIns="45381" rIns="90763" bIns="453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90763" tIns="45381" rIns="90763" bIns="4538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734"/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6734"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90763" tIns="45381" rIns="90763" bIns="4538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73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90763" tIns="45381" rIns="90763" bIns="4538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734"/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673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</p:sldLayoutIdLst>
  <p:timing>
    <p:tnLst>
      <p:par>
        <p:cTn id="1" dur="indefinite" restart="never" nodeType="tmRoot"/>
      </p:par>
    </p:tnLst>
  </p:timing>
  <p:txStyles>
    <p:titleStyle>
      <a:lvl1pPr algn="ctr" defTabSz="90762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361" indent="-340361" algn="l" defTabSz="907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50" indent="-283633" algn="l" defTabSz="90762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536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351" indent="-226907" algn="l" defTabSz="90762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167" indent="-226907" algn="l" defTabSz="90762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5978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9793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3609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424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13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629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40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259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074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885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702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516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  <p:sldLayoutId id="2147484383" r:id="rId12"/>
    <p:sldLayoutId id="2147484384" r:id="rId13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66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634330" y="670245"/>
            <a:ext cx="7929618" cy="338861"/>
          </a:xfrm>
          <a:prstGeom prst="rect">
            <a:avLst/>
          </a:prstGeom>
          <a:noFill/>
        </p:spPr>
        <p:txBody>
          <a:bodyPr wrap="square" lIns="91739" tIns="45872" rIns="91739" bIns="45872" rtlCol="0">
            <a:spAutoFit/>
          </a:bodyPr>
          <a:lstStyle/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 equilateral triangle ABC, D is a point on side BC such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079486" y="685133"/>
            <a:ext cx="2915522" cy="1422373"/>
          </a:xfrm>
          <a:prstGeom prst="roundRect">
            <a:avLst/>
          </a:prstGeom>
          <a:solidFill>
            <a:srgbClr val="CC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408373" y="3133035"/>
            <a:ext cx="2858074" cy="540440"/>
          </a:xfrm>
          <a:prstGeom prst="roundRect">
            <a:avLst>
              <a:gd name="adj" fmla="val 46034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106873" y="685110"/>
            <a:ext cx="2858074" cy="389209"/>
          </a:xfrm>
          <a:prstGeom prst="roundRect">
            <a:avLst>
              <a:gd name="adj" fmla="val 46034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100523" y="1085160"/>
            <a:ext cx="2858074" cy="540440"/>
          </a:xfrm>
          <a:prstGeom prst="roundRect">
            <a:avLst>
              <a:gd name="adj" fmla="val 46034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8451" y="2403288"/>
            <a:ext cx="428628" cy="368990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  <a:endParaRPr lang="en-US" sz="18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7994" y="2403288"/>
            <a:ext cx="511265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PD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1213" y="2403288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2191" y="2403288"/>
            <a:ext cx="277640" cy="368990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8870" y="2540719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7266" y="2402514"/>
            <a:ext cx="504853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2486" y="2277742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53763" y="2599723"/>
            <a:ext cx="231031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80999" y="2277742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80999" y="2540719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26923" y="2599723"/>
            <a:ext cx="231031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ouble Bracket 12"/>
          <p:cNvSpPr/>
          <p:nvPr/>
        </p:nvSpPr>
        <p:spPr>
          <a:xfrm>
            <a:off x="2186089" y="2316450"/>
            <a:ext cx="836410" cy="58125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451" y="3212519"/>
            <a:ext cx="428628" cy="368990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  <a:endParaRPr lang="en-US" sz="18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7994" y="3212519"/>
            <a:ext cx="511265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11213" y="3212519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41743" y="3349950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7266" y="3211745"/>
            <a:ext cx="504853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253763" y="3408954"/>
            <a:ext cx="689511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62191" y="3086973"/>
            <a:ext cx="277640" cy="368990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Bookman Old Style" pitchFamily="18" charset="0"/>
              </a:rPr>
              <a:t>-</a:t>
            </a:r>
            <a:endParaRPr lang="en-US" sz="18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02486" y="3086974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80999" y="3086973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3" name="Double Bracket 22"/>
          <p:cNvSpPr/>
          <p:nvPr/>
        </p:nvSpPr>
        <p:spPr>
          <a:xfrm>
            <a:off x="2186089" y="3125667"/>
            <a:ext cx="836410" cy="58125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39" tIns="45872" rIns="91739" bIns="45872" rtlCol="0" anchor="ctr"/>
          <a:lstStyle/>
          <a:p>
            <a:pPr algn="ctr" defTabSz="807992"/>
            <a:r>
              <a:rPr lang="en-US" sz="1600" b="1" dirty="0">
                <a:solidFill>
                  <a:prstClr val="white"/>
                </a:solidFill>
              </a:rPr>
              <a:t> 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171667" y="2183185"/>
            <a:ext cx="0" cy="16676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96047" y="2403288"/>
            <a:ext cx="428628" cy="368990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  <a:endParaRPr lang="en-US" sz="18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25590" y="2403288"/>
            <a:ext cx="511265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18809" y="2403288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16466" y="2540719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74862" y="2402514"/>
            <a:ext cx="504853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10082" y="2277742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961359" y="2599723"/>
            <a:ext cx="231031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ouble Bracket 31"/>
          <p:cNvSpPr/>
          <p:nvPr/>
        </p:nvSpPr>
        <p:spPr>
          <a:xfrm>
            <a:off x="4893684" y="2316450"/>
            <a:ext cx="371541" cy="581254"/>
          </a:xfrm>
          <a:prstGeom prst="bracketPair">
            <a:avLst>
              <a:gd name="adj" fmla="val 2332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96047" y="3225848"/>
            <a:ext cx="428628" cy="368990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  <a:endParaRPr lang="en-US" sz="18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25590" y="3225848"/>
            <a:ext cx="511265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18809" y="3225848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57069" y="3363279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9646" y="3225074"/>
            <a:ext cx="50004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50685" y="3100302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501976" y="3422283"/>
            <a:ext cx="231031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72689" y="3210984"/>
            <a:ext cx="777363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(vi)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4330" y="1394854"/>
            <a:ext cx="269776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Prove that 9AD² = 7AB².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34330" y="895067"/>
            <a:ext cx="1996059" cy="599850"/>
            <a:chOff x="455083" y="335367"/>
            <a:chExt cx="1985317" cy="597073"/>
          </a:xfrm>
        </p:grpSpPr>
        <p:sp>
          <p:nvSpPr>
            <p:cNvPr id="69" name="Rectangle 68"/>
            <p:cNvSpPr/>
            <p:nvPr/>
          </p:nvSpPr>
          <p:spPr>
            <a:xfrm>
              <a:off x="455083" y="461448"/>
              <a:ext cx="1985317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that BD =      </a:t>
              </a:r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 BC</a:t>
              </a:r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.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591976" y="335367"/>
              <a:ext cx="330607" cy="597073"/>
              <a:chOff x="1611026" y="439270"/>
              <a:chExt cx="330607" cy="597073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625502" y="439270"/>
                <a:ext cx="301656" cy="336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1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V="1">
                <a:off x="1611026" y="746617"/>
                <a:ext cx="330607" cy="109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1625501" y="699357"/>
                <a:ext cx="301656" cy="336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3</a:t>
                </a:r>
              </a:p>
            </p:txBody>
          </p:sp>
        </p:grpSp>
      </p:grpSp>
      <p:sp>
        <p:nvSpPr>
          <p:cNvPr id="74" name="Rectangle 73"/>
          <p:cNvSpPr/>
          <p:nvPr/>
        </p:nvSpPr>
        <p:spPr>
          <a:xfrm>
            <a:off x="616733" y="1701532"/>
            <a:ext cx="3295681" cy="369126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Construction : Draw AP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</a:t>
            </a:r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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4771" y="2077035"/>
            <a:ext cx="892779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Proof :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>
          <a:xfrm>
            <a:off x="5940538" y="853440"/>
            <a:ext cx="2520000" cy="1859280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05638" y="55245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26907" y="265985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93113" y="256222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C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8" name="Arc 77"/>
          <p:cNvSpPr/>
          <p:nvPr/>
        </p:nvSpPr>
        <p:spPr>
          <a:xfrm>
            <a:off x="5615940" y="2392680"/>
            <a:ext cx="655320" cy="655320"/>
          </a:xfrm>
          <a:prstGeom prst="arc">
            <a:avLst>
              <a:gd name="adj1" fmla="val 18305090"/>
              <a:gd name="adj2" fmla="val 21357619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08713" y="231140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60°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4" name="Straight Connector 83"/>
          <p:cNvCxnSpPr>
            <a:stCxn id="80" idx="0"/>
          </p:cNvCxnSpPr>
          <p:nvPr/>
        </p:nvCxnSpPr>
        <p:spPr>
          <a:xfrm flipH="1">
            <a:off x="6630730" y="853440"/>
            <a:ext cx="569808" cy="18757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53188" y="266382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6" name="Straight Connector 85"/>
          <p:cNvCxnSpPr>
            <a:stCxn id="80" idx="0"/>
          </p:cNvCxnSpPr>
          <p:nvPr/>
        </p:nvCxnSpPr>
        <p:spPr>
          <a:xfrm>
            <a:off x="7200538" y="853440"/>
            <a:ext cx="362" cy="186436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225505" y="2578100"/>
            <a:ext cx="107950" cy="10795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81838" y="266065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P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9" name="Round Same Side Corner Rectangle 88"/>
          <p:cNvSpPr/>
          <p:nvPr/>
        </p:nvSpPr>
        <p:spPr>
          <a:xfrm>
            <a:off x="3513710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(Q.15)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938776" y="2716909"/>
            <a:ext cx="252074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80" idx="0"/>
            <a:endCxn id="80" idx="2"/>
          </p:cNvCxnSpPr>
          <p:nvPr/>
        </p:nvCxnSpPr>
        <p:spPr>
          <a:xfrm flipH="1">
            <a:off x="5940538" y="853440"/>
            <a:ext cx="1260000" cy="185928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Rectangle 94"/>
          <p:cNvSpPr/>
          <p:nvPr/>
        </p:nvSpPr>
        <p:spPr>
          <a:xfrm>
            <a:off x="1388706" y="4054228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96" name="Group 60"/>
          <p:cNvGrpSpPr/>
          <p:nvPr/>
        </p:nvGrpSpPr>
        <p:grpSpPr>
          <a:xfrm>
            <a:off x="1769027" y="3909408"/>
            <a:ext cx="383758" cy="338554"/>
            <a:chOff x="875997" y="4419377"/>
            <a:chExt cx="383758" cy="338868"/>
          </a:xfrm>
        </p:grpSpPr>
        <p:sp>
          <p:nvSpPr>
            <p:cNvPr id="97" name="Rectangle 96"/>
            <p:cNvSpPr/>
            <p:nvPr/>
          </p:nvSpPr>
          <p:spPr>
            <a:xfrm>
              <a:off x="875997" y="4419377"/>
              <a:ext cx="29687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√</a:t>
              </a:r>
              <a:endPara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16200000" flipH="1">
              <a:off x="1168203" y="4389990"/>
              <a:ext cx="223" cy="1828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1901886" y="3902283"/>
            <a:ext cx="302874" cy="338348"/>
          </a:xfrm>
          <a:prstGeom prst="rect">
            <a:avLst/>
          </a:prstGeom>
          <a:ln>
            <a:noFill/>
          </a:ln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1845200" y="4235815"/>
            <a:ext cx="389610" cy="6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886975" y="4199223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169270" y="4054228"/>
            <a:ext cx="50004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563293" y="3887409"/>
            <a:ext cx="262800" cy="256274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667361" y="4054228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90670" y="3902283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3081857" y="4242159"/>
            <a:ext cx="321772" cy="6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088458" y="4199223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353239" y="4054228"/>
            <a:ext cx="50004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745987" y="3889766"/>
            <a:ext cx="262800" cy="256274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805409" y="4070942"/>
            <a:ext cx="1727944" cy="584569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[from (i), (ii)</a:t>
            </a:r>
          </a:p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    and (vi)]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43159" y="4054228"/>
            <a:ext cx="589812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AD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12" name="Double Bracket 111"/>
          <p:cNvSpPr/>
          <p:nvPr/>
        </p:nvSpPr>
        <p:spPr>
          <a:xfrm>
            <a:off x="1799825" y="3952504"/>
            <a:ext cx="836410" cy="58125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3" name="Double Bracket 112"/>
          <p:cNvSpPr/>
          <p:nvPr/>
        </p:nvSpPr>
        <p:spPr>
          <a:xfrm>
            <a:off x="3036677" y="3961455"/>
            <a:ext cx="785204" cy="58125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39" tIns="45872" rIns="91739" bIns="45872" rtlCol="0" anchor="ctr"/>
          <a:lstStyle/>
          <a:p>
            <a:pPr algn="ctr"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4087542" y="694960"/>
            <a:ext cx="2912442" cy="1380895"/>
            <a:chOff x="1464658" y="2415476"/>
            <a:chExt cx="2912442" cy="1380895"/>
          </a:xfrm>
        </p:grpSpPr>
        <p:sp>
          <p:nvSpPr>
            <p:cNvPr id="117" name="Rectangle 116"/>
            <p:cNvSpPr/>
            <p:nvPr/>
          </p:nvSpPr>
          <p:spPr>
            <a:xfrm>
              <a:off x="1464658" y="2415476"/>
              <a:ext cx="589812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AD</a:t>
              </a:r>
              <a:r>
                <a: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  <a:endPara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971316" y="2415476"/>
              <a:ext cx="309286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215582" y="2415476"/>
              <a:ext cx="573782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AP</a:t>
              </a:r>
              <a:r>
                <a: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45536" y="2415476"/>
              <a:ext cx="833469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+  PD</a:t>
              </a:r>
              <a:r>
                <a: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693100" y="2415476"/>
              <a:ext cx="684000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algn="r"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…(</a:t>
              </a:r>
              <a:r>
                <a:rPr lang="en-US" sz="1600" b="1" dirty="0" err="1">
                  <a:solidFill>
                    <a:prstClr val="white"/>
                  </a:solidFill>
                  <a:latin typeface="Century Schoolbook" panose="02040604050505020304" pitchFamily="18" charset="0"/>
                </a:rPr>
                <a:t>i</a:t>
              </a:r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)</a:t>
              </a:r>
              <a:endPara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464658" y="2936890"/>
              <a:ext cx="495235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AP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71316" y="2936890"/>
              <a:ext cx="309286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24" name="Group 82"/>
            <p:cNvGrpSpPr/>
            <p:nvPr/>
          </p:nvGrpSpPr>
          <p:grpSpPr>
            <a:xfrm>
              <a:off x="2229198" y="2784704"/>
              <a:ext cx="388909" cy="338554"/>
              <a:chOff x="875997" y="4419377"/>
              <a:chExt cx="388909" cy="338868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875997" y="4419377"/>
                <a:ext cx="296876" cy="33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√</a:t>
                </a:r>
                <a:endPara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 rot="16200000" flipH="1">
                <a:off x="1170583" y="4383248"/>
                <a:ext cx="223" cy="18842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2362064" y="2784707"/>
              <a:ext cx="302874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  <a:endPara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347151" y="3084367"/>
              <a:ext cx="302874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74888" y="2936890"/>
              <a:ext cx="500044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AB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305363" y="3098218"/>
              <a:ext cx="389610" cy="6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3651033" y="2936905"/>
              <a:ext cx="726067" cy="369126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8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...(</a:t>
              </a:r>
              <a:r>
                <a:rPr lang="en-US" sz="18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ii)</a:t>
              </a:r>
              <a:endParaRPr lang="en-US" sz="18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633400" y="3438560"/>
              <a:ext cx="743700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...(</a:t>
              </a:r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iii)</a:t>
              </a:r>
              <a:endPara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464658" y="3451260"/>
              <a:ext cx="511265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PD</a:t>
              </a:r>
              <a:endPara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313210" y="3446165"/>
              <a:ext cx="500044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BP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934742" y="3438560"/>
              <a:ext cx="516074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BD</a:t>
              </a:r>
              <a:endPara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71316" y="3458023"/>
              <a:ext cx="309286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712026" y="3437582"/>
              <a:ext cx="286844" cy="338348"/>
            </a:xfrm>
            <a:prstGeom prst="rect">
              <a:avLst/>
            </a:prstGeom>
          </p:spPr>
          <p:txBody>
            <a:bodyPr wrap="none" lIns="91235" tIns="45618" rIns="91235" bIns="45618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82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0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0"/>
                            </p:stCondLst>
                            <p:childTnLst>
                              <p:par>
                                <p:cTn id="2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38" grpId="0" animBg="1"/>
      <p:bldP spid="138" grpId="1" animBg="1"/>
      <p:bldP spid="139" grpId="0" animBg="1"/>
      <p:bldP spid="139" grpId="1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3" grpId="0" animBg="1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 animBg="1"/>
      <p:bldP spid="25" grpId="0"/>
      <p:bldP spid="26" grpId="0"/>
      <p:bldP spid="27" grpId="0"/>
      <p:bldP spid="28" grpId="0"/>
      <p:bldP spid="29" grpId="0"/>
      <p:bldP spid="30" grpId="0"/>
      <p:bldP spid="32" grpId="0" animBg="1"/>
      <p:bldP spid="35" grpId="0"/>
      <p:bldP spid="36" grpId="0"/>
      <p:bldP spid="37" grpId="0"/>
      <p:bldP spid="38" grpId="0"/>
      <p:bldP spid="39" grpId="0"/>
      <p:bldP spid="40" grpId="0"/>
      <p:bldP spid="42" grpId="0"/>
      <p:bldP spid="95" grpId="0"/>
      <p:bldP spid="99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09" grpId="0"/>
      <p:bldP spid="110" grpId="0"/>
      <p:bldP spid="111" grpId="0"/>
      <p:bldP spid="112" grpId="0" animBg="1"/>
      <p:bldP spid="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34330" y="670245"/>
            <a:ext cx="7929618" cy="338861"/>
          </a:xfrm>
          <a:prstGeom prst="rect">
            <a:avLst/>
          </a:prstGeom>
          <a:noFill/>
        </p:spPr>
        <p:txBody>
          <a:bodyPr wrap="square" lIns="91739" tIns="45872" rIns="91739" bIns="45872" rtlCol="0">
            <a:spAutoFit/>
          </a:bodyPr>
          <a:lstStyle/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 equilateral triangle ABC, D is a point on side BC such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4330" y="1394854"/>
            <a:ext cx="269776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Prove that 9AD² = 7AB².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34330" y="895067"/>
            <a:ext cx="1996059" cy="599850"/>
            <a:chOff x="455083" y="335367"/>
            <a:chExt cx="1985317" cy="597073"/>
          </a:xfrm>
        </p:grpSpPr>
        <p:sp>
          <p:nvSpPr>
            <p:cNvPr id="36" name="Rectangle 35"/>
            <p:cNvSpPr/>
            <p:nvPr/>
          </p:nvSpPr>
          <p:spPr>
            <a:xfrm>
              <a:off x="455083" y="461448"/>
              <a:ext cx="1985317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that BD =      </a:t>
              </a:r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 BC</a:t>
              </a:r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.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591976" y="335367"/>
              <a:ext cx="330607" cy="597073"/>
              <a:chOff x="1611026" y="439270"/>
              <a:chExt cx="330607" cy="59707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625502" y="439270"/>
                <a:ext cx="301656" cy="336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1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1611026" y="746617"/>
                <a:ext cx="330607" cy="109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1625501" y="699357"/>
                <a:ext cx="301656" cy="336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3</a:t>
                </a:r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616733" y="1701532"/>
            <a:ext cx="3295681" cy="369126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Construction : Draw AP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</a:t>
            </a:r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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4771" y="2077035"/>
            <a:ext cx="892779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Proof :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5940538" y="853440"/>
            <a:ext cx="2520000" cy="1859280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05638" y="55245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26907" y="265985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93113" y="256222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C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08713" y="231140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60°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48" name="Straight Connector 47"/>
          <p:cNvCxnSpPr>
            <a:stCxn id="43" idx="0"/>
          </p:cNvCxnSpPr>
          <p:nvPr/>
        </p:nvCxnSpPr>
        <p:spPr>
          <a:xfrm flipH="1">
            <a:off x="6630730" y="853440"/>
            <a:ext cx="569808" cy="18757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53188" y="266382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0" name="Straight Connector 49"/>
          <p:cNvCxnSpPr>
            <a:stCxn id="43" idx="0"/>
          </p:cNvCxnSpPr>
          <p:nvPr/>
        </p:nvCxnSpPr>
        <p:spPr>
          <a:xfrm>
            <a:off x="7200538" y="853440"/>
            <a:ext cx="362" cy="186436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25505" y="2578100"/>
            <a:ext cx="107950" cy="10795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81838" y="266065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P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798636" y="4240807"/>
            <a:ext cx="428628" cy="368990"/>
          </a:xfrm>
          <a:prstGeom prst="rect">
            <a:avLst/>
          </a:prstGeom>
          <a:ln>
            <a:noFill/>
          </a:ln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  <a:endParaRPr lang="en-US" sz="18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2498" y="2154176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703685" y="2494052"/>
            <a:ext cx="321772" cy="6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710287" y="2452666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75067" y="2306137"/>
            <a:ext cx="57859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301143" y="2338672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30122" y="2154176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921308" y="2494052"/>
            <a:ext cx="321772" cy="6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880844" y="2451117"/>
            <a:ext cx="42149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algn="ctr"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92690" y="2306137"/>
            <a:ext cx="57859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05997" y="2338672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98833" y="2964771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54872" y="2964011"/>
            <a:ext cx="57859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462880" y="2964792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25518" y="3102222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25143" y="2839260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2273618" y="3142162"/>
            <a:ext cx="231031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719995" y="2839245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72929" y="3102237"/>
            <a:ext cx="42149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algn="ctr"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36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718016" y="3142162"/>
            <a:ext cx="321772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Double Bracket 76"/>
          <p:cNvSpPr/>
          <p:nvPr/>
        </p:nvSpPr>
        <p:spPr>
          <a:xfrm>
            <a:off x="2205929" y="2877954"/>
            <a:ext cx="877198" cy="58125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black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073747" y="2624384"/>
            <a:ext cx="38798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291890" y="2624384"/>
            <a:ext cx="38798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298833" y="3631671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54872" y="3630911"/>
            <a:ext cx="57859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634374" y="3769137"/>
            <a:ext cx="42149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68557" y="3506159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272545" y="3809062"/>
            <a:ext cx="1195152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Double Bracket 84"/>
          <p:cNvSpPr/>
          <p:nvPr/>
        </p:nvSpPr>
        <p:spPr>
          <a:xfrm>
            <a:off x="2205914" y="3544853"/>
            <a:ext cx="1316403" cy="58125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476406" y="3474247"/>
            <a:ext cx="296462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91356" y="3506159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914300" y="3506159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137202" y="3506159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418889" y="3375883"/>
            <a:ext cx="339021" cy="0"/>
          </a:xfrm>
          <a:prstGeom prst="straightConnector1">
            <a:avLst/>
          </a:prstGeom>
          <a:ln w="1905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373425" y="3364725"/>
            <a:ext cx="277616" cy="26135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100" b="1" dirty="0">
                <a:solidFill>
                  <a:srgbClr val="FFFF00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298833" y="4307542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54872" y="4306768"/>
            <a:ext cx="57859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450505" y="4444993"/>
            <a:ext cx="42149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268572" y="4182016"/>
            <a:ext cx="42149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27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2272559" y="4484937"/>
            <a:ext cx="827413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Double Bracket 96"/>
          <p:cNvSpPr/>
          <p:nvPr/>
        </p:nvSpPr>
        <p:spPr>
          <a:xfrm>
            <a:off x="2205914" y="4220724"/>
            <a:ext cx="986776" cy="58125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604033" y="4182016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818997" y="4182016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703769" y="3554491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627700" y="3553717"/>
            <a:ext cx="57859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119785" y="3691943"/>
            <a:ext cx="42149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36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119785" y="3428965"/>
            <a:ext cx="42149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28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5147709" y="3741420"/>
            <a:ext cx="413707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Double Bracket 104"/>
          <p:cNvSpPr/>
          <p:nvPr/>
        </p:nvSpPr>
        <p:spPr>
          <a:xfrm>
            <a:off x="5081080" y="3467659"/>
            <a:ext cx="538739" cy="58125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706079" y="4240807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160532" y="4240807"/>
            <a:ext cx="589812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AD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339512" y="4231140"/>
            <a:ext cx="57859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052734" y="4369352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052734" y="4106389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7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5087058" y="4418815"/>
            <a:ext cx="275804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5201614" y="3525023"/>
            <a:ext cx="300609" cy="1829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5201614" y="3773261"/>
            <a:ext cx="300609" cy="1829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339730" y="3329658"/>
            <a:ext cx="266006" cy="261404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1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7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9730" y="3903165"/>
            <a:ext cx="266006" cy="261404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1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6405743" y="3291830"/>
            <a:ext cx="0" cy="13890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 Same Side Corner Rectangle 116"/>
          <p:cNvSpPr/>
          <p:nvPr/>
        </p:nvSpPr>
        <p:spPr>
          <a:xfrm>
            <a:off x="3513710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(Q.15)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571486" y="743131"/>
            <a:ext cx="4899414" cy="899977"/>
            <a:chOff x="980686" y="2432231"/>
            <a:chExt cx="4899414" cy="899977"/>
          </a:xfrm>
        </p:grpSpPr>
        <p:sp>
          <p:nvSpPr>
            <p:cNvPr id="119" name="Rounded Rectangle 118"/>
            <p:cNvSpPr/>
            <p:nvPr/>
          </p:nvSpPr>
          <p:spPr>
            <a:xfrm>
              <a:off x="980686" y="2432231"/>
              <a:ext cx="4899414" cy="899977"/>
            </a:xfrm>
            <a:prstGeom prst="roundRect">
              <a:avLst/>
            </a:prstGeom>
            <a:solidFill>
              <a:srgbClr val="CC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084459" y="2503109"/>
              <a:ext cx="4690194" cy="768102"/>
              <a:chOff x="1084459" y="2503109"/>
              <a:chExt cx="4690194" cy="76810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1630006" y="2669928"/>
                <a:ext cx="309286" cy="338348"/>
              </a:xfrm>
              <a:prstGeom prst="rect">
                <a:avLst/>
              </a:prstGeom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=</a:t>
                </a:r>
                <a:endPara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grpSp>
            <p:nvGrpSpPr>
              <p:cNvPr id="122" name="Group 60"/>
              <p:cNvGrpSpPr/>
              <p:nvPr/>
            </p:nvGrpSpPr>
            <p:grpSpPr>
              <a:xfrm>
                <a:off x="2010327" y="2525108"/>
                <a:ext cx="383758" cy="338554"/>
                <a:chOff x="875997" y="4419377"/>
                <a:chExt cx="383758" cy="338868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875997" y="4419377"/>
                  <a:ext cx="296876" cy="338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807992"/>
                  <a:r>
                    <a:rPr lang="en-US" sz="1600" b="1" dirty="0">
                      <a:solidFill>
                        <a:prstClr val="white"/>
                      </a:solidFill>
                      <a:latin typeface="Century Schoolbook" panose="02040604050505020304" pitchFamily="18" charset="0"/>
                    </a:rPr>
                    <a:t>√</a:t>
                  </a:r>
                  <a:endParaRPr lang="en-US" sz="1600" b="1" baseline="30000" dirty="0">
                    <a:solidFill>
                      <a:prstClr val="white"/>
                    </a:solidFill>
                    <a:latin typeface="Century Schoolbook" panose="02040604050505020304" pitchFamily="18" charset="0"/>
                  </a:endParaRPr>
                </a:p>
              </p:txBody>
            </p:sp>
            <p:cxnSp>
              <p:nvCxnSpPr>
                <p:cNvPr id="139" name="Straight Connector 138"/>
                <p:cNvCxnSpPr/>
                <p:nvPr/>
              </p:nvCxnSpPr>
              <p:spPr>
                <a:xfrm rot="16200000" flipH="1">
                  <a:off x="1168203" y="4389990"/>
                  <a:ext cx="223" cy="18288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Rectangle 122"/>
              <p:cNvSpPr/>
              <p:nvPr/>
            </p:nvSpPr>
            <p:spPr>
              <a:xfrm>
                <a:off x="2143186" y="2517983"/>
                <a:ext cx="302874" cy="338348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3</a:t>
                </a:r>
                <a:endPara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2086500" y="2851515"/>
                <a:ext cx="389610" cy="64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Rectangle 124"/>
              <p:cNvSpPr/>
              <p:nvPr/>
            </p:nvSpPr>
            <p:spPr>
              <a:xfrm>
                <a:off x="2128275" y="2814923"/>
                <a:ext cx="302874" cy="338348"/>
              </a:xfrm>
              <a:prstGeom prst="rect">
                <a:avLst/>
              </a:prstGeom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410570" y="2669928"/>
                <a:ext cx="500044" cy="338348"/>
              </a:xfrm>
              <a:prstGeom prst="rect">
                <a:avLst/>
              </a:prstGeom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AB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804593" y="2503109"/>
                <a:ext cx="262800" cy="256274"/>
              </a:xfrm>
              <a:prstGeom prst="rect">
                <a:avLst/>
              </a:prstGeom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baseline="30000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908661" y="2669928"/>
                <a:ext cx="309286" cy="338348"/>
              </a:xfrm>
              <a:prstGeom prst="rect">
                <a:avLst/>
              </a:prstGeom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+</a:t>
                </a:r>
                <a:endPara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331970" y="2517983"/>
                <a:ext cx="302874" cy="338348"/>
              </a:xfrm>
              <a:prstGeom prst="rect">
                <a:avLst/>
              </a:prstGeom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1</a:t>
                </a:r>
                <a:endPara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3323157" y="2857859"/>
                <a:ext cx="321772" cy="64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Rectangle 130"/>
              <p:cNvSpPr/>
              <p:nvPr/>
            </p:nvSpPr>
            <p:spPr>
              <a:xfrm>
                <a:off x="3329758" y="2814923"/>
                <a:ext cx="302874" cy="338348"/>
              </a:xfrm>
              <a:prstGeom prst="rect">
                <a:avLst/>
              </a:prstGeom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6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594539" y="2669928"/>
                <a:ext cx="500044" cy="338348"/>
              </a:xfrm>
              <a:prstGeom prst="rect">
                <a:avLst/>
              </a:prstGeom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AB</a:t>
                </a: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987287" y="2505466"/>
                <a:ext cx="262800" cy="256274"/>
              </a:xfrm>
              <a:prstGeom prst="rect">
                <a:avLst/>
              </a:prstGeom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baseline="30000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046709" y="2686642"/>
                <a:ext cx="1727944" cy="584569"/>
              </a:xfrm>
              <a:prstGeom prst="rect">
                <a:avLst/>
              </a:prstGeom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... [from (i), (ii)</a:t>
                </a:r>
              </a:p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     and (vi)]</a:t>
                </a:r>
                <a:endParaRPr lang="en-US" sz="1600" b="1" baseline="30000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84459" y="2669928"/>
                <a:ext cx="589812" cy="338348"/>
              </a:xfrm>
              <a:prstGeom prst="rect">
                <a:avLst/>
              </a:prstGeom>
            </p:spPr>
            <p:txBody>
              <a:bodyPr wrap="none" lIns="91235" tIns="45618" rIns="91235" bIns="45618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AD</a:t>
                </a:r>
                <a:r>
                  <a:rPr lang="en-US" sz="1600" b="1" baseline="30000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2</a:t>
                </a:r>
              </a:p>
            </p:txBody>
          </p:sp>
          <p:sp>
            <p:nvSpPr>
              <p:cNvPr id="136" name="Double Bracket 135"/>
              <p:cNvSpPr/>
              <p:nvPr/>
            </p:nvSpPr>
            <p:spPr>
              <a:xfrm>
                <a:off x="2041125" y="2568204"/>
                <a:ext cx="836410" cy="581254"/>
              </a:xfrm>
              <a:prstGeom prst="bracketPair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739" tIns="45872" rIns="91739" bIns="45872" rtlCol="0" anchor="ctr"/>
              <a:lstStyle/>
              <a:p>
                <a:pPr algn="ctr" defTabSz="807992"/>
                <a:endParaRPr lang="en-US" sz="1600" b="1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37" name="Double Bracket 136"/>
              <p:cNvSpPr/>
              <p:nvPr/>
            </p:nvSpPr>
            <p:spPr>
              <a:xfrm>
                <a:off x="3277977" y="2577155"/>
                <a:ext cx="785204" cy="581254"/>
              </a:xfrm>
              <a:prstGeom prst="bracketPair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1739" tIns="45872" rIns="91739" bIns="45872" rtlCol="0" anchor="ctr"/>
              <a:lstStyle/>
              <a:p>
                <a:pPr algn="ctr"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 </a:t>
                </a:r>
              </a:p>
            </p:txBody>
          </p:sp>
        </p:grpSp>
      </p:grpSp>
      <p:cxnSp>
        <p:nvCxnSpPr>
          <p:cNvPr id="66" name="Straight Connector 65"/>
          <p:cNvCxnSpPr/>
          <p:nvPr/>
        </p:nvCxnSpPr>
        <p:spPr>
          <a:xfrm>
            <a:off x="4604359" y="1532073"/>
            <a:ext cx="101128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58492" y="1532073"/>
            <a:ext cx="96531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814943" y="2213811"/>
            <a:ext cx="0" cy="25953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733305" y="3708541"/>
            <a:ext cx="1772060" cy="38852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35" tIns="45618" rIns="91235" bIns="45618" rtlCol="0" anchor="ctr"/>
          <a:lstStyle/>
          <a:p>
            <a:pPr algn="ctr" defTabSz="912350"/>
            <a:endParaRPr lang="en-US" sz="1600" b="1" dirty="0">
              <a:solidFill>
                <a:prstClr val="white"/>
              </a:solidFill>
            </a:endParaRPr>
          </a:p>
          <a:p>
            <a:pPr algn="ctr" defTabSz="912350"/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379126" y="3718350"/>
            <a:ext cx="428628" cy="338348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  <a:endParaRPr lang="en-US" sz="16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411197" y="3718350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723727" y="3718350"/>
            <a:ext cx="70843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9AD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7708991" y="3708682"/>
            <a:ext cx="697213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7AB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48" name="Arc 147"/>
          <p:cNvSpPr/>
          <p:nvPr/>
        </p:nvSpPr>
        <p:spPr>
          <a:xfrm>
            <a:off x="5615940" y="2392680"/>
            <a:ext cx="655320" cy="655320"/>
          </a:xfrm>
          <a:prstGeom prst="arc">
            <a:avLst>
              <a:gd name="adj1" fmla="val 18305090"/>
              <a:gd name="adj2" fmla="val 21357619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3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5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5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77" grpId="0" animBg="1"/>
      <p:bldP spid="80" grpId="0"/>
      <p:bldP spid="81" grpId="0"/>
      <p:bldP spid="82" grpId="0"/>
      <p:bldP spid="83" grpId="0"/>
      <p:bldP spid="85" grpId="0" animBg="1"/>
      <p:bldP spid="86" grpId="0"/>
      <p:bldP spid="87" grpId="0"/>
      <p:bldP spid="88" grpId="0"/>
      <p:bldP spid="89" grpId="0"/>
      <p:bldP spid="91" grpId="0"/>
      <p:bldP spid="91" grpId="1"/>
      <p:bldP spid="92" grpId="0"/>
      <p:bldP spid="93" grpId="0"/>
      <p:bldP spid="94" grpId="0"/>
      <p:bldP spid="95" grpId="0"/>
      <p:bldP spid="97" grpId="0" animBg="1"/>
      <p:bldP spid="98" grpId="0"/>
      <p:bldP spid="99" grpId="0"/>
      <p:bldP spid="100" grpId="0"/>
      <p:bldP spid="101" grpId="0"/>
      <p:bldP spid="102" grpId="0"/>
      <p:bldP spid="103" grpId="0"/>
      <p:bldP spid="105" grpId="0" animBg="1"/>
      <p:bldP spid="106" grpId="0"/>
      <p:bldP spid="107" grpId="0"/>
      <p:bldP spid="108" grpId="0"/>
      <p:bldP spid="109" grpId="0"/>
      <p:bldP spid="110" grpId="0"/>
      <p:bldP spid="114" grpId="0"/>
      <p:bldP spid="114" grpId="1"/>
      <p:bldP spid="115" grpId="0"/>
      <p:bldP spid="115" grpId="1"/>
      <p:bldP spid="143" grpId="0" animBg="1"/>
      <p:bldP spid="144" grpId="0"/>
      <p:bldP spid="145" grpId="0"/>
      <p:bldP spid="146" grpId="0"/>
      <p:bldP spid="1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526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>
            <a:spLocks noChangeArrowheads="1"/>
          </p:cNvSpPr>
          <p:nvPr/>
        </p:nvSpPr>
        <p:spPr bwMode="auto">
          <a:xfrm>
            <a:off x="3303295" y="556695"/>
            <a:ext cx="5153280" cy="26774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426" tIns="45713" rIns="91426" bIns="45713" rtlCol="0" anchor="ctr"/>
          <a:lstStyle/>
          <a:p>
            <a:pPr defTabSz="914282"/>
            <a:endParaRPr lang="en-US" sz="15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Isosceles Triangle 148"/>
          <p:cNvSpPr/>
          <p:nvPr/>
        </p:nvSpPr>
        <p:spPr>
          <a:xfrm>
            <a:off x="4687644" y="1437226"/>
            <a:ext cx="1556595" cy="1208116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Isosceles Triangle 149"/>
          <p:cNvSpPr/>
          <p:nvPr/>
        </p:nvSpPr>
        <p:spPr>
          <a:xfrm>
            <a:off x="6759282" y="1437226"/>
            <a:ext cx="1556595" cy="1208116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Isosceles Triangle 138"/>
          <p:cNvSpPr/>
          <p:nvPr/>
        </p:nvSpPr>
        <p:spPr>
          <a:xfrm>
            <a:off x="6766902" y="1437226"/>
            <a:ext cx="1556595" cy="1208116"/>
          </a:xfrm>
          <a:prstGeom prst="triangle">
            <a:avLst>
              <a:gd name="adj" fmla="val 100000"/>
            </a:avLst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>
            <a:spLocks noChangeArrowheads="1"/>
          </p:cNvSpPr>
          <p:nvPr/>
        </p:nvSpPr>
        <p:spPr bwMode="auto">
          <a:xfrm>
            <a:off x="559115" y="560992"/>
            <a:ext cx="2199624" cy="26774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426" tIns="45713" rIns="91426" bIns="45713" rtlCol="0" anchor="ctr"/>
          <a:lstStyle/>
          <a:p>
            <a:pPr defTabSz="914282"/>
            <a:endParaRPr lang="en-US" sz="15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ounded Rectangle 99"/>
          <p:cNvSpPr>
            <a:spLocks noChangeArrowheads="1"/>
          </p:cNvSpPr>
          <p:nvPr/>
        </p:nvSpPr>
        <p:spPr bwMode="auto">
          <a:xfrm>
            <a:off x="2237946" y="306847"/>
            <a:ext cx="6042657" cy="26774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426" tIns="45713" rIns="91426" bIns="45713" rtlCol="0" anchor="ctr"/>
          <a:lstStyle/>
          <a:p>
            <a:pPr defTabSz="914282"/>
            <a:endParaRPr lang="en-US" sz="15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ounded Rectangle 98"/>
          <p:cNvSpPr>
            <a:spLocks noChangeArrowheads="1"/>
          </p:cNvSpPr>
          <p:nvPr/>
        </p:nvSpPr>
        <p:spPr bwMode="auto">
          <a:xfrm>
            <a:off x="543846" y="306847"/>
            <a:ext cx="1460165" cy="267742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426" tIns="45713" rIns="91426" bIns="45713" rtlCol="0" anchor="ctr"/>
          <a:lstStyle/>
          <a:p>
            <a:pPr defTabSz="914282"/>
            <a:endParaRPr lang="en-US" sz="15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682" y="267742"/>
            <a:ext cx="8109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a triangle, if square of one side is equal to the sum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 squares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the other two sides, then the angle opposite the first side is a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right angle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700" y="940375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Given: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085" y="94037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230" y="129801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8826" y="129801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5484" y="129801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760" y="129801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4738" y="129801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865" y="1568838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To prove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9481" y="1568838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4182" y="1565044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8511" y="1569666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90º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3169" y="1855754"/>
            <a:ext cx="325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construct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right angled at Q such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that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0765" y="270890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Proof: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84543" y="310185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38089" y="310185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54747" y="3101852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07023" y="310185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44001" y="310185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07781" y="3101852"/>
            <a:ext cx="2941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</a:rPr>
              <a:t>(By Pythagoras Theorem)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84543" y="350125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38089" y="350125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54747" y="350125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07023" y="350125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44001" y="350125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96492" y="3501255"/>
            <a:ext cx="172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</a:rPr>
              <a:t>(construction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80982" y="3504307"/>
            <a:ext cx="6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</a:rPr>
              <a:t>...(i)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84543" y="384286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38089" y="384286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54747" y="384286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07023" y="384286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44001" y="384286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96492" y="3842861"/>
            <a:ext cx="970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</a:rPr>
              <a:t>(Given)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28351" y="3821842"/>
            <a:ext cx="67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</a:rPr>
              <a:t>...(ii)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1550" y="3842861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But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184543" y="418141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38089" y="418141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854747" y="4181415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296492" y="4181415"/>
            <a:ext cx="2141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</a:rPr>
              <a:t>[</a:t>
            </a:r>
            <a:r>
              <a:rPr lang="pt-BR" sz="1600" b="1" dirty="0">
                <a:solidFill>
                  <a:prstClr val="white"/>
                </a:solidFill>
                <a:latin typeface="Bookman Old Style" pitchFamily="18" charset="0"/>
              </a:rPr>
              <a:t>From (1) and (2)]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328371" y="4181416"/>
            <a:ext cx="773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</a:rPr>
              <a:t>...(iii)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71925" y="418141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155254" y="2047759"/>
            <a:ext cx="1520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341078" y="1137442"/>
            <a:ext cx="2190809" cy="1685241"/>
            <a:chOff x="4911337" y="534146"/>
            <a:chExt cx="2190809" cy="1685241"/>
          </a:xfrm>
        </p:grpSpPr>
        <p:sp>
          <p:nvSpPr>
            <p:cNvPr id="53" name="Isosceles Triangle 52"/>
            <p:cNvSpPr/>
            <p:nvPr/>
          </p:nvSpPr>
          <p:spPr>
            <a:xfrm>
              <a:off x="5248289" y="840405"/>
              <a:ext cx="1556595" cy="1208116"/>
            </a:xfrm>
            <a:prstGeom prst="triangle">
              <a:avLst>
                <a:gd name="adj" fmla="val 10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70004" y="187924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78907" y="53414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11337" y="1880833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16200000">
            <a:off x="5322918" y="2653405"/>
            <a:ext cx="138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396726" y="2653405"/>
            <a:ext cx="138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236112" y="2047759"/>
            <a:ext cx="1520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421936" y="1137442"/>
            <a:ext cx="2206839" cy="1685241"/>
            <a:chOff x="6992195" y="534146"/>
            <a:chExt cx="2206839" cy="1685241"/>
          </a:xfrm>
        </p:grpSpPr>
        <p:sp>
          <p:nvSpPr>
            <p:cNvPr id="66" name="Isosceles Triangle 65"/>
            <p:cNvSpPr/>
            <p:nvPr/>
          </p:nvSpPr>
          <p:spPr>
            <a:xfrm>
              <a:off x="7329147" y="840405"/>
              <a:ext cx="1556595" cy="1208116"/>
            </a:xfrm>
            <a:prstGeom prst="triangle">
              <a:avLst>
                <a:gd name="adj" fmla="val 10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850862" y="1879244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759765" y="53414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92195" y="1880833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71" name="Straight Connector 70"/>
          <p:cNvCxnSpPr/>
          <p:nvPr/>
        </p:nvCxnSpPr>
        <p:spPr>
          <a:xfrm rot="16200000">
            <a:off x="7434949" y="2653405"/>
            <a:ext cx="138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>
            <a:off x="7507023" y="2653405"/>
            <a:ext cx="138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37865" y="1855754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Construction: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97142" y="2708902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901101" y="2708902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PQR = 90º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71925" y="310185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71925" y="350125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135591" y="2475257"/>
            <a:ext cx="176559" cy="176559"/>
            <a:chOff x="8705850" y="1871961"/>
            <a:chExt cx="176559" cy="176559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8705850" y="1879244"/>
              <a:ext cx="1765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>
              <a:off x="8623921" y="1960241"/>
              <a:ext cx="1765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Connector 131"/>
          <p:cNvCxnSpPr/>
          <p:nvPr/>
        </p:nvCxnSpPr>
        <p:spPr>
          <a:xfrm>
            <a:off x="6231292" y="1459451"/>
            <a:ext cx="0" cy="118229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>
            <a:off x="5459503" y="1876977"/>
            <a:ext cx="0" cy="1542622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Straight Connector 133"/>
          <p:cNvCxnSpPr>
            <a:stCxn id="53" idx="2"/>
            <a:endCxn id="53" idx="0"/>
          </p:cNvCxnSpPr>
          <p:nvPr/>
        </p:nvCxnSpPr>
        <p:spPr>
          <a:xfrm flipV="1">
            <a:off x="4678030" y="1443701"/>
            <a:ext cx="1556595" cy="1208116"/>
          </a:xfrm>
          <a:prstGeom prst="lin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5" name="TextBox 134"/>
          <p:cNvSpPr txBox="1"/>
          <p:nvPr/>
        </p:nvSpPr>
        <p:spPr>
          <a:xfrm>
            <a:off x="3667811" y="2100844"/>
            <a:ext cx="104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86369" y="2098726"/>
            <a:ext cx="587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075401" y="2340577"/>
            <a:ext cx="114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QR = BC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8314165" y="1459451"/>
            <a:ext cx="0" cy="1182290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>
            <a:off x="7542376" y="1876977"/>
            <a:ext cx="0" cy="1542622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6760903" y="1443701"/>
            <a:ext cx="1556595" cy="1208116"/>
          </a:xfrm>
          <a:prstGeom prst="lin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Rectangle 145"/>
          <p:cNvSpPr/>
          <p:nvPr/>
        </p:nvSpPr>
        <p:spPr>
          <a:xfrm>
            <a:off x="3726490" y="2131325"/>
            <a:ext cx="927358" cy="30004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589" tIns="45294" rIns="90589" bIns="45294" anchor="ctr"/>
          <a:lstStyle/>
          <a:p>
            <a:pPr algn="ctr" defTabSz="9059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059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139608" y="2379085"/>
            <a:ext cx="927358" cy="30004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589" tIns="45294" rIns="90589" bIns="45294" anchor="ctr"/>
          <a:lstStyle/>
          <a:p>
            <a:pPr algn="ctr" defTabSz="9059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059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075147" y="1298018"/>
            <a:ext cx="1917922" cy="30004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589" tIns="45294" rIns="90589" bIns="45294" anchor="ctr"/>
          <a:lstStyle/>
          <a:p>
            <a:pPr algn="ctr" defTabSz="9059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059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54775" y="2047759"/>
            <a:ext cx="15207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252876" y="2047759"/>
            <a:ext cx="15207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392044" y="2583737"/>
            <a:ext cx="73808" cy="138252"/>
            <a:chOff x="5962303" y="2154254"/>
            <a:chExt cx="73808" cy="138252"/>
          </a:xfrm>
        </p:grpSpPr>
        <p:cxnSp>
          <p:nvCxnSpPr>
            <p:cNvPr id="155" name="Straight Connector 154"/>
            <p:cNvCxnSpPr/>
            <p:nvPr/>
          </p:nvCxnSpPr>
          <p:spPr>
            <a:xfrm rot="16200000">
              <a:off x="5893177" y="2223380"/>
              <a:ext cx="13825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16200000">
              <a:off x="5966985" y="2223380"/>
              <a:ext cx="13825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7503056" y="2583359"/>
            <a:ext cx="73808" cy="138252"/>
            <a:chOff x="5962303" y="2154254"/>
            <a:chExt cx="73808" cy="138252"/>
          </a:xfrm>
        </p:grpSpPr>
        <p:cxnSp>
          <p:nvCxnSpPr>
            <p:cNvPr id="158" name="Straight Connector 157"/>
            <p:cNvCxnSpPr/>
            <p:nvPr/>
          </p:nvCxnSpPr>
          <p:spPr>
            <a:xfrm rot="16200000">
              <a:off x="5893177" y="2223380"/>
              <a:ext cx="13825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16200000">
              <a:off x="5966985" y="2223380"/>
              <a:ext cx="13825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repeatCount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5" presetClass="emph" presetSubtype="0" repeatCount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35" presetClass="emph" presetSubtype="0" repeatCount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35" presetClass="emph" presetSubtype="0" repeatCount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4" dur="4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35" presetClass="emph" presetSubtype="0" repeatCount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2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35" presetClass="emph" presetSubtype="0" repeatCount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4" dur="4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6" dur="4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6" dur="4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49" grpId="0" animBg="1"/>
      <p:bldP spid="149" grpId="1" animBg="1"/>
      <p:bldP spid="150" grpId="0" animBg="1"/>
      <p:bldP spid="150" grpId="1" animBg="1"/>
      <p:bldP spid="139" grpId="0" animBg="1"/>
      <p:bldP spid="139" grpId="1" animBg="1"/>
      <p:bldP spid="101" grpId="0" animBg="1"/>
      <p:bldP spid="101" grpId="1" animBg="1"/>
      <p:bldP spid="100" grpId="0" animBg="1"/>
      <p:bldP spid="100" grpId="1" animBg="1"/>
      <p:bldP spid="99" grpId="0" animBg="1"/>
      <p:bldP spid="99" grpId="1" animBg="1"/>
      <p:bldP spid="4" grpId="0"/>
      <p:bldP spid="5" grpId="0"/>
      <p:bldP spid="6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9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1" grpId="0"/>
      <p:bldP spid="93" grpId="0"/>
      <p:bldP spid="94" grpId="0"/>
      <p:bldP spid="109" grpId="0"/>
      <p:bldP spid="110" grpId="0"/>
      <p:bldP spid="111" grpId="0"/>
      <p:bldP spid="114" grpId="0"/>
      <p:bldP spid="115" grpId="0"/>
      <p:bldP spid="116" grpId="0"/>
      <p:bldP spid="92" grpId="0"/>
      <p:bldP spid="95" grpId="0"/>
      <p:bldP spid="96" grpId="0"/>
      <p:bldP spid="97" grpId="0"/>
      <p:bldP spid="98" grpId="0"/>
      <p:bldP spid="135" grpId="0"/>
      <p:bldP spid="136" grpId="0"/>
      <p:bldP spid="137" grpId="0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Isosceles Triangle 98"/>
          <p:cNvSpPr/>
          <p:nvPr/>
        </p:nvSpPr>
        <p:spPr>
          <a:xfrm>
            <a:off x="4690908" y="1457196"/>
            <a:ext cx="1542507" cy="1189066"/>
          </a:xfrm>
          <a:custGeom>
            <a:avLst/>
            <a:gdLst>
              <a:gd name="connsiteX0" fmla="*/ 0 w 1546981"/>
              <a:gd name="connsiteY0" fmla="*/ 1208116 h 1208116"/>
              <a:gd name="connsiteX1" fmla="*/ 1546981 w 1546981"/>
              <a:gd name="connsiteY1" fmla="*/ 0 h 1208116"/>
              <a:gd name="connsiteX2" fmla="*/ 1546981 w 1546981"/>
              <a:gd name="connsiteY2" fmla="*/ 1208116 h 1208116"/>
              <a:gd name="connsiteX3" fmla="*/ 0 w 1546981"/>
              <a:gd name="connsiteY3" fmla="*/ 1208116 h 1208116"/>
              <a:gd name="connsiteX0" fmla="*/ 0 w 1546981"/>
              <a:gd name="connsiteY0" fmla="*/ 1172398 h 1172398"/>
              <a:gd name="connsiteX1" fmla="*/ 1539838 w 1546981"/>
              <a:gd name="connsiteY1" fmla="*/ 0 h 1172398"/>
              <a:gd name="connsiteX2" fmla="*/ 1546981 w 1546981"/>
              <a:gd name="connsiteY2" fmla="*/ 1172398 h 1172398"/>
              <a:gd name="connsiteX3" fmla="*/ 0 w 1546981"/>
              <a:gd name="connsiteY3" fmla="*/ 1172398 h 1172398"/>
              <a:gd name="connsiteX0" fmla="*/ 0 w 1546981"/>
              <a:gd name="connsiteY0" fmla="*/ 1189066 h 1189066"/>
              <a:gd name="connsiteX1" fmla="*/ 1542219 w 1546981"/>
              <a:gd name="connsiteY1" fmla="*/ 0 h 1189066"/>
              <a:gd name="connsiteX2" fmla="*/ 1546981 w 1546981"/>
              <a:gd name="connsiteY2" fmla="*/ 1189066 h 1189066"/>
              <a:gd name="connsiteX3" fmla="*/ 0 w 1546981"/>
              <a:gd name="connsiteY3" fmla="*/ 1189066 h 1189066"/>
              <a:gd name="connsiteX0" fmla="*/ 0 w 1542507"/>
              <a:gd name="connsiteY0" fmla="*/ 1189066 h 1189066"/>
              <a:gd name="connsiteX1" fmla="*/ 1542219 w 1542507"/>
              <a:gd name="connsiteY1" fmla="*/ 0 h 1189066"/>
              <a:gd name="connsiteX2" fmla="*/ 1539838 w 1542507"/>
              <a:gd name="connsiteY2" fmla="*/ 1189066 h 1189066"/>
              <a:gd name="connsiteX3" fmla="*/ 0 w 1542507"/>
              <a:gd name="connsiteY3" fmla="*/ 1189066 h 118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2507" h="1189066">
                <a:moveTo>
                  <a:pt x="0" y="1189066"/>
                </a:moveTo>
                <a:lnTo>
                  <a:pt x="1542219" y="0"/>
                </a:lnTo>
                <a:cubicBezTo>
                  <a:pt x="1543806" y="396355"/>
                  <a:pt x="1538251" y="792711"/>
                  <a:pt x="1539838" y="1189066"/>
                </a:cubicBezTo>
                <a:lnTo>
                  <a:pt x="0" y="1189066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Isosceles Triangle 99"/>
          <p:cNvSpPr/>
          <p:nvPr/>
        </p:nvSpPr>
        <p:spPr>
          <a:xfrm>
            <a:off x="6767786" y="1452434"/>
            <a:ext cx="1548878" cy="1193828"/>
          </a:xfrm>
          <a:custGeom>
            <a:avLst/>
            <a:gdLst>
              <a:gd name="connsiteX0" fmla="*/ 0 w 1548878"/>
              <a:gd name="connsiteY0" fmla="*/ 1208116 h 1208116"/>
              <a:gd name="connsiteX1" fmla="*/ 1548878 w 1548878"/>
              <a:gd name="connsiteY1" fmla="*/ 0 h 1208116"/>
              <a:gd name="connsiteX2" fmla="*/ 1548878 w 1548878"/>
              <a:gd name="connsiteY2" fmla="*/ 1208116 h 1208116"/>
              <a:gd name="connsiteX3" fmla="*/ 0 w 1548878"/>
              <a:gd name="connsiteY3" fmla="*/ 1208116 h 1208116"/>
              <a:gd name="connsiteX0" fmla="*/ 0 w 1548878"/>
              <a:gd name="connsiteY0" fmla="*/ 1193828 h 1193828"/>
              <a:gd name="connsiteX1" fmla="*/ 1541734 w 1548878"/>
              <a:gd name="connsiteY1" fmla="*/ 0 h 1193828"/>
              <a:gd name="connsiteX2" fmla="*/ 1548878 w 1548878"/>
              <a:gd name="connsiteY2" fmla="*/ 1193828 h 1193828"/>
              <a:gd name="connsiteX3" fmla="*/ 0 w 1548878"/>
              <a:gd name="connsiteY3" fmla="*/ 1193828 h 119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8878" h="1193828">
                <a:moveTo>
                  <a:pt x="0" y="1193828"/>
                </a:moveTo>
                <a:lnTo>
                  <a:pt x="1541734" y="0"/>
                </a:lnTo>
                <a:cubicBezTo>
                  <a:pt x="1544115" y="397943"/>
                  <a:pt x="1546497" y="795885"/>
                  <a:pt x="1548878" y="1193828"/>
                </a:cubicBezTo>
                <a:lnTo>
                  <a:pt x="0" y="1193828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2730" y="2267643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9126" y="226764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5784" y="2267643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5038" y="2267643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</a:t>
            </a:r>
            <a:r>
              <a:rPr lang="en-US" sz="1600" b="1" smtClean="0">
                <a:solidFill>
                  <a:prstClr val="white"/>
                </a:solidFill>
                <a:latin typeface="Bookman Old Style" pitchFamily="18" charset="0"/>
              </a:rPr>
              <a:t>From (iii)]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258" y="260619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0630" y="2606197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ABC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2031" y="260240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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360" y="2607025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PQR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45038" y="2607025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(SSS congruence)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5258" y="296245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98280" y="2962456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12031" y="295866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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76360" y="2963284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5038" y="2963284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(CPCT)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5258" y="3301010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But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98280" y="330101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12031" y="329721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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76360" y="3301838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90º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45038" y="3301838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(construction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5258" y="363956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98280" y="3639564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12031" y="363577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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76360" y="364039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90º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341961" y="1138362"/>
            <a:ext cx="2190809" cy="1685241"/>
            <a:chOff x="4911337" y="534146"/>
            <a:chExt cx="2190809" cy="1685241"/>
          </a:xfrm>
        </p:grpSpPr>
        <p:sp>
          <p:nvSpPr>
            <p:cNvPr id="53" name="Isosceles Triangle 52"/>
            <p:cNvSpPr/>
            <p:nvPr/>
          </p:nvSpPr>
          <p:spPr>
            <a:xfrm>
              <a:off x="5248289" y="840405"/>
              <a:ext cx="1556595" cy="1208116"/>
            </a:xfrm>
            <a:prstGeom prst="triangle">
              <a:avLst>
                <a:gd name="adj" fmla="val 10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70004" y="187924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8907" y="53414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11337" y="1880833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22819" y="1138362"/>
            <a:ext cx="2206839" cy="1685241"/>
            <a:chOff x="6992195" y="534146"/>
            <a:chExt cx="2206839" cy="1685241"/>
          </a:xfrm>
        </p:grpSpPr>
        <p:sp>
          <p:nvSpPr>
            <p:cNvPr id="58" name="Isosceles Triangle 57"/>
            <p:cNvSpPr/>
            <p:nvPr/>
          </p:nvSpPr>
          <p:spPr>
            <a:xfrm>
              <a:off x="7329147" y="840405"/>
              <a:ext cx="1556595" cy="1208116"/>
            </a:xfrm>
            <a:prstGeom prst="triangle">
              <a:avLst>
                <a:gd name="adj" fmla="val 10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850862" y="1879244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759765" y="534146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92195" y="1880833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263057" y="2851456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16603" y="285145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33261" y="285145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83529" y="2851457"/>
            <a:ext cx="97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prstClr val="white"/>
                </a:solidFill>
                <a:latin typeface="Bookman Old Style" pitchFamily="18" charset="0"/>
              </a:rPr>
              <a:t>...(iii)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38431" y="2882319"/>
            <a:ext cx="1834042" cy="318504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589" tIns="45294" rIns="90589" bIns="45294" anchor="ctr"/>
          <a:lstStyle/>
          <a:p>
            <a:pPr algn="ctr" defTabSz="9059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  <a:p>
            <a:pPr algn="ctr" defTabSz="9059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8136474" y="2476177"/>
            <a:ext cx="176559" cy="176559"/>
            <a:chOff x="8705850" y="1871961"/>
            <a:chExt cx="176559" cy="176559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8705850" y="1879244"/>
              <a:ext cx="1765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>
              <a:off x="8623921" y="1960241"/>
              <a:ext cx="1765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6156137" y="2048679"/>
            <a:ext cx="1520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>
            <a:off x="5323801" y="2654325"/>
            <a:ext cx="138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>
            <a:off x="5397609" y="2654325"/>
            <a:ext cx="138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236995" y="2048679"/>
            <a:ext cx="1520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>
            <a:off x="7435832" y="2654325"/>
            <a:ext cx="138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>
            <a:off x="7507906" y="2654325"/>
            <a:ext cx="1382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26063" y="260702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37123" y="2607025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Q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051362" y="2476177"/>
            <a:ext cx="176559" cy="176559"/>
            <a:chOff x="8705850" y="1871961"/>
            <a:chExt cx="176559" cy="176559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8705850" y="1879244"/>
              <a:ext cx="1765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>
              <a:off x="8623921" y="1960241"/>
              <a:ext cx="1765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8137988" y="2480062"/>
            <a:ext cx="178675" cy="1722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35258" y="1239675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and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,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839036" y="1578229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92582" y="157822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09240" y="1578229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045038" y="1578229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(construction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39036" y="1916783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92582" y="191678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509240" y="1916783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045038" y="191678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(construction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9682" y="267742"/>
            <a:ext cx="8109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a triangle, if square of one side is equal to the sum of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 squares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of the other two sides, then the angle opposite the first side is a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right angle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20700" y="940375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Given: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8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23457E-6 L 0.0165 0.0666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23457E-6 L -0.01145 0.0654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3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0" grpId="0" animBg="1"/>
      <p:bldP spid="100" grpId="1" animBg="1"/>
      <p:bldP spid="8" grpId="0"/>
      <p:bldP spid="9" grpId="0"/>
      <p:bldP spid="11" grpId="0"/>
      <p:bldP spid="13" grpId="0"/>
      <p:bldP spid="14" grpId="0"/>
      <p:bldP spid="15" grpId="0"/>
      <p:bldP spid="16" grpId="0"/>
      <p:bldP spid="17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95" grpId="0"/>
      <p:bldP spid="102" grpId="0"/>
      <p:bldP spid="104" grpId="0"/>
      <p:bldP spid="105" grpId="0"/>
      <p:bldP spid="80" grpId="0" animBg="1"/>
      <p:bldP spid="80" grpId="1" animBg="1"/>
      <p:bldP spid="101" grpId="0"/>
      <p:bldP spid="101" grpId="1"/>
      <p:bldP spid="103" grpId="0"/>
      <p:bldP spid="103" grpId="1"/>
      <p:bldP spid="2" grpId="0" animBg="1"/>
      <p:bldP spid="2" grpId="1" animBg="1"/>
      <p:bldP spid="2" grpId="2" animBg="1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7" grpId="0"/>
      <p:bldP spid="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67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5200650" y="498475"/>
            <a:ext cx="1638300" cy="1895475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5206001" y="511175"/>
            <a:ext cx="3267182" cy="1888804"/>
          </a:xfrm>
          <a:prstGeom prst="triangle">
            <a:avLst>
              <a:gd name="adj" fmla="val 500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4" name="Round Same Side Corner Rectangle 53"/>
          <p:cNvSpPr/>
          <p:nvPr/>
        </p:nvSpPr>
        <p:spPr>
          <a:xfrm>
            <a:off x="3513710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(Q.6)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82539" y="2235632"/>
            <a:ext cx="150837" cy="150723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56" name="Arc 55"/>
          <p:cNvSpPr/>
          <p:nvPr/>
        </p:nvSpPr>
        <p:spPr>
          <a:xfrm>
            <a:off x="4945092" y="1985208"/>
            <a:ext cx="493257" cy="821330"/>
          </a:xfrm>
          <a:prstGeom prst="arc">
            <a:avLst>
              <a:gd name="adj1" fmla="val 18662773"/>
              <a:gd name="adj2" fmla="val 2151689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657" tIns="45330" rIns="90657" bIns="45330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4095" y="547733"/>
            <a:ext cx="4679508" cy="583988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ABC is an equilateral triangle of side 2</a:t>
            </a:r>
            <a:r>
              <a:rPr lang="en-US" sz="16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Find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each of its altitudes.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7053" y="1098878"/>
            <a:ext cx="172837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Construction 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2636" y="1366479"/>
            <a:ext cx="718488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err="1">
                <a:solidFill>
                  <a:prstClr val="white"/>
                </a:solidFill>
                <a:latin typeface="Book Antiqua" pitchFamily="18" charset="0"/>
              </a:rPr>
              <a:t>Soln</a:t>
            </a:r>
            <a:r>
              <a:rPr lang="en-US" sz="1600" b="1" dirty="0">
                <a:solidFill>
                  <a:prstClr val="white"/>
                </a:solidFill>
                <a:latin typeface="Book Antiqua" pitchFamily="18" charset="0"/>
              </a:rPr>
              <a:t> 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1980" y="1098891"/>
            <a:ext cx="1770058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Draw AM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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663054" y="2346498"/>
            <a:ext cx="378020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29884" y="1619623"/>
            <a:ext cx="74253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  =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39511" y="1618871"/>
            <a:ext cx="746427" cy="339271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  =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88653" y="1619623"/>
            <a:ext cx="747342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AC  =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47712" y="1619623"/>
            <a:ext cx="43796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28571" y="1949577"/>
            <a:ext cx="1144886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In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ABC,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190072" y="2326754"/>
            <a:ext cx="798638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AM 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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858172" y="2326581"/>
            <a:ext cx="503685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88403" y="2326581"/>
            <a:ext cx="195760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[construction]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94326" y="2092203"/>
            <a:ext cx="498877" cy="30698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60</a:t>
            </a:r>
            <a:r>
              <a:rPr lang="en-US" sz="1400" b="1" baseline="30000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578028" y="1235550"/>
            <a:ext cx="43315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>
                <a:solidFill>
                  <a:prstClr val="white"/>
                </a:solidFill>
                <a:latin typeface="Book Antiqua" pitchFamily="18" charset="0"/>
              </a:rPr>
              <a:t>a</a:t>
            </a:r>
            <a:endParaRPr lang="en-US" sz="1600" b="1" i="1" baseline="30000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41869" y="2716465"/>
            <a:ext cx="751261" cy="339271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  =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830519" y="2717217"/>
            <a:ext cx="49887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60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0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29396" y="2716465"/>
            <a:ext cx="386838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[angle of an equilateral triangle]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26678" y="3150031"/>
            <a:ext cx="1175344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In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AMB,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547220" y="2999655"/>
            <a:ext cx="540555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AM</a:t>
            </a:r>
          </a:p>
        </p:txBody>
      </p:sp>
      <p:cxnSp>
        <p:nvCxnSpPr>
          <p:cNvPr id="90" name="Straight Connector 89"/>
          <p:cNvCxnSpPr/>
          <p:nvPr/>
        </p:nvCxnSpPr>
        <p:spPr>
          <a:xfrm rot="10800000">
            <a:off x="3577259" y="3311704"/>
            <a:ext cx="457200" cy="12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65755" y="3286769"/>
            <a:ext cx="49887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69678" y="3150128"/>
            <a:ext cx="1096796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sin 60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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 =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16566" y="178401"/>
            <a:ext cx="3673732" cy="2503699"/>
            <a:chOff x="4978466" y="775301"/>
            <a:chExt cx="3673732" cy="2503699"/>
          </a:xfrm>
        </p:grpSpPr>
        <p:grpSp>
          <p:nvGrpSpPr>
            <p:cNvPr id="2" name="Group 1"/>
            <p:cNvGrpSpPr/>
            <p:nvPr/>
          </p:nvGrpSpPr>
          <p:grpSpPr>
            <a:xfrm>
              <a:off x="4978466" y="775301"/>
              <a:ext cx="3673732" cy="2503699"/>
              <a:chOff x="4978466" y="775301"/>
              <a:chExt cx="3673732" cy="25036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623477" y="775301"/>
                <a:ext cx="332894" cy="339609"/>
              </a:xfrm>
              <a:prstGeom prst="rect">
                <a:avLst/>
              </a:prstGeom>
              <a:noFill/>
            </p:spPr>
            <p:txBody>
              <a:bodyPr wrap="none" lIns="90657" tIns="45330" rIns="90657" bIns="45330" rtlCol="0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978466" y="2939391"/>
                <a:ext cx="332894" cy="339609"/>
              </a:xfrm>
              <a:prstGeom prst="rect">
                <a:avLst/>
              </a:prstGeom>
              <a:noFill/>
            </p:spPr>
            <p:txBody>
              <a:bodyPr wrap="none" lIns="90657" tIns="45330" rIns="90657" bIns="45330" rtlCol="0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314468" y="2931803"/>
                <a:ext cx="337730" cy="339609"/>
              </a:xfrm>
              <a:prstGeom prst="rect">
                <a:avLst/>
              </a:prstGeom>
              <a:noFill/>
            </p:spPr>
            <p:txBody>
              <a:bodyPr wrap="none" lIns="90657" tIns="45330" rIns="90657" bIns="45330" rtlCol="0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152082" y="1095383"/>
              <a:ext cx="3294331" cy="1895062"/>
              <a:chOff x="5152082" y="1095383"/>
              <a:chExt cx="3294331" cy="1895062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rot="16200000" flipH="1">
                <a:off x="6674814" y="1220690"/>
                <a:ext cx="1890214" cy="164613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52082" y="2988749"/>
                <a:ext cx="3294331" cy="169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 flipH="1" flipV="1">
                <a:off x="5031938" y="1221407"/>
                <a:ext cx="1893303" cy="164125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Pentagon 5"/>
          <p:cNvSpPr/>
          <p:nvPr/>
        </p:nvSpPr>
        <p:spPr>
          <a:xfrm>
            <a:off x="653101" y="814913"/>
            <a:ext cx="3268965" cy="40222"/>
          </a:xfrm>
          <a:custGeom>
            <a:avLst/>
            <a:gdLst>
              <a:gd name="connsiteX0" fmla="*/ 0 w 4381500"/>
              <a:gd name="connsiteY0" fmla="*/ 0 h 57150"/>
              <a:gd name="connsiteX1" fmla="*/ 4352925 w 4381500"/>
              <a:gd name="connsiteY1" fmla="*/ 0 h 57150"/>
              <a:gd name="connsiteX2" fmla="*/ 4381500 w 4381500"/>
              <a:gd name="connsiteY2" fmla="*/ 28575 h 57150"/>
              <a:gd name="connsiteX3" fmla="*/ 4352925 w 4381500"/>
              <a:gd name="connsiteY3" fmla="*/ 57150 h 57150"/>
              <a:gd name="connsiteX4" fmla="*/ 0 w 4381500"/>
              <a:gd name="connsiteY4" fmla="*/ 57150 h 57150"/>
              <a:gd name="connsiteX5" fmla="*/ 0 w 4381500"/>
              <a:gd name="connsiteY5" fmla="*/ 0 h 57150"/>
              <a:gd name="connsiteX0" fmla="*/ 0 w 4352925"/>
              <a:gd name="connsiteY0" fmla="*/ 0 h 57150"/>
              <a:gd name="connsiteX1" fmla="*/ 4352925 w 4352925"/>
              <a:gd name="connsiteY1" fmla="*/ 0 h 57150"/>
              <a:gd name="connsiteX2" fmla="*/ 4352925 w 4352925"/>
              <a:gd name="connsiteY2" fmla="*/ 57150 h 57150"/>
              <a:gd name="connsiteX3" fmla="*/ 0 w 4352925"/>
              <a:gd name="connsiteY3" fmla="*/ 57150 h 57150"/>
              <a:gd name="connsiteX4" fmla="*/ 0 w 4352925"/>
              <a:gd name="connsiteY4" fmla="*/ 0 h 57150"/>
              <a:gd name="connsiteX0" fmla="*/ 0 w 4352925"/>
              <a:gd name="connsiteY0" fmla="*/ 0 h 57150"/>
              <a:gd name="connsiteX1" fmla="*/ 4352925 w 4352925"/>
              <a:gd name="connsiteY1" fmla="*/ 57150 h 57150"/>
              <a:gd name="connsiteX2" fmla="*/ 0 w 4352925"/>
              <a:gd name="connsiteY2" fmla="*/ 57150 h 57150"/>
              <a:gd name="connsiteX3" fmla="*/ 0 w 4352925"/>
              <a:gd name="connsiteY3" fmla="*/ 0 h 57150"/>
              <a:gd name="connsiteX0" fmla="*/ 0 w 4352925"/>
              <a:gd name="connsiteY0" fmla="*/ 0 h 57150"/>
              <a:gd name="connsiteX1" fmla="*/ 4352925 w 4352925"/>
              <a:gd name="connsiteY1" fmla="*/ 57150 h 57150"/>
              <a:gd name="connsiteX2" fmla="*/ 4225926 w 4352925"/>
              <a:gd name="connsiteY2" fmla="*/ 53974 h 57150"/>
              <a:gd name="connsiteX3" fmla="*/ 0 w 4352925"/>
              <a:gd name="connsiteY3" fmla="*/ 57150 h 57150"/>
              <a:gd name="connsiteX4" fmla="*/ 0 w 4352925"/>
              <a:gd name="connsiteY4" fmla="*/ 0 h 57150"/>
              <a:gd name="connsiteX0" fmla="*/ 0 w 4489451"/>
              <a:gd name="connsiteY0" fmla="*/ 12701 h 69851"/>
              <a:gd name="connsiteX1" fmla="*/ 4352925 w 4489451"/>
              <a:gd name="connsiteY1" fmla="*/ 69851 h 69851"/>
              <a:gd name="connsiteX2" fmla="*/ 4489451 w 4489451"/>
              <a:gd name="connsiteY2" fmla="*/ 0 h 69851"/>
              <a:gd name="connsiteX3" fmla="*/ 0 w 4489451"/>
              <a:gd name="connsiteY3" fmla="*/ 69851 h 69851"/>
              <a:gd name="connsiteX4" fmla="*/ 0 w 4489451"/>
              <a:gd name="connsiteY4" fmla="*/ 12701 h 69851"/>
              <a:gd name="connsiteX0" fmla="*/ 0 w 4362451"/>
              <a:gd name="connsiteY0" fmla="*/ 6351 h 63501"/>
              <a:gd name="connsiteX1" fmla="*/ 4352925 w 4362451"/>
              <a:gd name="connsiteY1" fmla="*/ 63501 h 63501"/>
              <a:gd name="connsiteX2" fmla="*/ 4362451 w 4362451"/>
              <a:gd name="connsiteY2" fmla="*/ 0 h 63501"/>
              <a:gd name="connsiteX3" fmla="*/ 0 w 4362451"/>
              <a:gd name="connsiteY3" fmla="*/ 63501 h 63501"/>
              <a:gd name="connsiteX4" fmla="*/ 0 w 4362451"/>
              <a:gd name="connsiteY4" fmla="*/ 6351 h 6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451" h="63501">
                <a:moveTo>
                  <a:pt x="0" y="6351"/>
                </a:moveTo>
                <a:lnTo>
                  <a:pt x="4352925" y="63501"/>
                </a:lnTo>
                <a:lnTo>
                  <a:pt x="4362451" y="0"/>
                </a:lnTo>
                <a:lnTo>
                  <a:pt x="0" y="63501"/>
                </a:lnTo>
                <a:lnTo>
                  <a:pt x="0" y="635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rot="5400000">
            <a:off x="5886153" y="1451508"/>
            <a:ext cx="1895933" cy="15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Pentagon 5"/>
          <p:cNvSpPr/>
          <p:nvPr/>
        </p:nvSpPr>
        <p:spPr>
          <a:xfrm>
            <a:off x="3968445" y="814608"/>
            <a:ext cx="1083276" cy="43372"/>
          </a:xfrm>
          <a:custGeom>
            <a:avLst/>
            <a:gdLst>
              <a:gd name="connsiteX0" fmla="*/ 0 w 4381500"/>
              <a:gd name="connsiteY0" fmla="*/ 0 h 57150"/>
              <a:gd name="connsiteX1" fmla="*/ 4352925 w 4381500"/>
              <a:gd name="connsiteY1" fmla="*/ 0 h 57150"/>
              <a:gd name="connsiteX2" fmla="*/ 4381500 w 4381500"/>
              <a:gd name="connsiteY2" fmla="*/ 28575 h 57150"/>
              <a:gd name="connsiteX3" fmla="*/ 4352925 w 4381500"/>
              <a:gd name="connsiteY3" fmla="*/ 57150 h 57150"/>
              <a:gd name="connsiteX4" fmla="*/ 0 w 4381500"/>
              <a:gd name="connsiteY4" fmla="*/ 57150 h 57150"/>
              <a:gd name="connsiteX5" fmla="*/ 0 w 4381500"/>
              <a:gd name="connsiteY5" fmla="*/ 0 h 57150"/>
              <a:gd name="connsiteX0" fmla="*/ 0 w 4352925"/>
              <a:gd name="connsiteY0" fmla="*/ 0 h 57150"/>
              <a:gd name="connsiteX1" fmla="*/ 4352925 w 4352925"/>
              <a:gd name="connsiteY1" fmla="*/ 0 h 57150"/>
              <a:gd name="connsiteX2" fmla="*/ 4352925 w 4352925"/>
              <a:gd name="connsiteY2" fmla="*/ 57150 h 57150"/>
              <a:gd name="connsiteX3" fmla="*/ 0 w 4352925"/>
              <a:gd name="connsiteY3" fmla="*/ 57150 h 57150"/>
              <a:gd name="connsiteX4" fmla="*/ 0 w 4352925"/>
              <a:gd name="connsiteY4" fmla="*/ 0 h 57150"/>
              <a:gd name="connsiteX0" fmla="*/ 0 w 4352925"/>
              <a:gd name="connsiteY0" fmla="*/ 0 h 57150"/>
              <a:gd name="connsiteX1" fmla="*/ 4352925 w 4352925"/>
              <a:gd name="connsiteY1" fmla="*/ 57150 h 57150"/>
              <a:gd name="connsiteX2" fmla="*/ 0 w 4352925"/>
              <a:gd name="connsiteY2" fmla="*/ 57150 h 57150"/>
              <a:gd name="connsiteX3" fmla="*/ 0 w 4352925"/>
              <a:gd name="connsiteY3" fmla="*/ 0 h 57150"/>
              <a:gd name="connsiteX0" fmla="*/ 0 w 4352925"/>
              <a:gd name="connsiteY0" fmla="*/ 0 h 57150"/>
              <a:gd name="connsiteX1" fmla="*/ 4352925 w 4352925"/>
              <a:gd name="connsiteY1" fmla="*/ 57150 h 57150"/>
              <a:gd name="connsiteX2" fmla="*/ 4225926 w 4352925"/>
              <a:gd name="connsiteY2" fmla="*/ 53974 h 57150"/>
              <a:gd name="connsiteX3" fmla="*/ 0 w 4352925"/>
              <a:gd name="connsiteY3" fmla="*/ 57150 h 57150"/>
              <a:gd name="connsiteX4" fmla="*/ 0 w 4352925"/>
              <a:gd name="connsiteY4" fmla="*/ 0 h 57150"/>
              <a:gd name="connsiteX0" fmla="*/ 0 w 4489451"/>
              <a:gd name="connsiteY0" fmla="*/ 12701 h 69851"/>
              <a:gd name="connsiteX1" fmla="*/ 4352925 w 4489451"/>
              <a:gd name="connsiteY1" fmla="*/ 69851 h 69851"/>
              <a:gd name="connsiteX2" fmla="*/ 4489451 w 4489451"/>
              <a:gd name="connsiteY2" fmla="*/ 0 h 69851"/>
              <a:gd name="connsiteX3" fmla="*/ 0 w 4489451"/>
              <a:gd name="connsiteY3" fmla="*/ 69851 h 69851"/>
              <a:gd name="connsiteX4" fmla="*/ 0 w 4489451"/>
              <a:gd name="connsiteY4" fmla="*/ 12701 h 69851"/>
              <a:gd name="connsiteX0" fmla="*/ 0 w 4362451"/>
              <a:gd name="connsiteY0" fmla="*/ 6351 h 63501"/>
              <a:gd name="connsiteX1" fmla="*/ 4352925 w 4362451"/>
              <a:gd name="connsiteY1" fmla="*/ 63501 h 63501"/>
              <a:gd name="connsiteX2" fmla="*/ 4362451 w 4362451"/>
              <a:gd name="connsiteY2" fmla="*/ 0 h 63501"/>
              <a:gd name="connsiteX3" fmla="*/ 0 w 4362451"/>
              <a:gd name="connsiteY3" fmla="*/ 63501 h 63501"/>
              <a:gd name="connsiteX4" fmla="*/ 0 w 4362451"/>
              <a:gd name="connsiteY4" fmla="*/ 6351 h 6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451" h="63501">
                <a:moveTo>
                  <a:pt x="0" y="6351"/>
                </a:moveTo>
                <a:lnTo>
                  <a:pt x="4352925" y="63501"/>
                </a:lnTo>
                <a:lnTo>
                  <a:pt x="4362451" y="0"/>
                </a:lnTo>
                <a:lnTo>
                  <a:pt x="0" y="63501"/>
                </a:lnTo>
                <a:lnTo>
                  <a:pt x="0" y="635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6" name="Pentagon 5"/>
          <p:cNvSpPr/>
          <p:nvPr/>
        </p:nvSpPr>
        <p:spPr>
          <a:xfrm>
            <a:off x="629856" y="1080253"/>
            <a:ext cx="2705854" cy="42942"/>
          </a:xfrm>
          <a:custGeom>
            <a:avLst/>
            <a:gdLst>
              <a:gd name="connsiteX0" fmla="*/ 0 w 4381500"/>
              <a:gd name="connsiteY0" fmla="*/ 0 h 57150"/>
              <a:gd name="connsiteX1" fmla="*/ 4352925 w 4381500"/>
              <a:gd name="connsiteY1" fmla="*/ 0 h 57150"/>
              <a:gd name="connsiteX2" fmla="*/ 4381500 w 4381500"/>
              <a:gd name="connsiteY2" fmla="*/ 28575 h 57150"/>
              <a:gd name="connsiteX3" fmla="*/ 4352925 w 4381500"/>
              <a:gd name="connsiteY3" fmla="*/ 57150 h 57150"/>
              <a:gd name="connsiteX4" fmla="*/ 0 w 4381500"/>
              <a:gd name="connsiteY4" fmla="*/ 57150 h 57150"/>
              <a:gd name="connsiteX5" fmla="*/ 0 w 4381500"/>
              <a:gd name="connsiteY5" fmla="*/ 0 h 57150"/>
              <a:gd name="connsiteX0" fmla="*/ 0 w 4352925"/>
              <a:gd name="connsiteY0" fmla="*/ 0 h 57150"/>
              <a:gd name="connsiteX1" fmla="*/ 4352925 w 4352925"/>
              <a:gd name="connsiteY1" fmla="*/ 0 h 57150"/>
              <a:gd name="connsiteX2" fmla="*/ 4352925 w 4352925"/>
              <a:gd name="connsiteY2" fmla="*/ 57150 h 57150"/>
              <a:gd name="connsiteX3" fmla="*/ 0 w 4352925"/>
              <a:gd name="connsiteY3" fmla="*/ 57150 h 57150"/>
              <a:gd name="connsiteX4" fmla="*/ 0 w 4352925"/>
              <a:gd name="connsiteY4" fmla="*/ 0 h 57150"/>
              <a:gd name="connsiteX0" fmla="*/ 0 w 4352925"/>
              <a:gd name="connsiteY0" fmla="*/ 0 h 57150"/>
              <a:gd name="connsiteX1" fmla="*/ 4352925 w 4352925"/>
              <a:gd name="connsiteY1" fmla="*/ 57150 h 57150"/>
              <a:gd name="connsiteX2" fmla="*/ 0 w 4352925"/>
              <a:gd name="connsiteY2" fmla="*/ 57150 h 57150"/>
              <a:gd name="connsiteX3" fmla="*/ 0 w 4352925"/>
              <a:gd name="connsiteY3" fmla="*/ 0 h 57150"/>
              <a:gd name="connsiteX0" fmla="*/ 0 w 4352925"/>
              <a:gd name="connsiteY0" fmla="*/ 0 h 57150"/>
              <a:gd name="connsiteX1" fmla="*/ 4352925 w 4352925"/>
              <a:gd name="connsiteY1" fmla="*/ 57150 h 57150"/>
              <a:gd name="connsiteX2" fmla="*/ 4225926 w 4352925"/>
              <a:gd name="connsiteY2" fmla="*/ 53974 h 57150"/>
              <a:gd name="connsiteX3" fmla="*/ 0 w 4352925"/>
              <a:gd name="connsiteY3" fmla="*/ 57150 h 57150"/>
              <a:gd name="connsiteX4" fmla="*/ 0 w 4352925"/>
              <a:gd name="connsiteY4" fmla="*/ 0 h 57150"/>
              <a:gd name="connsiteX0" fmla="*/ 0 w 4489451"/>
              <a:gd name="connsiteY0" fmla="*/ 12701 h 69851"/>
              <a:gd name="connsiteX1" fmla="*/ 4352925 w 4489451"/>
              <a:gd name="connsiteY1" fmla="*/ 69851 h 69851"/>
              <a:gd name="connsiteX2" fmla="*/ 4489451 w 4489451"/>
              <a:gd name="connsiteY2" fmla="*/ 0 h 69851"/>
              <a:gd name="connsiteX3" fmla="*/ 0 w 4489451"/>
              <a:gd name="connsiteY3" fmla="*/ 69851 h 69851"/>
              <a:gd name="connsiteX4" fmla="*/ 0 w 4489451"/>
              <a:gd name="connsiteY4" fmla="*/ 12701 h 69851"/>
              <a:gd name="connsiteX0" fmla="*/ 0 w 4362451"/>
              <a:gd name="connsiteY0" fmla="*/ 6351 h 63501"/>
              <a:gd name="connsiteX1" fmla="*/ 4352925 w 4362451"/>
              <a:gd name="connsiteY1" fmla="*/ 63501 h 63501"/>
              <a:gd name="connsiteX2" fmla="*/ 4362451 w 4362451"/>
              <a:gd name="connsiteY2" fmla="*/ 0 h 63501"/>
              <a:gd name="connsiteX3" fmla="*/ 0 w 4362451"/>
              <a:gd name="connsiteY3" fmla="*/ 63501 h 63501"/>
              <a:gd name="connsiteX4" fmla="*/ 0 w 4362451"/>
              <a:gd name="connsiteY4" fmla="*/ 6351 h 6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451" h="63501">
                <a:moveTo>
                  <a:pt x="0" y="6351"/>
                </a:moveTo>
                <a:lnTo>
                  <a:pt x="4352925" y="63501"/>
                </a:lnTo>
                <a:lnTo>
                  <a:pt x="4362451" y="0"/>
                </a:lnTo>
                <a:lnTo>
                  <a:pt x="0" y="63501"/>
                </a:lnTo>
                <a:lnTo>
                  <a:pt x="0" y="635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7" name="Pentagon 5"/>
          <p:cNvSpPr/>
          <p:nvPr/>
        </p:nvSpPr>
        <p:spPr>
          <a:xfrm>
            <a:off x="672151" y="822930"/>
            <a:ext cx="4383243" cy="39429"/>
          </a:xfrm>
          <a:custGeom>
            <a:avLst/>
            <a:gdLst>
              <a:gd name="connsiteX0" fmla="*/ 0 w 4381500"/>
              <a:gd name="connsiteY0" fmla="*/ 0 h 57150"/>
              <a:gd name="connsiteX1" fmla="*/ 4352925 w 4381500"/>
              <a:gd name="connsiteY1" fmla="*/ 0 h 57150"/>
              <a:gd name="connsiteX2" fmla="*/ 4381500 w 4381500"/>
              <a:gd name="connsiteY2" fmla="*/ 28575 h 57150"/>
              <a:gd name="connsiteX3" fmla="*/ 4352925 w 4381500"/>
              <a:gd name="connsiteY3" fmla="*/ 57150 h 57150"/>
              <a:gd name="connsiteX4" fmla="*/ 0 w 4381500"/>
              <a:gd name="connsiteY4" fmla="*/ 57150 h 57150"/>
              <a:gd name="connsiteX5" fmla="*/ 0 w 4381500"/>
              <a:gd name="connsiteY5" fmla="*/ 0 h 57150"/>
              <a:gd name="connsiteX0" fmla="*/ 0 w 4352925"/>
              <a:gd name="connsiteY0" fmla="*/ 0 h 57150"/>
              <a:gd name="connsiteX1" fmla="*/ 4352925 w 4352925"/>
              <a:gd name="connsiteY1" fmla="*/ 0 h 57150"/>
              <a:gd name="connsiteX2" fmla="*/ 4352925 w 4352925"/>
              <a:gd name="connsiteY2" fmla="*/ 57150 h 57150"/>
              <a:gd name="connsiteX3" fmla="*/ 0 w 4352925"/>
              <a:gd name="connsiteY3" fmla="*/ 57150 h 57150"/>
              <a:gd name="connsiteX4" fmla="*/ 0 w 4352925"/>
              <a:gd name="connsiteY4" fmla="*/ 0 h 57150"/>
              <a:gd name="connsiteX0" fmla="*/ 0 w 4352925"/>
              <a:gd name="connsiteY0" fmla="*/ 0 h 57150"/>
              <a:gd name="connsiteX1" fmla="*/ 4352925 w 4352925"/>
              <a:gd name="connsiteY1" fmla="*/ 57150 h 57150"/>
              <a:gd name="connsiteX2" fmla="*/ 0 w 4352925"/>
              <a:gd name="connsiteY2" fmla="*/ 57150 h 57150"/>
              <a:gd name="connsiteX3" fmla="*/ 0 w 4352925"/>
              <a:gd name="connsiteY3" fmla="*/ 0 h 57150"/>
              <a:gd name="connsiteX0" fmla="*/ 0 w 4352925"/>
              <a:gd name="connsiteY0" fmla="*/ 0 h 57150"/>
              <a:gd name="connsiteX1" fmla="*/ 4352925 w 4352925"/>
              <a:gd name="connsiteY1" fmla="*/ 57150 h 57150"/>
              <a:gd name="connsiteX2" fmla="*/ 4225926 w 4352925"/>
              <a:gd name="connsiteY2" fmla="*/ 53974 h 57150"/>
              <a:gd name="connsiteX3" fmla="*/ 0 w 4352925"/>
              <a:gd name="connsiteY3" fmla="*/ 57150 h 57150"/>
              <a:gd name="connsiteX4" fmla="*/ 0 w 4352925"/>
              <a:gd name="connsiteY4" fmla="*/ 0 h 57150"/>
              <a:gd name="connsiteX0" fmla="*/ 0 w 4489451"/>
              <a:gd name="connsiteY0" fmla="*/ 12701 h 69851"/>
              <a:gd name="connsiteX1" fmla="*/ 4352925 w 4489451"/>
              <a:gd name="connsiteY1" fmla="*/ 69851 h 69851"/>
              <a:gd name="connsiteX2" fmla="*/ 4489451 w 4489451"/>
              <a:gd name="connsiteY2" fmla="*/ 0 h 69851"/>
              <a:gd name="connsiteX3" fmla="*/ 0 w 4489451"/>
              <a:gd name="connsiteY3" fmla="*/ 69851 h 69851"/>
              <a:gd name="connsiteX4" fmla="*/ 0 w 4489451"/>
              <a:gd name="connsiteY4" fmla="*/ 12701 h 69851"/>
              <a:gd name="connsiteX0" fmla="*/ 0 w 4362451"/>
              <a:gd name="connsiteY0" fmla="*/ 6351 h 63501"/>
              <a:gd name="connsiteX1" fmla="*/ 4352925 w 4362451"/>
              <a:gd name="connsiteY1" fmla="*/ 63501 h 63501"/>
              <a:gd name="connsiteX2" fmla="*/ 4362451 w 4362451"/>
              <a:gd name="connsiteY2" fmla="*/ 0 h 63501"/>
              <a:gd name="connsiteX3" fmla="*/ 0 w 4362451"/>
              <a:gd name="connsiteY3" fmla="*/ 63501 h 63501"/>
              <a:gd name="connsiteX4" fmla="*/ 0 w 4362451"/>
              <a:gd name="connsiteY4" fmla="*/ 6351 h 6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2451" h="63501">
                <a:moveTo>
                  <a:pt x="0" y="6351"/>
                </a:moveTo>
                <a:lnTo>
                  <a:pt x="4352925" y="63501"/>
                </a:lnTo>
                <a:lnTo>
                  <a:pt x="4362451" y="0"/>
                </a:lnTo>
                <a:lnTo>
                  <a:pt x="0" y="63501"/>
                </a:lnTo>
                <a:lnTo>
                  <a:pt x="0" y="635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8952378" flipH="1">
            <a:off x="5670131" y="1816112"/>
            <a:ext cx="1071553" cy="88105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Curved Right Arrow 105"/>
          <p:cNvSpPr/>
          <p:nvPr/>
        </p:nvSpPr>
        <p:spPr>
          <a:xfrm rot="5052499" flipH="1" flipV="1">
            <a:off x="5609798" y="1376984"/>
            <a:ext cx="784542" cy="756127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35479" y="3762698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10800000">
            <a:off x="2768420" y="3975804"/>
            <a:ext cx="367739" cy="12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787396" y="3932299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2783846" y="3860626"/>
            <a:ext cx="92781" cy="611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2752886" y="3769016"/>
            <a:ext cx="278342" cy="611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921923" y="3660469"/>
            <a:ext cx="182880" cy="24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849378" y="3636518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09444" y="3637236"/>
            <a:ext cx="540555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AM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10800000">
            <a:off x="3469061" y="3968062"/>
            <a:ext cx="367739" cy="12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150978" y="3804165"/>
            <a:ext cx="308719" cy="339609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58506" y="3926337"/>
            <a:ext cx="415521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i="1" dirty="0">
                <a:solidFill>
                  <a:prstClr val="white"/>
                </a:solidFill>
                <a:latin typeface="Book Antiqua" pitchFamily="18" charset="0"/>
              </a:rPr>
              <a:t>a</a:t>
            </a:r>
            <a:endParaRPr lang="en-US" sz="1600" b="1" i="1" baseline="30000" dirty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63198" y="4340311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78550" y="4340311"/>
            <a:ext cx="540555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178697" y="4340311"/>
            <a:ext cx="308719" cy="339609"/>
          </a:xfrm>
          <a:prstGeom prst="rect">
            <a:avLst/>
          </a:prstGeom>
          <a:ln>
            <a:noFill/>
          </a:ln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rot="10800000">
            <a:off x="3478499" y="4522019"/>
            <a:ext cx="367739" cy="12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524997" y="4483305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95" name="Straight Connector 94"/>
          <p:cNvCxnSpPr/>
          <p:nvPr/>
        </p:nvCxnSpPr>
        <p:spPr>
          <a:xfrm rot="16200000" flipH="1">
            <a:off x="3478280" y="4411555"/>
            <a:ext cx="92781" cy="611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3447334" y="4319982"/>
            <a:ext cx="278342" cy="611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543788" y="4187453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81571" y="4307824"/>
            <a:ext cx="297437" cy="339609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110165" y="4307824"/>
            <a:ext cx="437963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cxnSp>
        <p:nvCxnSpPr>
          <p:cNvPr id="101" name="Straight Connector 100"/>
          <p:cNvCxnSpPr/>
          <p:nvPr/>
        </p:nvCxnSpPr>
        <p:spPr>
          <a:xfrm rot="5400000">
            <a:off x="3564444" y="4563839"/>
            <a:ext cx="217717" cy="19072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4152585" y="4382014"/>
            <a:ext cx="217717" cy="19072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607964" y="4220903"/>
            <a:ext cx="182880" cy="24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6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250"/>
                            </p:stCondLst>
                            <p:childTnLst>
                              <p:par>
                                <p:cTn id="2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25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75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50"/>
                            </p:stCondLst>
                            <p:childTnLst>
                              <p:par>
                                <p:cTn id="3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75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250"/>
                            </p:stCondLst>
                            <p:childTnLst>
                              <p:par>
                                <p:cTn id="3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8" grpId="1" animBg="1"/>
      <p:bldP spid="55" grpId="0" animBg="1"/>
      <p:bldP spid="56" grpId="0" animBg="1"/>
      <p:bldP spid="61" grpId="0"/>
      <p:bldP spid="63" grpId="0"/>
      <p:bldP spid="64" grpId="0"/>
      <p:bldP spid="67" grpId="0"/>
      <p:bldP spid="74" grpId="0"/>
      <p:bldP spid="75" grpId="0"/>
      <p:bldP spid="76" grpId="0"/>
      <p:bldP spid="77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6" grpId="0" animBg="1"/>
      <p:bldP spid="6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44" grpId="0" animBg="1"/>
      <p:bldP spid="44" grpId="1" animBg="1"/>
      <p:bldP spid="45" grpId="0" animBg="1"/>
      <p:bldP spid="45" grpId="1" animBg="1"/>
      <p:bldP spid="46" grpId="0"/>
      <p:bldP spid="48" grpId="0"/>
      <p:bldP spid="52" grpId="0"/>
      <p:bldP spid="53" grpId="0"/>
      <p:bldP spid="59" grpId="0"/>
      <p:bldP spid="62" grpId="0"/>
      <p:bldP spid="65" grpId="0"/>
      <p:bldP spid="73" grpId="0"/>
      <p:bldP spid="78" grpId="0"/>
      <p:bldP spid="94" grpId="0"/>
      <p:bldP spid="97" grpId="0"/>
      <p:bldP spid="98" grpId="0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4095" y="547733"/>
            <a:ext cx="4679508" cy="583988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ABC is an equilateral triangle of side 2</a:t>
            </a:r>
            <a:r>
              <a:rPr lang="en-US" sz="16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 </a:t>
            </a:r>
          </a:p>
          <a:p>
            <a:pPr defTabSz="805898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Find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each of its altitudes.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053" y="1098878"/>
            <a:ext cx="172837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Construction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636" y="1366479"/>
            <a:ext cx="696046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i="1" dirty="0" err="1">
                <a:solidFill>
                  <a:prstClr val="white"/>
                </a:solidFill>
                <a:latin typeface="Book Antiqua" pitchFamily="18" charset="0"/>
              </a:rPr>
              <a:t>Soln</a:t>
            </a:r>
            <a:r>
              <a:rPr lang="en-US" sz="1600" b="1" i="1" dirty="0">
                <a:solidFill>
                  <a:prstClr val="white"/>
                </a:solidFill>
                <a:latin typeface="Book Antiqua" pitchFamily="18" charset="0"/>
              </a:rPr>
              <a:t>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1980" y="1098891"/>
            <a:ext cx="1770058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Draw AM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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3513710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(Q.6)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44439" y="2832532"/>
            <a:ext cx="150837" cy="150723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>
            <a:off x="4906992" y="2582108"/>
            <a:ext cx="493257" cy="821330"/>
          </a:xfrm>
          <a:prstGeom prst="arc">
            <a:avLst>
              <a:gd name="adj1" fmla="val 18662773"/>
              <a:gd name="adj2" fmla="val 2151689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0657" tIns="45330" rIns="90657" bIns="45330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4954" y="2943398"/>
            <a:ext cx="378020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6226" y="2689103"/>
            <a:ext cx="498877" cy="30698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60</a:t>
            </a:r>
            <a:r>
              <a:rPr lang="en-US" sz="1400" b="1" baseline="30000" dirty="0">
                <a:solidFill>
                  <a:prstClr val="white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39928" y="1832450"/>
            <a:ext cx="43315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>
                <a:solidFill>
                  <a:prstClr val="white"/>
                </a:solidFill>
                <a:latin typeface="Book Antiqua" pitchFamily="18" charset="0"/>
              </a:rPr>
              <a:t>a</a:t>
            </a:r>
            <a:endParaRPr lang="en-US" sz="1600" b="1" i="1" baseline="30000" dirty="0">
              <a:solidFill>
                <a:prstClr val="white"/>
              </a:solidFill>
              <a:latin typeface="Book Antiqua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78466" y="775301"/>
            <a:ext cx="3673732" cy="2503699"/>
            <a:chOff x="4978466" y="775301"/>
            <a:chExt cx="3673732" cy="2503699"/>
          </a:xfrm>
        </p:grpSpPr>
        <p:grpSp>
          <p:nvGrpSpPr>
            <p:cNvPr id="13" name="Group 12"/>
            <p:cNvGrpSpPr/>
            <p:nvPr/>
          </p:nvGrpSpPr>
          <p:grpSpPr>
            <a:xfrm>
              <a:off x="4978466" y="775301"/>
              <a:ext cx="3673732" cy="2503699"/>
              <a:chOff x="4978466" y="775301"/>
              <a:chExt cx="3673732" cy="250369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623477" y="775301"/>
                <a:ext cx="332894" cy="339609"/>
              </a:xfrm>
              <a:prstGeom prst="rect">
                <a:avLst/>
              </a:prstGeom>
              <a:noFill/>
            </p:spPr>
            <p:txBody>
              <a:bodyPr wrap="none" lIns="90657" tIns="45330" rIns="90657" bIns="45330" rtlCol="0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78466" y="2939391"/>
                <a:ext cx="332894" cy="339609"/>
              </a:xfrm>
              <a:prstGeom prst="rect">
                <a:avLst/>
              </a:prstGeom>
              <a:noFill/>
            </p:spPr>
            <p:txBody>
              <a:bodyPr wrap="none" lIns="90657" tIns="45330" rIns="90657" bIns="45330" rtlCol="0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314468" y="2931803"/>
                <a:ext cx="337730" cy="339609"/>
              </a:xfrm>
              <a:prstGeom prst="rect">
                <a:avLst/>
              </a:prstGeom>
              <a:noFill/>
            </p:spPr>
            <p:txBody>
              <a:bodyPr wrap="none" lIns="90657" tIns="45330" rIns="90657" bIns="45330" rtlCol="0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52082" y="1095383"/>
              <a:ext cx="3294331" cy="1895062"/>
              <a:chOff x="5152082" y="1095383"/>
              <a:chExt cx="3294331" cy="189506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rot="16200000" flipH="1">
                <a:off x="6674814" y="1220690"/>
                <a:ext cx="1890214" cy="164613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52082" y="2988749"/>
                <a:ext cx="3294331" cy="169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5031938" y="1221407"/>
                <a:ext cx="1893303" cy="164125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Straight Connector 20"/>
          <p:cNvCxnSpPr/>
          <p:nvPr/>
        </p:nvCxnSpPr>
        <p:spPr>
          <a:xfrm rot="5400000">
            <a:off x="5848053" y="2048408"/>
            <a:ext cx="1895933" cy="1599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44439" y="2838033"/>
            <a:ext cx="150837" cy="1507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809500" y="334477"/>
            <a:ext cx="1767905" cy="6391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2083064" y="4333454"/>
            <a:ext cx="4410423" cy="40999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2857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657" tIns="45330" rIns="90657" bIns="45330" rtlCol="0" anchor="ctr"/>
          <a:lstStyle/>
          <a:p>
            <a:pPr algn="ctr" defTabSz="805898"/>
            <a:endParaRPr lang="en-IN" sz="1600" b="1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68901" y="3015772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87212" y="3015772"/>
            <a:ext cx="540555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AM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84400" y="3015772"/>
            <a:ext cx="308719" cy="339609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2465553" y="3234107"/>
            <a:ext cx="92781" cy="611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2434600" y="3142500"/>
            <a:ext cx="278342" cy="611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603637" y="3040533"/>
            <a:ext cx="182880" cy="24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34052" y="3015772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720759" y="3015772"/>
            <a:ext cx="319340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69494" y="3438256"/>
            <a:ext cx="278475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Length of altitude AM  =</a:t>
            </a:r>
          </a:p>
        </p:txBody>
      </p:sp>
      <p:cxnSp>
        <p:nvCxnSpPr>
          <p:cNvPr id="55" name="Straight Connector 54"/>
          <p:cNvCxnSpPr/>
          <p:nvPr/>
        </p:nvCxnSpPr>
        <p:spPr>
          <a:xfrm rot="16200000" flipH="1">
            <a:off x="4167971" y="3640890"/>
            <a:ext cx="92781" cy="611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4136995" y="3549298"/>
            <a:ext cx="278342" cy="611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306033" y="3440736"/>
            <a:ext cx="182880" cy="24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236419" y="3438223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23154" y="3438223"/>
            <a:ext cx="319340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i="1" dirty="0">
                <a:solidFill>
                  <a:prstClr val="white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43908" y="3438223"/>
            <a:ext cx="62711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unit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61145" y="3872601"/>
            <a:ext cx="5670164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All the altitudes of an equilateral triangle are equal</a:t>
            </a:r>
          </a:p>
        </p:txBody>
      </p:sp>
      <p:grpSp>
        <p:nvGrpSpPr>
          <p:cNvPr id="62" name="Group 56"/>
          <p:cNvGrpSpPr/>
          <p:nvPr/>
        </p:nvGrpSpPr>
        <p:grpSpPr>
          <a:xfrm>
            <a:off x="2112291" y="4375779"/>
            <a:ext cx="4343454" cy="355955"/>
            <a:chOff x="-133361" y="2873181"/>
            <a:chExt cx="4343460" cy="356286"/>
          </a:xfrm>
        </p:grpSpPr>
        <p:sp>
          <p:nvSpPr>
            <p:cNvPr id="63" name="TextBox 62"/>
            <p:cNvSpPr txBox="1"/>
            <p:nvPr/>
          </p:nvSpPr>
          <p:spPr>
            <a:xfrm>
              <a:off x="-133361" y="2873181"/>
              <a:ext cx="3236789" cy="33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Length of all the altitudes  =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 flipH="1">
              <a:off x="3105390" y="3093462"/>
              <a:ext cx="92866" cy="611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3074294" y="3001805"/>
              <a:ext cx="278599" cy="611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3243524" y="2893071"/>
              <a:ext cx="182880" cy="24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3209788" y="2890599"/>
              <a:ext cx="303288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3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60646" y="2890599"/>
              <a:ext cx="320922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i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581400" y="2890599"/>
              <a:ext cx="628699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unit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368901" y="4375785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89104" y="341580"/>
            <a:ext cx="525627" cy="339271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Comic Sans MS" pitchFamily="66" charset="0"/>
              </a:rPr>
              <a:t>AM</a:t>
            </a:r>
          </a:p>
        </p:txBody>
      </p:sp>
      <p:cxnSp>
        <p:nvCxnSpPr>
          <p:cNvPr id="72" name="Straight Connector 71"/>
          <p:cNvCxnSpPr/>
          <p:nvPr/>
        </p:nvCxnSpPr>
        <p:spPr>
          <a:xfrm rot="10800000">
            <a:off x="7019122" y="653606"/>
            <a:ext cx="457200" cy="1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007639" y="628667"/>
            <a:ext cx="477944" cy="339609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Comic Sans MS" pitchFamily="66" charset="0"/>
              </a:rPr>
              <a:t>AB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11562" y="492061"/>
            <a:ext cx="1146490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Comic Sans MS" pitchFamily="66" charset="0"/>
              </a:rPr>
              <a:t>sin 60</a:t>
            </a:r>
            <a:r>
              <a:rPr lang="en-US" sz="1600" b="1" baseline="30000" dirty="0">
                <a:solidFill>
                  <a:prstClr val="black"/>
                </a:solidFill>
                <a:latin typeface="Comic Sans MS" pitchFamily="66" charset="0"/>
                <a:sym typeface="Symbol"/>
              </a:rPr>
              <a:t></a:t>
            </a:r>
            <a:r>
              <a:rPr lang="en-US" sz="1600" b="1" dirty="0">
                <a:solidFill>
                  <a:prstClr val="black"/>
                </a:solidFill>
                <a:latin typeface="Comic Sans MS" pitchFamily="66" charset="0"/>
              </a:rPr>
              <a:t>  =</a:t>
            </a:r>
          </a:p>
        </p:txBody>
      </p:sp>
    </p:spTree>
    <p:extLst>
      <p:ext uri="{BB962C8B-B14F-4D97-AF65-F5344CB8AC3E}">
        <p14:creationId xmlns:p14="http://schemas.microsoft.com/office/powerpoint/2010/main" val="17109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6" grpId="0"/>
      <p:bldP spid="47" grpId="0"/>
      <p:bldP spid="48" grpId="0"/>
      <p:bldP spid="52" grpId="0"/>
      <p:bldP spid="53" grpId="0"/>
      <p:bldP spid="54" grpId="0"/>
      <p:bldP spid="58" grpId="0"/>
      <p:bldP spid="59" grpId="0"/>
      <p:bldP spid="60" grpId="0"/>
      <p:bldP spid="61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68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ight Triangle 93"/>
          <p:cNvSpPr/>
          <p:nvPr/>
        </p:nvSpPr>
        <p:spPr>
          <a:xfrm flipH="1">
            <a:off x="5958840" y="859632"/>
            <a:ext cx="1242060" cy="184546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flipH="1">
            <a:off x="6634162" y="859632"/>
            <a:ext cx="566738" cy="184546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4006850" y="693192"/>
            <a:ext cx="3117850" cy="290016"/>
          </a:xfrm>
          <a:prstGeom prst="homePlate">
            <a:avLst>
              <a:gd name="adj" fmla="val 50350"/>
            </a:avLst>
          </a:prstGeom>
          <a:solidFill>
            <a:srgbClr val="00206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681038" y="988465"/>
            <a:ext cx="1962150" cy="440283"/>
          </a:xfrm>
          <a:prstGeom prst="homePlate">
            <a:avLst>
              <a:gd name="adj" fmla="val 50350"/>
            </a:avLst>
          </a:prstGeom>
          <a:solidFill>
            <a:srgbClr val="00206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685800" y="699542"/>
            <a:ext cx="3352800" cy="290016"/>
          </a:xfrm>
          <a:prstGeom prst="homePlate">
            <a:avLst>
              <a:gd name="adj" fmla="val 50350"/>
            </a:avLst>
          </a:prstGeom>
          <a:solidFill>
            <a:srgbClr val="00206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ound Same Side Corner Rectangle 1"/>
          <p:cNvSpPr/>
          <p:nvPr/>
        </p:nvSpPr>
        <p:spPr>
          <a:xfrm>
            <a:off x="3513710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(Q.15)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330" y="1394854"/>
            <a:ext cx="269776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Prove that 9AD² = 7AB².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4330" y="670245"/>
            <a:ext cx="7929618" cy="338861"/>
          </a:xfrm>
          <a:prstGeom prst="rect">
            <a:avLst/>
          </a:prstGeom>
          <a:noFill/>
        </p:spPr>
        <p:txBody>
          <a:bodyPr wrap="square" lIns="91739" tIns="45872" rIns="91739" bIns="45872" rtlCol="0">
            <a:spAutoFit/>
          </a:bodyPr>
          <a:lstStyle/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 equilateral triangle ABC, D is a point on side BC such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4330" y="895067"/>
            <a:ext cx="1996059" cy="599850"/>
            <a:chOff x="455083" y="335367"/>
            <a:chExt cx="1985317" cy="597073"/>
          </a:xfrm>
        </p:grpSpPr>
        <p:sp>
          <p:nvSpPr>
            <p:cNvPr id="6" name="Rectangle 5"/>
            <p:cNvSpPr/>
            <p:nvPr/>
          </p:nvSpPr>
          <p:spPr>
            <a:xfrm>
              <a:off x="455083" y="461448"/>
              <a:ext cx="1985317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that BD =      </a:t>
              </a:r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 BC</a:t>
              </a:r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.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91976" y="335367"/>
              <a:ext cx="330607" cy="597073"/>
              <a:chOff x="1611026" y="439270"/>
              <a:chExt cx="330607" cy="59707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25502" y="439270"/>
                <a:ext cx="301656" cy="336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1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1611026" y="746617"/>
                <a:ext cx="330607" cy="109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625501" y="699357"/>
                <a:ext cx="301656" cy="336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15940" y="552451"/>
            <a:ext cx="3101301" cy="2495549"/>
            <a:chOff x="5615940" y="552451"/>
            <a:chExt cx="3101301" cy="2495549"/>
          </a:xfrm>
        </p:grpSpPr>
        <p:grpSp>
          <p:nvGrpSpPr>
            <p:cNvPr id="20" name="Group 19"/>
            <p:cNvGrpSpPr/>
            <p:nvPr/>
          </p:nvGrpSpPr>
          <p:grpSpPr>
            <a:xfrm>
              <a:off x="5691188" y="552451"/>
              <a:ext cx="3026053" cy="2336602"/>
              <a:chOff x="5729288" y="552451"/>
              <a:chExt cx="3026053" cy="2336602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5978638" y="853440"/>
                <a:ext cx="2520000" cy="1859280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043738" y="552451"/>
                <a:ext cx="3209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A</a:t>
                </a:r>
                <a:endParaRPr lang="en-IN" sz="1400" b="1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729288" y="258127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B</a:t>
                </a:r>
                <a:endParaRPr lang="en-IN" sz="1400" b="1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31213" y="256222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C</a:t>
                </a:r>
                <a:endParaRPr lang="en-IN" sz="1400" b="1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21" name="Arc 20"/>
            <p:cNvSpPr/>
            <p:nvPr/>
          </p:nvSpPr>
          <p:spPr>
            <a:xfrm>
              <a:off x="5615940" y="2392680"/>
              <a:ext cx="655320" cy="655320"/>
            </a:xfrm>
            <a:prstGeom prst="arc">
              <a:avLst>
                <a:gd name="adj1" fmla="val 18305090"/>
                <a:gd name="adj2" fmla="val 21357619"/>
              </a:avLst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08713" y="2311401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60°</a:t>
              </a:r>
              <a:endParaRPr lang="en-IN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cxnSp>
        <p:nvCxnSpPr>
          <p:cNvPr id="28" name="Straight Connector 27"/>
          <p:cNvCxnSpPr>
            <a:stCxn id="16" idx="0"/>
            <a:endCxn id="29" idx="4"/>
          </p:cNvCxnSpPr>
          <p:nvPr/>
        </p:nvCxnSpPr>
        <p:spPr>
          <a:xfrm flipH="1">
            <a:off x="6630730" y="853440"/>
            <a:ext cx="569808" cy="18757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612730" y="2693193"/>
            <a:ext cx="36000" cy="36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53188" y="266382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733" y="1701532"/>
            <a:ext cx="3295681" cy="369126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Construction : Draw AP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</a:t>
            </a:r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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8" name="Straight Connector 37"/>
          <p:cNvCxnSpPr>
            <a:stCxn id="16" idx="0"/>
          </p:cNvCxnSpPr>
          <p:nvPr/>
        </p:nvCxnSpPr>
        <p:spPr>
          <a:xfrm>
            <a:off x="7200538" y="853440"/>
            <a:ext cx="362" cy="186436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225505" y="2578100"/>
            <a:ext cx="107950" cy="10795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4771" y="2077035"/>
            <a:ext cx="892779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Proof :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88273" y="2077035"/>
            <a:ext cx="1735959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In right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APD,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81838" y="266065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P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84057" y="2415476"/>
            <a:ext cx="589812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AD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01238" y="2415476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15582" y="2415476"/>
            <a:ext cx="573782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AP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45536" y="2415476"/>
            <a:ext cx="833469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  PD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432277" y="2415476"/>
            <a:ext cx="2359527" cy="584569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algn="r"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…(i)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by Pythagoras </a:t>
            </a:r>
          </a:p>
          <a:p>
            <a:pPr algn="r"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theorem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69008" y="2889458"/>
            <a:ext cx="389360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[angle of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an equilateral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triangle]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85256" y="2885709"/>
            <a:ext cx="501647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80559" y="2886469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34127" y="2886469"/>
            <a:ext cx="50004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60</a:t>
            </a:r>
            <a:r>
              <a: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55" name="Arc 54"/>
          <p:cNvSpPr/>
          <p:nvPr/>
        </p:nvSpPr>
        <p:spPr>
          <a:xfrm>
            <a:off x="5620702" y="2397442"/>
            <a:ext cx="655320" cy="655320"/>
          </a:xfrm>
          <a:prstGeom prst="arc">
            <a:avLst>
              <a:gd name="adj1" fmla="val 18305090"/>
              <a:gd name="adj2" fmla="val 21357619"/>
            </a:avLst>
          </a:prstGeom>
          <a:solidFill>
            <a:srgbClr val="002060"/>
          </a:solidFill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80230" y="3278942"/>
            <a:ext cx="817439" cy="369126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AP  </a:t>
            </a:r>
            <a:r>
              <a:rPr lang="en-US" sz="1800" b="1" dirty="0" smtClean="0">
                <a:solidFill>
                  <a:prstClr val="white"/>
                </a:solidFill>
                <a:latin typeface="Symbol" pitchFamily="18" charset="2"/>
              </a:rPr>
              <a:t></a:t>
            </a:r>
            <a:endParaRPr lang="en-US" sz="18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51788" y="3278942"/>
            <a:ext cx="543325" cy="369126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  <a:endParaRPr lang="en-US" sz="18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18059" y="3278942"/>
            <a:ext cx="2178388" cy="369126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[construction]</a:t>
            </a:r>
            <a:endParaRPr lang="en-US" sz="18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60" name="Straight Connector 59" hidden="1"/>
          <p:cNvCxnSpPr>
            <a:stCxn id="16" idx="0"/>
            <a:endCxn id="43" idx="2"/>
          </p:cNvCxnSpPr>
          <p:nvPr/>
        </p:nvCxnSpPr>
        <p:spPr>
          <a:xfrm>
            <a:off x="7200538" y="853440"/>
            <a:ext cx="362" cy="1851660"/>
          </a:xfrm>
          <a:prstGeom prst="line">
            <a:avLst/>
          </a:prstGeom>
          <a:ln w="285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>
            <a:off x="7204804" y="1442935"/>
            <a:ext cx="1354" cy="2545923"/>
          </a:xfrm>
          <a:prstGeom prst="line">
            <a:avLst/>
          </a:prstGeom>
          <a:ln w="285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388273" y="3716041"/>
            <a:ext cx="1724738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In right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APB,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31839" y="4239080"/>
            <a:ext cx="963311" cy="369126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sin 60</a:t>
            </a:r>
            <a:r>
              <a:rPr lang="en-US" sz="18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193167" y="4257402"/>
            <a:ext cx="322524" cy="368990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8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480075" y="4094361"/>
            <a:ext cx="533707" cy="369126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AP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2552123" y="4451692"/>
            <a:ext cx="389610" cy="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77670" y="4429661"/>
            <a:ext cx="538516" cy="369126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70162" y="4241022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64277" y="4111819"/>
            <a:ext cx="495235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AP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4603521" y="4448072"/>
            <a:ext cx="389610" cy="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549849" y="4411479"/>
            <a:ext cx="50004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</a:p>
        </p:txBody>
      </p:sp>
      <p:grpSp>
        <p:nvGrpSpPr>
          <p:cNvPr id="75" name="Group 82"/>
          <p:cNvGrpSpPr/>
          <p:nvPr/>
        </p:nvGrpSpPr>
        <p:grpSpPr>
          <a:xfrm>
            <a:off x="3738419" y="4127325"/>
            <a:ext cx="397664" cy="338554"/>
            <a:chOff x="875997" y="4419377"/>
            <a:chExt cx="397664" cy="338868"/>
          </a:xfrm>
        </p:grpSpPr>
        <p:sp>
          <p:nvSpPr>
            <p:cNvPr id="76" name="Rectangle 75"/>
            <p:cNvSpPr/>
            <p:nvPr/>
          </p:nvSpPr>
          <p:spPr>
            <a:xfrm>
              <a:off x="875997" y="4419377"/>
              <a:ext cx="29687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√</a:t>
              </a:r>
              <a:endPara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16200000" flipH="1">
              <a:off x="1172965" y="4378463"/>
              <a:ext cx="223" cy="2011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3871285" y="4127328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56372" y="4426988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814584" y="4463699"/>
            <a:ext cx="389610" cy="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657973" y="4272395"/>
            <a:ext cx="428628" cy="368990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  <a:endParaRPr lang="en-US" sz="18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43667" y="4272395"/>
            <a:ext cx="495235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AP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543348" y="4272395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84" name="Group 82"/>
          <p:cNvGrpSpPr/>
          <p:nvPr/>
        </p:nvGrpSpPr>
        <p:grpSpPr>
          <a:xfrm>
            <a:off x="6777135" y="4120209"/>
            <a:ext cx="388909" cy="338554"/>
            <a:chOff x="875997" y="4419377"/>
            <a:chExt cx="388909" cy="338868"/>
          </a:xfrm>
        </p:grpSpPr>
        <p:sp>
          <p:nvSpPr>
            <p:cNvPr id="85" name="Rectangle 84"/>
            <p:cNvSpPr/>
            <p:nvPr/>
          </p:nvSpPr>
          <p:spPr>
            <a:xfrm>
              <a:off x="875997" y="4419377"/>
              <a:ext cx="296876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√</a:t>
              </a:r>
              <a:endParaRPr lang="en-US" sz="1600" b="1" baseline="30000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rot="16200000" flipH="1">
              <a:off x="1170583" y="4383248"/>
              <a:ext cx="223" cy="1884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6910001" y="4120212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895088" y="4419872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222825" y="4272395"/>
            <a:ext cx="50004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AB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6853300" y="4456583"/>
            <a:ext cx="389610" cy="6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ight Arrow 94"/>
          <p:cNvSpPr/>
          <p:nvPr/>
        </p:nvSpPr>
        <p:spPr>
          <a:xfrm rot="7247250" flipH="1" flipV="1">
            <a:off x="6336127" y="2066017"/>
            <a:ext cx="1071553" cy="88105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Curved Right Arrow 105"/>
          <p:cNvSpPr/>
          <p:nvPr/>
        </p:nvSpPr>
        <p:spPr>
          <a:xfrm rot="20520691" flipH="1">
            <a:off x="6438739" y="1738278"/>
            <a:ext cx="592899" cy="600540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721369" y="4272410"/>
            <a:ext cx="812629" cy="369126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(ii)</a:t>
            </a:r>
            <a:endParaRPr lang="en-US" sz="18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7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7365D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365D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00"/>
                            </p:stCondLst>
                            <p:childTnLst>
                              <p:par>
                                <p:cTn id="2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0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4000"/>
                            </p:stCondLst>
                            <p:childTnLst>
                              <p:par>
                                <p:cTn id="2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43" grpId="0" animBg="1"/>
      <p:bldP spid="43" grpId="1" animBg="1"/>
      <p:bldP spid="25" grpId="0" animBg="1"/>
      <p:bldP spid="25" grpId="1" animBg="1"/>
      <p:bldP spid="26" grpId="0" animBg="1"/>
      <p:bldP spid="26" grpId="1" animBg="1"/>
      <p:bldP spid="24" grpId="0" animBg="1"/>
      <p:bldP spid="24" grpId="1" animBg="1"/>
      <p:bldP spid="3" grpId="0"/>
      <p:bldP spid="4" grpId="0"/>
      <p:bldP spid="29" grpId="0" animBg="1"/>
      <p:bldP spid="35" grpId="0"/>
      <p:bldP spid="36" grpId="0"/>
      <p:bldP spid="39" grpId="0" animBg="1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animBg="1"/>
      <p:bldP spid="55" grpId="1" animBg="1"/>
      <p:bldP spid="55" grpId="2" animBg="1"/>
      <p:bldP spid="55" grpId="3" animBg="1"/>
      <p:bldP spid="56" grpId="0"/>
      <p:bldP spid="57" grpId="0"/>
      <p:bldP spid="58" grpId="0"/>
      <p:bldP spid="65" grpId="0"/>
      <p:bldP spid="66" grpId="0"/>
      <p:bldP spid="67" grpId="0"/>
      <p:bldP spid="68" grpId="0"/>
      <p:bldP spid="70" grpId="0"/>
      <p:bldP spid="71" grpId="0"/>
      <p:bldP spid="72" grpId="0"/>
      <p:bldP spid="74" grpId="0"/>
      <p:bldP spid="78" grpId="0"/>
      <p:bldP spid="79" grpId="0"/>
      <p:bldP spid="81" grpId="0"/>
      <p:bldP spid="82" grpId="0"/>
      <p:bldP spid="83" grpId="0"/>
      <p:bldP spid="87" grpId="0"/>
      <p:bldP spid="88" grpId="0"/>
      <p:bldP spid="89" grpId="0"/>
      <p:bldP spid="95" grpId="0" animBg="1"/>
      <p:bldP spid="95" grpId="1" animBg="1"/>
      <p:bldP spid="96" grpId="0" animBg="1"/>
      <p:bldP spid="96" grpId="1" animBg="1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1485326" y="2058716"/>
            <a:ext cx="2858074" cy="389209"/>
          </a:xfrm>
          <a:prstGeom prst="roundRect">
            <a:avLst/>
          </a:prstGeom>
          <a:solidFill>
            <a:srgbClr val="CC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532951" y="3278269"/>
            <a:ext cx="2858074" cy="502802"/>
          </a:xfrm>
          <a:prstGeom prst="roundRect">
            <a:avLst/>
          </a:prstGeom>
          <a:solidFill>
            <a:srgbClr val="CC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542476" y="3824036"/>
            <a:ext cx="2858074" cy="497824"/>
          </a:xfrm>
          <a:prstGeom prst="roundRect">
            <a:avLst/>
          </a:prstGeom>
          <a:solidFill>
            <a:srgbClr val="CC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190051" y="953816"/>
            <a:ext cx="1387453" cy="50369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ound Same Side Corner Rectangle 1"/>
          <p:cNvSpPr/>
          <p:nvPr/>
        </p:nvSpPr>
        <p:spPr>
          <a:xfrm>
            <a:off x="3513710" y="242886"/>
            <a:ext cx="211658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Ex.6.5 (Q.15)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330" y="1394854"/>
            <a:ext cx="269776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Prove that 9AD² = 7AB².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4330" y="670245"/>
            <a:ext cx="7929618" cy="338861"/>
          </a:xfrm>
          <a:prstGeom prst="rect">
            <a:avLst/>
          </a:prstGeom>
          <a:noFill/>
        </p:spPr>
        <p:txBody>
          <a:bodyPr wrap="square" lIns="91739" tIns="45872" rIns="91739" bIns="45872" rtlCol="0">
            <a:spAutoFit/>
          </a:bodyPr>
          <a:lstStyle/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an equilateral triangle ABC, D is a point on side BC such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4330" y="895067"/>
            <a:ext cx="1996059" cy="599850"/>
            <a:chOff x="455083" y="335367"/>
            <a:chExt cx="1985317" cy="597073"/>
          </a:xfrm>
        </p:grpSpPr>
        <p:sp>
          <p:nvSpPr>
            <p:cNvPr id="6" name="Rectangle 5"/>
            <p:cNvSpPr/>
            <p:nvPr/>
          </p:nvSpPr>
          <p:spPr>
            <a:xfrm>
              <a:off x="455083" y="461448"/>
              <a:ext cx="1985317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7992"/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that BD =      </a:t>
              </a:r>
              <a:r>
                <a:rPr lang="en-US" sz="16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 BC</a:t>
              </a:r>
              <a:r>
                <a:rPr lang="en-US" sz="16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.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91976" y="335367"/>
              <a:ext cx="330607" cy="597073"/>
              <a:chOff x="1611026" y="439270"/>
              <a:chExt cx="330607" cy="59707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25502" y="439270"/>
                <a:ext cx="301656" cy="336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1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1611026" y="746617"/>
                <a:ext cx="330607" cy="109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625501" y="699357"/>
                <a:ext cx="301656" cy="336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7992"/>
                <a:r>
                  <a:rPr lang="en-US" sz="1600" b="1" dirty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3</a:t>
                </a: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616733" y="1701532"/>
            <a:ext cx="3295681" cy="369126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Construction : Draw AP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</a:t>
            </a:r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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771" y="2077035"/>
            <a:ext cx="892779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Proof :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615940" y="552451"/>
            <a:ext cx="3101301" cy="2495549"/>
            <a:chOff x="5615940" y="552451"/>
            <a:chExt cx="3101301" cy="2495549"/>
          </a:xfrm>
        </p:grpSpPr>
        <p:grpSp>
          <p:nvGrpSpPr>
            <p:cNvPr id="14" name="Group 13"/>
            <p:cNvGrpSpPr/>
            <p:nvPr/>
          </p:nvGrpSpPr>
          <p:grpSpPr>
            <a:xfrm>
              <a:off x="5691188" y="552451"/>
              <a:ext cx="3026053" cy="2336602"/>
              <a:chOff x="5729288" y="552451"/>
              <a:chExt cx="3026053" cy="2336602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5978638" y="853440"/>
                <a:ext cx="2520000" cy="1859280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043738" y="552451"/>
                <a:ext cx="3209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A</a:t>
                </a:r>
                <a:endParaRPr lang="en-IN" sz="1400" b="1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729288" y="258127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B</a:t>
                </a:r>
                <a:endParaRPr lang="en-IN" sz="1400" b="1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31213" y="256222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Century Schoolbook" panose="02040604050505020304" pitchFamily="18" charset="0"/>
                  </a:rPr>
                  <a:t>C</a:t>
                </a:r>
                <a:endParaRPr lang="en-IN" sz="1400" b="1" dirty="0">
                  <a:solidFill>
                    <a:prstClr val="white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15" name="Arc 14"/>
            <p:cNvSpPr/>
            <p:nvPr/>
          </p:nvSpPr>
          <p:spPr>
            <a:xfrm>
              <a:off x="5615940" y="2392680"/>
              <a:ext cx="655320" cy="655320"/>
            </a:xfrm>
            <a:prstGeom prst="arc">
              <a:avLst>
                <a:gd name="adj1" fmla="val 18305090"/>
                <a:gd name="adj2" fmla="val 21357619"/>
              </a:avLst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08713" y="2311401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60°</a:t>
              </a:r>
              <a:endParaRPr lang="en-IN" sz="14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cxnSp>
        <p:nvCxnSpPr>
          <p:cNvPr id="21" name="Straight Connector 20"/>
          <p:cNvCxnSpPr>
            <a:stCxn id="17" idx="0"/>
          </p:cNvCxnSpPr>
          <p:nvPr/>
        </p:nvCxnSpPr>
        <p:spPr>
          <a:xfrm flipH="1">
            <a:off x="6630730" y="853440"/>
            <a:ext cx="569808" cy="18757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53188" y="266382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D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3" name="Straight Connector 22"/>
          <p:cNvCxnSpPr>
            <a:stCxn id="17" idx="0"/>
          </p:cNvCxnSpPr>
          <p:nvPr/>
        </p:nvCxnSpPr>
        <p:spPr>
          <a:xfrm>
            <a:off x="7200538" y="853440"/>
            <a:ext cx="362" cy="186436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25505" y="2578100"/>
            <a:ext cx="107950" cy="10795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1838" y="266065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P</a:t>
            </a:r>
            <a:endParaRPr lang="en-IN" sz="14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31782" y="2449432"/>
            <a:ext cx="50004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31913" y="2449432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59025" y="2449432"/>
            <a:ext cx="50004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CP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577942" y="2449446"/>
            <a:ext cx="5562998" cy="584569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(altitude of an equilateral </a:t>
            </a:r>
            <a:endParaRPr lang="en-US" sz="1600" b="1" dirty="0" smtClean="0">
              <a:solidFill>
                <a:prstClr val="white"/>
              </a:solidFill>
              <a:latin typeface="Century Schoolbook" panose="02040604050505020304" pitchFamily="18" charset="0"/>
            </a:endParaRPr>
          </a:p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triangle 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drawn to the base bisects it)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02467" y="2954158"/>
            <a:ext cx="428628" cy="368990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  <a:endParaRPr lang="en-US" sz="18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19978" y="2969479"/>
            <a:ext cx="2255332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P is midpoint of BC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63292" y="2078991"/>
            <a:ext cx="803011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(iii)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92039" y="2091691"/>
            <a:ext cx="511265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PD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28988" y="2086596"/>
            <a:ext cx="50004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0520" y="2078991"/>
            <a:ext cx="5160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BD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3454" y="2098454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27804" y="2078013"/>
            <a:ext cx="28684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6641104" y="2711451"/>
            <a:ext cx="560799" cy="0"/>
          </a:xfrm>
          <a:prstGeom prst="line">
            <a:avLst/>
          </a:prstGeom>
          <a:ln w="285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35013" y="2711450"/>
            <a:ext cx="1268124" cy="0"/>
          </a:xfrm>
          <a:prstGeom prst="line">
            <a:avLst/>
          </a:prstGeom>
          <a:ln w="28575" cap="rnd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37764" y="2711451"/>
            <a:ext cx="691126" cy="0"/>
          </a:xfrm>
          <a:prstGeom prst="line">
            <a:avLst/>
          </a:prstGeom>
          <a:ln w="285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64680" y="2665246"/>
            <a:ext cx="72000" cy="72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76116" y="3328863"/>
            <a:ext cx="777363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(iv)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02467" y="3360561"/>
            <a:ext cx="428628" cy="368990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  <a:endParaRPr lang="en-US" sz="18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19978" y="3360561"/>
            <a:ext cx="50004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BP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25229" y="3360561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07219" y="3497992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26144" y="3359787"/>
            <a:ext cx="504853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07219" y="3235015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254635" y="3541756"/>
            <a:ext cx="231031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102467" y="3843825"/>
            <a:ext cx="428628" cy="368990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  <a:endParaRPr lang="en-US" sz="18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19978" y="3891953"/>
            <a:ext cx="5160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BD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925229" y="3891953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07219" y="4029384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26144" y="3891179"/>
            <a:ext cx="504853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07219" y="3766407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2248287" y="4075688"/>
            <a:ext cx="231031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13786" y="3843208"/>
            <a:ext cx="702022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v)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02467" y="4409982"/>
            <a:ext cx="428628" cy="368990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800" b="1" dirty="0">
                <a:solidFill>
                  <a:prstClr val="white"/>
                </a:solidFill>
                <a:latin typeface="Symbol" pitchFamily="18" charset="2"/>
              </a:rPr>
              <a:t></a:t>
            </a:r>
            <a:endParaRPr lang="en-US" sz="1800" b="1" baseline="30000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19978" y="4409982"/>
            <a:ext cx="511265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PD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25229" y="4409982"/>
            <a:ext cx="309286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78758" y="4370426"/>
            <a:ext cx="242685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.... from (iii) (iv) &amp; (v)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07219" y="4547413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426144" y="4409208"/>
            <a:ext cx="504853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07219" y="4284436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2243272" y="4592128"/>
            <a:ext cx="231031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060767" y="4284436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60767" y="4547413"/>
            <a:ext cx="302874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92763" y="4409982"/>
            <a:ext cx="504853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BC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106676" y="4592128"/>
            <a:ext cx="231031" cy="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829190" y="4397282"/>
            <a:ext cx="253182" cy="338348"/>
          </a:xfrm>
          <a:prstGeom prst="rect">
            <a:avLst/>
          </a:prstGeom>
        </p:spPr>
        <p:txBody>
          <a:bodyPr wrap="non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-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1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64" grpId="0" animBg="1"/>
      <p:bldP spid="64" grpId="1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896</Words>
  <Application>Microsoft Office PowerPoint</Application>
  <PresentationFormat>On-screen Show (16:9)</PresentationFormat>
  <Paragraphs>427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Book Antiqua</vt:lpstr>
      <vt:lpstr>Bookman Old Style</vt:lpstr>
      <vt:lpstr>Calibri</vt:lpstr>
      <vt:lpstr>Century Schoolbook</vt:lpstr>
      <vt:lpstr>Comic Sans MS</vt:lpstr>
      <vt:lpstr>Symbol</vt:lpstr>
      <vt:lpstr>7_Office Theme</vt:lpstr>
      <vt:lpstr>6_Office Theme</vt:lpstr>
      <vt:lpstr>9_Office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193</cp:revision>
  <dcterms:created xsi:type="dcterms:W3CDTF">2014-06-06T06:24:09Z</dcterms:created>
  <dcterms:modified xsi:type="dcterms:W3CDTF">2022-04-23T05:01:13Z</dcterms:modified>
</cp:coreProperties>
</file>