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  <p:sldMasterId id="2147484333" r:id="rId2"/>
    <p:sldMasterId id="2147484346" r:id="rId3"/>
    <p:sldMasterId id="2147484358" r:id="rId4"/>
  </p:sldMasterIdLst>
  <p:notesMasterIdLst>
    <p:notesMasterId r:id="rId19"/>
  </p:notesMasterIdLst>
  <p:sldIdLst>
    <p:sldId id="640" r:id="rId5"/>
    <p:sldId id="641" r:id="rId6"/>
    <p:sldId id="642" r:id="rId7"/>
    <p:sldId id="643" r:id="rId8"/>
    <p:sldId id="644" r:id="rId9"/>
    <p:sldId id="645" r:id="rId10"/>
    <p:sldId id="646" r:id="rId11"/>
    <p:sldId id="653" r:id="rId12"/>
    <p:sldId id="647" r:id="rId13"/>
    <p:sldId id="648" r:id="rId14"/>
    <p:sldId id="649" r:id="rId15"/>
    <p:sldId id="650" r:id="rId16"/>
    <p:sldId id="651" r:id="rId17"/>
    <p:sldId id="654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6F37E-2D96-4CEE-8302-FCF745F3227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1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2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32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1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6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505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7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0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5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3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09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3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03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1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88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8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4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2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56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30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4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6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32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165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61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59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76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0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15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5"/>
            <a:ext cx="4038600" cy="2547938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5"/>
            <a:ext cx="4038600" cy="2547938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257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1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5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463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6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270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617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6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64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6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5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766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94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1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1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3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7D9317F5-5F7C-4A18-803A-90BCF195BCF8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13577"/>
            <a:fld id="{CD51EDB5-FB27-4209-9DBA-E783BC48A300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  <p:sldLayoutId id="2147484327" r:id="rId12"/>
    <p:sldLayoutId id="2147484328" r:id="rId13"/>
    <p:sldLayoutId id="2147484329" r:id="rId14"/>
    <p:sldLayoutId id="2147484330" r:id="rId15"/>
    <p:sldLayoutId id="2147484331" r:id="rId16"/>
    <p:sldLayoutId id="2147484332" r:id="rId17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9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9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sosceles Triangle 197"/>
          <p:cNvSpPr/>
          <p:nvPr/>
        </p:nvSpPr>
        <p:spPr>
          <a:xfrm>
            <a:off x="6029489" y="515776"/>
            <a:ext cx="1837636" cy="1474849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887021 w 1898141"/>
              <a:gd name="connsiteY2" fmla="*/ 856144 h 1234440"/>
              <a:gd name="connsiteX3" fmla="*/ 0 w 1898141"/>
              <a:gd name="connsiteY3" fmla="*/ 1234440 h 1234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7766 w 1198886"/>
              <a:gd name="connsiteY2" fmla="*/ 856144 h 1238440"/>
              <a:gd name="connsiteX3" fmla="*/ 0 w 1198886"/>
              <a:gd name="connsiteY3" fmla="*/ 1238440 h 1238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4437 w 1198886"/>
              <a:gd name="connsiteY2" fmla="*/ 846146 h 1238440"/>
              <a:gd name="connsiteX3" fmla="*/ 0 w 1198886"/>
              <a:gd name="connsiteY3" fmla="*/ 1238440 h 1238440"/>
              <a:gd name="connsiteX0" fmla="*/ 0 w 2589605"/>
              <a:gd name="connsiteY0" fmla="*/ 1238440 h 1250055"/>
              <a:gd name="connsiteX1" fmla="*/ 1198886 w 2589605"/>
              <a:gd name="connsiteY1" fmla="*/ 0 h 1250055"/>
              <a:gd name="connsiteX2" fmla="*/ 2589605 w 2589605"/>
              <a:gd name="connsiteY2" fmla="*/ 1250055 h 1250055"/>
              <a:gd name="connsiteX3" fmla="*/ 0 w 2589605"/>
              <a:gd name="connsiteY3" fmla="*/ 1238440 h 1250055"/>
              <a:gd name="connsiteX0" fmla="*/ 0 w 2569627"/>
              <a:gd name="connsiteY0" fmla="*/ 1238440 h 1238440"/>
              <a:gd name="connsiteX1" fmla="*/ 1198886 w 2569627"/>
              <a:gd name="connsiteY1" fmla="*/ 0 h 1238440"/>
              <a:gd name="connsiteX2" fmla="*/ 2569627 w 2569627"/>
              <a:gd name="connsiteY2" fmla="*/ 1238057 h 1238440"/>
              <a:gd name="connsiteX3" fmla="*/ 0 w 2569627"/>
              <a:gd name="connsiteY3" fmla="*/ 1238440 h 123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627" h="1238440">
                <a:moveTo>
                  <a:pt x="0" y="1238440"/>
                </a:moveTo>
                <a:lnTo>
                  <a:pt x="1198886" y="0"/>
                </a:lnTo>
                <a:lnTo>
                  <a:pt x="2569627" y="1238057"/>
                </a:lnTo>
                <a:lnTo>
                  <a:pt x="0" y="123844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Isosceles Triangle 197"/>
          <p:cNvSpPr/>
          <p:nvPr/>
        </p:nvSpPr>
        <p:spPr>
          <a:xfrm flipH="1">
            <a:off x="6876766" y="496400"/>
            <a:ext cx="990378" cy="1497650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887021 w 1898141"/>
              <a:gd name="connsiteY2" fmla="*/ 856144 h 1234440"/>
              <a:gd name="connsiteX3" fmla="*/ 0 w 1898141"/>
              <a:gd name="connsiteY3" fmla="*/ 1234440 h 1234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7766 w 1198886"/>
              <a:gd name="connsiteY2" fmla="*/ 856144 h 1238440"/>
              <a:gd name="connsiteX3" fmla="*/ 0 w 1198886"/>
              <a:gd name="connsiteY3" fmla="*/ 1238440 h 1238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4437 w 1198886"/>
              <a:gd name="connsiteY2" fmla="*/ 846146 h 1238440"/>
              <a:gd name="connsiteX3" fmla="*/ 0 w 1198886"/>
              <a:gd name="connsiteY3" fmla="*/ 1238440 h 123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886" h="1238440">
                <a:moveTo>
                  <a:pt x="0" y="1238440"/>
                </a:moveTo>
                <a:lnTo>
                  <a:pt x="1198886" y="0"/>
                </a:lnTo>
                <a:lnTo>
                  <a:pt x="1184437" y="846146"/>
                </a:lnTo>
                <a:lnTo>
                  <a:pt x="0" y="1238440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Isosceles Triangle 197"/>
          <p:cNvSpPr/>
          <p:nvPr/>
        </p:nvSpPr>
        <p:spPr>
          <a:xfrm>
            <a:off x="6033803" y="529651"/>
            <a:ext cx="857368" cy="1474849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887021 w 1898141"/>
              <a:gd name="connsiteY2" fmla="*/ 856144 h 1234440"/>
              <a:gd name="connsiteX3" fmla="*/ 0 w 1898141"/>
              <a:gd name="connsiteY3" fmla="*/ 1234440 h 1234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7766 w 1198886"/>
              <a:gd name="connsiteY2" fmla="*/ 856144 h 1238440"/>
              <a:gd name="connsiteX3" fmla="*/ 0 w 1198886"/>
              <a:gd name="connsiteY3" fmla="*/ 1238440 h 1238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4437 w 1198886"/>
              <a:gd name="connsiteY2" fmla="*/ 846146 h 1238440"/>
              <a:gd name="connsiteX3" fmla="*/ 0 w 1198886"/>
              <a:gd name="connsiteY3" fmla="*/ 1238440 h 123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886" h="1238440">
                <a:moveTo>
                  <a:pt x="0" y="1238440"/>
                </a:moveTo>
                <a:lnTo>
                  <a:pt x="1198886" y="0"/>
                </a:lnTo>
                <a:lnTo>
                  <a:pt x="1184437" y="846146"/>
                </a:lnTo>
                <a:lnTo>
                  <a:pt x="0" y="1238440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837" y="483658"/>
            <a:ext cx="3220118" cy="584063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Given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: DE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||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OQ</a:t>
            </a:r>
          </a:p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        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    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DF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OR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97911" y="1082070"/>
            <a:ext cx="228959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Show that : EF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QR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6867" y="1352071"/>
            <a:ext cx="891774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: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472463" y="1352071"/>
            <a:ext cx="115626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PQO,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472431" y="1686488"/>
            <a:ext cx="103925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||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OQ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83997" y="4224984"/>
            <a:ext cx="3214992" cy="584063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[by converse of basic </a:t>
            </a:r>
          </a:p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proportionality theorem]</a:t>
            </a:r>
          </a:p>
        </p:txBody>
      </p:sp>
      <p:grpSp>
        <p:nvGrpSpPr>
          <p:cNvPr id="114" name="Group 110"/>
          <p:cNvGrpSpPr/>
          <p:nvPr/>
        </p:nvGrpSpPr>
        <p:grpSpPr>
          <a:xfrm>
            <a:off x="5812182" y="259080"/>
            <a:ext cx="2249165" cy="1988535"/>
            <a:chOff x="5780902" y="2637"/>
            <a:chExt cx="2237060" cy="1979330"/>
          </a:xfrm>
        </p:grpSpPr>
        <p:cxnSp>
          <p:nvCxnSpPr>
            <p:cNvPr id="115" name="Straight Connector 114"/>
            <p:cNvCxnSpPr/>
            <p:nvPr/>
          </p:nvCxnSpPr>
          <p:spPr>
            <a:xfrm rot="5400000">
              <a:off x="5686298" y="557330"/>
              <a:ext cx="1474238" cy="85011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998423" y="1719572"/>
              <a:ext cx="183217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H="1">
              <a:off x="6599400" y="494378"/>
              <a:ext cx="1480897" cy="98744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6638044" y="2637"/>
              <a:ext cx="317654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P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80902" y="1670927"/>
              <a:ext cx="328936" cy="307777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Q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693834" y="1674190"/>
              <a:ext cx="324128" cy="307777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R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119030" y="834104"/>
              <a:ext cx="317654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E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95100" y="834104"/>
              <a:ext cx="311277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F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580720" y="537555"/>
              <a:ext cx="330409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D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6375400" y="1044575"/>
              <a:ext cx="996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6345126" y="753950"/>
              <a:ext cx="1006677" cy="2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6003146" y="1250950"/>
              <a:ext cx="845329" cy="4635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0800000">
              <a:off x="6851650" y="1254125"/>
              <a:ext cx="985044" cy="4747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0481" y="762000"/>
              <a:ext cx="460375" cy="27940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>
              <a:off x="6850856" y="769145"/>
              <a:ext cx="545312" cy="2881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6519928" y="902534"/>
              <a:ext cx="85725" cy="6429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6334125" y="1491457"/>
              <a:ext cx="92869" cy="4286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7362887" y="1503428"/>
              <a:ext cx="130969" cy="5238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296150" y="1474788"/>
              <a:ext cx="100013" cy="4524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7110461" y="903353"/>
              <a:ext cx="73818" cy="476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7053328" y="865253"/>
              <a:ext cx="73818" cy="5238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691795" y="1251935"/>
              <a:ext cx="328936" cy="307777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prstClr val="white"/>
                  </a:solidFill>
                  <a:latin typeface="Century Schoolbook" pitchFamily="18" charset="0"/>
                </a:rPr>
                <a:t>O</a:t>
              </a:r>
            </a:p>
          </p:txBody>
        </p:sp>
      </p:grpSp>
      <p:cxnSp>
        <p:nvCxnSpPr>
          <p:cNvPr id="147" name="Straight Connector 146"/>
          <p:cNvCxnSpPr/>
          <p:nvPr/>
        </p:nvCxnSpPr>
        <p:spPr>
          <a:xfrm flipV="1">
            <a:off x="6427197" y="1022373"/>
            <a:ext cx="462866" cy="28070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043622" y="1516730"/>
            <a:ext cx="852312" cy="46650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794172" y="2080596"/>
            <a:ext cx="592012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...(i)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598745" y="2201155"/>
            <a:ext cx="416350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... [</a:t>
            </a:r>
            <a:r>
              <a:rPr lang="en-US" sz="1600" b="1" dirty="0" smtClean="0">
                <a:solidFill>
                  <a:prstClr val="white"/>
                </a:solidFill>
                <a:latin typeface="Century Schoolbook" pitchFamily="18" charset="0"/>
              </a:rPr>
              <a:t>by basic </a:t>
            </a:r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proportionality theorem.]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372294" y="2459082"/>
            <a:ext cx="115146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,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343707" y="2734733"/>
            <a:ext cx="1042456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OR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630563" y="3172990"/>
            <a:ext cx="416350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... [by basic proportionality theorem.]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641821" y="3640146"/>
            <a:ext cx="3082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174" name="Group 154"/>
          <p:cNvGrpSpPr/>
          <p:nvPr/>
        </p:nvGrpSpPr>
        <p:grpSpPr>
          <a:xfrm>
            <a:off x="1134814" y="2996600"/>
            <a:ext cx="1339428" cy="588058"/>
            <a:chOff x="1519282" y="1941393"/>
            <a:chExt cx="1332217" cy="585334"/>
          </a:xfrm>
        </p:grpSpPr>
        <p:sp>
          <p:nvSpPr>
            <p:cNvPr id="175" name="Rectangle 174"/>
            <p:cNvSpPr/>
            <p:nvPr/>
          </p:nvSpPr>
          <p:spPr>
            <a:xfrm>
              <a:off x="1524862" y="1941393"/>
              <a:ext cx="483468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PF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19282" y="2190512"/>
              <a:ext cx="494629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FR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07616" y="2071160"/>
              <a:ext cx="306492" cy="336214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336144" y="1941393"/>
              <a:ext cx="507384" cy="336214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PD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328172" y="2177514"/>
              <a:ext cx="523327" cy="336214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DO</a:t>
              </a: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2406405" y="2239265"/>
              <a:ext cx="366864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593796" y="2239265"/>
              <a:ext cx="34560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/>
          <p:cNvSpPr/>
          <p:nvPr/>
        </p:nvSpPr>
        <p:spPr>
          <a:xfrm>
            <a:off x="3535313" y="3624757"/>
            <a:ext cx="2050745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... from (i) and (ii)</a:t>
            </a:r>
          </a:p>
        </p:txBody>
      </p:sp>
      <p:cxnSp>
        <p:nvCxnSpPr>
          <p:cNvPr id="185" name="Straight Connector 184"/>
          <p:cNvCxnSpPr/>
          <p:nvPr/>
        </p:nvCxnSpPr>
        <p:spPr>
          <a:xfrm rot="10800000">
            <a:off x="6884542" y="1025289"/>
            <a:ext cx="548263" cy="28947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0800000">
            <a:off x="6877795" y="1510008"/>
            <a:ext cx="990374" cy="47693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158963" y="4008793"/>
            <a:ext cx="115146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PQR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,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6431959" y="1307420"/>
            <a:ext cx="98028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6018069" y="1991669"/>
            <a:ext cx="186534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 hidden="1"/>
          <p:cNvCxnSpPr/>
          <p:nvPr/>
        </p:nvCxnSpPr>
        <p:spPr>
          <a:xfrm>
            <a:off x="6431959" y="1307420"/>
            <a:ext cx="98028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 hidden="1"/>
          <p:cNvCxnSpPr/>
          <p:nvPr/>
        </p:nvCxnSpPr>
        <p:spPr>
          <a:xfrm>
            <a:off x="6018069" y="1978969"/>
            <a:ext cx="186534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36"/>
          <p:cNvGrpSpPr/>
          <p:nvPr/>
        </p:nvGrpSpPr>
        <p:grpSpPr>
          <a:xfrm>
            <a:off x="970587" y="4286769"/>
            <a:ext cx="510130" cy="588122"/>
            <a:chOff x="2356573" y="3702852"/>
            <a:chExt cx="507385" cy="585399"/>
          </a:xfrm>
        </p:grpSpPr>
        <p:sp>
          <p:nvSpPr>
            <p:cNvPr id="196" name="Rectangle 195"/>
            <p:cNvSpPr/>
            <p:nvPr/>
          </p:nvSpPr>
          <p:spPr>
            <a:xfrm>
              <a:off x="2364545" y="3702852"/>
              <a:ext cx="491441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PE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356573" y="3952036"/>
              <a:ext cx="507385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EQ</a:t>
              </a: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2444360" y="4001369"/>
              <a:ext cx="33181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40"/>
          <p:cNvGrpSpPr/>
          <p:nvPr/>
        </p:nvGrpSpPr>
        <p:grpSpPr>
          <a:xfrm>
            <a:off x="1851755" y="4286769"/>
            <a:ext cx="497306" cy="588122"/>
            <a:chOff x="1559465" y="3702852"/>
            <a:chExt cx="494630" cy="585399"/>
          </a:xfrm>
        </p:grpSpPr>
        <p:sp>
          <p:nvSpPr>
            <p:cNvPr id="200" name="Rectangle 199"/>
            <p:cNvSpPr/>
            <p:nvPr/>
          </p:nvSpPr>
          <p:spPr>
            <a:xfrm>
              <a:off x="1565046" y="3702852"/>
              <a:ext cx="483469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PF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559465" y="3952036"/>
              <a:ext cx="494630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FR</a:t>
              </a: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640875" y="3991844"/>
              <a:ext cx="33181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1536003" y="4411910"/>
            <a:ext cx="3082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761123" y="3624757"/>
            <a:ext cx="742695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...(iii)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230513" y="4411910"/>
            <a:ext cx="136946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... from (iii)</a:t>
            </a:r>
          </a:p>
        </p:txBody>
      </p:sp>
      <p:grpSp>
        <p:nvGrpSpPr>
          <p:cNvPr id="208" name="Group 120"/>
          <p:cNvGrpSpPr/>
          <p:nvPr/>
        </p:nvGrpSpPr>
        <p:grpSpPr>
          <a:xfrm>
            <a:off x="1156434" y="1955488"/>
            <a:ext cx="1357634" cy="588057"/>
            <a:chOff x="1517132" y="1941393"/>
            <a:chExt cx="1350327" cy="585334"/>
          </a:xfrm>
        </p:grpSpPr>
        <p:sp>
          <p:nvSpPr>
            <p:cNvPr id="209" name="Rectangle 208"/>
            <p:cNvSpPr/>
            <p:nvPr/>
          </p:nvSpPr>
          <p:spPr>
            <a:xfrm>
              <a:off x="1517132" y="1941393"/>
              <a:ext cx="491441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PE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517132" y="2190512"/>
              <a:ext cx="507385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EQ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007616" y="2071160"/>
              <a:ext cx="306493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351328" y="1941393"/>
              <a:ext cx="507385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PD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344131" y="2190512"/>
              <a:ext cx="523328" cy="336215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DO</a:t>
              </a: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2419243" y="2239265"/>
              <a:ext cx="34560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584279" y="2239265"/>
              <a:ext cx="34560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/>
          <p:cNvSpPr/>
          <p:nvPr/>
        </p:nvSpPr>
        <p:spPr>
          <a:xfrm>
            <a:off x="758614" y="3613913"/>
            <a:ext cx="3611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5" name="Arc 234"/>
          <p:cNvSpPr/>
          <p:nvPr/>
        </p:nvSpPr>
        <p:spPr>
          <a:xfrm rot="12529739">
            <a:off x="6121519" y="704209"/>
            <a:ext cx="3460705" cy="17731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6" name="Arc 235"/>
          <p:cNvSpPr/>
          <p:nvPr/>
        </p:nvSpPr>
        <p:spPr>
          <a:xfrm rot="12529739">
            <a:off x="5654708" y="1478675"/>
            <a:ext cx="3460705" cy="17731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7" name="Arc 236"/>
          <p:cNvSpPr/>
          <p:nvPr/>
        </p:nvSpPr>
        <p:spPr>
          <a:xfrm rot="10800000" flipH="1">
            <a:off x="5224283" y="322880"/>
            <a:ext cx="1786142" cy="917560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8" name="Arc 237"/>
          <p:cNvSpPr/>
          <p:nvPr/>
        </p:nvSpPr>
        <p:spPr>
          <a:xfrm rot="10800000" flipH="1">
            <a:off x="4997933" y="785014"/>
            <a:ext cx="2053124" cy="987880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2" name="Arc 241"/>
          <p:cNvSpPr/>
          <p:nvPr/>
        </p:nvSpPr>
        <p:spPr>
          <a:xfrm rot="10800000">
            <a:off x="6781557" y="203772"/>
            <a:ext cx="1786142" cy="917560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3" name="Arc 242"/>
          <p:cNvSpPr/>
          <p:nvPr/>
        </p:nvSpPr>
        <p:spPr>
          <a:xfrm rot="10800000">
            <a:off x="6688557" y="665906"/>
            <a:ext cx="2053124" cy="987880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4" name="Arc 243"/>
          <p:cNvSpPr/>
          <p:nvPr/>
        </p:nvSpPr>
        <p:spPr>
          <a:xfrm rot="9070261" flipH="1">
            <a:off x="4156420" y="688525"/>
            <a:ext cx="3460705" cy="1773132"/>
          </a:xfrm>
          <a:prstGeom prst="arc">
            <a:avLst>
              <a:gd name="adj1" fmla="val 20770968"/>
              <a:gd name="adj2" fmla="val 943229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5" name="Arc 244"/>
          <p:cNvSpPr/>
          <p:nvPr/>
        </p:nvSpPr>
        <p:spPr>
          <a:xfrm rot="9070261" flipH="1">
            <a:off x="4650299" y="1498773"/>
            <a:ext cx="3460705" cy="17731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8418" y="3515038"/>
            <a:ext cx="510130" cy="588057"/>
            <a:chOff x="1404084" y="1902813"/>
            <a:chExt cx="510130" cy="588057"/>
          </a:xfrm>
        </p:grpSpPr>
        <p:sp>
          <p:nvSpPr>
            <p:cNvPr id="246" name="Rectangle 245"/>
            <p:cNvSpPr/>
            <p:nvPr/>
          </p:nvSpPr>
          <p:spPr>
            <a:xfrm>
              <a:off x="1404084" y="1902813"/>
              <a:ext cx="494100" cy="337779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PE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404084" y="2153091"/>
              <a:ext cx="510130" cy="337779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EQ</a:t>
              </a:r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1471594" y="2202071"/>
              <a:ext cx="34747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924089" y="3515038"/>
            <a:ext cx="497306" cy="588057"/>
            <a:chOff x="1382464" y="3173235"/>
            <a:chExt cx="497306" cy="588057"/>
          </a:xfrm>
        </p:grpSpPr>
        <p:sp>
          <p:nvSpPr>
            <p:cNvPr id="249" name="Rectangle 248"/>
            <p:cNvSpPr/>
            <p:nvPr/>
          </p:nvSpPr>
          <p:spPr>
            <a:xfrm>
              <a:off x="1388074" y="3173235"/>
              <a:ext cx="486085" cy="337779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PF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382464" y="3423513"/>
              <a:ext cx="497306" cy="337779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FR</a:t>
              </a: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1457381" y="3472493"/>
              <a:ext cx="347472" cy="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3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2008023" y="1950752"/>
            <a:ext cx="445444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1985163" y="2963285"/>
            <a:ext cx="445444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81622" y="3518820"/>
            <a:ext cx="1382810" cy="59095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1331359" y="509483"/>
            <a:ext cx="914296" cy="2556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337640" y="765159"/>
            <a:ext cx="922142" cy="2556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244379" y="3940470"/>
            <a:ext cx="1026426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||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QR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761123" y="3120635"/>
            <a:ext cx="667353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itchFamily="18" charset="0"/>
              </a:rPr>
              <a:t>...(ii</a:t>
            </a:r>
            <a:r>
              <a:rPr lang="en-US" sz="1600" b="1" dirty="0">
                <a:solidFill>
                  <a:prstClr val="white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92814" y="221115"/>
            <a:ext cx="96372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>
                <a:solidFill>
                  <a:srgbClr val="00FFFF"/>
                </a:solidFill>
                <a:latin typeface="Cambria"/>
              </a:rPr>
              <a:t>Ex 6.2  - 5</a:t>
            </a:r>
            <a:endParaRPr lang="en-US" sz="1400" b="1" u="sng" dirty="0">
              <a:solidFill>
                <a:srgbClr val="00FFFF"/>
              </a:solidFill>
              <a:latin typeface="Cambri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39966" y="3962598"/>
            <a:ext cx="0" cy="7871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821491" y="393654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6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25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25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2000" fill="hold"/>
                                        <p:tgtEl>
                                          <p:spTgt spid="2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25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5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5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0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97531E-6 L -0.09167 -1.97531E-6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8642E-6 L -0.08802 -3.08642E-6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0"/>
                            </p:stCondLst>
                            <p:childTnLst>
                              <p:par>
                                <p:cTn id="292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750"/>
                            </p:stCondLst>
                            <p:childTnLst>
                              <p:par>
                                <p:cTn id="300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250"/>
                            </p:stCondLst>
                            <p:childTnLst>
                              <p:par>
                                <p:cTn id="308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2" grpId="1" animBg="1"/>
      <p:bldP spid="239" grpId="0" animBg="1"/>
      <p:bldP spid="239" grpId="1" animBg="1"/>
      <p:bldP spid="232" grpId="0" animBg="1"/>
      <p:bldP spid="232" grpId="1" animBg="1"/>
      <p:bldP spid="105" grpId="0"/>
      <p:bldP spid="106" grpId="0"/>
      <p:bldP spid="108" grpId="0"/>
      <p:bldP spid="109" grpId="0"/>
      <p:bldP spid="113" grpId="0"/>
      <p:bldP spid="149" grpId="0"/>
      <p:bldP spid="158" grpId="0"/>
      <p:bldP spid="159" grpId="0"/>
      <p:bldP spid="160" grpId="0"/>
      <p:bldP spid="163" grpId="0"/>
      <p:bldP spid="182" grpId="0"/>
      <p:bldP spid="187" grpId="0"/>
      <p:bldP spid="204" grpId="0"/>
      <p:bldP spid="205" grpId="0"/>
      <p:bldP spid="235" grpId="0" animBg="1"/>
      <p:bldP spid="235" grpId="1" animBg="1"/>
      <p:bldP spid="235" grpId="2" animBg="1"/>
      <p:bldP spid="235" grpId="3" animBg="1"/>
      <p:bldP spid="236" grpId="0" animBg="1"/>
      <p:bldP spid="236" grpId="1" animBg="1"/>
      <p:bldP spid="236" grpId="2" animBg="1"/>
      <p:bldP spid="236" grpId="3" animBg="1"/>
      <p:bldP spid="237" grpId="0" animBg="1"/>
      <p:bldP spid="237" grpId="1" animBg="1"/>
      <p:bldP spid="238" grpId="0" animBg="1"/>
      <p:bldP spid="238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4" grpId="2" animBg="1"/>
      <p:bldP spid="244" grpId="3" animBg="1"/>
      <p:bldP spid="245" grpId="0" animBg="1"/>
      <p:bldP spid="245" grpId="1" animBg="1"/>
      <p:bldP spid="245" grpId="2" animBg="1"/>
      <p:bldP spid="245" grpId="3" animBg="1"/>
      <p:bldP spid="4" grpId="0" animBg="1"/>
      <p:bldP spid="4" grpId="1" animBg="1"/>
      <p:bldP spid="4" grpId="2" animBg="1"/>
      <p:bldP spid="4" grpId="3" animBg="1"/>
      <p:bldP spid="255" grpId="0" animBg="1"/>
      <p:bldP spid="255" grpId="1" animBg="1"/>
      <p:bldP spid="255" grpId="2" animBg="1"/>
      <p:bldP spid="255" grpId="3" animBg="1"/>
      <p:bldP spid="256" grpId="0" animBg="1"/>
      <p:bldP spid="256" grpId="1" animBg="1"/>
      <p:bldP spid="256" grpId="2" animBg="1"/>
      <p:bldP spid="256" grpId="3" animBg="1"/>
      <p:bldP spid="257" grpId="0"/>
      <p:bldP spid="258" grpId="0"/>
      <p:bldP spid="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sosceles Triangle 197"/>
          <p:cNvSpPr/>
          <p:nvPr/>
        </p:nvSpPr>
        <p:spPr>
          <a:xfrm flipH="1">
            <a:off x="6469014" y="1846185"/>
            <a:ext cx="1718875" cy="529011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887021 w 1898141"/>
              <a:gd name="connsiteY2" fmla="*/ 856144 h 1234440"/>
              <a:gd name="connsiteX3" fmla="*/ 0 w 1898141"/>
              <a:gd name="connsiteY3" fmla="*/ 1234440 h 1234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7766 w 1198886"/>
              <a:gd name="connsiteY2" fmla="*/ 856144 h 1238440"/>
              <a:gd name="connsiteX3" fmla="*/ 0 w 1198886"/>
              <a:gd name="connsiteY3" fmla="*/ 1238440 h 1238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4437 w 1198886"/>
              <a:gd name="connsiteY2" fmla="*/ 846146 h 1238440"/>
              <a:gd name="connsiteX3" fmla="*/ 0 w 1198886"/>
              <a:gd name="connsiteY3" fmla="*/ 1238440 h 1238440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098602 w 1113051"/>
              <a:gd name="connsiteY2" fmla="*/ 846146 h 1324673"/>
              <a:gd name="connsiteX3" fmla="*/ 0 w 1113051"/>
              <a:gd name="connsiteY3" fmla="*/ 1324673 h 1324673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098602 w 1113051"/>
              <a:gd name="connsiteY2" fmla="*/ 827992 h 1324673"/>
              <a:gd name="connsiteX3" fmla="*/ 0 w 1113051"/>
              <a:gd name="connsiteY3" fmla="*/ 1324673 h 1324673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104346 w 1113051"/>
              <a:gd name="connsiteY2" fmla="*/ 832506 h 1324673"/>
              <a:gd name="connsiteX3" fmla="*/ 0 w 1113051"/>
              <a:gd name="connsiteY3" fmla="*/ 1324673 h 1324673"/>
              <a:gd name="connsiteX0" fmla="*/ 0 w 1090074"/>
              <a:gd name="connsiteY0" fmla="*/ 521112 h 832506"/>
              <a:gd name="connsiteX1" fmla="*/ 1090074 w 1090074"/>
              <a:gd name="connsiteY1" fmla="*/ 0 h 832506"/>
              <a:gd name="connsiteX2" fmla="*/ 1081369 w 1090074"/>
              <a:gd name="connsiteY2" fmla="*/ 832506 h 832506"/>
              <a:gd name="connsiteX3" fmla="*/ 0 w 1090074"/>
              <a:gd name="connsiteY3" fmla="*/ 521112 h 832506"/>
              <a:gd name="connsiteX0" fmla="*/ 0 w 1109222"/>
              <a:gd name="connsiteY0" fmla="*/ 491016 h 802410"/>
              <a:gd name="connsiteX1" fmla="*/ 1109222 w 1109222"/>
              <a:gd name="connsiteY1" fmla="*/ 0 h 802410"/>
              <a:gd name="connsiteX2" fmla="*/ 1081369 w 1109222"/>
              <a:gd name="connsiteY2" fmla="*/ 802410 h 802410"/>
              <a:gd name="connsiteX3" fmla="*/ 0 w 1109222"/>
              <a:gd name="connsiteY3" fmla="*/ 491016 h 802410"/>
              <a:gd name="connsiteX0" fmla="*/ 0 w 2061728"/>
              <a:gd name="connsiteY0" fmla="*/ 491016 h 501451"/>
              <a:gd name="connsiteX1" fmla="*/ 1109222 w 2061728"/>
              <a:gd name="connsiteY1" fmla="*/ 0 h 501451"/>
              <a:gd name="connsiteX2" fmla="*/ 2061722 w 2061728"/>
              <a:gd name="connsiteY2" fmla="*/ 501451 h 501451"/>
              <a:gd name="connsiteX3" fmla="*/ 0 w 2061728"/>
              <a:gd name="connsiteY3" fmla="*/ 491016 h 501451"/>
              <a:gd name="connsiteX0" fmla="*/ 0 w 2061722"/>
              <a:gd name="connsiteY0" fmla="*/ 491016 h 501451"/>
              <a:gd name="connsiteX1" fmla="*/ 1109222 w 2061722"/>
              <a:gd name="connsiteY1" fmla="*/ 0 h 501451"/>
              <a:gd name="connsiteX2" fmla="*/ 2061722 w 2061722"/>
              <a:gd name="connsiteY2" fmla="*/ 501451 h 501451"/>
              <a:gd name="connsiteX3" fmla="*/ 0 w 2061722"/>
              <a:gd name="connsiteY3" fmla="*/ 491016 h 501451"/>
              <a:gd name="connsiteX0" fmla="*/ 0 w 2061722"/>
              <a:gd name="connsiteY0" fmla="*/ 491016 h 501451"/>
              <a:gd name="connsiteX1" fmla="*/ 1109222 w 2061722"/>
              <a:gd name="connsiteY1" fmla="*/ 0 h 501451"/>
              <a:gd name="connsiteX2" fmla="*/ 2061722 w 2061722"/>
              <a:gd name="connsiteY2" fmla="*/ 501451 h 501451"/>
              <a:gd name="connsiteX3" fmla="*/ 0 w 2061722"/>
              <a:gd name="connsiteY3" fmla="*/ 491016 h 501451"/>
              <a:gd name="connsiteX0" fmla="*/ 0 w 2073211"/>
              <a:gd name="connsiteY0" fmla="*/ 491016 h 501451"/>
              <a:gd name="connsiteX1" fmla="*/ 1109222 w 2073211"/>
              <a:gd name="connsiteY1" fmla="*/ 0 h 501451"/>
              <a:gd name="connsiteX2" fmla="*/ 2073211 w 2073211"/>
              <a:gd name="connsiteY2" fmla="*/ 501451 h 501451"/>
              <a:gd name="connsiteX3" fmla="*/ 0 w 2073211"/>
              <a:gd name="connsiteY3" fmla="*/ 491016 h 501451"/>
              <a:gd name="connsiteX0" fmla="*/ 0 w 2073211"/>
              <a:gd name="connsiteY0" fmla="*/ 491016 h 501451"/>
              <a:gd name="connsiteX1" fmla="*/ 1109222 w 2073211"/>
              <a:gd name="connsiteY1" fmla="*/ 0 h 501451"/>
              <a:gd name="connsiteX2" fmla="*/ 2073211 w 2073211"/>
              <a:gd name="connsiteY2" fmla="*/ 501451 h 501451"/>
              <a:gd name="connsiteX3" fmla="*/ 0 w 2073211"/>
              <a:gd name="connsiteY3" fmla="*/ 491016 h 501451"/>
              <a:gd name="connsiteX0" fmla="*/ 0 w 2073211"/>
              <a:gd name="connsiteY0" fmla="*/ 491016 h 501451"/>
              <a:gd name="connsiteX1" fmla="*/ 1109222 w 2073211"/>
              <a:gd name="connsiteY1" fmla="*/ 0 h 501451"/>
              <a:gd name="connsiteX2" fmla="*/ 2073211 w 2073211"/>
              <a:gd name="connsiteY2" fmla="*/ 501451 h 501451"/>
              <a:gd name="connsiteX3" fmla="*/ 0 w 2073211"/>
              <a:gd name="connsiteY3" fmla="*/ 491016 h 50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11" h="501451">
                <a:moveTo>
                  <a:pt x="0" y="491016"/>
                </a:moveTo>
                <a:lnTo>
                  <a:pt x="1109222" y="0"/>
                </a:lnTo>
                <a:cubicBezTo>
                  <a:pt x="1638622" y="259445"/>
                  <a:pt x="1742946" y="320256"/>
                  <a:pt x="2073211" y="501451"/>
                </a:cubicBezTo>
                <a:lnTo>
                  <a:pt x="0" y="491016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Isosceles Triangle 197"/>
          <p:cNvSpPr/>
          <p:nvPr/>
        </p:nvSpPr>
        <p:spPr>
          <a:xfrm flipH="1">
            <a:off x="7265452" y="967048"/>
            <a:ext cx="922818" cy="1397478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887021 w 1898141"/>
              <a:gd name="connsiteY2" fmla="*/ 856144 h 1234440"/>
              <a:gd name="connsiteX3" fmla="*/ 0 w 1898141"/>
              <a:gd name="connsiteY3" fmla="*/ 1234440 h 1234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7766 w 1198886"/>
              <a:gd name="connsiteY2" fmla="*/ 856144 h 1238440"/>
              <a:gd name="connsiteX3" fmla="*/ 0 w 1198886"/>
              <a:gd name="connsiteY3" fmla="*/ 1238440 h 1238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4437 w 1198886"/>
              <a:gd name="connsiteY2" fmla="*/ 846146 h 1238440"/>
              <a:gd name="connsiteX3" fmla="*/ 0 w 1198886"/>
              <a:gd name="connsiteY3" fmla="*/ 1238440 h 1238440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098602 w 1113051"/>
              <a:gd name="connsiteY2" fmla="*/ 846146 h 1324673"/>
              <a:gd name="connsiteX3" fmla="*/ 0 w 1113051"/>
              <a:gd name="connsiteY3" fmla="*/ 1324673 h 1324673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098602 w 1113051"/>
              <a:gd name="connsiteY2" fmla="*/ 827992 h 1324673"/>
              <a:gd name="connsiteX3" fmla="*/ 0 w 1113051"/>
              <a:gd name="connsiteY3" fmla="*/ 1324673 h 1324673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104346 w 1113051"/>
              <a:gd name="connsiteY2" fmla="*/ 832506 h 1324673"/>
              <a:gd name="connsiteX3" fmla="*/ 0 w 1113051"/>
              <a:gd name="connsiteY3" fmla="*/ 1324673 h 132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051" h="1324673">
                <a:moveTo>
                  <a:pt x="0" y="1324673"/>
                </a:moveTo>
                <a:lnTo>
                  <a:pt x="1113051" y="0"/>
                </a:lnTo>
                <a:cubicBezTo>
                  <a:pt x="1110149" y="277502"/>
                  <a:pt x="1107248" y="555004"/>
                  <a:pt x="1104346" y="832506"/>
                </a:cubicBezTo>
                <a:lnTo>
                  <a:pt x="0" y="1324673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Isosceles Triangle 197"/>
          <p:cNvSpPr/>
          <p:nvPr/>
        </p:nvSpPr>
        <p:spPr>
          <a:xfrm>
            <a:off x="6481291" y="982923"/>
            <a:ext cx="802831" cy="1390034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887021 w 1898141"/>
              <a:gd name="connsiteY2" fmla="*/ 856144 h 1234440"/>
              <a:gd name="connsiteX3" fmla="*/ 0 w 1898141"/>
              <a:gd name="connsiteY3" fmla="*/ 1234440 h 1234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7766 w 1198886"/>
              <a:gd name="connsiteY2" fmla="*/ 856144 h 1238440"/>
              <a:gd name="connsiteX3" fmla="*/ 0 w 1198886"/>
              <a:gd name="connsiteY3" fmla="*/ 1238440 h 1238440"/>
              <a:gd name="connsiteX0" fmla="*/ 0 w 1198886"/>
              <a:gd name="connsiteY0" fmla="*/ 1238440 h 1238440"/>
              <a:gd name="connsiteX1" fmla="*/ 1198886 w 1198886"/>
              <a:gd name="connsiteY1" fmla="*/ 0 h 1238440"/>
              <a:gd name="connsiteX2" fmla="*/ 1184437 w 1198886"/>
              <a:gd name="connsiteY2" fmla="*/ 846146 h 1238440"/>
              <a:gd name="connsiteX3" fmla="*/ 0 w 1198886"/>
              <a:gd name="connsiteY3" fmla="*/ 1238440 h 1238440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098602 w 1113051"/>
              <a:gd name="connsiteY2" fmla="*/ 846146 h 1324673"/>
              <a:gd name="connsiteX3" fmla="*/ 0 w 1113051"/>
              <a:gd name="connsiteY3" fmla="*/ 1324673 h 1324673"/>
              <a:gd name="connsiteX0" fmla="*/ 0 w 1113051"/>
              <a:gd name="connsiteY0" fmla="*/ 1324673 h 1324673"/>
              <a:gd name="connsiteX1" fmla="*/ 1113051 w 1113051"/>
              <a:gd name="connsiteY1" fmla="*/ 0 h 1324673"/>
              <a:gd name="connsiteX2" fmla="*/ 1098602 w 1113051"/>
              <a:gd name="connsiteY2" fmla="*/ 827992 h 1324673"/>
              <a:gd name="connsiteX3" fmla="*/ 0 w 1113051"/>
              <a:gd name="connsiteY3" fmla="*/ 1324673 h 132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051" h="1324673">
                <a:moveTo>
                  <a:pt x="0" y="1324673"/>
                </a:moveTo>
                <a:lnTo>
                  <a:pt x="1113051" y="0"/>
                </a:lnTo>
                <a:lnTo>
                  <a:pt x="1098602" y="827992"/>
                </a:lnTo>
                <a:lnTo>
                  <a:pt x="0" y="1324673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52000" y="4481550"/>
            <a:ext cx="4650432" cy="307064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converse of basic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proportionality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theorem]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57574" y="428488"/>
            <a:ext cx="7828876" cy="584063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A, B &amp; C are points on OP, OQ and OR respectively</a:t>
            </a:r>
          </a:p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     such that AB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||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PQ, AC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||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PR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509748" y="963120"/>
            <a:ext cx="2291196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Show that : BC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 ||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QR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478101" y="1265497"/>
            <a:ext cx="802005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555369" y="1277646"/>
            <a:ext cx="1032838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POQ,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555469" y="1557624"/>
            <a:ext cx="1064898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 || PQ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598917" y="1498052"/>
            <a:ext cx="1034441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[given]</a:t>
            </a:r>
          </a:p>
        </p:txBody>
      </p:sp>
      <p:grpSp>
        <p:nvGrpSpPr>
          <p:cNvPr id="233" name="Group 65"/>
          <p:cNvGrpSpPr/>
          <p:nvPr/>
        </p:nvGrpSpPr>
        <p:grpSpPr>
          <a:xfrm>
            <a:off x="6212320" y="733641"/>
            <a:ext cx="2279361" cy="1845155"/>
            <a:chOff x="5799940" y="199280"/>
            <a:chExt cx="2267094" cy="1836613"/>
          </a:xfrm>
        </p:grpSpPr>
        <p:cxnSp>
          <p:nvCxnSpPr>
            <p:cNvPr id="234" name="Straight Connector 233"/>
            <p:cNvCxnSpPr/>
            <p:nvPr/>
          </p:nvCxnSpPr>
          <p:spPr>
            <a:xfrm rot="5400000">
              <a:off x="5778542" y="739716"/>
              <a:ext cx="1364353" cy="78980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065866" y="1816793"/>
              <a:ext cx="1697477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16200000" flipH="1">
              <a:off x="6628956" y="686314"/>
              <a:ext cx="1367728" cy="90487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6423142" y="1068710"/>
              <a:ext cx="562486" cy="28797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565106" y="1491622"/>
              <a:ext cx="621507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16200000" flipH="1">
              <a:off x="6732648" y="1047117"/>
              <a:ext cx="571102" cy="34159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415890" y="874004"/>
              <a:ext cx="869171" cy="1351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6072254" y="1303502"/>
              <a:ext cx="776287" cy="51673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846094" y="1305885"/>
              <a:ext cx="919162" cy="52149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5799940" y="1699678"/>
              <a:ext cx="352730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Q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719088" y="1699678"/>
              <a:ext cx="347946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R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719068" y="199280"/>
              <a:ext cx="336787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P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580184" y="754326"/>
              <a:ext cx="336787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301411" y="1293010"/>
              <a:ext cx="341569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B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7091290" y="1275072"/>
              <a:ext cx="341569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76918" y="1302595"/>
              <a:ext cx="352730" cy="336215"/>
            </a:xfrm>
            <a:prstGeom prst="rect">
              <a:avLst/>
            </a:prstGeom>
            <a:ln>
              <a:noFill/>
            </a:ln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C000"/>
                  </a:solidFill>
                  <a:latin typeface="Century Schoolbook" pitchFamily="18" charset="0"/>
                </a:rPr>
                <a:t>O</a:t>
              </a:r>
            </a:p>
          </p:txBody>
        </p:sp>
      </p:grpSp>
      <p:cxnSp>
        <p:nvCxnSpPr>
          <p:cNvPr id="256" name="Straight Connector 255"/>
          <p:cNvCxnSpPr/>
          <p:nvPr/>
        </p:nvCxnSpPr>
        <p:spPr>
          <a:xfrm rot="5400000">
            <a:off x="6845454" y="1606576"/>
            <a:ext cx="565102" cy="2895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6187423" y="1274779"/>
            <a:ext cx="1370699" cy="794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7148995" y="1588733"/>
            <a:ext cx="573758" cy="343438"/>
          </a:xfrm>
          <a:prstGeom prst="line">
            <a:avLst/>
          </a:prstGeom>
          <a:ln w="28575">
            <a:solidFill>
              <a:srgbClr val="D21C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7039961" y="1212946"/>
            <a:ext cx="1374089" cy="909769"/>
          </a:xfrm>
          <a:prstGeom prst="line">
            <a:avLst/>
          </a:prstGeom>
          <a:ln w="28575">
            <a:solidFill>
              <a:srgbClr val="D21C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6845454" y="1607566"/>
            <a:ext cx="565102" cy="2895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6177004" y="1286924"/>
            <a:ext cx="1370699" cy="794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418178" y="4571362"/>
            <a:ext cx="922231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BC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||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QR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2900820" y="1955474"/>
            <a:ext cx="539113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...(i)</a:t>
            </a:r>
          </a:p>
        </p:txBody>
      </p:sp>
      <p:grpSp>
        <p:nvGrpSpPr>
          <p:cNvPr id="266" name="Group 193"/>
          <p:cNvGrpSpPr/>
          <p:nvPr/>
        </p:nvGrpSpPr>
        <p:grpSpPr>
          <a:xfrm>
            <a:off x="1415815" y="1815895"/>
            <a:ext cx="1325407" cy="586225"/>
            <a:chOff x="1517132" y="1941393"/>
            <a:chExt cx="1318274" cy="523020"/>
          </a:xfrm>
        </p:grpSpPr>
        <p:sp>
          <p:nvSpPr>
            <p:cNvPr id="267" name="Rectangle 266"/>
            <p:cNvSpPr/>
            <p:nvPr/>
          </p:nvSpPr>
          <p:spPr>
            <a:xfrm>
              <a:off x="1517132" y="1941393"/>
              <a:ext cx="469119" cy="2739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OB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17132" y="2190512"/>
              <a:ext cx="469119" cy="2739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BQ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7616" y="2071160"/>
              <a:ext cx="290549" cy="2739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51328" y="1941393"/>
              <a:ext cx="465930" cy="2739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OA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382231" y="2190512"/>
              <a:ext cx="453175" cy="2739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AP</a:t>
              </a:r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2442930" y="2227145"/>
              <a:ext cx="33181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1607310" y="2230320"/>
              <a:ext cx="33181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tangle 273"/>
          <p:cNvSpPr/>
          <p:nvPr/>
        </p:nvSpPr>
        <p:spPr>
          <a:xfrm>
            <a:off x="3436959" y="1865418"/>
            <a:ext cx="2863795" cy="522507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[by 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basic proportionality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theorem.]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1525419" y="2321148"/>
            <a:ext cx="1029632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POR,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525437" y="2608263"/>
            <a:ext cx="1061692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 || PR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3563804" y="2645254"/>
            <a:ext cx="1034441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[given]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2907710" y="2875529"/>
            <a:ext cx="604836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...(ii)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3563704" y="2895392"/>
            <a:ext cx="3658557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[by basic proportionality theorem.]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2004221" y="3452223"/>
            <a:ext cx="292250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290" name="Group 227"/>
          <p:cNvGrpSpPr/>
          <p:nvPr/>
        </p:nvGrpSpPr>
        <p:grpSpPr>
          <a:xfrm>
            <a:off x="1473927" y="2811385"/>
            <a:ext cx="1316146" cy="578945"/>
            <a:chOff x="1517132" y="1919828"/>
            <a:chExt cx="1309063" cy="576264"/>
          </a:xfrm>
        </p:grpSpPr>
        <p:sp>
          <p:nvSpPr>
            <p:cNvPr id="291" name="Rectangle 290"/>
            <p:cNvSpPr/>
            <p:nvPr/>
          </p:nvSpPr>
          <p:spPr>
            <a:xfrm>
              <a:off x="1517132" y="1941393"/>
              <a:ext cx="469119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OC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519523" y="2190512"/>
              <a:ext cx="465930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CR</a:t>
              </a: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062572" y="2054394"/>
              <a:ext cx="290549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360265" y="1919828"/>
              <a:ext cx="465930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OA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372167" y="2190512"/>
              <a:ext cx="453175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AP</a:t>
              </a:r>
            </a:p>
          </p:txBody>
        </p:sp>
        <p:cxnSp>
          <p:nvCxnSpPr>
            <p:cNvPr id="296" name="Straight Connector 295"/>
            <p:cNvCxnSpPr/>
            <p:nvPr/>
          </p:nvCxnSpPr>
          <p:spPr>
            <a:xfrm>
              <a:off x="2459446" y="2234012"/>
              <a:ext cx="33181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1607310" y="2230320"/>
              <a:ext cx="33181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Rectangle 297"/>
          <p:cNvSpPr/>
          <p:nvPr/>
        </p:nvSpPr>
        <p:spPr>
          <a:xfrm>
            <a:off x="3591630" y="3452223"/>
            <a:ext cx="1815103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from (i) and (ii)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532752" y="3822223"/>
            <a:ext cx="1042456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OQR,</a:t>
            </a:r>
          </a:p>
        </p:txBody>
      </p:sp>
      <p:cxnSp>
        <p:nvCxnSpPr>
          <p:cNvPr id="300" name="Straight Connector 299"/>
          <p:cNvCxnSpPr/>
          <p:nvPr/>
        </p:nvCxnSpPr>
        <p:spPr>
          <a:xfrm rot="5400000">
            <a:off x="6840724" y="1410566"/>
            <a:ext cx="873214" cy="13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0800000" flipV="1">
            <a:off x="6490086" y="1849209"/>
            <a:ext cx="780487" cy="5191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7265749" y="1841991"/>
            <a:ext cx="924136" cy="523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H="1">
            <a:off x="7141441" y="1585291"/>
            <a:ext cx="573758" cy="3434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257125" y="968681"/>
            <a:ext cx="929222" cy="13942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6988229" y="2024597"/>
            <a:ext cx="63374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463107" y="2363561"/>
            <a:ext cx="172372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6988229" y="2024597"/>
            <a:ext cx="63374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6463107" y="2363561"/>
            <a:ext cx="172372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136"/>
          <p:cNvGrpSpPr/>
          <p:nvPr/>
        </p:nvGrpSpPr>
        <p:grpSpPr>
          <a:xfrm>
            <a:off x="1447186" y="4049347"/>
            <a:ext cx="478930" cy="557345"/>
            <a:chOff x="2356573" y="3702852"/>
            <a:chExt cx="476353" cy="554764"/>
          </a:xfrm>
        </p:grpSpPr>
        <p:sp>
          <p:nvSpPr>
            <p:cNvPr id="315" name="Rectangle 314"/>
            <p:cNvSpPr/>
            <p:nvPr/>
          </p:nvSpPr>
          <p:spPr>
            <a:xfrm>
              <a:off x="2363807" y="3702852"/>
              <a:ext cx="469119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OB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356573" y="3952036"/>
              <a:ext cx="469119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BQ</a:t>
              </a:r>
            </a:p>
          </p:txBody>
        </p:sp>
        <p:cxnSp>
          <p:nvCxnSpPr>
            <p:cNvPr id="317" name="Straight Connector 316"/>
            <p:cNvCxnSpPr/>
            <p:nvPr/>
          </p:nvCxnSpPr>
          <p:spPr>
            <a:xfrm>
              <a:off x="2455324" y="4001369"/>
              <a:ext cx="33181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140"/>
          <p:cNvGrpSpPr/>
          <p:nvPr/>
        </p:nvGrpSpPr>
        <p:grpSpPr>
          <a:xfrm>
            <a:off x="2328339" y="4049347"/>
            <a:ext cx="471657" cy="557345"/>
            <a:chOff x="1559457" y="3702852"/>
            <a:chExt cx="469120" cy="554764"/>
          </a:xfrm>
        </p:grpSpPr>
        <p:sp>
          <p:nvSpPr>
            <p:cNvPr id="319" name="Rectangle 318"/>
            <p:cNvSpPr/>
            <p:nvPr/>
          </p:nvSpPr>
          <p:spPr>
            <a:xfrm>
              <a:off x="1559457" y="3702852"/>
              <a:ext cx="469120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OC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559473" y="3952036"/>
              <a:ext cx="465931" cy="3055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CR</a:t>
              </a:r>
            </a:p>
          </p:txBody>
        </p:sp>
        <p:cxnSp>
          <p:nvCxnSpPr>
            <p:cNvPr id="321" name="Straight Connector 320"/>
            <p:cNvCxnSpPr/>
            <p:nvPr/>
          </p:nvCxnSpPr>
          <p:spPr>
            <a:xfrm>
              <a:off x="1644176" y="3991844"/>
              <a:ext cx="33181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Rectangle 321"/>
          <p:cNvSpPr/>
          <p:nvPr/>
        </p:nvSpPr>
        <p:spPr>
          <a:xfrm>
            <a:off x="2012600" y="4174485"/>
            <a:ext cx="292250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18950" y="3452223"/>
            <a:ext cx="670559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...(iii)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3560574" y="4174485"/>
            <a:ext cx="1218786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from (iii)</a:t>
            </a:r>
          </a:p>
        </p:txBody>
      </p:sp>
      <p:sp>
        <p:nvSpPr>
          <p:cNvPr id="103" name="Oval 8"/>
          <p:cNvSpPr>
            <a:spLocks noChangeArrowheads="1"/>
          </p:cNvSpPr>
          <p:nvPr/>
        </p:nvSpPr>
        <p:spPr bwMode="auto">
          <a:xfrm>
            <a:off x="7222819" y="1460157"/>
            <a:ext cx="91440" cy="9144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7550156" y="1993119"/>
            <a:ext cx="91440" cy="9144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Oval 8"/>
          <p:cNvSpPr>
            <a:spLocks noChangeArrowheads="1"/>
          </p:cNvSpPr>
          <p:nvPr/>
        </p:nvSpPr>
        <p:spPr bwMode="auto">
          <a:xfrm>
            <a:off x="6926063" y="1978833"/>
            <a:ext cx="91440" cy="9144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82413" y="718937"/>
            <a:ext cx="2377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82413" y="962455"/>
            <a:ext cx="2910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58066" y="1288924"/>
            <a:ext cx="2194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 rot="14460202" flipH="1">
            <a:off x="6181394" y="1241609"/>
            <a:ext cx="1390561" cy="4697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66FF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Arc 114"/>
          <p:cNvSpPr/>
          <p:nvPr/>
        </p:nvSpPr>
        <p:spPr>
          <a:xfrm rot="14460202" flipH="1">
            <a:off x="5777456" y="1325364"/>
            <a:ext cx="1414861" cy="796083"/>
          </a:xfrm>
          <a:prstGeom prst="arc">
            <a:avLst>
              <a:gd name="adj1" fmla="val 20298174"/>
              <a:gd name="adj2" fmla="val 1366132"/>
            </a:avLst>
          </a:prstGeom>
          <a:ln w="28575">
            <a:solidFill>
              <a:srgbClr val="66FF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Arc 115"/>
          <p:cNvSpPr/>
          <p:nvPr/>
        </p:nvSpPr>
        <p:spPr>
          <a:xfrm rot="10966968" flipH="1">
            <a:off x="6073886" y="1442614"/>
            <a:ext cx="1390561" cy="4697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66FF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 rot="10966968" flipH="1">
            <a:off x="6075391" y="837915"/>
            <a:ext cx="1390561" cy="747541"/>
          </a:xfrm>
          <a:prstGeom prst="arc">
            <a:avLst>
              <a:gd name="adj1" fmla="val 20300574"/>
              <a:gd name="adj2" fmla="val 1393764"/>
            </a:avLst>
          </a:prstGeom>
          <a:ln w="28575">
            <a:solidFill>
              <a:srgbClr val="66FF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Arc 118"/>
          <p:cNvSpPr/>
          <p:nvPr/>
        </p:nvSpPr>
        <p:spPr>
          <a:xfrm rot="10633032">
            <a:off x="7082288" y="1433095"/>
            <a:ext cx="1390561" cy="4697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66FF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Arc 119"/>
          <p:cNvSpPr/>
          <p:nvPr/>
        </p:nvSpPr>
        <p:spPr>
          <a:xfrm rot="10633032">
            <a:off x="7083793" y="828396"/>
            <a:ext cx="1390561" cy="747541"/>
          </a:xfrm>
          <a:prstGeom prst="arc">
            <a:avLst>
              <a:gd name="adj1" fmla="val 20300574"/>
              <a:gd name="adj2" fmla="val 1393764"/>
            </a:avLst>
          </a:prstGeom>
          <a:ln w="28575">
            <a:solidFill>
              <a:srgbClr val="66FF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Arc 120"/>
          <p:cNvSpPr/>
          <p:nvPr/>
        </p:nvSpPr>
        <p:spPr>
          <a:xfrm rot="7139798">
            <a:off x="6984101" y="1245611"/>
            <a:ext cx="1390561" cy="469732"/>
          </a:xfrm>
          <a:prstGeom prst="arc">
            <a:avLst>
              <a:gd name="adj1" fmla="val 20770968"/>
              <a:gd name="adj2" fmla="val 817777"/>
            </a:avLst>
          </a:prstGeom>
          <a:ln w="28575">
            <a:solidFill>
              <a:srgbClr val="66FF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Arc 121"/>
          <p:cNvSpPr/>
          <p:nvPr/>
        </p:nvSpPr>
        <p:spPr>
          <a:xfrm rot="7139798">
            <a:off x="7424022" y="1347945"/>
            <a:ext cx="1414861" cy="796083"/>
          </a:xfrm>
          <a:prstGeom prst="arc">
            <a:avLst>
              <a:gd name="adj1" fmla="val 20298174"/>
              <a:gd name="adj2" fmla="val 1366132"/>
            </a:avLst>
          </a:prstGeom>
          <a:ln w="28575">
            <a:solidFill>
              <a:srgbClr val="66FF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23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2258129" y="1798781"/>
            <a:ext cx="445444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2325834" y="2811423"/>
            <a:ext cx="445444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477537" y="3312642"/>
            <a:ext cx="471657" cy="586225"/>
            <a:chOff x="1568215" y="1924074"/>
            <a:chExt cx="471657" cy="586225"/>
          </a:xfrm>
        </p:grpSpPr>
        <p:sp>
          <p:nvSpPr>
            <p:cNvPr id="125" name="Rectangle 124"/>
            <p:cNvSpPr/>
            <p:nvPr/>
          </p:nvSpPr>
          <p:spPr>
            <a:xfrm>
              <a:off x="1568215" y="1924074"/>
              <a:ext cx="471657" cy="3070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OB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568215" y="2203298"/>
              <a:ext cx="471657" cy="3070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BQ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658881" y="2247917"/>
              <a:ext cx="333607" cy="6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330672" y="3327115"/>
            <a:ext cx="472775" cy="557279"/>
            <a:chOff x="1626327" y="3105751"/>
            <a:chExt cx="472775" cy="557279"/>
          </a:xfrm>
        </p:grpSpPr>
        <p:sp>
          <p:nvSpPr>
            <p:cNvPr id="134" name="Rectangle 133"/>
            <p:cNvSpPr/>
            <p:nvPr/>
          </p:nvSpPr>
          <p:spPr>
            <a:xfrm>
              <a:off x="1626327" y="3105751"/>
              <a:ext cx="471657" cy="3070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OC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630651" y="3356029"/>
              <a:ext cx="468451" cy="307001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4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CR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741467" y="3396022"/>
              <a:ext cx="333607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/>
          <p:cNvSpPr/>
          <p:nvPr/>
        </p:nvSpPr>
        <p:spPr>
          <a:xfrm>
            <a:off x="796765" y="4571362"/>
            <a:ext cx="338738" cy="307064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036053" y="729502"/>
            <a:ext cx="3009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01692" y="212237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>
                <a:solidFill>
                  <a:srgbClr val="00FFFF"/>
                </a:solidFill>
                <a:latin typeface="Cambria"/>
              </a:rPr>
              <a:t>Ex 6.2  -  6</a:t>
            </a:r>
            <a:endParaRPr lang="en-US" sz="1400" b="1" u="sng" dirty="0">
              <a:solidFill>
                <a:srgbClr val="00FFFF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413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5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25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2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-0.0868 -4.07407E-6 " pathEditMode="relative" rAng="0" ptsTypes="AA">
                                      <p:cBhvr>
                                        <p:cTn id="3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58025E-6 L -0.09305 3.58025E-6 " pathEditMode="relative" rAng="0" ptsTypes="AA">
                                      <p:cBhvr>
                                        <p:cTn id="3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18" grpId="0" animBg="1"/>
      <p:bldP spid="118" grpId="1" animBg="1"/>
      <p:bldP spid="112" grpId="0" animBg="1"/>
      <p:bldP spid="112" grpId="1" animBg="1"/>
      <p:bldP spid="113" grpId="0"/>
      <p:bldP spid="229" grpId="0"/>
      <p:bldP spid="230" grpId="0"/>
      <p:bldP spid="231" grpId="0"/>
      <p:bldP spid="232" grpId="0"/>
      <p:bldP spid="264" grpId="0"/>
      <p:bldP spid="265" grpId="0"/>
      <p:bldP spid="274" grpId="0"/>
      <p:bldP spid="275" grpId="0"/>
      <p:bldP spid="276" grpId="0"/>
      <p:bldP spid="277" grpId="0"/>
      <p:bldP spid="278" grpId="0"/>
      <p:bldP spid="279" grpId="0"/>
      <p:bldP spid="298" grpId="0"/>
      <p:bldP spid="299" grpId="0"/>
      <p:bldP spid="323" grpId="0"/>
      <p:bldP spid="324" grpId="0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562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 bwMode="auto">
          <a:xfrm>
            <a:off x="1232999" y="1091949"/>
            <a:ext cx="4816970" cy="30739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541985" y="826757"/>
            <a:ext cx="773528" cy="25404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656720" y="818216"/>
            <a:ext cx="887796" cy="27945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6569254" y="817853"/>
            <a:ext cx="1487866" cy="25915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42679" y="806658"/>
            <a:ext cx="4835709" cy="27945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3956" y="282590"/>
            <a:ext cx="6222515" cy="369229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sz="1600" b="1" spc="150">
                <a:ln w="11430"/>
                <a:solidFill>
                  <a:schemeClr val="bg1"/>
                </a:solidFill>
                <a:effectLst/>
                <a:latin typeface="Bookman Old Style" pitchFamily="18" charset="0"/>
              </a:defRPr>
            </a:lvl1pPr>
          </a:lstStyle>
          <a:p>
            <a:r>
              <a:rPr lang="en-US" sz="1800" dirty="0">
                <a:solidFill>
                  <a:prstClr val="white"/>
                </a:solidFill>
              </a:rPr>
              <a:t>Converse of Basic Proportionality Theorem 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03398" y="738182"/>
            <a:ext cx="8673974" cy="72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464">
              <a:spcBef>
                <a:spcPts val="60"/>
              </a:spcBef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If a line divides two sides of a triangle in the same ratio, </a:t>
            </a:r>
          </a:p>
          <a:p>
            <a:pPr defTabSz="913464">
              <a:spcBef>
                <a:spcPts val="60"/>
              </a:spcBef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then the line is parallel to the third side.</a:t>
            </a:r>
          </a:p>
        </p:txBody>
      </p:sp>
      <p:sp>
        <p:nvSpPr>
          <p:cNvPr id="52" name="Isosceles Triangle 51"/>
          <p:cNvSpPr>
            <a:spLocks noChangeArrowheads="1"/>
          </p:cNvSpPr>
          <p:nvPr/>
        </p:nvSpPr>
        <p:spPr bwMode="auto">
          <a:xfrm>
            <a:off x="2890590" y="1661613"/>
            <a:ext cx="2520000" cy="1980000"/>
          </a:xfrm>
          <a:prstGeom prst="triangle">
            <a:avLst>
              <a:gd name="adj" fmla="val 35412"/>
            </a:avLst>
          </a:prstGeom>
          <a:solidFill>
            <a:srgbClr val="00FFFF">
              <a:alpha val="40000"/>
            </a:srgbClr>
          </a:soli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3617325" y="1316337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4" name="Rectangle 64"/>
          <p:cNvSpPr>
            <a:spLocks noChangeArrowheads="1"/>
          </p:cNvSpPr>
          <p:nvPr/>
        </p:nvSpPr>
        <p:spPr bwMode="auto">
          <a:xfrm>
            <a:off x="2564222" y="3452433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>
            <a:off x="5389850" y="3452433"/>
            <a:ext cx="35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 flipV="1">
            <a:off x="2277082" y="2993540"/>
            <a:ext cx="3637844" cy="680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3464">
              <a:defRPr/>
            </a:pPr>
            <a:endParaRPr lang="en-IN" sz="1800" kern="0">
              <a:solidFill>
                <a:prstClr val="black"/>
              </a:solidFill>
            </a:endParaRPr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2871747" y="2658754"/>
            <a:ext cx="35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58" name="Rectangle 64"/>
          <p:cNvSpPr>
            <a:spLocks noChangeArrowheads="1"/>
          </p:cNvSpPr>
          <p:nvPr/>
        </p:nvSpPr>
        <p:spPr bwMode="auto">
          <a:xfrm>
            <a:off x="4804766" y="2632886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5869725" y="2805225"/>
            <a:ext cx="35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3464"/>
            <a:r>
              <a:rPr lang="en-US" sz="2000" b="1" i="1" dirty="0">
                <a:solidFill>
                  <a:prstClr val="white"/>
                </a:solidFill>
                <a:latin typeface="Bookman Old Style" pitchFamily="18" charset="0"/>
              </a:rPr>
              <a:t>l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70607" y="3309329"/>
            <a:ext cx="1390287" cy="683738"/>
            <a:chOff x="6030262" y="1532715"/>
            <a:chExt cx="1390287" cy="683738"/>
          </a:xfrm>
        </p:grpSpPr>
        <p:sp>
          <p:nvSpPr>
            <p:cNvPr id="70" name="Rectangle 69"/>
            <p:cNvSpPr/>
            <p:nvPr/>
          </p:nvSpPr>
          <p:spPr>
            <a:xfrm>
              <a:off x="6057874" y="1532715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30262" y="184712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DB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083623" y="1885851"/>
              <a:ext cx="417013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  <p:sp>
          <p:nvSpPr>
            <p:cNvPr id="73" name="Rectangle 72"/>
            <p:cNvSpPr/>
            <p:nvPr/>
          </p:nvSpPr>
          <p:spPr>
            <a:xfrm>
              <a:off x="6902458" y="1532715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AE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87091" y="1847121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800" b="1" kern="0" dirty="0">
                  <a:solidFill>
                    <a:prstClr val="white"/>
                  </a:solidFill>
                  <a:latin typeface="Bookman Old Style" pitchFamily="18" charset="0"/>
                </a:rPr>
                <a:t>EC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927628" y="1872308"/>
              <a:ext cx="458714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1192235" y="34757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IN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78780" y="295422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64"/>
            <a:r>
              <a:rPr lang="en-IN" sz="20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IN" sz="2000" b="1" dirty="0">
                <a:solidFill>
                  <a:prstClr val="white"/>
                </a:solidFill>
                <a:latin typeface="Bookman Old Style" pitchFamily="18" charset="0"/>
              </a:rPr>
              <a:t>ABC,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32813" y="404301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64">
              <a:defRPr/>
            </a:pPr>
            <a:r>
              <a:rPr lang="en-IN" sz="1800" b="1" kern="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IN" sz="1800" b="1" i="1" kern="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IN" sz="1800" b="1" kern="0" dirty="0">
                <a:solidFill>
                  <a:prstClr val="white"/>
                </a:solidFill>
                <a:latin typeface="Bookman Old Style" pitchFamily="18" charset="0"/>
              </a:rPr>
              <a:t>line </a:t>
            </a:r>
            <a:r>
              <a:rPr lang="en-IN" sz="1800" b="1" i="1" kern="0" dirty="0">
                <a:solidFill>
                  <a:prstClr val="white"/>
                </a:solidFill>
                <a:latin typeface="Bookman Old Style" pitchFamily="18" charset="0"/>
              </a:rPr>
              <a:t>l </a:t>
            </a:r>
            <a:r>
              <a:rPr lang="en-US" sz="1800" b="1" kern="0" dirty="0" smtClean="0">
                <a:solidFill>
                  <a:prstClr val="white"/>
                </a:solidFill>
              </a:rPr>
              <a:t>|| </a:t>
            </a: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side BC</a:t>
            </a:r>
            <a:r>
              <a:rPr lang="en-US" sz="1800" b="1" kern="0" dirty="0">
                <a:solidFill>
                  <a:prstClr val="white"/>
                </a:solidFill>
              </a:rPr>
              <a:t> </a:t>
            </a:r>
            <a:r>
              <a:rPr lang="en-IN" sz="1800" b="1" kern="0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IN" sz="1800" b="1" i="1" kern="0" dirty="0">
                <a:solidFill>
                  <a:prstClr val="white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2731581" y="4043017"/>
            <a:ext cx="2513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3464">
              <a:tabLst>
                <a:tab pos="1022350" algn="l"/>
                <a:tab pos="1597025" algn="l"/>
              </a:tabLst>
            </a:pP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By converse of B.P.T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879317" y="3636730"/>
            <a:ext cx="2522120" cy="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3922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5" grpId="0"/>
      <p:bldP spid="56" grpId="0" animBg="1"/>
      <p:bldP spid="57" grpId="0"/>
      <p:bldP spid="58" grpId="0"/>
      <p:bldP spid="59" grpId="0"/>
      <p:bldP spid="76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7934578" y="3273844"/>
            <a:ext cx="389429" cy="25443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7464406" y="2291835"/>
            <a:ext cx="389429" cy="25443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5588976" y="1140014"/>
            <a:ext cx="1343597" cy="2490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 bwMode="auto">
          <a:xfrm>
            <a:off x="3788034" y="1142856"/>
            <a:ext cx="1343597" cy="2490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2545841" y="1138986"/>
            <a:ext cx="1253197" cy="2490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1133056" y="1138986"/>
            <a:ext cx="1392302" cy="2490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023622" y="2187735"/>
            <a:ext cx="350520" cy="23361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4281029" y="918946"/>
            <a:ext cx="2586075" cy="22184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7232778" y="639224"/>
            <a:ext cx="718595" cy="27945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841997" y="645726"/>
            <a:ext cx="5961454" cy="27023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635" y="609730"/>
            <a:ext cx="7610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F are points on the sides PQ and PR respectively of a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290513" indent="-290513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each of the following cases, state whether EF </a:t>
            </a:r>
            <a:r>
              <a:rPr lang="en-US" sz="1600" b="1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QR :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290513" indent="-290513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PE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3.9 cm, EQ = 3 cm, PF = 3.6 cm and FR = 2.4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cm.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845" y="261657"/>
            <a:ext cx="1849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6.2  -  2(</a:t>
            </a:r>
            <a:r>
              <a:rPr lang="en-US" sz="1400" b="1" u="sng" dirty="0" err="1" smtClean="0">
                <a:solidFill>
                  <a:srgbClr val="00FFFF"/>
                </a:solidFill>
              </a:rPr>
              <a:t>i</a:t>
            </a:r>
            <a:r>
              <a:rPr lang="en-US" sz="1400" b="1" u="sng" dirty="0" smtClean="0">
                <a:solidFill>
                  <a:srgbClr val="00FFFF"/>
                </a:solidFill>
              </a:rPr>
              <a:t>)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115" name="Rounded Rectangle 114"/>
          <p:cNvSpPr>
            <a:spLocks noChangeArrowheads="1"/>
          </p:cNvSpPr>
          <p:nvPr/>
        </p:nvSpPr>
        <p:spPr bwMode="auto">
          <a:xfrm>
            <a:off x="4250045" y="1621744"/>
            <a:ext cx="1253351" cy="101023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Isosceles Triangle 18"/>
          <p:cNvSpPr/>
          <p:nvPr/>
        </p:nvSpPr>
        <p:spPr>
          <a:xfrm>
            <a:off x="5333922" y="1744499"/>
            <a:ext cx="2798068" cy="210597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1171575 h 1171575"/>
              <a:gd name="connsiteX1" fmla="*/ 554164 w 1060704"/>
              <a:gd name="connsiteY1" fmla="*/ 0 h 1171575"/>
              <a:gd name="connsiteX2" fmla="*/ 1060704 w 1060704"/>
              <a:gd name="connsiteY2" fmla="*/ 1171575 h 1171575"/>
              <a:gd name="connsiteX3" fmla="*/ 0 w 1060704"/>
              <a:gd name="connsiteY3" fmla="*/ 1171575 h 1171575"/>
              <a:gd name="connsiteX0" fmla="*/ 0 w 1336929"/>
              <a:gd name="connsiteY0" fmla="*/ 1171575 h 1285875"/>
              <a:gd name="connsiteX1" fmla="*/ 554164 w 1336929"/>
              <a:gd name="connsiteY1" fmla="*/ 0 h 1285875"/>
              <a:gd name="connsiteX2" fmla="*/ 1336929 w 1336929"/>
              <a:gd name="connsiteY2" fmla="*/ 1285875 h 1285875"/>
              <a:gd name="connsiteX3" fmla="*/ 0 w 1336929"/>
              <a:gd name="connsiteY3" fmla="*/ 1171575 h 1285875"/>
              <a:gd name="connsiteX0" fmla="*/ 0 w 1551241"/>
              <a:gd name="connsiteY0" fmla="*/ 1290638 h 1290638"/>
              <a:gd name="connsiteX1" fmla="*/ 768476 w 1551241"/>
              <a:gd name="connsiteY1" fmla="*/ 0 h 1290638"/>
              <a:gd name="connsiteX2" fmla="*/ 1551241 w 1551241"/>
              <a:gd name="connsiteY2" fmla="*/ 1285875 h 1290638"/>
              <a:gd name="connsiteX3" fmla="*/ 0 w 1551241"/>
              <a:gd name="connsiteY3" fmla="*/ 1290638 h 1290638"/>
              <a:gd name="connsiteX0" fmla="*/ 0 w 1551241"/>
              <a:gd name="connsiteY0" fmla="*/ 1276351 h 1276351"/>
              <a:gd name="connsiteX1" fmla="*/ 773238 w 1551241"/>
              <a:gd name="connsiteY1" fmla="*/ 0 h 1276351"/>
              <a:gd name="connsiteX2" fmla="*/ 1551241 w 1551241"/>
              <a:gd name="connsiteY2" fmla="*/ 1271588 h 1276351"/>
              <a:gd name="connsiteX3" fmla="*/ 0 w 1551241"/>
              <a:gd name="connsiteY3" fmla="*/ 1276351 h 1276351"/>
              <a:gd name="connsiteX0" fmla="*/ 0 w 1551241"/>
              <a:gd name="connsiteY0" fmla="*/ 1243013 h 1243013"/>
              <a:gd name="connsiteX1" fmla="*/ 773238 w 1551241"/>
              <a:gd name="connsiteY1" fmla="*/ 0 h 1243013"/>
              <a:gd name="connsiteX2" fmla="*/ 1551241 w 1551241"/>
              <a:gd name="connsiteY2" fmla="*/ 1238250 h 1243013"/>
              <a:gd name="connsiteX3" fmla="*/ 0 w 1551241"/>
              <a:gd name="connsiteY3" fmla="*/ 1243013 h 1243013"/>
              <a:gd name="connsiteX0" fmla="*/ 0 w 1508378"/>
              <a:gd name="connsiteY0" fmla="*/ 1243013 h 1243013"/>
              <a:gd name="connsiteX1" fmla="*/ 773238 w 1508378"/>
              <a:gd name="connsiteY1" fmla="*/ 0 h 1243013"/>
              <a:gd name="connsiteX2" fmla="*/ 1508378 w 1508378"/>
              <a:gd name="connsiteY2" fmla="*/ 1214438 h 1243013"/>
              <a:gd name="connsiteX3" fmla="*/ 0 w 1508378"/>
              <a:gd name="connsiteY3" fmla="*/ 1243013 h 1243013"/>
              <a:gd name="connsiteX0" fmla="*/ 0 w 1498853"/>
              <a:gd name="connsiteY0" fmla="*/ 1223963 h 1223963"/>
              <a:gd name="connsiteX1" fmla="*/ 763713 w 1498853"/>
              <a:gd name="connsiteY1" fmla="*/ 0 h 1223963"/>
              <a:gd name="connsiteX2" fmla="*/ 1498853 w 1498853"/>
              <a:gd name="connsiteY2" fmla="*/ 1214438 h 1223963"/>
              <a:gd name="connsiteX3" fmla="*/ 0 w 1498853"/>
              <a:gd name="connsiteY3" fmla="*/ 1223963 h 1223963"/>
              <a:gd name="connsiteX0" fmla="*/ 0 w 1489328"/>
              <a:gd name="connsiteY0" fmla="*/ 1214438 h 1214438"/>
              <a:gd name="connsiteX1" fmla="*/ 754188 w 1489328"/>
              <a:gd name="connsiteY1" fmla="*/ 0 h 1214438"/>
              <a:gd name="connsiteX2" fmla="*/ 1489328 w 1489328"/>
              <a:gd name="connsiteY2" fmla="*/ 1214438 h 1214438"/>
              <a:gd name="connsiteX3" fmla="*/ 0 w 1489328"/>
              <a:gd name="connsiteY3" fmla="*/ 1214438 h 1214438"/>
              <a:gd name="connsiteX0" fmla="*/ 0 w 1489328"/>
              <a:gd name="connsiteY0" fmla="*/ 1239838 h 1239838"/>
              <a:gd name="connsiteX1" fmla="*/ 747838 w 1489328"/>
              <a:gd name="connsiteY1" fmla="*/ 0 h 1239838"/>
              <a:gd name="connsiteX2" fmla="*/ 1489328 w 1489328"/>
              <a:gd name="connsiteY2" fmla="*/ 1239838 h 1239838"/>
              <a:gd name="connsiteX3" fmla="*/ 0 w 1489328"/>
              <a:gd name="connsiteY3" fmla="*/ 1239838 h 1239838"/>
              <a:gd name="connsiteX0" fmla="*/ 0 w 1511553"/>
              <a:gd name="connsiteY0" fmla="*/ 1265238 h 1265238"/>
              <a:gd name="connsiteX1" fmla="*/ 770063 w 1511553"/>
              <a:gd name="connsiteY1" fmla="*/ 0 h 1265238"/>
              <a:gd name="connsiteX2" fmla="*/ 1511553 w 1511553"/>
              <a:gd name="connsiteY2" fmla="*/ 1239838 h 1265238"/>
              <a:gd name="connsiteX3" fmla="*/ 0 w 1511553"/>
              <a:gd name="connsiteY3" fmla="*/ 1265238 h 1265238"/>
              <a:gd name="connsiteX0" fmla="*/ 0 w 1549653"/>
              <a:gd name="connsiteY0" fmla="*/ 1265238 h 1271588"/>
              <a:gd name="connsiteX1" fmla="*/ 770063 w 1549653"/>
              <a:gd name="connsiteY1" fmla="*/ 0 h 1271588"/>
              <a:gd name="connsiteX2" fmla="*/ 1549653 w 1549653"/>
              <a:gd name="connsiteY2" fmla="*/ 1271588 h 1271588"/>
              <a:gd name="connsiteX3" fmla="*/ 0 w 1549653"/>
              <a:gd name="connsiteY3" fmla="*/ 1265238 h 1271588"/>
              <a:gd name="connsiteX0" fmla="*/ 0 w 1549653"/>
              <a:gd name="connsiteY0" fmla="*/ 1519238 h 1525588"/>
              <a:gd name="connsiteX1" fmla="*/ 1513013 w 1549653"/>
              <a:gd name="connsiteY1" fmla="*/ 0 h 1525588"/>
              <a:gd name="connsiteX2" fmla="*/ 1549653 w 1549653"/>
              <a:gd name="connsiteY2" fmla="*/ 1525588 h 1525588"/>
              <a:gd name="connsiteX3" fmla="*/ 0 w 1549653"/>
              <a:gd name="connsiteY3" fmla="*/ 1519238 h 1525588"/>
              <a:gd name="connsiteX0" fmla="*/ 0 w 2908553"/>
              <a:gd name="connsiteY0" fmla="*/ 1519238 h 1519238"/>
              <a:gd name="connsiteX1" fmla="*/ 1513013 w 2908553"/>
              <a:gd name="connsiteY1" fmla="*/ 0 h 1519238"/>
              <a:gd name="connsiteX2" fmla="*/ 2908553 w 2908553"/>
              <a:gd name="connsiteY2" fmla="*/ 1436688 h 1519238"/>
              <a:gd name="connsiteX3" fmla="*/ 0 w 2908553"/>
              <a:gd name="connsiteY3" fmla="*/ 1519238 h 1519238"/>
              <a:gd name="connsiteX0" fmla="*/ 0 w 2191003"/>
              <a:gd name="connsiteY0" fmla="*/ 1436688 h 1436688"/>
              <a:gd name="connsiteX1" fmla="*/ 795463 w 2191003"/>
              <a:gd name="connsiteY1" fmla="*/ 0 h 1436688"/>
              <a:gd name="connsiteX2" fmla="*/ 2191003 w 2191003"/>
              <a:gd name="connsiteY2" fmla="*/ 1436688 h 1436688"/>
              <a:gd name="connsiteX3" fmla="*/ 0 w 2191003"/>
              <a:gd name="connsiteY3" fmla="*/ 1436688 h 1436688"/>
              <a:gd name="connsiteX0" fmla="*/ 0 w 2191003"/>
              <a:gd name="connsiteY0" fmla="*/ 1436688 h 1436688"/>
              <a:gd name="connsiteX1" fmla="*/ 773238 w 2191003"/>
              <a:gd name="connsiteY1" fmla="*/ 0 h 1436688"/>
              <a:gd name="connsiteX2" fmla="*/ 2191003 w 2191003"/>
              <a:gd name="connsiteY2" fmla="*/ 1436688 h 1436688"/>
              <a:gd name="connsiteX3" fmla="*/ 0 w 2191003"/>
              <a:gd name="connsiteY3" fmla="*/ 1436688 h 1436688"/>
              <a:gd name="connsiteX0" fmla="*/ 0 w 2191003"/>
              <a:gd name="connsiteY0" fmla="*/ 1646238 h 1646238"/>
              <a:gd name="connsiteX1" fmla="*/ 1349500 w 2191003"/>
              <a:gd name="connsiteY1" fmla="*/ 0 h 1646238"/>
              <a:gd name="connsiteX2" fmla="*/ 2191003 w 2191003"/>
              <a:gd name="connsiteY2" fmla="*/ 1646238 h 1646238"/>
              <a:gd name="connsiteX3" fmla="*/ 0 w 2191003"/>
              <a:gd name="connsiteY3" fmla="*/ 1646238 h 1646238"/>
              <a:gd name="connsiteX0" fmla="*/ 0 w 2138615"/>
              <a:gd name="connsiteY0" fmla="*/ 731838 h 1646238"/>
              <a:gd name="connsiteX1" fmla="*/ 1297112 w 2138615"/>
              <a:gd name="connsiteY1" fmla="*/ 0 h 1646238"/>
              <a:gd name="connsiteX2" fmla="*/ 2138615 w 2138615"/>
              <a:gd name="connsiteY2" fmla="*/ 1646238 h 1646238"/>
              <a:gd name="connsiteX3" fmla="*/ 0 w 2138615"/>
              <a:gd name="connsiteY3" fmla="*/ 731838 h 1646238"/>
              <a:gd name="connsiteX0" fmla="*/ 0 w 2710115"/>
              <a:gd name="connsiteY0" fmla="*/ 731838 h 736601"/>
              <a:gd name="connsiteX1" fmla="*/ 1297112 w 2710115"/>
              <a:gd name="connsiteY1" fmla="*/ 0 h 736601"/>
              <a:gd name="connsiteX2" fmla="*/ 2710115 w 2710115"/>
              <a:gd name="connsiteY2" fmla="*/ 736601 h 736601"/>
              <a:gd name="connsiteX3" fmla="*/ 0 w 2710115"/>
              <a:gd name="connsiteY3" fmla="*/ 731838 h 736601"/>
              <a:gd name="connsiteX0" fmla="*/ 0 w 2710115"/>
              <a:gd name="connsiteY0" fmla="*/ 1976438 h 1981201"/>
              <a:gd name="connsiteX1" fmla="*/ 1087562 w 2710115"/>
              <a:gd name="connsiteY1" fmla="*/ 0 h 1981201"/>
              <a:gd name="connsiteX2" fmla="*/ 2710115 w 2710115"/>
              <a:gd name="connsiteY2" fmla="*/ 1981201 h 1981201"/>
              <a:gd name="connsiteX3" fmla="*/ 0 w 2710115"/>
              <a:gd name="connsiteY3" fmla="*/ 1976438 h 1981201"/>
              <a:gd name="connsiteX0" fmla="*/ 0 w 2506915"/>
              <a:gd name="connsiteY0" fmla="*/ 1976438 h 1981201"/>
              <a:gd name="connsiteX1" fmla="*/ 884362 w 2506915"/>
              <a:gd name="connsiteY1" fmla="*/ 0 h 1981201"/>
              <a:gd name="connsiteX2" fmla="*/ 2506915 w 2506915"/>
              <a:gd name="connsiteY2" fmla="*/ 1981201 h 1981201"/>
              <a:gd name="connsiteX3" fmla="*/ 0 w 2506915"/>
              <a:gd name="connsiteY3" fmla="*/ 1976438 h 1981201"/>
              <a:gd name="connsiteX0" fmla="*/ 0 w 2481515"/>
              <a:gd name="connsiteY0" fmla="*/ 1976438 h 1976438"/>
              <a:gd name="connsiteX1" fmla="*/ 884362 w 2481515"/>
              <a:gd name="connsiteY1" fmla="*/ 0 h 1976438"/>
              <a:gd name="connsiteX2" fmla="*/ 2481515 w 2481515"/>
              <a:gd name="connsiteY2" fmla="*/ 1955801 h 1976438"/>
              <a:gd name="connsiteX3" fmla="*/ 0 w 2481515"/>
              <a:gd name="connsiteY3" fmla="*/ 1976438 h 1976438"/>
              <a:gd name="connsiteX0" fmla="*/ 0 w 2481515"/>
              <a:gd name="connsiteY0" fmla="*/ 1907858 h 1907858"/>
              <a:gd name="connsiteX1" fmla="*/ 1097722 w 2481515"/>
              <a:gd name="connsiteY1" fmla="*/ 0 h 1907858"/>
              <a:gd name="connsiteX2" fmla="*/ 2481515 w 2481515"/>
              <a:gd name="connsiteY2" fmla="*/ 1887221 h 1907858"/>
              <a:gd name="connsiteX3" fmla="*/ 0 w 2481515"/>
              <a:gd name="connsiteY3" fmla="*/ 1907858 h 1907858"/>
              <a:gd name="connsiteX0" fmla="*/ 0 w 3022535"/>
              <a:gd name="connsiteY0" fmla="*/ 2105978 h 2105978"/>
              <a:gd name="connsiteX1" fmla="*/ 1638742 w 3022535"/>
              <a:gd name="connsiteY1" fmla="*/ 0 h 2105978"/>
              <a:gd name="connsiteX2" fmla="*/ 3022535 w 3022535"/>
              <a:gd name="connsiteY2" fmla="*/ 1887221 h 2105978"/>
              <a:gd name="connsiteX3" fmla="*/ 0 w 3022535"/>
              <a:gd name="connsiteY3" fmla="*/ 2105978 h 2105978"/>
              <a:gd name="connsiteX0" fmla="*/ 0 w 2854895"/>
              <a:gd name="connsiteY0" fmla="*/ 2105978 h 2105978"/>
              <a:gd name="connsiteX1" fmla="*/ 1638742 w 2854895"/>
              <a:gd name="connsiteY1" fmla="*/ 0 h 2105978"/>
              <a:gd name="connsiteX2" fmla="*/ 2854895 w 2854895"/>
              <a:gd name="connsiteY2" fmla="*/ 2092961 h 2105978"/>
              <a:gd name="connsiteX3" fmla="*/ 0 w 2854895"/>
              <a:gd name="connsiteY3" fmla="*/ 2105978 h 2105978"/>
              <a:gd name="connsiteX0" fmla="*/ 0 w 2798068"/>
              <a:gd name="connsiteY0" fmla="*/ 2105978 h 2105978"/>
              <a:gd name="connsiteX1" fmla="*/ 1638742 w 2798068"/>
              <a:gd name="connsiteY1" fmla="*/ 0 h 2105978"/>
              <a:gd name="connsiteX2" fmla="*/ 2798068 w 2798068"/>
              <a:gd name="connsiteY2" fmla="*/ 2098127 h 2105978"/>
              <a:gd name="connsiteX3" fmla="*/ 0 w 2798068"/>
              <a:gd name="connsiteY3" fmla="*/ 2105978 h 210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068" h="2105978">
                <a:moveTo>
                  <a:pt x="0" y="2105978"/>
                </a:moveTo>
                <a:lnTo>
                  <a:pt x="1638742" y="0"/>
                </a:lnTo>
                <a:lnTo>
                  <a:pt x="2798068" y="2098127"/>
                </a:lnTo>
                <a:lnTo>
                  <a:pt x="0" y="2105978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246813" y="1750776"/>
            <a:ext cx="389429" cy="25443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302595" y="3257040"/>
            <a:ext cx="239410" cy="23361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237348" y="1443596"/>
            <a:ext cx="385572" cy="2569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988676" y="2079643"/>
            <a:ext cx="416502" cy="469911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91341" tIns="45671" rIns="91341" bIns="45671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4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352809" y="2076073"/>
            <a:ext cx="416502" cy="49181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91341" tIns="45671" rIns="91341" bIns="45671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400" b="1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8" name="Group 15"/>
          <p:cNvGrpSpPr>
            <a:grpSpLocks/>
          </p:cNvGrpSpPr>
          <p:nvPr/>
        </p:nvGrpSpPr>
        <p:grpSpPr bwMode="auto">
          <a:xfrm>
            <a:off x="4910557" y="1483181"/>
            <a:ext cx="3680024" cy="2674528"/>
            <a:chOff x="2808" y="215"/>
            <a:chExt cx="2514" cy="2247"/>
          </a:xfrm>
        </p:grpSpPr>
        <p:sp>
          <p:nvSpPr>
            <p:cNvPr id="129" name="AutoShape 4"/>
            <p:cNvSpPr>
              <a:spLocks noChangeArrowheads="1"/>
            </p:cNvSpPr>
            <p:nvPr/>
          </p:nvSpPr>
          <p:spPr bwMode="auto">
            <a:xfrm>
              <a:off x="3102" y="449"/>
              <a:ext cx="1911" cy="1746"/>
            </a:xfrm>
            <a:prstGeom prst="triangle">
              <a:avLst>
                <a:gd name="adj" fmla="val 58139"/>
              </a:avLst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99" b="1" ker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Line 5"/>
            <p:cNvSpPr>
              <a:spLocks noChangeShapeType="1"/>
            </p:cNvSpPr>
            <p:nvPr/>
          </p:nvSpPr>
          <p:spPr bwMode="auto">
            <a:xfrm>
              <a:off x="2808" y="1576"/>
              <a:ext cx="251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b="1" ker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3011" y="2203"/>
              <a:ext cx="28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132" name="Text Box 8"/>
            <p:cNvSpPr txBox="1">
              <a:spLocks noChangeArrowheads="1"/>
            </p:cNvSpPr>
            <p:nvPr/>
          </p:nvSpPr>
          <p:spPr bwMode="auto">
            <a:xfrm>
              <a:off x="4932" y="2188"/>
              <a:ext cx="2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33" name="Text Box 6"/>
            <p:cNvSpPr txBox="1">
              <a:spLocks noChangeArrowheads="1"/>
            </p:cNvSpPr>
            <p:nvPr/>
          </p:nvSpPr>
          <p:spPr bwMode="auto">
            <a:xfrm>
              <a:off x="4127" y="215"/>
              <a:ext cx="2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</a:p>
          </p:txBody>
        </p:sp>
      </p:grp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2444758" y="2709355"/>
            <a:ext cx="702353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53" tIns="38927" rIns="77853" bIns="38927">
            <a:spAutoFit/>
          </a:bodyPr>
          <a:lstStyle/>
          <a:p>
            <a:pPr algn="just"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1624147" y="1573231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0" name="Rectangle 38"/>
          <p:cNvSpPr>
            <a:spLocks noChangeArrowheads="1"/>
          </p:cNvSpPr>
          <p:nvPr/>
        </p:nvSpPr>
        <p:spPr bwMode="auto">
          <a:xfrm>
            <a:off x="1624147" y="2134220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1" name="Rectangle 41"/>
          <p:cNvSpPr>
            <a:spLocks noChangeArrowheads="1"/>
          </p:cNvSpPr>
          <p:nvPr/>
        </p:nvSpPr>
        <p:spPr bwMode="auto">
          <a:xfrm>
            <a:off x="1624147" y="2705719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45" name="Group 48"/>
          <p:cNvGrpSpPr>
            <a:grpSpLocks/>
          </p:cNvGrpSpPr>
          <p:nvPr/>
        </p:nvGrpSpPr>
        <p:grpSpPr bwMode="auto">
          <a:xfrm>
            <a:off x="1187269" y="1402704"/>
            <a:ext cx="495649" cy="645726"/>
            <a:chOff x="2369724" y="5019257"/>
            <a:chExt cx="496691" cy="645755"/>
          </a:xfrm>
        </p:grpSpPr>
        <p:sp>
          <p:nvSpPr>
            <p:cNvPr id="146" name="TextBox 50"/>
            <p:cNvSpPr txBox="1">
              <a:spLocks noChangeArrowheads="1"/>
            </p:cNvSpPr>
            <p:nvPr/>
          </p:nvSpPr>
          <p:spPr bwMode="auto">
            <a:xfrm>
              <a:off x="2369724" y="5019257"/>
              <a:ext cx="469383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</a:rPr>
                <a:t>PE</a:t>
              </a:r>
            </a:p>
          </p:txBody>
        </p:sp>
        <p:sp>
          <p:nvSpPr>
            <p:cNvPr id="147" name="TextBox 51"/>
            <p:cNvSpPr txBox="1">
              <a:spLocks noChangeArrowheads="1"/>
            </p:cNvSpPr>
            <p:nvPr/>
          </p:nvSpPr>
          <p:spPr bwMode="auto">
            <a:xfrm>
              <a:off x="2369724" y="5326443"/>
              <a:ext cx="496691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EQ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48" name="Straight Connector 52"/>
            <p:cNvCxnSpPr>
              <a:cxnSpLocks noChangeShapeType="1"/>
            </p:cNvCxnSpPr>
            <p:nvPr/>
          </p:nvCxnSpPr>
          <p:spPr bwMode="auto">
            <a:xfrm>
              <a:off x="2443331" y="5346511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9" name="TextBox 50"/>
          <p:cNvSpPr txBox="1">
            <a:spLocks noChangeArrowheads="1"/>
          </p:cNvSpPr>
          <p:nvPr/>
        </p:nvSpPr>
        <p:spPr bwMode="auto">
          <a:xfrm>
            <a:off x="1933889" y="1408072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3.9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TextBox 51"/>
          <p:cNvSpPr txBox="1">
            <a:spLocks noChangeArrowheads="1"/>
          </p:cNvSpPr>
          <p:nvPr/>
        </p:nvSpPr>
        <p:spPr bwMode="auto">
          <a:xfrm>
            <a:off x="1954306" y="1720015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3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52"/>
          <p:cNvCxnSpPr>
            <a:cxnSpLocks noChangeShapeType="1"/>
          </p:cNvCxnSpPr>
          <p:nvPr/>
        </p:nvCxnSpPr>
        <p:spPr bwMode="auto">
          <a:xfrm>
            <a:off x="1963627" y="1743034"/>
            <a:ext cx="366374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2" name="Group 48"/>
          <p:cNvGrpSpPr>
            <a:grpSpLocks/>
          </p:cNvGrpSpPr>
          <p:nvPr/>
        </p:nvGrpSpPr>
        <p:grpSpPr bwMode="auto">
          <a:xfrm>
            <a:off x="1208475" y="2005940"/>
            <a:ext cx="495649" cy="573872"/>
            <a:chOff x="2346813" y="5055183"/>
            <a:chExt cx="496691" cy="573901"/>
          </a:xfrm>
        </p:grpSpPr>
        <p:sp>
          <p:nvSpPr>
            <p:cNvPr id="153" name="TextBox 50"/>
            <p:cNvSpPr txBox="1">
              <a:spLocks noChangeArrowheads="1"/>
            </p:cNvSpPr>
            <p:nvPr/>
          </p:nvSpPr>
          <p:spPr bwMode="auto">
            <a:xfrm>
              <a:off x="2369724" y="5055183"/>
              <a:ext cx="469383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</a:rPr>
                <a:t>PE</a:t>
              </a:r>
            </a:p>
          </p:txBody>
        </p:sp>
        <p:sp>
          <p:nvSpPr>
            <p:cNvPr id="154" name="TextBox 51"/>
            <p:cNvSpPr txBox="1">
              <a:spLocks noChangeArrowheads="1"/>
            </p:cNvSpPr>
            <p:nvPr/>
          </p:nvSpPr>
          <p:spPr bwMode="auto">
            <a:xfrm>
              <a:off x="2346813" y="5290515"/>
              <a:ext cx="496691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EQ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55" name="Straight Connector 52"/>
            <p:cNvCxnSpPr>
              <a:cxnSpLocks noChangeShapeType="1"/>
            </p:cNvCxnSpPr>
            <p:nvPr/>
          </p:nvCxnSpPr>
          <p:spPr bwMode="auto">
            <a:xfrm>
              <a:off x="2413876" y="5346511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6" name="Group 48"/>
          <p:cNvGrpSpPr>
            <a:grpSpLocks/>
          </p:cNvGrpSpPr>
          <p:nvPr/>
        </p:nvGrpSpPr>
        <p:grpSpPr bwMode="auto">
          <a:xfrm>
            <a:off x="1889985" y="1999871"/>
            <a:ext cx="457176" cy="615805"/>
            <a:chOff x="2484004" y="5049086"/>
            <a:chExt cx="454971" cy="616040"/>
          </a:xfrm>
        </p:grpSpPr>
        <p:sp>
          <p:nvSpPr>
            <p:cNvPr id="157" name="TextBox 50"/>
            <p:cNvSpPr txBox="1">
              <a:spLocks noChangeArrowheads="1"/>
            </p:cNvSpPr>
            <p:nvPr/>
          </p:nvSpPr>
          <p:spPr bwMode="auto">
            <a:xfrm>
              <a:off x="2484004" y="5049086"/>
              <a:ext cx="454971" cy="33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39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Box 51"/>
            <p:cNvSpPr txBox="1">
              <a:spLocks noChangeArrowheads="1"/>
            </p:cNvSpPr>
            <p:nvPr/>
          </p:nvSpPr>
          <p:spPr bwMode="auto">
            <a:xfrm>
              <a:off x="2484004" y="5326443"/>
              <a:ext cx="454971" cy="33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30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59" name="Straight Connector 52"/>
            <p:cNvCxnSpPr>
              <a:cxnSpLocks noChangeShapeType="1"/>
            </p:cNvCxnSpPr>
            <p:nvPr/>
          </p:nvCxnSpPr>
          <p:spPr bwMode="auto">
            <a:xfrm>
              <a:off x="2537992" y="5353043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" name="Group 48"/>
          <p:cNvGrpSpPr>
            <a:grpSpLocks/>
          </p:cNvGrpSpPr>
          <p:nvPr/>
        </p:nvGrpSpPr>
        <p:grpSpPr bwMode="auto">
          <a:xfrm>
            <a:off x="1193613" y="2559004"/>
            <a:ext cx="495649" cy="645726"/>
            <a:chOff x="2369724" y="5019257"/>
            <a:chExt cx="496385" cy="645755"/>
          </a:xfrm>
        </p:grpSpPr>
        <p:sp>
          <p:nvSpPr>
            <p:cNvPr id="161" name="TextBox 50"/>
            <p:cNvSpPr txBox="1">
              <a:spLocks noChangeArrowheads="1"/>
            </p:cNvSpPr>
            <p:nvPr/>
          </p:nvSpPr>
          <p:spPr bwMode="auto">
            <a:xfrm>
              <a:off x="2369724" y="5019257"/>
              <a:ext cx="469094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PE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51"/>
            <p:cNvSpPr txBox="1">
              <a:spLocks noChangeArrowheads="1"/>
            </p:cNvSpPr>
            <p:nvPr/>
          </p:nvSpPr>
          <p:spPr bwMode="auto">
            <a:xfrm>
              <a:off x="2369724" y="5326443"/>
              <a:ext cx="496385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EQ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63" name="Straight Connector 52"/>
            <p:cNvCxnSpPr>
              <a:cxnSpLocks noChangeShapeType="1"/>
            </p:cNvCxnSpPr>
            <p:nvPr/>
          </p:nvCxnSpPr>
          <p:spPr bwMode="auto">
            <a:xfrm>
              <a:off x="2453150" y="5353043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4" name="TextBox 50"/>
          <p:cNvSpPr txBox="1">
            <a:spLocks noChangeArrowheads="1"/>
          </p:cNvSpPr>
          <p:nvPr/>
        </p:nvSpPr>
        <p:spPr bwMode="auto">
          <a:xfrm>
            <a:off x="1968664" y="2559007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51"/>
          <p:cNvSpPr txBox="1">
            <a:spLocks noChangeArrowheads="1"/>
          </p:cNvSpPr>
          <p:nvPr/>
        </p:nvSpPr>
        <p:spPr bwMode="auto">
          <a:xfrm>
            <a:off x="1975197" y="2828742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10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6" name="Straight Connector 52"/>
          <p:cNvCxnSpPr>
            <a:cxnSpLocks noChangeShapeType="1"/>
          </p:cNvCxnSpPr>
          <p:nvPr/>
        </p:nvCxnSpPr>
        <p:spPr bwMode="auto">
          <a:xfrm>
            <a:off x="1984476" y="2872784"/>
            <a:ext cx="371536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553899" y="2097045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8" name="Text Box 9"/>
          <p:cNvSpPr txBox="1">
            <a:spLocks noChangeArrowheads="1"/>
          </p:cNvSpPr>
          <p:nvPr/>
        </p:nvSpPr>
        <p:spPr bwMode="auto">
          <a:xfrm>
            <a:off x="5644562" y="2747997"/>
            <a:ext cx="412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189" name="Text Box 10"/>
          <p:cNvSpPr txBox="1">
            <a:spLocks noChangeArrowheads="1"/>
          </p:cNvSpPr>
          <p:nvPr/>
        </p:nvSpPr>
        <p:spPr bwMode="auto">
          <a:xfrm>
            <a:off x="7711536" y="2794253"/>
            <a:ext cx="498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F</a:t>
            </a:r>
          </a:p>
        </p:txBody>
      </p:sp>
      <p:cxnSp>
        <p:nvCxnSpPr>
          <p:cNvPr id="190" name="Straight Connector 189"/>
          <p:cNvCxnSpPr>
            <a:cxnSpLocks noChangeShapeType="1"/>
          </p:cNvCxnSpPr>
          <p:nvPr/>
        </p:nvCxnSpPr>
        <p:spPr bwMode="auto">
          <a:xfrm flipV="1">
            <a:off x="4910557" y="3102353"/>
            <a:ext cx="3685032" cy="1587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 type="arrow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Straight Connector 190"/>
          <p:cNvCxnSpPr>
            <a:cxnSpLocks noChangeShapeType="1"/>
          </p:cNvCxnSpPr>
          <p:nvPr/>
        </p:nvCxnSpPr>
        <p:spPr bwMode="auto">
          <a:xfrm>
            <a:off x="5340676" y="3831675"/>
            <a:ext cx="2799345" cy="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Connector 194"/>
          <p:cNvCxnSpPr/>
          <p:nvPr/>
        </p:nvCxnSpPr>
        <p:spPr>
          <a:xfrm rot="10800000" flipV="1">
            <a:off x="1983490" y="2067596"/>
            <a:ext cx="284044" cy="1659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96" name="Straight Connector 195"/>
          <p:cNvCxnSpPr/>
          <p:nvPr/>
        </p:nvCxnSpPr>
        <p:spPr>
          <a:xfrm rot="10800000" flipV="1">
            <a:off x="1988321" y="2372397"/>
            <a:ext cx="285485" cy="1659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97" name="TextBox 196"/>
          <p:cNvSpPr txBox="1">
            <a:spLocks noChangeArrowheads="1"/>
          </p:cNvSpPr>
          <p:nvPr/>
        </p:nvSpPr>
        <p:spPr bwMode="auto">
          <a:xfrm>
            <a:off x="2251598" y="1922420"/>
            <a:ext cx="42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2229564" y="2328151"/>
            <a:ext cx="42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4304653" y="1644441"/>
            <a:ext cx="1437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/>
            <a:r>
              <a:rPr lang="en-US" sz="1200" dirty="0">
                <a:solidFill>
                  <a:prstClr val="white"/>
                </a:solidFill>
                <a:latin typeface="Bookman Old Style" pitchFamily="18" charset="0"/>
              </a:rPr>
              <a:t>Hint </a:t>
            </a: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</a:p>
          <a:p>
            <a:pPr defTabSz="913577"/>
            <a:r>
              <a:rPr lang="en-US" sz="1200" dirty="0">
                <a:solidFill>
                  <a:prstClr val="white"/>
                </a:solidFill>
                <a:latin typeface="Bookman Old Style" pitchFamily="18" charset="0"/>
              </a:rPr>
              <a:t>To Check </a:t>
            </a: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!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TextBox 50"/>
          <p:cNvSpPr txBox="1">
            <a:spLocks noChangeArrowheads="1"/>
          </p:cNvSpPr>
          <p:nvPr/>
        </p:nvSpPr>
        <p:spPr bwMode="auto">
          <a:xfrm>
            <a:off x="4331100" y="2049711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203" name="TextBox 51"/>
          <p:cNvSpPr txBox="1">
            <a:spLocks noChangeArrowheads="1"/>
          </p:cNvSpPr>
          <p:nvPr/>
        </p:nvSpPr>
        <p:spPr bwMode="auto">
          <a:xfrm>
            <a:off x="4335085" y="2283446"/>
            <a:ext cx="4587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EQ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Rectangle 33"/>
          <p:cNvSpPr>
            <a:spLocks noChangeArrowheads="1"/>
          </p:cNvSpPr>
          <p:nvPr/>
        </p:nvSpPr>
        <p:spPr bwMode="auto">
          <a:xfrm>
            <a:off x="4765537" y="2182771"/>
            <a:ext cx="236155" cy="29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algn="ctr"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205" name="TextBox 50"/>
          <p:cNvSpPr txBox="1">
            <a:spLocks noChangeArrowheads="1"/>
          </p:cNvSpPr>
          <p:nvPr/>
        </p:nvSpPr>
        <p:spPr bwMode="auto">
          <a:xfrm>
            <a:off x="4987831" y="2049711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206" name="TextBox 51"/>
          <p:cNvSpPr txBox="1">
            <a:spLocks noChangeArrowheads="1"/>
          </p:cNvSpPr>
          <p:nvPr/>
        </p:nvSpPr>
        <p:spPr bwMode="auto">
          <a:xfrm>
            <a:off x="4970874" y="2283446"/>
            <a:ext cx="445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FR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7" name="Straight Connector 206"/>
          <p:cNvCxnSpPr>
            <a:cxnSpLocks noChangeShapeType="1"/>
          </p:cNvCxnSpPr>
          <p:nvPr/>
        </p:nvCxnSpPr>
        <p:spPr bwMode="auto">
          <a:xfrm>
            <a:off x="4389972" y="2317725"/>
            <a:ext cx="311985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>
            <a:cxnSpLocks noChangeShapeType="1"/>
          </p:cNvCxnSpPr>
          <p:nvPr/>
        </p:nvCxnSpPr>
        <p:spPr bwMode="auto">
          <a:xfrm>
            <a:off x="5043760" y="2317725"/>
            <a:ext cx="28362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Oval 209"/>
          <p:cNvSpPr>
            <a:spLocks noChangeArrowheads="1"/>
          </p:cNvSpPr>
          <p:nvPr/>
        </p:nvSpPr>
        <p:spPr bwMode="auto">
          <a:xfrm>
            <a:off x="5874858" y="3049094"/>
            <a:ext cx="90403" cy="9207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>
            <a:glow rad="63500">
              <a:srgbClr val="C0504D">
                <a:satMod val="175000"/>
                <a:alpha val="40000"/>
              </a:srgbClr>
            </a:glow>
          </a:effectLst>
        </p:spPr>
        <p:txBody>
          <a:bodyPr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1" name="Oval 210"/>
          <p:cNvSpPr>
            <a:spLocks noChangeArrowheads="1"/>
          </p:cNvSpPr>
          <p:nvPr/>
        </p:nvSpPr>
        <p:spPr bwMode="auto">
          <a:xfrm>
            <a:off x="7678171" y="3050680"/>
            <a:ext cx="90404" cy="9207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>
            <a:glow rad="63500">
              <a:srgbClr val="C0504D">
                <a:satMod val="175000"/>
                <a:alpha val="40000"/>
              </a:srgbClr>
            </a:glow>
          </a:effectLst>
        </p:spPr>
        <p:txBody>
          <a:bodyPr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ker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12" name="Arc 211"/>
          <p:cNvSpPr/>
          <p:nvPr/>
        </p:nvSpPr>
        <p:spPr>
          <a:xfrm rot="18344712" flipH="1" flipV="1">
            <a:off x="5643182" y="1957798"/>
            <a:ext cx="2139276" cy="1247643"/>
          </a:xfrm>
          <a:prstGeom prst="arc">
            <a:avLst>
              <a:gd name="adj1" fmla="val 2404552"/>
              <a:gd name="adj2" fmla="val 9070293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13" name="Arc 212"/>
          <p:cNvSpPr/>
          <p:nvPr/>
        </p:nvSpPr>
        <p:spPr>
          <a:xfrm rot="18344712" flipH="1" flipV="1">
            <a:off x="5276551" y="3202052"/>
            <a:ext cx="824783" cy="640238"/>
          </a:xfrm>
          <a:prstGeom prst="arc">
            <a:avLst>
              <a:gd name="adj1" fmla="val 1890256"/>
              <a:gd name="adj2" fmla="val 9070293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14" name="Arc 213"/>
          <p:cNvSpPr/>
          <p:nvPr/>
        </p:nvSpPr>
        <p:spPr>
          <a:xfrm rot="3756472" flipV="1">
            <a:off x="6296650" y="1863180"/>
            <a:ext cx="1639575" cy="1399992"/>
          </a:xfrm>
          <a:prstGeom prst="arc">
            <a:avLst>
              <a:gd name="adj1" fmla="val 1890256"/>
              <a:gd name="adj2" fmla="val 9070293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15" name="Arc 214"/>
          <p:cNvSpPr/>
          <p:nvPr/>
        </p:nvSpPr>
        <p:spPr>
          <a:xfrm rot="3735830" flipV="1">
            <a:off x="7392720" y="3196285"/>
            <a:ext cx="1018047" cy="869285"/>
          </a:xfrm>
          <a:prstGeom prst="arc">
            <a:avLst>
              <a:gd name="adj1" fmla="val 1890256"/>
              <a:gd name="adj2" fmla="val 9070293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2631" y="154788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217" name="Text Box 11"/>
          <p:cNvSpPr txBox="1">
            <a:spLocks noChangeArrowheads="1"/>
          </p:cNvSpPr>
          <p:nvPr/>
        </p:nvSpPr>
        <p:spPr bwMode="auto">
          <a:xfrm>
            <a:off x="7445878" y="2289472"/>
            <a:ext cx="497360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3.6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 Box 12"/>
          <p:cNvSpPr txBox="1">
            <a:spLocks noChangeArrowheads="1"/>
          </p:cNvSpPr>
          <p:nvPr/>
        </p:nvSpPr>
        <p:spPr bwMode="auto">
          <a:xfrm>
            <a:off x="7943237" y="3264994"/>
            <a:ext cx="583660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2.4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Text Box 13"/>
          <p:cNvSpPr txBox="1">
            <a:spLocks noChangeArrowheads="1"/>
          </p:cNvSpPr>
          <p:nvPr/>
        </p:nvSpPr>
        <p:spPr bwMode="auto">
          <a:xfrm>
            <a:off x="5992732" y="2172696"/>
            <a:ext cx="488559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3.9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Text Box 14"/>
          <p:cNvSpPr txBox="1">
            <a:spLocks noChangeArrowheads="1"/>
          </p:cNvSpPr>
          <p:nvPr/>
        </p:nvSpPr>
        <p:spPr bwMode="auto">
          <a:xfrm>
            <a:off x="5277471" y="3236191"/>
            <a:ext cx="319856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38"/>
          <p:cNvSpPr>
            <a:spLocks noChangeArrowheads="1"/>
          </p:cNvSpPr>
          <p:nvPr/>
        </p:nvSpPr>
        <p:spPr bwMode="auto">
          <a:xfrm>
            <a:off x="1624147" y="3436319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110" name="Group 48"/>
          <p:cNvGrpSpPr>
            <a:grpSpLocks/>
          </p:cNvGrpSpPr>
          <p:nvPr/>
        </p:nvGrpSpPr>
        <p:grpSpPr bwMode="auto">
          <a:xfrm>
            <a:off x="1184282" y="3275318"/>
            <a:ext cx="484428" cy="645726"/>
            <a:chOff x="2388802" y="5019257"/>
            <a:chExt cx="485148" cy="645755"/>
          </a:xfrm>
        </p:grpSpPr>
        <p:sp>
          <p:nvSpPr>
            <p:cNvPr id="134" name="TextBox 50"/>
            <p:cNvSpPr txBox="1">
              <a:spLocks noChangeArrowheads="1"/>
            </p:cNvSpPr>
            <p:nvPr/>
          </p:nvSpPr>
          <p:spPr bwMode="auto">
            <a:xfrm>
              <a:off x="2398341" y="5019257"/>
              <a:ext cx="461066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</a:rPr>
                <a:t>PF</a:t>
              </a:r>
            </a:p>
          </p:txBody>
        </p:sp>
        <p:sp>
          <p:nvSpPr>
            <p:cNvPr id="135" name="TextBox 51"/>
            <p:cNvSpPr txBox="1">
              <a:spLocks noChangeArrowheads="1"/>
            </p:cNvSpPr>
            <p:nvPr/>
          </p:nvSpPr>
          <p:spPr bwMode="auto">
            <a:xfrm>
              <a:off x="2388802" y="5326443"/>
              <a:ext cx="485148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FR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36" name="Straight Connector 52"/>
            <p:cNvCxnSpPr>
              <a:cxnSpLocks noChangeShapeType="1"/>
            </p:cNvCxnSpPr>
            <p:nvPr/>
          </p:nvCxnSpPr>
          <p:spPr bwMode="auto">
            <a:xfrm>
              <a:off x="2443611" y="5353043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7" name="Group 48"/>
          <p:cNvGrpSpPr>
            <a:grpSpLocks/>
          </p:cNvGrpSpPr>
          <p:nvPr/>
        </p:nvGrpSpPr>
        <p:grpSpPr bwMode="auto">
          <a:xfrm>
            <a:off x="1876153" y="3304841"/>
            <a:ext cx="530612" cy="591188"/>
            <a:chOff x="2549788" y="5042433"/>
            <a:chExt cx="528054" cy="590035"/>
          </a:xfrm>
        </p:grpSpPr>
        <p:sp>
          <p:nvSpPr>
            <p:cNvPr id="186" name="TextBox 50"/>
            <p:cNvSpPr txBox="1">
              <a:spLocks noChangeArrowheads="1"/>
            </p:cNvSpPr>
            <p:nvPr/>
          </p:nvSpPr>
          <p:spPr bwMode="auto">
            <a:xfrm>
              <a:off x="2549788" y="5042433"/>
              <a:ext cx="525165" cy="33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3.6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7" name="TextBox 51"/>
            <p:cNvSpPr txBox="1">
              <a:spLocks noChangeArrowheads="1"/>
            </p:cNvSpPr>
            <p:nvPr/>
          </p:nvSpPr>
          <p:spPr bwMode="auto">
            <a:xfrm>
              <a:off x="2552677" y="5294574"/>
              <a:ext cx="525165" cy="33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2.4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92" name="Straight Connector 52"/>
            <p:cNvCxnSpPr>
              <a:cxnSpLocks noChangeShapeType="1"/>
            </p:cNvCxnSpPr>
            <p:nvPr/>
          </p:nvCxnSpPr>
          <p:spPr bwMode="auto">
            <a:xfrm>
              <a:off x="2614499" y="5340005"/>
              <a:ext cx="382210" cy="6083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3" name="TextBox 192"/>
          <p:cNvSpPr txBox="1">
            <a:spLocks noChangeArrowheads="1"/>
          </p:cNvSpPr>
          <p:nvPr/>
        </p:nvSpPr>
        <p:spPr bwMode="auto">
          <a:xfrm>
            <a:off x="553899" y="3402320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500"/>
                            </p:stCondLst>
                            <p:childTnLst>
                              <p:par>
                                <p:cTn id="3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5" presetClass="emph" presetSubtype="0" repeatCount="3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3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30" grpId="0" animBg="1"/>
      <p:bldP spid="230" grpId="1" animBg="1"/>
      <p:bldP spid="121" grpId="0" animBg="1"/>
      <p:bldP spid="121" grpId="1" animBg="1"/>
      <p:bldP spid="115" grpId="0" animBg="1"/>
      <p:bldP spid="115" grpId="1" animBg="1"/>
      <p:bldP spid="117" grpId="0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8" grpId="0"/>
      <p:bldP spid="139" grpId="0"/>
      <p:bldP spid="140" grpId="0"/>
      <p:bldP spid="141" grpId="0"/>
      <p:bldP spid="149" grpId="0"/>
      <p:bldP spid="150" grpId="0"/>
      <p:bldP spid="164" grpId="0"/>
      <p:bldP spid="165" grpId="0"/>
      <p:bldP spid="167" grpId="0"/>
      <p:bldP spid="188" grpId="0"/>
      <p:bldP spid="189" grpId="0"/>
      <p:bldP spid="197" grpId="0"/>
      <p:bldP spid="198" grpId="0"/>
      <p:bldP spid="201" grpId="0"/>
      <p:bldP spid="202" grpId="0"/>
      <p:bldP spid="203" grpId="0"/>
      <p:bldP spid="204" grpId="0"/>
      <p:bldP spid="205" grpId="0"/>
      <p:bldP spid="206" grpId="0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/>
      <p:bldP spid="217" grpId="0"/>
      <p:bldP spid="218" grpId="0"/>
      <p:bldP spid="219" grpId="0"/>
      <p:bldP spid="220" grpId="0"/>
      <p:bldP spid="109" grpId="0"/>
      <p:bldP spid="1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 bwMode="auto">
          <a:xfrm>
            <a:off x="5588976" y="1140014"/>
            <a:ext cx="1343597" cy="2490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 bwMode="auto">
          <a:xfrm>
            <a:off x="3788034" y="1142856"/>
            <a:ext cx="1343597" cy="2490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635" y="609730"/>
            <a:ext cx="7610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F are points on the sides PQ and PR respectively of a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290513" indent="-290513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each of the following cases, state whether EF </a:t>
            </a:r>
            <a:r>
              <a:rPr lang="en-US" sz="1600" b="1" dirty="0" smtClean="0">
                <a:solidFill>
                  <a:prstClr val="white"/>
                </a:solidFill>
                <a:latin typeface="Calibri"/>
              </a:rPr>
              <a:t>II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QR :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marL="290513" indent="-290513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PE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3.9 cm, EQ = 3 cm, PF = 3.6 cm and FR = 2.4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cm.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>
            <a:spLocks noChangeArrowheads="1"/>
          </p:cNvSpPr>
          <p:nvPr/>
        </p:nvSpPr>
        <p:spPr bwMode="auto">
          <a:xfrm>
            <a:off x="4250045" y="1621744"/>
            <a:ext cx="1253351" cy="101023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246813" y="1750776"/>
            <a:ext cx="389429" cy="25443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237348" y="1443596"/>
            <a:ext cx="385572" cy="25697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59715" y="4208625"/>
            <a:ext cx="3330257" cy="3203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988676" y="2079643"/>
            <a:ext cx="416502" cy="469911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91341" tIns="45671" rIns="91341" bIns="45671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4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352809" y="2076073"/>
            <a:ext cx="416502" cy="49181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91341" tIns="45671" rIns="91341" bIns="45671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14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28"/>
          <p:cNvSpPr>
            <a:spLocks noChangeArrowheads="1"/>
          </p:cNvSpPr>
          <p:nvPr/>
        </p:nvSpPr>
        <p:spPr bwMode="auto">
          <a:xfrm>
            <a:off x="519481" y="3381375"/>
            <a:ext cx="4938248" cy="116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53" tIns="38927" rIns="77853" bIns="38927">
            <a:spAutoFit/>
          </a:bodyPr>
          <a:lstStyle/>
          <a:p>
            <a:pPr defTabSz="536092" fontAlgn="base">
              <a:spcBef>
                <a:spcPct val="0"/>
              </a:spcBef>
              <a:spcAft>
                <a:spcPct val="0"/>
              </a:spcAft>
              <a:tabLst>
                <a:tab pos="296596" algn="l"/>
                <a:tab pos="683597" algn="l"/>
                <a:tab pos="1952454" algn="l"/>
                <a:tab pos="2385451" algn="l"/>
                <a:tab pos="3211795" algn="l"/>
                <a:tab pos="4041310" algn="l"/>
              </a:tabLst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       In  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PQR,</a:t>
            </a:r>
          </a:p>
          <a:p>
            <a:pPr defTabSz="536092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296596" algn="l"/>
                <a:tab pos="683597" algn="l"/>
                <a:tab pos="1952454" algn="l"/>
                <a:tab pos="2385451" algn="l"/>
                <a:tab pos="3211795" algn="l"/>
                <a:tab pos="4041310" algn="l"/>
              </a:tabLst>
              <a:defRPr/>
            </a:pPr>
            <a:endParaRPr lang="en-US" sz="1798" b="1" kern="0" dirty="0">
              <a:solidFill>
                <a:prstClr val="white"/>
              </a:solidFill>
              <a:latin typeface="Bookman Old Style" pitchFamily="18" charset="0"/>
            </a:endParaRPr>
          </a:p>
          <a:p>
            <a:pPr defTabSz="536092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296596" algn="l"/>
                <a:tab pos="683597" algn="l"/>
                <a:tab pos="1952454" algn="l"/>
                <a:tab pos="2385451" algn="l"/>
                <a:tab pos="3211795" algn="l"/>
                <a:tab pos="4041310" algn="l"/>
              </a:tabLst>
              <a:defRPr/>
            </a:pPr>
            <a:endParaRPr lang="en-US" sz="1798" b="1" kern="0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  <a:p>
            <a:pPr defTabSz="536092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tabLst>
                <a:tab pos="296596" algn="l"/>
                <a:tab pos="683597" algn="l"/>
                <a:tab pos="1952454" algn="l"/>
                <a:tab pos="2385451" algn="l"/>
                <a:tab pos="3211795" algn="l"/>
                <a:tab pos="4041310" algn="l"/>
              </a:tabLst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    </a:t>
            </a:r>
            <a:r>
              <a:rPr lang="en-US" sz="16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Line EF </a:t>
            </a:r>
            <a:r>
              <a:rPr lang="en-US" sz="1600" b="1" kern="0" dirty="0" smtClean="0">
                <a:solidFill>
                  <a:prstClr val="white"/>
                </a:solidFill>
                <a:latin typeface="Calibri"/>
              </a:rPr>
              <a:t>is not parallel to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kern="0" dirty="0">
                <a:solidFill>
                  <a:prstClr val="white"/>
                </a:solidFill>
                <a:latin typeface="Bookman Old Style" pitchFamily="18" charset="0"/>
              </a:rPr>
              <a:t>side QR</a:t>
            </a:r>
          </a:p>
        </p:txBody>
      </p:sp>
      <p:grpSp>
        <p:nvGrpSpPr>
          <p:cNvPr id="128" name="Group 15"/>
          <p:cNvGrpSpPr>
            <a:grpSpLocks/>
          </p:cNvGrpSpPr>
          <p:nvPr/>
        </p:nvGrpSpPr>
        <p:grpSpPr bwMode="auto">
          <a:xfrm>
            <a:off x="4910557" y="1483181"/>
            <a:ext cx="3680024" cy="2674528"/>
            <a:chOff x="2808" y="215"/>
            <a:chExt cx="2514" cy="2247"/>
          </a:xfrm>
        </p:grpSpPr>
        <p:sp>
          <p:nvSpPr>
            <p:cNvPr id="129" name="AutoShape 4"/>
            <p:cNvSpPr>
              <a:spLocks noChangeArrowheads="1"/>
            </p:cNvSpPr>
            <p:nvPr/>
          </p:nvSpPr>
          <p:spPr bwMode="auto">
            <a:xfrm>
              <a:off x="3102" y="449"/>
              <a:ext cx="1911" cy="1746"/>
            </a:xfrm>
            <a:prstGeom prst="triangle">
              <a:avLst>
                <a:gd name="adj" fmla="val 58139"/>
              </a:avLst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99" b="1" ker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Line 5"/>
            <p:cNvSpPr>
              <a:spLocks noChangeShapeType="1"/>
            </p:cNvSpPr>
            <p:nvPr/>
          </p:nvSpPr>
          <p:spPr bwMode="auto">
            <a:xfrm>
              <a:off x="2808" y="1576"/>
              <a:ext cx="251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b="1" ker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3011" y="2203"/>
              <a:ext cx="28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</a:p>
          </p:txBody>
        </p:sp>
        <p:sp>
          <p:nvSpPr>
            <p:cNvPr id="132" name="Text Box 8"/>
            <p:cNvSpPr txBox="1">
              <a:spLocks noChangeArrowheads="1"/>
            </p:cNvSpPr>
            <p:nvPr/>
          </p:nvSpPr>
          <p:spPr bwMode="auto">
            <a:xfrm>
              <a:off x="4932" y="2188"/>
              <a:ext cx="2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133" name="Text Box 6"/>
            <p:cNvSpPr txBox="1">
              <a:spLocks noChangeArrowheads="1"/>
            </p:cNvSpPr>
            <p:nvPr/>
          </p:nvSpPr>
          <p:spPr bwMode="auto">
            <a:xfrm>
              <a:off x="4127" y="215"/>
              <a:ext cx="2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</a:p>
          </p:txBody>
        </p:sp>
      </p:grp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2444758" y="2709355"/>
            <a:ext cx="702353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53" tIns="38927" rIns="77853" bIns="38927">
            <a:spAutoFit/>
          </a:bodyPr>
          <a:lstStyle/>
          <a:p>
            <a:pPr algn="just"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1624147" y="1573231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0" name="Rectangle 38"/>
          <p:cNvSpPr>
            <a:spLocks noChangeArrowheads="1"/>
          </p:cNvSpPr>
          <p:nvPr/>
        </p:nvSpPr>
        <p:spPr bwMode="auto">
          <a:xfrm>
            <a:off x="1624147" y="2134220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1" name="Rectangle 41"/>
          <p:cNvSpPr>
            <a:spLocks noChangeArrowheads="1"/>
          </p:cNvSpPr>
          <p:nvPr/>
        </p:nvSpPr>
        <p:spPr bwMode="auto">
          <a:xfrm>
            <a:off x="1624147" y="2705719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4" name="Rectangle 31"/>
          <p:cNvSpPr>
            <a:spLocks noChangeArrowheads="1"/>
          </p:cNvSpPr>
          <p:nvPr/>
        </p:nvSpPr>
        <p:spPr bwMode="auto">
          <a:xfrm>
            <a:off x="2248251" y="3744336"/>
            <a:ext cx="1982622" cy="29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53" tIns="38927" rIns="77853" bIns="38927">
            <a:spAutoFit/>
          </a:bodyPr>
          <a:lstStyle/>
          <a:p>
            <a:pPr algn="just"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grpSp>
        <p:nvGrpSpPr>
          <p:cNvPr id="145" name="Group 48"/>
          <p:cNvGrpSpPr>
            <a:grpSpLocks/>
          </p:cNvGrpSpPr>
          <p:nvPr/>
        </p:nvGrpSpPr>
        <p:grpSpPr bwMode="auto">
          <a:xfrm>
            <a:off x="1187266" y="1402704"/>
            <a:ext cx="484428" cy="645726"/>
            <a:chOff x="2369724" y="5019257"/>
            <a:chExt cx="485447" cy="645755"/>
          </a:xfrm>
        </p:grpSpPr>
        <p:sp>
          <p:nvSpPr>
            <p:cNvPr id="146" name="TextBox 50"/>
            <p:cNvSpPr txBox="1">
              <a:spLocks noChangeArrowheads="1"/>
            </p:cNvSpPr>
            <p:nvPr/>
          </p:nvSpPr>
          <p:spPr bwMode="auto">
            <a:xfrm>
              <a:off x="2369724" y="5019257"/>
              <a:ext cx="461350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PF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7" name="TextBox 51"/>
            <p:cNvSpPr txBox="1">
              <a:spLocks noChangeArrowheads="1"/>
            </p:cNvSpPr>
            <p:nvPr/>
          </p:nvSpPr>
          <p:spPr bwMode="auto">
            <a:xfrm>
              <a:off x="2369724" y="5326443"/>
              <a:ext cx="485447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FR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48" name="Straight Connector 52"/>
            <p:cNvCxnSpPr>
              <a:cxnSpLocks noChangeShapeType="1"/>
            </p:cNvCxnSpPr>
            <p:nvPr/>
          </p:nvCxnSpPr>
          <p:spPr bwMode="auto">
            <a:xfrm>
              <a:off x="2443331" y="5346511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9" name="TextBox 50"/>
          <p:cNvSpPr txBox="1">
            <a:spLocks noChangeArrowheads="1"/>
          </p:cNvSpPr>
          <p:nvPr/>
        </p:nvSpPr>
        <p:spPr bwMode="auto">
          <a:xfrm>
            <a:off x="1933889" y="1408072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3.6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TextBox 51"/>
          <p:cNvSpPr txBox="1">
            <a:spLocks noChangeArrowheads="1"/>
          </p:cNvSpPr>
          <p:nvPr/>
        </p:nvSpPr>
        <p:spPr bwMode="auto">
          <a:xfrm>
            <a:off x="1954306" y="1720015"/>
            <a:ext cx="5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2.4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52"/>
          <p:cNvCxnSpPr>
            <a:cxnSpLocks noChangeShapeType="1"/>
          </p:cNvCxnSpPr>
          <p:nvPr/>
        </p:nvCxnSpPr>
        <p:spPr bwMode="auto">
          <a:xfrm>
            <a:off x="1963627" y="1743034"/>
            <a:ext cx="366374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2" name="Group 48"/>
          <p:cNvGrpSpPr>
            <a:grpSpLocks/>
          </p:cNvGrpSpPr>
          <p:nvPr/>
        </p:nvGrpSpPr>
        <p:grpSpPr bwMode="auto">
          <a:xfrm>
            <a:off x="1208477" y="2005940"/>
            <a:ext cx="484428" cy="573874"/>
            <a:chOff x="2346813" y="5055183"/>
            <a:chExt cx="485446" cy="573903"/>
          </a:xfrm>
        </p:grpSpPr>
        <p:sp>
          <p:nvSpPr>
            <p:cNvPr id="153" name="TextBox 50"/>
            <p:cNvSpPr txBox="1">
              <a:spLocks noChangeArrowheads="1"/>
            </p:cNvSpPr>
            <p:nvPr/>
          </p:nvSpPr>
          <p:spPr bwMode="auto">
            <a:xfrm>
              <a:off x="2369724" y="5055183"/>
              <a:ext cx="461350" cy="338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PF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4" name="TextBox 51"/>
            <p:cNvSpPr txBox="1">
              <a:spLocks noChangeArrowheads="1"/>
            </p:cNvSpPr>
            <p:nvPr/>
          </p:nvSpPr>
          <p:spPr bwMode="auto">
            <a:xfrm>
              <a:off x="2346813" y="5290515"/>
              <a:ext cx="485446" cy="338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FR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55" name="Straight Connector 52"/>
            <p:cNvCxnSpPr>
              <a:cxnSpLocks noChangeShapeType="1"/>
            </p:cNvCxnSpPr>
            <p:nvPr/>
          </p:nvCxnSpPr>
          <p:spPr bwMode="auto">
            <a:xfrm>
              <a:off x="2413876" y="5346511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6" name="Group 48"/>
          <p:cNvGrpSpPr>
            <a:grpSpLocks/>
          </p:cNvGrpSpPr>
          <p:nvPr/>
        </p:nvGrpSpPr>
        <p:grpSpPr bwMode="auto">
          <a:xfrm>
            <a:off x="1889985" y="1999871"/>
            <a:ext cx="457176" cy="615805"/>
            <a:chOff x="2484004" y="5049086"/>
            <a:chExt cx="454971" cy="616040"/>
          </a:xfrm>
        </p:grpSpPr>
        <p:sp>
          <p:nvSpPr>
            <p:cNvPr id="157" name="TextBox 50"/>
            <p:cNvSpPr txBox="1">
              <a:spLocks noChangeArrowheads="1"/>
            </p:cNvSpPr>
            <p:nvPr/>
          </p:nvSpPr>
          <p:spPr bwMode="auto">
            <a:xfrm>
              <a:off x="2484004" y="5049086"/>
              <a:ext cx="454971" cy="33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36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Box 51"/>
            <p:cNvSpPr txBox="1">
              <a:spLocks noChangeArrowheads="1"/>
            </p:cNvSpPr>
            <p:nvPr/>
          </p:nvSpPr>
          <p:spPr bwMode="auto">
            <a:xfrm>
              <a:off x="2484004" y="5326443"/>
              <a:ext cx="454971" cy="33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24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59" name="Straight Connector 52"/>
            <p:cNvCxnSpPr>
              <a:cxnSpLocks noChangeShapeType="1"/>
            </p:cNvCxnSpPr>
            <p:nvPr/>
          </p:nvCxnSpPr>
          <p:spPr bwMode="auto">
            <a:xfrm>
              <a:off x="2537992" y="5353043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" name="Group 48"/>
          <p:cNvGrpSpPr>
            <a:grpSpLocks/>
          </p:cNvGrpSpPr>
          <p:nvPr/>
        </p:nvGrpSpPr>
        <p:grpSpPr bwMode="auto">
          <a:xfrm>
            <a:off x="1193610" y="2559004"/>
            <a:ext cx="484428" cy="645726"/>
            <a:chOff x="2369724" y="5019257"/>
            <a:chExt cx="485148" cy="645755"/>
          </a:xfrm>
        </p:grpSpPr>
        <p:sp>
          <p:nvSpPr>
            <p:cNvPr id="161" name="TextBox 50"/>
            <p:cNvSpPr txBox="1">
              <a:spLocks noChangeArrowheads="1"/>
            </p:cNvSpPr>
            <p:nvPr/>
          </p:nvSpPr>
          <p:spPr bwMode="auto">
            <a:xfrm>
              <a:off x="2369724" y="5019257"/>
              <a:ext cx="461066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</a:rPr>
                <a:t>PF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51"/>
            <p:cNvSpPr txBox="1">
              <a:spLocks noChangeArrowheads="1"/>
            </p:cNvSpPr>
            <p:nvPr/>
          </p:nvSpPr>
          <p:spPr bwMode="auto">
            <a:xfrm>
              <a:off x="2369724" y="5326443"/>
              <a:ext cx="485148" cy="33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 smtClean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FR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63" name="Straight Connector 52"/>
            <p:cNvCxnSpPr>
              <a:cxnSpLocks noChangeShapeType="1"/>
            </p:cNvCxnSpPr>
            <p:nvPr/>
          </p:nvCxnSpPr>
          <p:spPr bwMode="auto">
            <a:xfrm>
              <a:off x="2453150" y="5353043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4" name="TextBox 50"/>
          <p:cNvSpPr txBox="1">
            <a:spLocks noChangeArrowheads="1"/>
          </p:cNvSpPr>
          <p:nvPr/>
        </p:nvSpPr>
        <p:spPr bwMode="auto">
          <a:xfrm>
            <a:off x="1968664" y="2559007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5" name="TextBox 51"/>
          <p:cNvSpPr txBox="1">
            <a:spLocks noChangeArrowheads="1"/>
          </p:cNvSpPr>
          <p:nvPr/>
        </p:nvSpPr>
        <p:spPr bwMode="auto">
          <a:xfrm>
            <a:off x="1975197" y="2828742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6" name="Straight Connector 52"/>
          <p:cNvCxnSpPr>
            <a:cxnSpLocks noChangeShapeType="1"/>
          </p:cNvCxnSpPr>
          <p:nvPr/>
        </p:nvCxnSpPr>
        <p:spPr bwMode="auto">
          <a:xfrm>
            <a:off x="1984476" y="2872784"/>
            <a:ext cx="371536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553899" y="2097045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Rectangle 41"/>
          <p:cNvSpPr>
            <a:spLocks noChangeArrowheads="1"/>
          </p:cNvSpPr>
          <p:nvPr/>
        </p:nvSpPr>
        <p:spPr bwMode="auto">
          <a:xfrm>
            <a:off x="1586047" y="3721179"/>
            <a:ext cx="329184" cy="3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≠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8" name="Group 48"/>
          <p:cNvGrpSpPr>
            <a:grpSpLocks/>
          </p:cNvGrpSpPr>
          <p:nvPr/>
        </p:nvGrpSpPr>
        <p:grpSpPr bwMode="auto">
          <a:xfrm>
            <a:off x="1147874" y="3585203"/>
            <a:ext cx="495649" cy="612384"/>
            <a:chOff x="2369724" y="5019257"/>
            <a:chExt cx="496691" cy="612413"/>
          </a:xfrm>
        </p:grpSpPr>
        <p:sp>
          <p:nvSpPr>
            <p:cNvPr id="179" name="TextBox 50"/>
            <p:cNvSpPr txBox="1">
              <a:spLocks noChangeArrowheads="1"/>
            </p:cNvSpPr>
            <p:nvPr/>
          </p:nvSpPr>
          <p:spPr bwMode="auto">
            <a:xfrm>
              <a:off x="2369724" y="5019257"/>
              <a:ext cx="469383" cy="338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</a:rPr>
                <a:t>PE</a:t>
              </a:r>
            </a:p>
          </p:txBody>
        </p:sp>
        <p:sp>
          <p:nvSpPr>
            <p:cNvPr id="180" name="TextBox 51"/>
            <p:cNvSpPr txBox="1">
              <a:spLocks noChangeArrowheads="1"/>
            </p:cNvSpPr>
            <p:nvPr/>
          </p:nvSpPr>
          <p:spPr bwMode="auto">
            <a:xfrm>
              <a:off x="2369724" y="5293100"/>
              <a:ext cx="496691" cy="338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EQ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81" name="Straight Connector 52"/>
            <p:cNvCxnSpPr>
              <a:cxnSpLocks noChangeShapeType="1"/>
            </p:cNvCxnSpPr>
            <p:nvPr/>
          </p:nvCxnSpPr>
          <p:spPr bwMode="auto">
            <a:xfrm>
              <a:off x="2435182" y="5333990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48"/>
          <p:cNvGrpSpPr>
            <a:grpSpLocks/>
          </p:cNvGrpSpPr>
          <p:nvPr/>
        </p:nvGrpSpPr>
        <p:grpSpPr bwMode="auto">
          <a:xfrm>
            <a:off x="1799712" y="3585198"/>
            <a:ext cx="484428" cy="602857"/>
            <a:chOff x="2369724" y="5019257"/>
            <a:chExt cx="485148" cy="602886"/>
          </a:xfrm>
        </p:grpSpPr>
        <p:sp>
          <p:nvSpPr>
            <p:cNvPr id="183" name="TextBox 50"/>
            <p:cNvSpPr txBox="1">
              <a:spLocks noChangeArrowheads="1"/>
            </p:cNvSpPr>
            <p:nvPr/>
          </p:nvSpPr>
          <p:spPr bwMode="auto">
            <a:xfrm>
              <a:off x="2383369" y="5019257"/>
              <a:ext cx="461066" cy="338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</a:rPr>
                <a:t>PF</a:t>
              </a:r>
            </a:p>
          </p:txBody>
        </p:sp>
        <p:sp>
          <p:nvSpPr>
            <p:cNvPr id="184" name="TextBox 51"/>
            <p:cNvSpPr txBox="1">
              <a:spLocks noChangeArrowheads="1"/>
            </p:cNvSpPr>
            <p:nvPr/>
          </p:nvSpPr>
          <p:spPr bwMode="auto">
            <a:xfrm>
              <a:off x="2369724" y="5283573"/>
              <a:ext cx="485148" cy="338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913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Bookman Old Style" pitchFamily="18" charset="0"/>
                  <a:sym typeface="Symbol" pitchFamily="18" charset="2"/>
                </a:rPr>
                <a:t>FR</a:t>
              </a: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85" name="Straight Connector 52"/>
            <p:cNvCxnSpPr>
              <a:cxnSpLocks noChangeShapeType="1"/>
            </p:cNvCxnSpPr>
            <p:nvPr/>
          </p:nvCxnSpPr>
          <p:spPr bwMode="auto">
            <a:xfrm>
              <a:off x="2453150" y="5333990"/>
              <a:ext cx="365760" cy="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8" name="Text Box 9"/>
          <p:cNvSpPr txBox="1">
            <a:spLocks noChangeArrowheads="1"/>
          </p:cNvSpPr>
          <p:nvPr/>
        </p:nvSpPr>
        <p:spPr bwMode="auto">
          <a:xfrm>
            <a:off x="5644562" y="2747997"/>
            <a:ext cx="412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189" name="Text Box 10"/>
          <p:cNvSpPr txBox="1">
            <a:spLocks noChangeArrowheads="1"/>
          </p:cNvSpPr>
          <p:nvPr/>
        </p:nvSpPr>
        <p:spPr bwMode="auto">
          <a:xfrm>
            <a:off x="7711536" y="2794253"/>
            <a:ext cx="498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F</a:t>
            </a:r>
          </a:p>
        </p:txBody>
      </p:sp>
      <p:cxnSp>
        <p:nvCxnSpPr>
          <p:cNvPr id="195" name="Straight Connector 194"/>
          <p:cNvCxnSpPr/>
          <p:nvPr/>
        </p:nvCxnSpPr>
        <p:spPr>
          <a:xfrm rot="10800000" flipV="1">
            <a:off x="1983490" y="2067596"/>
            <a:ext cx="284044" cy="1659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96" name="Straight Connector 195"/>
          <p:cNvCxnSpPr/>
          <p:nvPr/>
        </p:nvCxnSpPr>
        <p:spPr>
          <a:xfrm rot="10800000" flipV="1">
            <a:off x="1988321" y="2372397"/>
            <a:ext cx="285485" cy="16596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97" name="TextBox 196"/>
          <p:cNvSpPr txBox="1">
            <a:spLocks noChangeArrowheads="1"/>
          </p:cNvSpPr>
          <p:nvPr/>
        </p:nvSpPr>
        <p:spPr bwMode="auto">
          <a:xfrm>
            <a:off x="2251598" y="1922420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2229564" y="2328151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4304653" y="1644441"/>
            <a:ext cx="1437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/>
            <a:r>
              <a:rPr lang="en-US" sz="1200" dirty="0">
                <a:solidFill>
                  <a:prstClr val="white"/>
                </a:solidFill>
                <a:latin typeface="Bookman Old Style" pitchFamily="18" charset="0"/>
              </a:rPr>
              <a:t>Hint </a:t>
            </a: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:</a:t>
            </a:r>
          </a:p>
          <a:p>
            <a:pPr defTabSz="913577"/>
            <a:r>
              <a:rPr lang="en-US" sz="1200" dirty="0">
                <a:solidFill>
                  <a:prstClr val="white"/>
                </a:solidFill>
                <a:latin typeface="Bookman Old Style" pitchFamily="18" charset="0"/>
              </a:rPr>
              <a:t>To Check </a:t>
            </a: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!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TextBox 50"/>
          <p:cNvSpPr txBox="1">
            <a:spLocks noChangeArrowheads="1"/>
          </p:cNvSpPr>
          <p:nvPr/>
        </p:nvSpPr>
        <p:spPr bwMode="auto">
          <a:xfrm>
            <a:off x="4331100" y="2049711"/>
            <a:ext cx="4331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203" name="TextBox 51"/>
          <p:cNvSpPr txBox="1">
            <a:spLocks noChangeArrowheads="1"/>
          </p:cNvSpPr>
          <p:nvPr/>
        </p:nvSpPr>
        <p:spPr bwMode="auto">
          <a:xfrm>
            <a:off x="4335085" y="2283446"/>
            <a:ext cx="4587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EQ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Rectangle 33"/>
          <p:cNvSpPr>
            <a:spLocks noChangeArrowheads="1"/>
          </p:cNvSpPr>
          <p:nvPr/>
        </p:nvSpPr>
        <p:spPr bwMode="auto">
          <a:xfrm>
            <a:off x="4765537" y="2182771"/>
            <a:ext cx="236155" cy="29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/>
          <a:p>
            <a:pPr algn="ctr" defTabSz="913577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205" name="TextBox 50"/>
          <p:cNvSpPr txBox="1">
            <a:spLocks noChangeArrowheads="1"/>
          </p:cNvSpPr>
          <p:nvPr/>
        </p:nvSpPr>
        <p:spPr bwMode="auto">
          <a:xfrm>
            <a:off x="4987831" y="2049711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206" name="TextBox 51"/>
          <p:cNvSpPr txBox="1">
            <a:spLocks noChangeArrowheads="1"/>
          </p:cNvSpPr>
          <p:nvPr/>
        </p:nvSpPr>
        <p:spPr bwMode="auto">
          <a:xfrm>
            <a:off x="4970874" y="2283446"/>
            <a:ext cx="445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FR</a:t>
            </a:r>
            <a:endParaRPr lang="en-US" sz="14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7" name="Straight Connector 206"/>
          <p:cNvCxnSpPr>
            <a:cxnSpLocks noChangeShapeType="1"/>
          </p:cNvCxnSpPr>
          <p:nvPr/>
        </p:nvCxnSpPr>
        <p:spPr bwMode="auto">
          <a:xfrm>
            <a:off x="4389972" y="2317725"/>
            <a:ext cx="311985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>
            <a:cxnSpLocks noChangeShapeType="1"/>
          </p:cNvCxnSpPr>
          <p:nvPr/>
        </p:nvCxnSpPr>
        <p:spPr bwMode="auto">
          <a:xfrm>
            <a:off x="5043760" y="2317725"/>
            <a:ext cx="28362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" name="Arc 213"/>
          <p:cNvSpPr/>
          <p:nvPr/>
        </p:nvSpPr>
        <p:spPr>
          <a:xfrm rot="3756472" flipV="1">
            <a:off x="6296650" y="1863180"/>
            <a:ext cx="1639575" cy="1399992"/>
          </a:xfrm>
          <a:prstGeom prst="arc">
            <a:avLst>
              <a:gd name="adj1" fmla="val 1890256"/>
              <a:gd name="adj2" fmla="val 9070293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15" name="Arc 214"/>
          <p:cNvSpPr/>
          <p:nvPr/>
        </p:nvSpPr>
        <p:spPr>
          <a:xfrm rot="3735830" flipV="1">
            <a:off x="7392720" y="3196285"/>
            <a:ext cx="1018047" cy="869285"/>
          </a:xfrm>
          <a:prstGeom prst="arc">
            <a:avLst>
              <a:gd name="adj1" fmla="val 1890256"/>
              <a:gd name="adj2" fmla="val 9070293"/>
            </a:avLst>
          </a:prstGeom>
          <a:ln w="28575">
            <a:solidFill>
              <a:srgbClr val="00FFFF"/>
            </a:solidFill>
            <a:headEnd type="arrow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2631" y="1547889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217" name="Text Box 11"/>
          <p:cNvSpPr txBox="1">
            <a:spLocks noChangeArrowheads="1"/>
          </p:cNvSpPr>
          <p:nvPr/>
        </p:nvSpPr>
        <p:spPr bwMode="auto">
          <a:xfrm>
            <a:off x="7445878" y="2289472"/>
            <a:ext cx="497360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3.6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 Box 12"/>
          <p:cNvSpPr txBox="1">
            <a:spLocks noChangeArrowheads="1"/>
          </p:cNvSpPr>
          <p:nvPr/>
        </p:nvSpPr>
        <p:spPr bwMode="auto">
          <a:xfrm>
            <a:off x="7943237" y="3264994"/>
            <a:ext cx="583660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2.4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Text Box 13"/>
          <p:cNvSpPr txBox="1">
            <a:spLocks noChangeArrowheads="1"/>
          </p:cNvSpPr>
          <p:nvPr/>
        </p:nvSpPr>
        <p:spPr bwMode="auto">
          <a:xfrm>
            <a:off x="5992732" y="2172696"/>
            <a:ext cx="488559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3.9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Text Box 14"/>
          <p:cNvSpPr txBox="1">
            <a:spLocks noChangeArrowheads="1"/>
          </p:cNvSpPr>
          <p:nvPr/>
        </p:nvSpPr>
        <p:spPr bwMode="auto">
          <a:xfrm>
            <a:off x="5277471" y="3236191"/>
            <a:ext cx="319856" cy="2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53" tIns="38927" rIns="77853" bIns="38927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913577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2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3845" y="261657"/>
            <a:ext cx="1849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</a:rPr>
              <a:t>6.2  -  2(</a:t>
            </a:r>
            <a:r>
              <a:rPr lang="en-US" sz="1400" b="1" u="sng" dirty="0" err="1" smtClean="0">
                <a:solidFill>
                  <a:srgbClr val="00FFFF"/>
                </a:solidFill>
              </a:rPr>
              <a:t>i</a:t>
            </a:r>
            <a:r>
              <a:rPr lang="en-US" sz="1400" b="1" u="sng" dirty="0" smtClean="0">
                <a:solidFill>
                  <a:srgbClr val="00FFFF"/>
                </a:solidFill>
              </a:rPr>
              <a:t>)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3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8" grpId="0" animBg="1"/>
      <p:bldP spid="118" grpId="1" animBg="1"/>
      <p:bldP spid="120" grpId="0" animBg="1"/>
      <p:bldP spid="120" grpId="1" animBg="1"/>
      <p:bldP spid="124" grpId="0" animBg="1"/>
      <p:bldP spid="138" grpId="0"/>
      <p:bldP spid="139" grpId="0"/>
      <p:bldP spid="140" grpId="0"/>
      <p:bldP spid="141" grpId="0"/>
      <p:bldP spid="144" grpId="0"/>
      <p:bldP spid="149" grpId="0"/>
      <p:bldP spid="150" grpId="0"/>
      <p:bldP spid="164" grpId="0"/>
      <p:bldP spid="165" grpId="0"/>
      <p:bldP spid="167" grpId="0"/>
      <p:bldP spid="177" grpId="0"/>
      <p:bldP spid="197" grpId="0"/>
      <p:bldP spid="198" grpId="0"/>
      <p:bldP spid="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731780" y="1723300"/>
            <a:ext cx="1292842" cy="53508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 b="1" dirty="0">
              <a:solidFill>
                <a:srgbClr val="D7E4BD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83180" y="3475065"/>
            <a:ext cx="1414148" cy="3875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37" tIns="45367" rIns="90737" bIns="45367" rtlCol="0" anchor="ctr"/>
          <a:lstStyle/>
          <a:p>
            <a:pPr algn="ctr" defTabSz="907337"/>
            <a:endParaRPr lang="en-US" sz="1800" dirty="0">
              <a:solidFill>
                <a:prstClr val="white"/>
              </a:solidFill>
            </a:endParaRPr>
          </a:p>
          <a:p>
            <a:pPr algn="ctr" defTabSz="90733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770" y="197870"/>
            <a:ext cx="6063451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de-DE" sz="1800" b="1" dirty="0">
                <a:solidFill>
                  <a:srgbClr val="0000FF"/>
                </a:solidFill>
                <a:latin typeface="Bookman Old Style" pitchFamily="18" charset="0"/>
              </a:rPr>
              <a:t>(ii) PE = 4cm, QE = 4.5cm, PF = 8cm &amp; RF = 9cm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080" y="589105"/>
            <a:ext cx="46287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(ii)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85371" y="803166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3815" y="476374"/>
            <a:ext cx="49671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863" y="760055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0610" y="60345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94381" y="805335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96632" y="478540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847" y="760055"/>
            <a:ext cx="546681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4.5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64163" y="60345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371487" y="808760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2019" y="481965"/>
            <a:ext cx="47254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40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02019" y="763474"/>
            <a:ext cx="47254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45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5133" y="60345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067841" y="806930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70092" y="480154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70092" y="761674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85991" y="2024050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4105" y="1697310"/>
            <a:ext cx="47737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49" y="1980953"/>
            <a:ext cx="501554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60610" y="182426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566324" y="2018479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55382" y="1691730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55382" y="1973213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graphicFrame>
        <p:nvGraphicFramePr>
          <p:cNvPr id="17410" name="Object 14"/>
          <p:cNvGraphicFramePr>
            <a:graphicFrameLocks noChangeAspect="1"/>
          </p:cNvGraphicFramePr>
          <p:nvPr/>
        </p:nvGraphicFramePr>
        <p:xfrm>
          <a:off x="273472" y="2370500"/>
          <a:ext cx="178762" cy="1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77480" imgH="164880" progId="Equation.DSMT4">
                  <p:embed/>
                </p:oleObj>
              </mc:Choice>
              <mc:Fallback>
                <p:oleObj name="Equation" r:id="rId4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72" y="2370500"/>
                        <a:ext cx="178762" cy="16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704419" y="2267909"/>
            <a:ext cx="120424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PQR,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82612" y="3127633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56" y="2805265"/>
            <a:ext cx="49671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0104" y="3090650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60610" y="2940964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16735" y="2805265"/>
            <a:ext cx="47737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95707" y="3090650"/>
            <a:ext cx="501554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273472" y="3558281"/>
          <a:ext cx="178762" cy="1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77480" imgH="164880" progId="Equation.DSMT4">
                  <p:embed/>
                </p:oleObj>
              </mc:Choice>
              <mc:Fallback>
                <p:oleObj name="Equation" r:id="rId6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72" y="3558281"/>
                        <a:ext cx="178762" cy="16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722824" y="3455690"/>
            <a:ext cx="110754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EF </a:t>
            </a:r>
            <a:r>
              <a:rPr lang="en-US" sz="1800" b="1" dirty="0">
                <a:solidFill>
                  <a:prstClr val="black"/>
                </a:solidFill>
                <a:latin typeface="Symbol" pitchFamily="18" charset="2"/>
              </a:rPr>
              <a:t>|| 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3614" y="3469702"/>
            <a:ext cx="6176322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......... [by converse of basic proportionality theorem]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5706699" y="1779016"/>
            <a:ext cx="1153700" cy="94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3514" y="2830649"/>
            <a:ext cx="1754890" cy="1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6590903" y="1852502"/>
            <a:ext cx="1150708" cy="809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77794" y="2777727"/>
            <a:ext cx="330716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06398" y="2763162"/>
            <a:ext cx="325882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41151" y="2128001"/>
            <a:ext cx="313381" cy="30692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70968" y="2128011"/>
            <a:ext cx="308152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38260" y="1763058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42579" y="2404949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23344" y="2389000"/>
            <a:ext cx="485437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4.5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49123" y="1743919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203741" y="2344204"/>
            <a:ext cx="1029466" cy="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589135" y="1423461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98283" y="3124443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loud Callout 127"/>
          <p:cNvSpPr/>
          <p:nvPr/>
        </p:nvSpPr>
        <p:spPr bwMode="auto">
          <a:xfrm>
            <a:off x="1339895" y="3289482"/>
            <a:ext cx="5745964" cy="1662696"/>
          </a:xfrm>
          <a:prstGeom prst="cloudCallout">
            <a:avLst>
              <a:gd name="adj1" fmla="val 46207"/>
              <a:gd name="adj2" fmla="val -7908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9" tIns="45701" rIns="91409" bIns="45701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89123" y="3432993"/>
            <a:ext cx="1752215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If we prove,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Curved Down Arrow 129"/>
          <p:cNvSpPr/>
          <p:nvPr/>
        </p:nvSpPr>
        <p:spPr bwMode="auto">
          <a:xfrm rot="7877765" flipV="1">
            <a:off x="5560060" y="1540933"/>
            <a:ext cx="1124144" cy="459674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01790" y="3791865"/>
            <a:ext cx="541846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PE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01790" y="4150696"/>
            <a:ext cx="574596" cy="1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rved Down Arrow 132"/>
          <p:cNvSpPr/>
          <p:nvPr/>
        </p:nvSpPr>
        <p:spPr bwMode="auto">
          <a:xfrm rot="6653348" flipV="1">
            <a:off x="5300437" y="2319557"/>
            <a:ext cx="755649" cy="380579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01824" y="4150730"/>
            <a:ext cx="577303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04562" y="3935385"/>
            <a:ext cx="340386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982799" y="3791865"/>
            <a:ext cx="541846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PF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2991860" y="4150639"/>
            <a:ext cx="574596" cy="1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972357" y="4150638"/>
            <a:ext cx="562799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FR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Curved Down Arrow 139"/>
          <p:cNvSpPr/>
          <p:nvPr/>
        </p:nvSpPr>
        <p:spPr bwMode="auto">
          <a:xfrm rot="4180574">
            <a:off x="7296858" y="2355003"/>
            <a:ext cx="853461" cy="353907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523396" y="3863649"/>
            <a:ext cx="3325213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, can we say EF</a:t>
            </a:r>
            <a:r>
              <a:rPr lang="en-US" sz="2000" b="1" kern="0" dirty="0">
                <a:solidFill>
                  <a:srgbClr val="C00000"/>
                </a:solidFill>
                <a:latin typeface="Symbol" pitchFamily="18" charset="2"/>
              </a:rPr>
              <a:t> </a:t>
            </a:r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 </a:t>
            </a:r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QR ??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Cloud Callout 141"/>
          <p:cNvSpPr/>
          <p:nvPr/>
        </p:nvSpPr>
        <p:spPr bwMode="auto">
          <a:xfrm>
            <a:off x="6870386" y="3720074"/>
            <a:ext cx="1939262" cy="1148324"/>
          </a:xfrm>
          <a:prstGeom prst="cloudCallout">
            <a:avLst>
              <a:gd name="adj1" fmla="val -83926"/>
              <a:gd name="adj2" fmla="val 1069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9" tIns="45701" rIns="91409" bIns="45701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YES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6942210" y="633953"/>
            <a:ext cx="2011087" cy="933013"/>
          </a:xfrm>
          <a:prstGeom prst="roundRect">
            <a:avLst/>
          </a:prstGeom>
          <a:solidFill>
            <a:srgbClr val="D7E4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 b="1" dirty="0">
              <a:solidFill>
                <a:srgbClr val="D7E4BD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930612" y="633953"/>
            <a:ext cx="2063269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kern="0" dirty="0">
                <a:solidFill>
                  <a:prstClr val="black"/>
                </a:solidFill>
                <a:latin typeface="Bookman Old Style" pitchFamily="18" charset="0"/>
              </a:rPr>
              <a:t>Hint : To check</a:t>
            </a:r>
            <a:endParaRPr lang="en-IN" sz="18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6" name="Group 144"/>
          <p:cNvGrpSpPr/>
          <p:nvPr/>
        </p:nvGrpSpPr>
        <p:grpSpPr>
          <a:xfrm>
            <a:off x="7266420" y="895779"/>
            <a:ext cx="1253376" cy="650485"/>
            <a:chOff x="808093" y="1488335"/>
            <a:chExt cx="1246630" cy="647474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912518" y="1804031"/>
              <a:ext cx="331812" cy="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815371" y="1497800"/>
              <a:ext cx="492497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PE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08093" y="1767253"/>
              <a:ext cx="534175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EQ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293826" y="1616933"/>
              <a:ext cx="322524" cy="369332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1652961" y="1794505"/>
              <a:ext cx="331812" cy="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1555845" y="1488335"/>
              <a:ext cx="473261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PF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557417" y="1757736"/>
              <a:ext cx="497306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FR</a:t>
              </a:r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V="1">
            <a:off x="5809802" y="2830138"/>
            <a:ext cx="1755699" cy="55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98435" y="2349264"/>
            <a:ext cx="1031872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 flipV="1">
            <a:off x="2364590" y="581802"/>
            <a:ext cx="367739" cy="1837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0800000" flipV="1">
            <a:off x="2345447" y="849264"/>
            <a:ext cx="367739" cy="1837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639262" y="777528"/>
            <a:ext cx="280808" cy="2775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639262" y="468918"/>
            <a:ext cx="280808" cy="2775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cxnSp>
        <p:nvCxnSpPr>
          <p:cNvPr id="166" name="Straight Connector 165"/>
          <p:cNvCxnSpPr/>
          <p:nvPr/>
        </p:nvCxnSpPr>
        <p:spPr>
          <a:xfrm rot="5400000">
            <a:off x="6135627" y="1735058"/>
            <a:ext cx="682614" cy="5618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766856" y="2396962"/>
            <a:ext cx="478465" cy="3926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156292" y="2418548"/>
            <a:ext cx="485639" cy="3423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6652396" y="1771367"/>
            <a:ext cx="677028" cy="478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rved Down Arrow 135"/>
          <p:cNvSpPr/>
          <p:nvPr/>
        </p:nvSpPr>
        <p:spPr bwMode="auto">
          <a:xfrm rot="3153754">
            <a:off x="6735027" y="1583538"/>
            <a:ext cx="1126967" cy="423744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4606" y="195072"/>
            <a:ext cx="1323509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PE = 4cm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10745" y="196952"/>
            <a:ext cx="1587823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de-DE" sz="1800" b="1" dirty="0">
                <a:solidFill>
                  <a:srgbClr val="C00000"/>
                </a:solidFill>
                <a:latin typeface="Bookman Old Style" pitchFamily="18" charset="0"/>
              </a:rPr>
              <a:t>QE = 4.5cm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53855" y="196952"/>
            <a:ext cx="1313839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de-DE" sz="1800" b="1" dirty="0">
                <a:solidFill>
                  <a:srgbClr val="C00000"/>
                </a:solidFill>
                <a:latin typeface="Bookman Old Style" pitchFamily="18" charset="0"/>
              </a:rPr>
              <a:t>PF = 8cm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09625" y="196952"/>
            <a:ext cx="134123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de-DE" sz="1800" b="1" dirty="0">
                <a:solidFill>
                  <a:srgbClr val="C00000"/>
                </a:solidFill>
                <a:latin typeface="Bookman Old Style" pitchFamily="18" charset="0"/>
              </a:rPr>
              <a:t>RF = 9cm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34502" y="1136367"/>
            <a:ext cx="1292842" cy="53508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 b="1" dirty="0">
              <a:solidFill>
                <a:srgbClr val="D7E4BD"/>
              </a:solidFill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37026" y="1394818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55470" y="1067989"/>
            <a:ext cx="49671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34518" y="1351655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1552444" y="1391402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555369" y="1064575"/>
            <a:ext cx="327548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555369" y="1346095"/>
            <a:ext cx="1528246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    ………(</a:t>
            </a:r>
            <a:r>
              <a:rPr lang="en-US" sz="18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5449" y="120812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058141" y="1950920"/>
            <a:ext cx="1049524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………(ii)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5695694" y="1779928"/>
            <a:ext cx="1173034" cy="9576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6581156" y="1838591"/>
            <a:ext cx="1161072" cy="8267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26993" y="2528721"/>
            <a:ext cx="1985882" cy="36871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From (</a:t>
            </a:r>
            <a:r>
              <a:rPr lang="en-US" sz="18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and (ii) </a:t>
            </a:r>
          </a:p>
        </p:txBody>
      </p:sp>
      <p:sp>
        <p:nvSpPr>
          <p:cNvPr id="110" name="Oval 109"/>
          <p:cNvSpPr/>
          <p:nvPr/>
        </p:nvSpPr>
        <p:spPr>
          <a:xfrm>
            <a:off x="1499825" y="1117240"/>
            <a:ext cx="430947" cy="558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521885" y="1710541"/>
            <a:ext cx="430947" cy="558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55209" y="1748819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623865" y="2393358"/>
            <a:ext cx="485437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4.5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210" y="1763173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344437" y="2399536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02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055E-6 4.24675E-6 L -0.55466 0.56726 " pathEditMode="relative" rAng="0" ptsTypes="AA">
                                      <p:cBhvr>
                                        <p:cTn id="269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3" y="2836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663 0.23885 " pathEditMode="relative" ptsTypes="AA">
                                      <p:cBhvr>
                                        <p:cTn id="368" dur="2000" spd="-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000"/>
                            </p:stCondLst>
                            <p:childTnLst>
                              <p:par>
                                <p:cTn id="3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131 0.30917 " pathEditMode="relative" ptsTypes="AA">
                                      <p:cBhvr>
                                        <p:cTn id="384" dur="2000" spd="-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000"/>
                            </p:stCondLst>
                            <p:childTnLst>
                              <p:par>
                                <p:cTn id="3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00"/>
                            </p:stCondLst>
                            <p:childTnLst>
                              <p:par>
                                <p:cTn id="4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500"/>
                            </p:stCondLst>
                            <p:childTnLst>
                              <p:par>
                                <p:cTn id="4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00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500"/>
                            </p:stCondLst>
                            <p:childTnLst>
                              <p:par>
                                <p:cTn id="4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000"/>
                            </p:stCondLst>
                            <p:childTnLst>
                              <p:par>
                                <p:cTn id="4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500"/>
                            </p:stCondLst>
                            <p:childTnLst>
                              <p:par>
                                <p:cTn id="4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3000"/>
                            </p:stCondLst>
                            <p:childTnLst>
                              <p:par>
                                <p:cTn id="4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3500"/>
                            </p:stCondLst>
                            <p:childTnLst>
                              <p:par>
                                <p:cTn id="47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61E-6 1.87229E-6 L 0.58097 0.00868 " pathEditMode="relative" rAng="0" ptsTypes="AA">
                                      <p:cBhvr>
                                        <p:cTn id="535" dur="2000" spd="-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2000"/>
                            </p:stCondLst>
                            <p:childTnLst>
                              <p:par>
                                <p:cTn id="5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61E-6 4.80793E-6 L 0.62059 0.08085 " pathEditMode="relative" rAng="0" ptsTypes="AA">
                                      <p:cBhvr>
                                        <p:cTn id="551" dur="2000" spd="-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0" y="4000"/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5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25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000"/>
                            </p:stCondLst>
                            <p:childTnLst>
                              <p:par>
                                <p:cTn id="5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2000"/>
                            </p:stCondLst>
                            <p:childTnLst>
                              <p:par>
                                <p:cTn id="6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3000"/>
                            </p:stCondLst>
                            <p:childTnLst>
                              <p:par>
                                <p:cTn id="6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500"/>
                            </p:stCondLst>
                            <p:childTnLst>
                              <p:par>
                                <p:cTn id="6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000"/>
                            </p:stCondLst>
                            <p:childTnLst>
                              <p:par>
                                <p:cTn id="6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500"/>
                            </p:stCondLst>
                            <p:childTnLst>
                              <p:par>
                                <p:cTn id="6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000"/>
                            </p:stCondLst>
                            <p:childTnLst>
                              <p:par>
                                <p:cTn id="6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500"/>
                            </p:stCondLst>
                            <p:childTnLst>
                              <p:par>
                                <p:cTn id="6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3000"/>
                            </p:stCondLst>
                            <p:childTnLst>
                              <p:par>
                                <p:cTn id="6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3500"/>
                            </p:stCondLst>
                            <p:childTnLst>
                              <p:par>
                                <p:cTn id="6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500"/>
                            </p:stCondLst>
                            <p:childTnLst>
                              <p:par>
                                <p:cTn id="66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build="allAtOnce"/>
      <p:bldP spid="10" grpId="0" build="allAtOnce"/>
      <p:bldP spid="24" grpId="0" build="allAtOnce"/>
      <p:bldP spid="25" grpId="0" build="allAtOnce"/>
      <p:bldP spid="27" grpId="0"/>
      <p:bldP spid="36" grpId="0"/>
      <p:bldP spid="37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128" grpId="0" build="allAtOnce" animBg="1"/>
      <p:bldP spid="129" grpId="0"/>
      <p:bldP spid="130" grpId="0" animBg="1"/>
      <p:bldP spid="130" grpId="1" animBg="1"/>
      <p:bldP spid="131" grpId="0"/>
      <p:bldP spid="131" grpId="1"/>
      <p:bldP spid="133" grpId="0" animBg="1"/>
      <p:bldP spid="133" grpId="1" animBg="1"/>
      <p:bldP spid="134" grpId="0"/>
      <p:bldP spid="134" grpId="1"/>
      <p:bldP spid="135" grpId="0"/>
      <p:bldP spid="135" grpId="1"/>
      <p:bldP spid="137" grpId="0"/>
      <p:bldP spid="137" grpId="1"/>
      <p:bldP spid="139" grpId="0"/>
      <p:bldP spid="139" grpId="1"/>
      <p:bldP spid="140" grpId="0" animBg="1"/>
      <p:bldP spid="140" grpId="1" animBg="1"/>
      <p:bldP spid="141" grpId="0"/>
      <p:bldP spid="142" grpId="0" build="allAtOnce" animBg="1"/>
      <p:bldP spid="144" grpId="0"/>
      <p:bldP spid="136" grpId="0" animBg="1"/>
      <p:bldP spid="136" grpId="1" animBg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101" grpId="0"/>
      <p:bldP spid="109" grpId="0"/>
      <p:bldP spid="110" grpId="0" animBg="1"/>
      <p:bldP spid="110" grpId="1" animBg="1"/>
      <p:bldP spid="111" grpId="0" animBg="1"/>
      <p:bldP spid="111" grpId="1" animBg="1"/>
      <p:bldP spid="106" grpId="0"/>
      <p:bldP spid="106" grpId="1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608330" y="4520044"/>
            <a:ext cx="1295253" cy="3875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37" tIns="45367" rIns="90737" bIns="45367" rtlCol="0" anchor="ctr"/>
          <a:lstStyle/>
          <a:p>
            <a:pPr algn="ctr" defTabSz="907337"/>
            <a:endParaRPr lang="en-US" sz="1800" dirty="0">
              <a:solidFill>
                <a:prstClr val="white"/>
              </a:solidFill>
            </a:endParaRPr>
          </a:p>
          <a:p>
            <a:pPr algn="ctr" defTabSz="907337"/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7" name="Group 182"/>
          <p:cNvGrpSpPr/>
          <p:nvPr/>
        </p:nvGrpSpPr>
        <p:grpSpPr>
          <a:xfrm>
            <a:off x="915247" y="3688176"/>
            <a:ext cx="1717517" cy="371050"/>
            <a:chOff x="849132" y="3671102"/>
            <a:chExt cx="1708274" cy="369332"/>
          </a:xfrm>
        </p:grpSpPr>
        <p:sp>
          <p:nvSpPr>
            <p:cNvPr id="2" name="Rectangle 1"/>
            <p:cNvSpPr/>
            <p:nvPr/>
          </p:nvSpPr>
          <p:spPr>
            <a:xfrm>
              <a:off x="849132" y="3671102"/>
              <a:ext cx="498855" cy="369332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FR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310236" y="3671102"/>
              <a:ext cx="322524" cy="369332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8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7786" y="3671102"/>
              <a:ext cx="494046" cy="369332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15884" y="3671102"/>
              <a:ext cx="641522" cy="369332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- PF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369661" y="394178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7784" y="3941785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2.56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9004" y="3941785"/>
            <a:ext cx="85773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- 0.36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2712" y="394178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0187" y="3941785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2.20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459491" y="4325176"/>
          <a:ext cx="178762" cy="1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77480" imgH="164880" progId="Equation.DSMT4">
                  <p:embed/>
                </p:oleObj>
              </mc:Choice>
              <mc:Fallback>
                <p:oleObj name="Equation" r:id="rId3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91" y="4325176"/>
                        <a:ext cx="178762" cy="16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028059" y="4499634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7638" y="4168405"/>
            <a:ext cx="47737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578" y="4439665"/>
            <a:ext cx="501554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9661" y="431294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708885" y="4494391"/>
            <a:ext cx="606538" cy="2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01040" y="4175065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0.36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01040" y="4452297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2.20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07175" y="432344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722047" y="4508164"/>
            <a:ext cx="447703" cy="2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08741" y="4175065"/>
            <a:ext cx="47254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36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37021" y="4452297"/>
            <a:ext cx="61598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97604" y="4326265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85007" y="4175065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13288" y="4452297"/>
            <a:ext cx="47254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55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703639" y="4503305"/>
            <a:ext cx="294480" cy="2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00814" y="4257740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19258" y="3935385"/>
            <a:ext cx="49671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98306" y="4220764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29718" y="4071102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34884" y="3935385"/>
            <a:ext cx="47737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13892" y="4220764"/>
            <a:ext cx="501554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716432" y="4254550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14"/>
          <p:cNvGraphicFramePr>
            <a:graphicFrameLocks noChangeAspect="1"/>
          </p:cNvGraphicFramePr>
          <p:nvPr/>
        </p:nvGraphicFramePr>
        <p:xfrm>
          <a:off x="4356526" y="4150701"/>
          <a:ext cx="178762" cy="1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77480" imgH="164880" progId="Equation.DSMT4">
                  <p:embed/>
                </p:oleObj>
              </mc:Choice>
              <mc:Fallback>
                <p:oleObj name="Equation" r:id="rId5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526" y="4150701"/>
                        <a:ext cx="178762" cy="16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4"/>
          <p:cNvGraphicFramePr>
            <a:graphicFrameLocks noChangeAspect="1"/>
          </p:cNvGraphicFramePr>
          <p:nvPr/>
        </p:nvGraphicFramePr>
        <p:xfrm>
          <a:off x="4357744" y="4622683"/>
          <a:ext cx="178762" cy="1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177480" imgH="164880" progId="Equation.DSMT4">
                  <p:embed/>
                </p:oleObj>
              </mc:Choice>
              <mc:Fallback>
                <p:oleObj name="Equation" r:id="rId6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744" y="4622683"/>
                        <a:ext cx="178762" cy="16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4700936" y="4520092"/>
            <a:ext cx="110754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EF </a:t>
            </a:r>
            <a:r>
              <a:rPr lang="en-US" sz="1800" b="1" dirty="0">
                <a:solidFill>
                  <a:prstClr val="black"/>
                </a:solidFill>
                <a:latin typeface="Symbol" pitchFamily="18" charset="2"/>
              </a:rPr>
              <a:t>|| 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73032" y="4448242"/>
            <a:ext cx="2941687" cy="64855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 [by converse of basic 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proportionality theorem]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6824" y="147284"/>
            <a:ext cx="7749105" cy="371050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(iii) PQ = 1.28cm, PR = 2.56cm, PE = 0.18cm &amp; PF = 0.36cm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702" y="418645"/>
            <a:ext cx="532176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(iii)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5057" y="1128161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369661" y="1128161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87360" y="1128161"/>
            <a:ext cx="514448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77518" y="1128161"/>
            <a:ext cx="66433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- PE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69661" y="1429559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43596" y="1429559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1.28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094326" y="1429559"/>
            <a:ext cx="85773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- 0.18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69661" y="1721862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43596" y="1721862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1.10</a:t>
            </a:r>
          </a:p>
        </p:txBody>
      </p:sp>
      <p:graphicFrame>
        <p:nvGraphicFramePr>
          <p:cNvPr id="78" name="Object 14"/>
          <p:cNvGraphicFramePr>
            <a:graphicFrameLocks noChangeAspect="1"/>
          </p:cNvGraphicFramePr>
          <p:nvPr/>
        </p:nvGraphicFramePr>
        <p:xfrm>
          <a:off x="474813" y="2140717"/>
          <a:ext cx="178762" cy="16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13" y="2140717"/>
                        <a:ext cx="178762" cy="16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Straight Connector 78"/>
          <p:cNvCxnSpPr/>
          <p:nvPr/>
        </p:nvCxnSpPr>
        <p:spPr>
          <a:xfrm>
            <a:off x="1043416" y="2315195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1860" y="1983947"/>
            <a:ext cx="49671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40908" y="2255203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369661" y="2128492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808352" y="2309952"/>
            <a:ext cx="606538" cy="2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764646" y="1983947"/>
            <a:ext cx="690120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0.18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53469" y="2255215"/>
            <a:ext cx="688563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1.10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406661" y="2139041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827048" y="2320467"/>
            <a:ext cx="606538" cy="2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894080" y="1994422"/>
            <a:ext cx="47254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18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822360" y="2265653"/>
            <a:ext cx="61598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110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454798" y="2141799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75153" y="2323195"/>
            <a:ext cx="394407" cy="1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42179" y="1997150"/>
            <a:ext cx="329105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70460" y="2268380"/>
            <a:ext cx="47254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55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5727234" y="1780829"/>
            <a:ext cx="1153700" cy="949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833953" y="2832455"/>
            <a:ext cx="1754890" cy="1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6611341" y="1854301"/>
            <a:ext cx="1150708" cy="809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8229" y="2790809"/>
            <a:ext cx="330716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426833" y="2764968"/>
            <a:ext cx="325882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939240" y="2188818"/>
            <a:ext cx="313381" cy="30692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242477" y="2188828"/>
            <a:ext cx="308152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sp>
        <p:nvSpPr>
          <p:cNvPr id="101" name="Rectangle 100"/>
          <p:cNvSpPr/>
          <p:nvPr/>
        </p:nvSpPr>
        <p:spPr>
          <a:xfrm rot="19720866">
            <a:off x="6902927" y="1748915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0.36</a:t>
            </a:r>
          </a:p>
        </p:txBody>
      </p:sp>
      <p:sp>
        <p:nvSpPr>
          <p:cNvPr id="103" name="Rectangle 102"/>
          <p:cNvSpPr/>
          <p:nvPr/>
        </p:nvSpPr>
        <p:spPr>
          <a:xfrm rot="1962995">
            <a:off x="5569365" y="1825383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1.28</a:t>
            </a:r>
          </a:p>
        </p:txBody>
      </p:sp>
      <p:sp>
        <p:nvSpPr>
          <p:cNvPr id="104" name="Rectangle 103"/>
          <p:cNvSpPr/>
          <p:nvPr/>
        </p:nvSpPr>
        <p:spPr>
          <a:xfrm rot="2370278">
            <a:off x="6030230" y="1699467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0.18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6176393" y="2416988"/>
            <a:ext cx="1124980" cy="7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641525" y="1396559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876840" y="1542580"/>
            <a:ext cx="406519" cy="2974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5281683" y="2154191"/>
            <a:ext cx="618023" cy="4403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 rot="19418714">
            <a:off x="7298293" y="1852959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2.56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rot="1255719" flipH="1" flipV="1">
            <a:off x="7201792" y="1561269"/>
            <a:ext cx="406826" cy="2971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6200000" flipH="1">
            <a:off x="7607607" y="2195463"/>
            <a:ext cx="606525" cy="4473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6200000" flipV="1">
            <a:off x="6919892" y="1698513"/>
            <a:ext cx="223284" cy="1564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6200000" flipH="1">
            <a:off x="7172137" y="2042900"/>
            <a:ext cx="242425" cy="1755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20593287" flipV="1">
            <a:off x="6416413" y="1656641"/>
            <a:ext cx="223453" cy="1562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20593287" flipH="1">
            <a:off x="6143251" y="1999605"/>
            <a:ext cx="242609" cy="1754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loud Callout 217"/>
          <p:cNvSpPr/>
          <p:nvPr/>
        </p:nvSpPr>
        <p:spPr bwMode="auto">
          <a:xfrm>
            <a:off x="1339895" y="3289482"/>
            <a:ext cx="5745964" cy="1662696"/>
          </a:xfrm>
          <a:prstGeom prst="cloudCallout">
            <a:avLst>
              <a:gd name="adj1" fmla="val 46207"/>
              <a:gd name="adj2" fmla="val -7908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9" tIns="45701" rIns="91409" bIns="45701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489123" y="3432993"/>
            <a:ext cx="1752215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If we prove,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0" name="Curved Down Arrow 219"/>
          <p:cNvSpPr/>
          <p:nvPr/>
        </p:nvSpPr>
        <p:spPr bwMode="auto">
          <a:xfrm rot="8096984" flipV="1">
            <a:off x="5585631" y="1540933"/>
            <a:ext cx="1124144" cy="459674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201790" y="3791865"/>
            <a:ext cx="541846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PE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2201790" y="4150696"/>
            <a:ext cx="574596" cy="1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urved Down Arrow 222"/>
          <p:cNvSpPr/>
          <p:nvPr/>
        </p:nvSpPr>
        <p:spPr bwMode="auto">
          <a:xfrm rot="6653348" flipV="1">
            <a:off x="5338743" y="2319557"/>
            <a:ext cx="755649" cy="380579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01824" y="4150730"/>
            <a:ext cx="577303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704562" y="3935385"/>
            <a:ext cx="340386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982799" y="3791865"/>
            <a:ext cx="541846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PF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2991860" y="4150639"/>
            <a:ext cx="574596" cy="1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972357" y="4150638"/>
            <a:ext cx="562799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FR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523396" y="3863649"/>
            <a:ext cx="3325213" cy="401971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, can we say EF</a:t>
            </a:r>
            <a:r>
              <a:rPr lang="en-US" sz="2000" b="1" kern="0" dirty="0">
                <a:solidFill>
                  <a:srgbClr val="C00000"/>
                </a:solidFill>
                <a:latin typeface="Symbol" pitchFamily="18" charset="2"/>
              </a:rPr>
              <a:t> </a:t>
            </a:r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 </a:t>
            </a:r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QR ??</a:t>
            </a:r>
            <a:endParaRPr lang="en-IN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2" name="Cloud Callout 231"/>
          <p:cNvSpPr/>
          <p:nvPr/>
        </p:nvSpPr>
        <p:spPr bwMode="auto">
          <a:xfrm>
            <a:off x="6870386" y="3720074"/>
            <a:ext cx="1939262" cy="1148324"/>
          </a:xfrm>
          <a:prstGeom prst="cloudCallout">
            <a:avLst>
              <a:gd name="adj1" fmla="val -83926"/>
              <a:gd name="adj2" fmla="val 1069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9" tIns="45701" rIns="91409" bIns="45701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kern="0" dirty="0">
                <a:solidFill>
                  <a:prstClr val="white"/>
                </a:solidFill>
                <a:latin typeface="Bookman Old Style" pitchFamily="18" charset="0"/>
              </a:rPr>
              <a:t>YES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6942210" y="633953"/>
            <a:ext cx="2011087" cy="933013"/>
          </a:xfrm>
          <a:prstGeom prst="roundRect">
            <a:avLst/>
          </a:prstGeom>
          <a:solidFill>
            <a:srgbClr val="D7E4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 b="1" dirty="0">
              <a:solidFill>
                <a:srgbClr val="D7E4BD"/>
              </a:solidFill>
              <a:latin typeface="Bookman Old Style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863576" y="633953"/>
            <a:ext cx="2063269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kern="0" dirty="0">
                <a:solidFill>
                  <a:prstClr val="black"/>
                </a:solidFill>
                <a:latin typeface="Bookman Old Style" pitchFamily="18" charset="0"/>
              </a:rPr>
              <a:t>Hint : To check</a:t>
            </a:r>
            <a:endParaRPr lang="en-IN" sz="18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8" name="Group 234"/>
          <p:cNvGrpSpPr/>
          <p:nvPr/>
        </p:nvGrpSpPr>
        <p:grpSpPr>
          <a:xfrm>
            <a:off x="7266420" y="895779"/>
            <a:ext cx="1253376" cy="650485"/>
            <a:chOff x="808093" y="1488335"/>
            <a:chExt cx="1246630" cy="647474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912518" y="1804031"/>
              <a:ext cx="331812" cy="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815371" y="1497800"/>
              <a:ext cx="492497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PE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808093" y="1767253"/>
              <a:ext cx="534175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EQ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293826" y="1616933"/>
              <a:ext cx="322524" cy="369332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1652961" y="1794505"/>
              <a:ext cx="331812" cy="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/>
            <p:nvPr/>
          </p:nvSpPr>
          <p:spPr>
            <a:xfrm>
              <a:off x="1555845" y="1488335"/>
              <a:ext cx="473261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PF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557417" y="1757736"/>
              <a:ext cx="497306" cy="36855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FR</a:t>
              </a:r>
            </a:p>
          </p:txBody>
        </p:sp>
      </p:grpSp>
      <p:cxnSp>
        <p:nvCxnSpPr>
          <p:cNvPr id="243" name="Straight Connector 242"/>
          <p:cNvCxnSpPr/>
          <p:nvPr/>
        </p:nvCxnSpPr>
        <p:spPr>
          <a:xfrm flipV="1">
            <a:off x="5824164" y="2830138"/>
            <a:ext cx="1755699" cy="55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184051" y="2411469"/>
            <a:ext cx="1115666" cy="47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13652" y="832342"/>
            <a:ext cx="394407" cy="1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867652" y="524687"/>
            <a:ext cx="495162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46735" y="767924"/>
            <a:ext cx="537065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1359048" y="633953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765959" y="832342"/>
            <a:ext cx="551609" cy="1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726187" y="524687"/>
            <a:ext cx="688563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0.18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1798011" y="767924"/>
            <a:ext cx="537065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cxnSp>
        <p:nvCxnSpPr>
          <p:cNvPr id="253" name="Straight Connector 252"/>
          <p:cNvCxnSpPr/>
          <p:nvPr/>
        </p:nvCxnSpPr>
        <p:spPr>
          <a:xfrm rot="5400000">
            <a:off x="6108917" y="1740189"/>
            <a:ext cx="741621" cy="61050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5791610" y="2452003"/>
            <a:ext cx="425834" cy="3543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loud Callout 126"/>
          <p:cNvSpPr/>
          <p:nvPr/>
        </p:nvSpPr>
        <p:spPr bwMode="auto">
          <a:xfrm>
            <a:off x="1555369" y="1772025"/>
            <a:ext cx="3232104" cy="1230347"/>
          </a:xfrm>
          <a:prstGeom prst="cloudCallout">
            <a:avLst>
              <a:gd name="adj1" fmla="val 90853"/>
              <a:gd name="adj2" fmla="val 1319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9" tIns="45701" rIns="91409" bIns="45701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58141" y="2141129"/>
            <a:ext cx="749806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EQ =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848245" y="2141129"/>
            <a:ext cx="490327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??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698707" y="2329735"/>
            <a:ext cx="435529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srgbClr val="C00000"/>
                </a:solidFill>
                <a:latin typeface="Bookman Old Style" pitchFamily="18" charset="0"/>
              </a:rPr>
              <a:t>??</a:t>
            </a:r>
          </a:p>
        </p:txBody>
      </p:sp>
      <p:cxnSp>
        <p:nvCxnSpPr>
          <p:cNvPr id="131" name="Straight Connector 130"/>
          <p:cNvCxnSpPr/>
          <p:nvPr/>
        </p:nvCxnSpPr>
        <p:spPr>
          <a:xfrm rot="5400000">
            <a:off x="5712846" y="1779567"/>
            <a:ext cx="1157884" cy="957653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776386" y="2141129"/>
            <a:ext cx="522560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PQ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30755" y="2141129"/>
            <a:ext cx="662776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- PE</a:t>
            </a:r>
          </a:p>
        </p:txBody>
      </p:sp>
      <p:sp>
        <p:nvSpPr>
          <p:cNvPr id="139" name="Curved Down Arrow 138"/>
          <p:cNvSpPr/>
          <p:nvPr/>
        </p:nvSpPr>
        <p:spPr bwMode="auto">
          <a:xfrm rot="4250175">
            <a:off x="7343383" y="2384676"/>
            <a:ext cx="803246" cy="356901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40" name="Curved Down Arrow 139"/>
          <p:cNvSpPr/>
          <p:nvPr/>
        </p:nvSpPr>
        <p:spPr bwMode="auto">
          <a:xfrm rot="3345496">
            <a:off x="6804790" y="1602921"/>
            <a:ext cx="1083486" cy="415871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502" tIns="45751" rIns="91502" bIns="45751" numCol="1" rtlCol="0" anchor="t" anchorCtr="0" compatLnSpc="1">
            <a:prstTxWarp prst="textNoShape">
              <a:avLst/>
            </a:prstTxWarp>
          </a:bodyPr>
          <a:lstStyle/>
          <a:p>
            <a:pPr algn="ctr" defTabSz="91502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95793" y="156441"/>
            <a:ext cx="172642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PQ = 1.28cm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5400000">
            <a:off x="6116904" y="1741029"/>
            <a:ext cx="727259" cy="5945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275530" y="156441"/>
            <a:ext cx="172642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PR = 2.56cm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rot="16200000" flipH="1">
            <a:off x="6595088" y="1845375"/>
            <a:ext cx="1165063" cy="8140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951452" y="148820"/>
            <a:ext cx="172642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PE = 0.18cm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5725655" y="1781963"/>
            <a:ext cx="1150705" cy="9456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805819" y="147544"/>
            <a:ext cx="172642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PF = 0.36cm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rot="16200000" flipH="1">
            <a:off x="6666393" y="1790074"/>
            <a:ext cx="732048" cy="5107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956829" y="2595676"/>
            <a:ext cx="1292842" cy="53508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 b="1" dirty="0">
              <a:solidFill>
                <a:srgbClr val="D7E4BD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059336" y="2854149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77780" y="2527345"/>
            <a:ext cx="49671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956828" y="2811021"/>
            <a:ext cx="538623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EQ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774801" y="2850733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777730" y="2523940"/>
            <a:ext cx="327548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699018" y="2805460"/>
            <a:ext cx="1671686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55    ………(</a:t>
            </a:r>
            <a:r>
              <a:rPr lang="en-US" sz="18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369661" y="2667446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59" name="Straight Connector 158"/>
          <p:cNvCxnSpPr/>
          <p:nvPr/>
        </p:nvCxnSpPr>
        <p:spPr>
          <a:xfrm rot="5400000">
            <a:off x="3459710" y="4114412"/>
            <a:ext cx="1507176" cy="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83254" y="3492984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92833" y="3161738"/>
            <a:ext cx="47737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80773" y="3432993"/>
            <a:ext cx="501554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369661" y="3306281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1801499" y="3492984"/>
            <a:ext cx="551609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699052" y="3161738"/>
            <a:ext cx="688563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0.36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770843" y="3432993"/>
            <a:ext cx="501554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cxnSp>
        <p:nvCxnSpPr>
          <p:cNvPr id="168" name="Straight Connector 167"/>
          <p:cNvCxnSpPr/>
          <p:nvPr/>
        </p:nvCxnSpPr>
        <p:spPr>
          <a:xfrm rot="16200000" flipH="1">
            <a:off x="7231252" y="2482338"/>
            <a:ext cx="417066" cy="2896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loud Callout 169"/>
          <p:cNvSpPr/>
          <p:nvPr/>
        </p:nvSpPr>
        <p:spPr bwMode="auto">
          <a:xfrm>
            <a:off x="3494632" y="3145927"/>
            <a:ext cx="3232104" cy="1230347"/>
          </a:xfrm>
          <a:prstGeom prst="cloudCallout">
            <a:avLst>
              <a:gd name="adj1" fmla="val 70942"/>
              <a:gd name="adj2" fmla="val -8884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9" tIns="45701" rIns="91409" bIns="45701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997404" y="3576568"/>
            <a:ext cx="740136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FR =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643824" y="3576568"/>
            <a:ext cx="490327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??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368611" y="2416825"/>
            <a:ext cx="435529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srgbClr val="C00000"/>
                </a:solidFill>
                <a:latin typeface="Bookman Old Style" pitchFamily="18" charset="0"/>
              </a:rPr>
              <a:t>??</a:t>
            </a:r>
          </a:p>
        </p:txBody>
      </p:sp>
      <p:cxnSp>
        <p:nvCxnSpPr>
          <p:cNvPr id="174" name="Straight Connector 173"/>
          <p:cNvCxnSpPr/>
          <p:nvPr/>
        </p:nvCxnSpPr>
        <p:spPr>
          <a:xfrm rot="16200000" flipH="1">
            <a:off x="6664389" y="1778497"/>
            <a:ext cx="736836" cy="5195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6589954" y="1826652"/>
            <a:ext cx="1179407" cy="818017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643859" y="3576568"/>
            <a:ext cx="517725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PR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002947" y="3576568"/>
            <a:ext cx="657941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- PF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4500175" y="3074142"/>
            <a:ext cx="1292842" cy="53508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800" b="1" dirty="0">
              <a:solidFill>
                <a:srgbClr val="D7E4BD"/>
              </a:solidFill>
              <a:latin typeface="Bookman Old Style" pitchFamily="18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4602683" y="3332615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4521162" y="3005815"/>
            <a:ext cx="475822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PF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500175" y="3289487"/>
            <a:ext cx="499997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</a:t>
            </a:r>
          </a:p>
        </p:txBody>
      </p:sp>
      <p:cxnSp>
        <p:nvCxnSpPr>
          <p:cNvPr id="188" name="Straight Connector 187"/>
          <p:cNvCxnSpPr/>
          <p:nvPr/>
        </p:nvCxnSpPr>
        <p:spPr>
          <a:xfrm>
            <a:off x="5318152" y="3329199"/>
            <a:ext cx="333607" cy="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5321077" y="3002395"/>
            <a:ext cx="327548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242365" y="3283915"/>
            <a:ext cx="1740988" cy="37027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55    ………(ii)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931151" y="3145912"/>
            <a:ext cx="324269" cy="37105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4572000" y="3648338"/>
            <a:ext cx="1985882" cy="368710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From (</a:t>
            </a:r>
            <a:r>
              <a:rPr lang="en-US" sz="18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 and (ii) </a:t>
            </a:r>
          </a:p>
        </p:txBody>
      </p:sp>
      <p:sp>
        <p:nvSpPr>
          <p:cNvPr id="193" name="Oval 192"/>
          <p:cNvSpPr/>
          <p:nvPr/>
        </p:nvSpPr>
        <p:spPr>
          <a:xfrm>
            <a:off x="1731578" y="2587065"/>
            <a:ext cx="430947" cy="558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5259634" y="3064573"/>
            <a:ext cx="430947" cy="558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rot="10800000" flipV="1">
            <a:off x="2795538" y="4270832"/>
            <a:ext cx="367739" cy="1837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0800000" flipV="1">
            <a:off x="2776387" y="4538259"/>
            <a:ext cx="367739" cy="1837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090438" y="4559604"/>
            <a:ext cx="377509" cy="2775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55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117158" y="4157914"/>
            <a:ext cx="280808" cy="2775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cxnSp>
        <p:nvCxnSpPr>
          <p:cNvPr id="199" name="Straight Connector 198"/>
          <p:cNvCxnSpPr/>
          <p:nvPr/>
        </p:nvCxnSpPr>
        <p:spPr>
          <a:xfrm rot="10800000" flipV="1">
            <a:off x="2948766" y="2110525"/>
            <a:ext cx="367739" cy="1837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 flipV="1">
            <a:off x="2929628" y="2378002"/>
            <a:ext cx="367739" cy="1837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3270382" y="2306232"/>
            <a:ext cx="377509" cy="2775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55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270348" y="1997622"/>
            <a:ext cx="280808" cy="2775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200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203" name="Rectangle 202"/>
          <p:cNvSpPr/>
          <p:nvPr/>
        </p:nvSpPr>
        <p:spPr>
          <a:xfrm rot="1962995">
            <a:off x="5574063" y="1827160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1.28</a:t>
            </a:r>
          </a:p>
        </p:txBody>
      </p:sp>
      <p:sp>
        <p:nvSpPr>
          <p:cNvPr id="204" name="Rectangle 203"/>
          <p:cNvSpPr/>
          <p:nvPr/>
        </p:nvSpPr>
        <p:spPr>
          <a:xfrm rot="19418714">
            <a:off x="7298250" y="1852367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2.56</a:t>
            </a:r>
          </a:p>
        </p:txBody>
      </p:sp>
      <p:sp>
        <p:nvSpPr>
          <p:cNvPr id="205" name="Rectangle 204"/>
          <p:cNvSpPr/>
          <p:nvPr/>
        </p:nvSpPr>
        <p:spPr>
          <a:xfrm rot="2370278">
            <a:off x="6028547" y="1698041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0.18</a:t>
            </a:r>
          </a:p>
        </p:txBody>
      </p:sp>
      <p:sp>
        <p:nvSpPr>
          <p:cNvPr id="206" name="Rectangle 205"/>
          <p:cNvSpPr/>
          <p:nvPr/>
        </p:nvSpPr>
        <p:spPr>
          <a:xfrm rot="19720866">
            <a:off x="6903597" y="1749363"/>
            <a:ext cx="604701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0.36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703632" y="2794751"/>
            <a:ext cx="330716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639624" y="1393678"/>
            <a:ext cx="304929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936666" y="2190796"/>
            <a:ext cx="313381" cy="30692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421998" y="2764129"/>
            <a:ext cx="325882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242173" y="2187096"/>
            <a:ext cx="308152" cy="309208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F</a:t>
            </a:r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5816152" y="1656810"/>
            <a:ext cx="978353" cy="11884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6161062" y="1665096"/>
            <a:ext cx="625512" cy="75373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767422" y="1665059"/>
            <a:ext cx="804430" cy="11738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773806" y="1671472"/>
            <a:ext cx="504364" cy="74640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263E-6 -3.05211E-6 L -0.55132 0.56576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6" y="28288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702 0.22491 " pathEditMode="relative" ptsTypes="AA">
                                      <p:cBhvr>
                                        <p:cTn id="391" dur="2000" spd="-1000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7 -0.18294 " pathEditMode="relative" ptsTypes="AA">
                                      <p:cBhvr>
                                        <p:cTn id="474" dur="2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7 -0.18294 " pathEditMode="relative" ptsTypes="AA">
                                      <p:cBhvr>
                                        <p:cTn id="476" dur="2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7 -0.18294 " pathEditMode="relative" ptsTypes="AA">
                                      <p:cBhvr>
                                        <p:cTn id="478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66 0.18289 " pathEditMode="relative" ptsTypes="AA">
                                      <p:cBhvr>
                                        <p:cTn id="492" dur="2000" spd="-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66 0.18289 " pathEditMode="relative" ptsTypes="AA">
                                      <p:cBhvr>
                                        <p:cTn id="494" dur="2000" spd="-100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66 0.18289 " pathEditMode="relative" ptsTypes="AA">
                                      <p:cBhvr>
                                        <p:cTn id="496" dur="2000" spd="-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66 0.18289 " pathEditMode="relative" ptsTypes="AA">
                                      <p:cBhvr>
                                        <p:cTn id="498" dur="2000" spd="-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000"/>
                            </p:stCondLst>
                            <p:childTnLst>
                              <p:par>
                                <p:cTn id="6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1500"/>
                            </p:stCondLst>
                            <p:childTnLst>
                              <p:par>
                                <p:cTn id="6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500"/>
                            </p:stCondLst>
                            <p:childTnLst>
                              <p:par>
                                <p:cTn id="6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1000"/>
                            </p:stCondLst>
                            <p:childTnLst>
                              <p:par>
                                <p:cTn id="6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1500"/>
                            </p:stCondLst>
                            <p:childTnLst>
                              <p:par>
                                <p:cTn id="6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2000"/>
                            </p:stCondLst>
                            <p:childTnLst>
                              <p:par>
                                <p:cTn id="6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2500"/>
                            </p:stCondLst>
                            <p:childTnLst>
                              <p:par>
                                <p:cTn id="6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500"/>
                            </p:stCondLst>
                            <p:childTnLst>
                              <p:par>
                                <p:cTn id="69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00"/>
                            </p:stCondLst>
                            <p:childTnLst>
                              <p:par>
                                <p:cTn id="7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5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784 -0.29492 " pathEditMode="relative" ptsTypes="AA">
                                      <p:cBhvr>
                                        <p:cTn id="751" dur="2000" spd="-100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000"/>
                            </p:stCondLst>
                            <p:childTnLst>
                              <p:par>
                                <p:cTn id="7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500"/>
                            </p:stCondLst>
                            <p:childTnLst>
                              <p:par>
                                <p:cTn id="7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9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500"/>
                            </p:stCondLst>
                            <p:childTnLst>
                              <p:par>
                                <p:cTn id="7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4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500"/>
                            </p:stCondLst>
                            <p:childTnLst>
                              <p:par>
                                <p:cTn id="7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500"/>
                            </p:stCondLst>
                            <p:childTnLst>
                              <p:par>
                                <p:cTn id="8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72 0.01396 " pathEditMode="relative" ptsTypes="AA">
                                      <p:cBhvr>
                                        <p:cTn id="816" dur="2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72 0.01396 " pathEditMode="relative" ptsTypes="AA">
                                      <p:cBhvr>
                                        <p:cTn id="818" dur="2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72 0.01396 " pathEditMode="relative" ptsTypes="AA">
                                      <p:cBhvr>
                                        <p:cTn id="820" dur="2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536E-6 -1.91067E-6 L 0.30883 -0.01396 " pathEditMode="relative" ptsTypes="AA">
                                      <p:cBhvr>
                                        <p:cTn id="834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2000"/>
                            </p:stCondLst>
                            <p:childTnLst>
                              <p:par>
                                <p:cTn id="84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6" dur="500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500"/>
                            </p:stCondLst>
                            <p:childTnLst>
                              <p:par>
                                <p:cTn id="8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500"/>
                            </p:stCondLst>
                            <p:childTnLst>
                              <p:par>
                                <p:cTn id="88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500"/>
                            </p:stCondLst>
                            <p:childTnLst>
                              <p:par>
                                <p:cTn id="9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500"/>
                            </p:stCondLst>
                            <p:childTnLst>
                              <p:par>
                                <p:cTn id="9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1000"/>
                            </p:stCondLst>
                            <p:childTnLst>
                              <p:par>
                                <p:cTn id="9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1500"/>
                            </p:stCondLst>
                            <p:childTnLst>
                              <p:par>
                                <p:cTn id="9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6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500"/>
                            </p:stCondLst>
                            <p:childTnLst>
                              <p:par>
                                <p:cTn id="10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9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3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5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9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6" fill="hold">
                      <p:stCondLst>
                        <p:cond delay="indefinite"/>
                      </p:stCondLst>
                      <p:childTnLst>
                        <p:par>
                          <p:cTn id="1047" fill="hold">
                            <p:stCondLst>
                              <p:cond delay="0"/>
                            </p:stCondLst>
                            <p:childTnLst>
                              <p:par>
                                <p:cTn id="10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00"/>
                            </p:stCondLst>
                            <p:childTnLst>
                              <p:par>
                                <p:cTn id="10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4" fill="hold">
                      <p:stCondLst>
                        <p:cond delay="indefinite"/>
                      </p:stCondLst>
                      <p:childTnLst>
                        <p:par>
                          <p:cTn id="1065" fill="hold">
                            <p:stCondLst>
                              <p:cond delay="0"/>
                            </p:stCondLst>
                            <p:childTnLst>
                              <p:par>
                                <p:cTn id="10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4" fill="hold">
                      <p:stCondLst>
                        <p:cond delay="indefinite"/>
                      </p:stCondLst>
                      <p:childTnLst>
                        <p:par>
                          <p:cTn id="1085" fill="hold">
                            <p:stCondLst>
                              <p:cond delay="0"/>
                            </p:stCondLst>
                            <p:childTnLst>
                              <p:par>
                                <p:cTn id="10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fill="hold">
                      <p:stCondLst>
                        <p:cond delay="indefinite"/>
                      </p:stCondLst>
                      <p:childTnLst>
                        <p:par>
                          <p:cTn id="1107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6" fill="hold">
                      <p:stCondLst>
                        <p:cond delay="indefinite"/>
                      </p:stCondLst>
                      <p:childTnLst>
                        <p:par>
                          <p:cTn id="1117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67" grpId="0"/>
      <p:bldP spid="68" grpId="0"/>
      <p:bldP spid="69" grpId="0" build="allAtOnce"/>
      <p:bldP spid="70" grpId="0" build="allAtOnce"/>
      <p:bldP spid="71" grpId="0" build="allAtOnce"/>
      <p:bldP spid="72" grpId="0" build="allAtOnce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6" grpId="0"/>
      <p:bldP spid="109" grpId="0"/>
      <p:bldP spid="218" grpId="0" build="allAtOnce" animBg="1"/>
      <p:bldP spid="219" grpId="0"/>
      <p:bldP spid="220" grpId="0" animBg="1"/>
      <p:bldP spid="220" grpId="1" animBg="1"/>
      <p:bldP spid="220" grpId="2" animBg="1"/>
      <p:bldP spid="220" grpId="3" animBg="1"/>
      <p:bldP spid="221" grpId="0"/>
      <p:bldP spid="221" grpId="1"/>
      <p:bldP spid="223" grpId="0" animBg="1"/>
      <p:bldP spid="223" grpId="1" animBg="1"/>
      <p:bldP spid="223" grpId="2" animBg="1"/>
      <p:bldP spid="223" grpId="3" animBg="1"/>
      <p:bldP spid="224" grpId="0"/>
      <p:bldP spid="224" grpId="1"/>
      <p:bldP spid="225" grpId="0"/>
      <p:bldP spid="225" grpId="1"/>
      <p:bldP spid="227" grpId="0"/>
      <p:bldP spid="227" grpId="1"/>
      <p:bldP spid="229" grpId="0"/>
      <p:bldP spid="229" grpId="1"/>
      <p:bldP spid="231" grpId="0"/>
      <p:bldP spid="232" grpId="0" build="allAtOnce" animBg="1"/>
      <p:bldP spid="234" grpId="0"/>
      <p:bldP spid="251" grpId="0" build="allAtOnce"/>
      <p:bldP spid="127" grpId="0" build="allAtOnce" animBg="1"/>
      <p:bldP spid="128" grpId="0" build="allAtOnce"/>
      <p:bldP spid="128" grpId="1" build="allAtOnce"/>
      <p:bldP spid="129" grpId="0" build="allAtOnce"/>
      <p:bldP spid="130" grpId="0" build="allAtOnce"/>
      <p:bldP spid="135" grpId="0" build="allAtOnce"/>
      <p:bldP spid="135" grpId="1" build="allAtOnce"/>
      <p:bldP spid="138" grpId="0" build="allAtOnce"/>
      <p:bldP spid="138" grpId="1" build="allAtOnce"/>
      <p:bldP spid="139" grpId="0" animBg="1"/>
      <p:bldP spid="139" grpId="1" animBg="1"/>
      <p:bldP spid="140" grpId="0" animBg="1"/>
      <p:bldP spid="140" grpId="1" animBg="1"/>
      <p:bldP spid="141" grpId="0"/>
      <p:bldP spid="141" grpId="1"/>
      <p:bldP spid="145" grpId="0"/>
      <p:bldP spid="145" grpId="1"/>
      <p:bldP spid="154" grpId="0"/>
      <p:bldP spid="166" grpId="0" build="allAtOnce"/>
      <p:bldP spid="170" grpId="0" build="allAtOnce" animBg="1"/>
      <p:bldP spid="171" grpId="0" build="allAtOnce"/>
      <p:bldP spid="171" grpId="1" build="allAtOnce"/>
      <p:bldP spid="172" grpId="0" build="allAtOnce"/>
      <p:bldP spid="173" grpId="0" build="allAtOnce"/>
      <p:bldP spid="181" grpId="0" build="allAtOnce"/>
      <p:bldP spid="181" grpId="1" build="allAtOnce"/>
      <p:bldP spid="182" grpId="0" build="allAtOnce"/>
      <p:bldP spid="182" grpId="1" build="allAtOnce"/>
      <p:bldP spid="192" grpId="0"/>
      <p:bldP spid="193" grpId="0" animBg="1"/>
      <p:bldP spid="193" grpId="1" animBg="1"/>
      <p:bldP spid="194" grpId="0" animBg="1"/>
      <p:bldP spid="194" grpId="1" animBg="1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6" grpId="1"/>
      <p:bldP spid="207" grpId="0"/>
      <p:bldP spid="207" grpId="1"/>
      <p:bldP spid="208" grpId="0"/>
      <p:bldP spid="208" grpId="1"/>
      <p:bldP spid="208" grpId="2"/>
      <p:bldP spid="208" grpId="3"/>
      <p:bldP spid="209" grpId="0"/>
      <p:bldP spid="209" grpId="1"/>
      <p:bldP spid="210" grpId="0"/>
      <p:bldP spid="210" grpId="1"/>
      <p:bldP spid="211" grpId="0"/>
      <p:bldP spid="2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5457540" y="708891"/>
            <a:ext cx="2157984" cy="1234440"/>
          </a:xfrm>
          <a:prstGeom prst="triangle">
            <a:avLst>
              <a:gd name="adj" fmla="val 87959"/>
            </a:avLst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233192" y="457848"/>
            <a:ext cx="2553734" cy="1722486"/>
            <a:chOff x="5309392" y="238773"/>
            <a:chExt cx="2553734" cy="1722486"/>
          </a:xfrm>
        </p:grpSpPr>
        <p:grpSp>
          <p:nvGrpSpPr>
            <p:cNvPr id="104" name="Group 156"/>
            <p:cNvGrpSpPr/>
            <p:nvPr/>
          </p:nvGrpSpPr>
          <p:grpSpPr>
            <a:xfrm>
              <a:off x="5309392" y="238773"/>
              <a:ext cx="2553734" cy="1722486"/>
              <a:chOff x="5395318" y="131017"/>
              <a:chExt cx="2539991" cy="1714512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5954946" y="40320"/>
                <a:ext cx="1224296" cy="1896261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6200000" flipH="1">
                <a:off x="7023080" y="865102"/>
                <a:ext cx="1224318" cy="24587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6690534" y="529016"/>
                <a:ext cx="1588" cy="214314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400000" flipH="1" flipV="1">
                <a:off x="6018260" y="1135103"/>
                <a:ext cx="552446" cy="37774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6200000" flipH="1">
                <a:off x="6325794" y="1213249"/>
                <a:ext cx="540541" cy="228597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 flipH="1" flipV="1">
                <a:off x="6499654" y="594091"/>
                <a:ext cx="1223962" cy="797783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 113"/>
              <p:cNvSpPr/>
              <p:nvPr/>
            </p:nvSpPr>
            <p:spPr>
              <a:xfrm>
                <a:off x="7376156" y="131017"/>
                <a:ext cx="317654" cy="30558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0673" tIns="45336" rIns="90673" bIns="45336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C000"/>
                    </a:solidFill>
                    <a:latin typeface="Century Schoolbook" pitchFamily="18" charset="0"/>
                  </a:rPr>
                  <a:t>A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614466" y="1537752"/>
                <a:ext cx="320843" cy="30558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0673" tIns="45336" rIns="90673" bIns="45336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C000"/>
                    </a:solidFill>
                    <a:latin typeface="Century Schoolbook" pitchFamily="18" charset="0"/>
                  </a:rPr>
                  <a:t>C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619096" y="1537752"/>
                <a:ext cx="317716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0673" tIns="45336" rIns="90673" bIns="45336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C000"/>
                    </a:solidFill>
                    <a:latin typeface="Century Schoolbook" pitchFamily="18" charset="0"/>
                  </a:rPr>
                  <a:t>E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395318" y="1537752"/>
                <a:ext cx="320843" cy="30558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0673" tIns="45336" rIns="90673" bIns="45336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C000"/>
                    </a:solidFill>
                    <a:latin typeface="Century Schoolbook" pitchFamily="18" charset="0"/>
                  </a:rPr>
                  <a:t>B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956380" y="1537700"/>
                <a:ext cx="311277" cy="30558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0673" tIns="45336" rIns="90673" bIns="45336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C000"/>
                    </a:solidFill>
                    <a:latin typeface="Century Schoolbook" pitchFamily="18" charset="0"/>
                  </a:rPr>
                  <a:t>F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237837" y="814028"/>
                <a:ext cx="330409" cy="30558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0673" tIns="45336" rIns="90673" bIns="45336">
                <a:spAutoFit/>
              </a:bodyPr>
              <a:lstStyle/>
              <a:p>
                <a:pPr defTabSz="805898"/>
                <a:r>
                  <a:rPr lang="en-US" sz="1400" b="1" dirty="0">
                    <a:solidFill>
                      <a:srgbClr val="FFC000"/>
                    </a:solidFill>
                    <a:latin typeface="Century Schoolbook" pitchFamily="18" charset="0"/>
                  </a:rPr>
                  <a:t>D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6191653" y="1396993"/>
                <a:ext cx="73819" cy="52387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rot="17765227" flipV="1">
                <a:off x="7595570" y="967003"/>
                <a:ext cx="83345" cy="54768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7765227" flipV="1">
                <a:off x="7604088" y="1039352"/>
                <a:ext cx="97629" cy="73815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rot="5400000" flipH="1" flipV="1">
                <a:off x="7071549" y="969383"/>
                <a:ext cx="80171" cy="50006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/>
            <p:nvPr/>
          </p:nvCxnSpPr>
          <p:spPr>
            <a:xfrm flipH="1" flipV="1">
              <a:off x="6481243" y="1363364"/>
              <a:ext cx="45446" cy="10494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 flipV="1">
              <a:off x="6512555" y="1435269"/>
              <a:ext cx="50215" cy="117823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133760" y="465118"/>
            <a:ext cx="3220118" cy="584063"/>
          </a:xfrm>
          <a:prstGeom prst="rect">
            <a:avLst/>
          </a:prstGeom>
        </p:spPr>
        <p:txBody>
          <a:bodyPr wrap="squar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Given : DE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||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AC</a:t>
            </a:r>
          </a:p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                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DF </a:t>
            </a:r>
            <a:r>
              <a:rPr lang="en-US" sz="1600" b="1" dirty="0" smtClean="0">
                <a:solidFill>
                  <a:srgbClr val="FFFF00"/>
                </a:solidFill>
                <a:latin typeface="Symbol" pitchFamily="18" charset="2"/>
              </a:rPr>
              <a:t>||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AE</a:t>
            </a:r>
            <a:endParaRPr lang="en-US" sz="1600" b="1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94031" y="1038112"/>
            <a:ext cx="2814201" cy="584775"/>
            <a:chOff x="618304" y="556191"/>
            <a:chExt cx="2799058" cy="582068"/>
          </a:xfrm>
        </p:grpSpPr>
        <p:sp>
          <p:nvSpPr>
            <p:cNvPr id="126" name="Rectangle 125"/>
            <p:cNvSpPr/>
            <p:nvPr/>
          </p:nvSpPr>
          <p:spPr>
            <a:xfrm>
              <a:off x="618304" y="642453"/>
              <a:ext cx="1618436" cy="336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Prove that :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07642" y="556191"/>
              <a:ext cx="1409720" cy="582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BF      BE</a:t>
              </a:r>
            </a:p>
            <a:p>
              <a:pPr defTabSz="805898"/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FE      EC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059340" y="839248"/>
              <a:ext cx="387551" cy="2392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717220" y="839260"/>
              <a:ext cx="395773" cy="237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2432425" y="689793"/>
              <a:ext cx="332558" cy="336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=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60188" y="1684381"/>
            <a:ext cx="891774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365537" y="1684381"/>
            <a:ext cx="1133827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ABC,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65537" y="1983629"/>
            <a:ext cx="1028029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||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AC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765875" y="1983629"/>
            <a:ext cx="116107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[given]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87493" y="2406360"/>
            <a:ext cx="960703" cy="36861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........(i)</a:t>
            </a:r>
          </a:p>
        </p:txBody>
      </p:sp>
      <p:grpSp>
        <p:nvGrpSpPr>
          <p:cNvPr id="138" name="Group 117"/>
          <p:cNvGrpSpPr/>
          <p:nvPr/>
        </p:nvGrpSpPr>
        <p:grpSpPr>
          <a:xfrm>
            <a:off x="1287058" y="2296641"/>
            <a:ext cx="1353649" cy="588057"/>
            <a:chOff x="1517132" y="1941393"/>
            <a:chExt cx="1346364" cy="585335"/>
          </a:xfrm>
        </p:grpSpPr>
        <p:sp>
          <p:nvSpPr>
            <p:cNvPr id="139" name="Rectangle 138"/>
            <p:cNvSpPr/>
            <p:nvPr/>
          </p:nvSpPr>
          <p:spPr>
            <a:xfrm>
              <a:off x="1517132" y="1941393"/>
              <a:ext cx="496224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BE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517132" y="2190512"/>
              <a:ext cx="496224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EC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7616" y="2071160"/>
              <a:ext cx="306493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51328" y="1941393"/>
              <a:ext cx="512168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BD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44131" y="2190512"/>
              <a:ext cx="507385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DA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2416879" y="2239266"/>
              <a:ext cx="34560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590034" y="2239266"/>
              <a:ext cx="348737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3765775" y="2406360"/>
            <a:ext cx="4721348" cy="36861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basic proportionality </a:t>
            </a:r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theorem]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365637" y="2832674"/>
            <a:ext cx="1129018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ABE,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365637" y="3119755"/>
            <a:ext cx="1015205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DF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||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AE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765875" y="3119755"/>
            <a:ext cx="1279700" cy="36861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[given]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747906" y="3514158"/>
            <a:ext cx="1045662" cy="36861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........(ii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765775" y="3514158"/>
            <a:ext cx="4721348" cy="36861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basic proportionality theorem.]</a:t>
            </a:r>
          </a:p>
        </p:txBody>
      </p:sp>
      <p:cxnSp>
        <p:nvCxnSpPr>
          <p:cNvPr id="162" name="Straight Connector 161"/>
          <p:cNvCxnSpPr/>
          <p:nvPr/>
        </p:nvCxnSpPr>
        <p:spPr>
          <a:xfrm rot="16200000" flipH="1">
            <a:off x="6156959" y="1537822"/>
            <a:ext cx="564589" cy="2370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H="1">
            <a:off x="6882516" y="1199725"/>
            <a:ext cx="1220071" cy="24821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6347409" y="912174"/>
            <a:ext cx="1234438" cy="8088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6863906" y="1200125"/>
            <a:ext cx="1246390" cy="2450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5465746" y="689835"/>
            <a:ext cx="1905731" cy="12440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6153390" y="1527059"/>
            <a:ext cx="564591" cy="2394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6868278" y="1214372"/>
            <a:ext cx="1246390" cy="2450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5465758" y="691255"/>
            <a:ext cx="1905731" cy="12440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764974" y="4084897"/>
            <a:ext cx="2344094" cy="368619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from (i) and (ii)</a:t>
            </a:r>
          </a:p>
        </p:txBody>
      </p:sp>
      <p:cxnSp>
        <p:nvCxnSpPr>
          <p:cNvPr id="181" name="Straight Connector 180"/>
          <p:cNvCxnSpPr/>
          <p:nvPr/>
        </p:nvCxnSpPr>
        <p:spPr>
          <a:xfrm rot="5400000">
            <a:off x="6345985" y="908814"/>
            <a:ext cx="1241619" cy="8036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359255" y="912054"/>
            <a:ext cx="1232048" cy="80203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798995" y="4084897"/>
            <a:ext cx="308280" cy="337841"/>
          </a:xfrm>
          <a:prstGeom prst="rect">
            <a:avLst/>
          </a:prstGeom>
        </p:spPr>
        <p:txBody>
          <a:bodyPr wrap="none" lIns="90737" tIns="45367" rIns="90737" bIns="45367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6619" y="755236"/>
            <a:ext cx="832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448478" y="1040688"/>
            <a:ext cx="832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2900000" flipV="1">
            <a:off x="5630457" y="1317006"/>
            <a:ext cx="1777509" cy="12440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5462572" y="1936937"/>
            <a:ext cx="1115882" cy="4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128"/>
          <p:cNvGrpSpPr/>
          <p:nvPr/>
        </p:nvGrpSpPr>
        <p:grpSpPr>
          <a:xfrm>
            <a:off x="1287058" y="3404439"/>
            <a:ext cx="1353649" cy="588057"/>
            <a:chOff x="1517132" y="1941393"/>
            <a:chExt cx="1346364" cy="585335"/>
          </a:xfrm>
        </p:grpSpPr>
        <p:sp>
          <p:nvSpPr>
            <p:cNvPr id="209" name="Rectangle 208"/>
            <p:cNvSpPr/>
            <p:nvPr/>
          </p:nvSpPr>
          <p:spPr>
            <a:xfrm>
              <a:off x="1517132" y="1941393"/>
              <a:ext cx="488252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BF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517132" y="2190512"/>
              <a:ext cx="483469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FE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007616" y="2071160"/>
              <a:ext cx="306493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351328" y="1941393"/>
              <a:ext cx="512168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BD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344131" y="2190511"/>
              <a:ext cx="507385" cy="336216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DA</a:t>
              </a: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2409774" y="2239266"/>
              <a:ext cx="34560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598497" y="2239266"/>
              <a:ext cx="34560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rot="14106399">
            <a:off x="4922107" y="1916325"/>
            <a:ext cx="3369844" cy="1773132"/>
          </a:xfrm>
          <a:prstGeom prst="arc">
            <a:avLst>
              <a:gd name="adj1" fmla="val 20563449"/>
              <a:gd name="adj2" fmla="val 1035853"/>
            </a:avLst>
          </a:prstGeom>
          <a:ln w="28575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Arc 90"/>
          <p:cNvSpPr/>
          <p:nvPr/>
        </p:nvSpPr>
        <p:spPr>
          <a:xfrm rot="5803260">
            <a:off x="4923430" y="243684"/>
            <a:ext cx="2318562" cy="1550754"/>
          </a:xfrm>
          <a:prstGeom prst="arc">
            <a:avLst>
              <a:gd name="adj1" fmla="val 19552740"/>
              <a:gd name="adj2" fmla="val 1605540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Arc 92"/>
          <p:cNvSpPr/>
          <p:nvPr/>
        </p:nvSpPr>
        <p:spPr>
          <a:xfrm rot="14106399">
            <a:off x="5913677" y="1135044"/>
            <a:ext cx="3369844" cy="1995448"/>
          </a:xfrm>
          <a:prstGeom prst="arc">
            <a:avLst>
              <a:gd name="adj1" fmla="val 20361369"/>
              <a:gd name="adj2" fmla="val 1266437"/>
            </a:avLst>
          </a:prstGeom>
          <a:ln w="28575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5803260">
            <a:off x="6061464" y="341113"/>
            <a:ext cx="2250373" cy="1432096"/>
          </a:xfrm>
          <a:prstGeom prst="arc">
            <a:avLst>
              <a:gd name="adj1" fmla="val 19515063"/>
              <a:gd name="adj2" fmla="val 1396576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 rot="5803260">
            <a:off x="5192259" y="1350063"/>
            <a:ext cx="1066966" cy="627047"/>
          </a:xfrm>
          <a:prstGeom prst="arc">
            <a:avLst>
              <a:gd name="adj1" fmla="val 19552740"/>
              <a:gd name="adj2" fmla="val 1605540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 rot="5803260">
            <a:off x="5632484" y="1216272"/>
            <a:ext cx="1328069" cy="713637"/>
          </a:xfrm>
          <a:prstGeom prst="arc">
            <a:avLst>
              <a:gd name="adj1" fmla="val 19552740"/>
              <a:gd name="adj2" fmla="val 1605540"/>
            </a:avLst>
          </a:prstGeom>
          <a:ln w="28575">
            <a:solidFill>
              <a:srgbClr val="FFFF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7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2141658" y="2279511"/>
            <a:ext cx="445444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64">
            <a:off x="2141658" y="3382494"/>
            <a:ext cx="445444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28150" y="3959789"/>
            <a:ext cx="490894" cy="588057"/>
            <a:chOff x="1278220" y="3784466"/>
            <a:chExt cx="490894" cy="588057"/>
          </a:xfrm>
        </p:grpSpPr>
        <p:sp>
          <p:nvSpPr>
            <p:cNvPr id="99" name="Rectangle 98"/>
            <p:cNvSpPr/>
            <p:nvPr/>
          </p:nvSpPr>
          <p:spPr>
            <a:xfrm>
              <a:off x="1278220" y="3784466"/>
              <a:ext cx="490894" cy="3377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BF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78220" y="4034743"/>
              <a:ext cx="486085" cy="3377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FE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360025" y="4083724"/>
              <a:ext cx="347472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287058" y="3959789"/>
            <a:ext cx="498909" cy="588057"/>
            <a:chOff x="1439458" y="2229966"/>
            <a:chExt cx="498909" cy="588057"/>
          </a:xfrm>
        </p:grpSpPr>
        <p:sp>
          <p:nvSpPr>
            <p:cNvPr id="103" name="Rectangle 102"/>
            <p:cNvSpPr/>
            <p:nvPr/>
          </p:nvSpPr>
          <p:spPr>
            <a:xfrm>
              <a:off x="1439458" y="2229966"/>
              <a:ext cx="498909" cy="3377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BE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39458" y="2480243"/>
              <a:ext cx="498909" cy="337780"/>
            </a:xfrm>
            <a:prstGeom prst="rect">
              <a:avLst/>
            </a:prstGeom>
          </p:spPr>
          <p:txBody>
            <a:bodyPr wrap="none" lIns="90673" tIns="45336" rIns="90673" bIns="45336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EC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512754" y="2529224"/>
              <a:ext cx="350624" cy="5"/>
            </a:xfrm>
            <a:prstGeom prst="line">
              <a:avLst/>
            </a:prstGeom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Isosceles Triangle 197"/>
          <p:cNvSpPr/>
          <p:nvPr/>
        </p:nvSpPr>
        <p:spPr>
          <a:xfrm>
            <a:off x="5457539" y="708891"/>
            <a:ext cx="1898141" cy="1234440"/>
          </a:xfrm>
          <a:custGeom>
            <a:avLst/>
            <a:gdLst>
              <a:gd name="connsiteX0" fmla="*/ 0 w 2157984"/>
              <a:gd name="connsiteY0" fmla="*/ 1234440 h 1234440"/>
              <a:gd name="connsiteX1" fmla="*/ 1898141 w 2157984"/>
              <a:gd name="connsiteY1" fmla="*/ 0 h 1234440"/>
              <a:gd name="connsiteX2" fmla="*/ 2157984 w 2157984"/>
              <a:gd name="connsiteY2" fmla="*/ 1234440 h 1234440"/>
              <a:gd name="connsiteX3" fmla="*/ 0 w 2157984"/>
              <a:gd name="connsiteY3" fmla="*/ 1234440 h 1234440"/>
              <a:gd name="connsiteX0" fmla="*/ 0 w 1898141"/>
              <a:gd name="connsiteY0" fmla="*/ 1234440 h 1234440"/>
              <a:gd name="connsiteX1" fmla="*/ 1898141 w 1898141"/>
              <a:gd name="connsiteY1" fmla="*/ 0 h 1234440"/>
              <a:gd name="connsiteX2" fmla="*/ 1107853 w 1898141"/>
              <a:gd name="connsiteY2" fmla="*/ 1232059 h 1234440"/>
              <a:gd name="connsiteX3" fmla="*/ 0 w 1898141"/>
              <a:gd name="connsiteY3" fmla="*/ 123444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141" h="1234440">
                <a:moveTo>
                  <a:pt x="0" y="1234440"/>
                </a:moveTo>
                <a:lnTo>
                  <a:pt x="1898141" y="0"/>
                </a:lnTo>
                <a:lnTo>
                  <a:pt x="1107853" y="1232059"/>
                </a:lnTo>
                <a:lnTo>
                  <a:pt x="0" y="1234440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3298" y="22470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>
                <a:solidFill>
                  <a:srgbClr val="00FFFF"/>
                </a:solidFill>
                <a:latin typeface="Cambria"/>
              </a:rPr>
              <a:t>Ex 6.2  -  4</a:t>
            </a:r>
            <a:endParaRPr lang="en-US" sz="1400" b="1" u="sng" dirty="0">
              <a:solidFill>
                <a:srgbClr val="00FFFF"/>
              </a:solidFill>
              <a:latin typeface="Cambria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5400000">
            <a:off x="5871883" y="1485824"/>
            <a:ext cx="513550" cy="3634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870585" y="1472505"/>
            <a:ext cx="523899" cy="37488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5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00"/>
                            </p:stCondLst>
                            <p:childTnLst>
                              <p:par>
                                <p:cTn id="1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2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1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97531E-6 L -0.09167 -1.97531E-6 " pathEditMode="relative" rAng="0" ptsTypes="AA">
                                      <p:cBhvr>
                                        <p:cTn id="2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09375 1.85185E-6 " pathEditMode="relative" rAng="0" ptsTypes="AA">
                                      <p:cBhvr>
                                        <p:cTn id="2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1" grpId="0"/>
      <p:bldP spid="134" grpId="0"/>
      <p:bldP spid="135" grpId="0"/>
      <p:bldP spid="136" grpId="0"/>
      <p:bldP spid="137" grpId="0"/>
      <p:bldP spid="146" grpId="0"/>
      <p:bldP spid="147" grpId="0"/>
      <p:bldP spid="148" grpId="0"/>
      <p:bldP spid="149" grpId="0"/>
      <p:bldP spid="150" grpId="0"/>
      <p:bldP spid="151" grpId="0"/>
      <p:bldP spid="180" grpId="0"/>
      <p:bldP spid="2" grpId="0" animBg="1"/>
      <p:bldP spid="2" grpId="1" animBg="1"/>
      <p:bldP spid="2" grpId="2" animBg="1"/>
      <p:bldP spid="2" grpId="3" animBg="1"/>
      <p:bldP spid="91" grpId="0" animBg="1"/>
      <p:bldP spid="91" grpId="1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98" grpId="0" animBg="1"/>
      <p:bldP spid="19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982</Words>
  <Application>Microsoft Office PowerPoint</Application>
  <PresentationFormat>On-screen Show (16:9)</PresentationFormat>
  <Paragraphs>445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Rounded MT Bold</vt:lpstr>
      <vt:lpstr>Book Antiqua</vt:lpstr>
      <vt:lpstr>Bookman Old Style</vt:lpstr>
      <vt:lpstr>Calibri</vt:lpstr>
      <vt:lpstr>Cambria</vt:lpstr>
      <vt:lpstr>Century Schoolbook</vt:lpstr>
      <vt:lpstr>Symbol</vt:lpstr>
      <vt:lpstr>1_Office Theme</vt:lpstr>
      <vt:lpstr>2_Office Theme</vt:lpstr>
      <vt:lpstr>3_Office Theme</vt:lpstr>
      <vt:lpstr>4_Office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191</cp:revision>
  <dcterms:created xsi:type="dcterms:W3CDTF">2014-06-06T06:24:09Z</dcterms:created>
  <dcterms:modified xsi:type="dcterms:W3CDTF">2022-04-23T04:57:31Z</dcterms:modified>
</cp:coreProperties>
</file>