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  <p:sldMasterId id="2147484350" r:id="rId3"/>
  </p:sldMasterIdLst>
  <p:notesMasterIdLst>
    <p:notesMasterId r:id="rId26"/>
  </p:notesMasterIdLst>
  <p:sldIdLst>
    <p:sldId id="640" r:id="rId4"/>
    <p:sldId id="659" r:id="rId5"/>
    <p:sldId id="660" r:id="rId6"/>
    <p:sldId id="661" r:id="rId7"/>
    <p:sldId id="662" r:id="rId8"/>
    <p:sldId id="663" r:id="rId9"/>
    <p:sldId id="643" r:id="rId10"/>
    <p:sldId id="664" r:id="rId11"/>
    <p:sldId id="665" r:id="rId12"/>
    <p:sldId id="645" r:id="rId13"/>
    <p:sldId id="646" r:id="rId14"/>
    <p:sldId id="647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66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8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2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6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8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1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7588" y="514350"/>
            <a:ext cx="4570412" cy="2571750"/>
          </a:xfrm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38596" name="Slide Number Placeholder 3"/>
          <p:cNvSpPr txBox="1">
            <a:spLocks noGrp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75666A03-5455-4859-9F75-6A12B7624E92}" type="slidenum">
              <a:rPr lang="en-US" sz="1200" b="0" smtClean="0">
                <a:solidFill>
                  <a:srgbClr val="000000"/>
                </a:solidFill>
                <a:latin typeface="Calibri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4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7588" y="514350"/>
            <a:ext cx="4570412" cy="2571750"/>
          </a:xfrm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39620" name="Slide Number Placeholder 3"/>
          <p:cNvSpPr txBox="1">
            <a:spLocks noGrp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217EF50F-7BA9-4A12-8351-28816EC95DB7}" type="slidenum">
              <a:rPr lang="en-US" sz="1200" b="0" smtClean="0">
                <a:solidFill>
                  <a:srgbClr val="000000"/>
                </a:solidFill>
                <a:latin typeface="Calibri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7588" y="514350"/>
            <a:ext cx="4570412" cy="2571750"/>
          </a:xfrm>
          <a:ln/>
        </p:spPr>
      </p:sp>
      <p:sp>
        <p:nvSpPr>
          <p:cNvPr id="240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0644" name="Slide Number Placeholder 3"/>
          <p:cNvSpPr txBox="1">
            <a:spLocks noGrp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132918CE-B2B6-4A3F-8264-5D80066ECEF1}" type="slidenum">
              <a:rPr lang="en-US" sz="1200" b="0" smtClean="0">
                <a:solidFill>
                  <a:srgbClr val="000000"/>
                </a:solidFill>
                <a:latin typeface="Calibri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2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9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7588" y="514350"/>
            <a:ext cx="4570412" cy="2571750"/>
          </a:xfrm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1668" name="Slide Number Placeholder 3"/>
          <p:cNvSpPr txBox="1">
            <a:spLocks noGrp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15582218-3D0E-49E1-91C1-44AB217AFE5B}" type="slidenum">
              <a:rPr lang="en-US" sz="1200" b="0" smtClean="0">
                <a:solidFill>
                  <a:srgbClr val="000000"/>
                </a:solidFill>
                <a:latin typeface="Calibri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2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4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4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2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84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78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5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35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738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48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0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2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9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4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41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0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73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37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76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14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8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0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7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1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1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0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  <p:sldLayoutId id="2147484362" r:id="rId12"/>
    <p:sldLayoutId id="2147484363" r:id="rId13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15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17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flipV="1">
            <a:off x="6510521" y="1697537"/>
            <a:ext cx="1305267" cy="656053"/>
          </a:xfrm>
          <a:custGeom>
            <a:avLst/>
            <a:gdLst>
              <a:gd name="connsiteX0" fmla="*/ 0 w 1305267"/>
              <a:gd name="connsiteY0" fmla="*/ 606957 h 606957"/>
              <a:gd name="connsiteX1" fmla="*/ 652634 w 1305267"/>
              <a:gd name="connsiteY1" fmla="*/ 0 h 606957"/>
              <a:gd name="connsiteX2" fmla="*/ 1305267 w 1305267"/>
              <a:gd name="connsiteY2" fmla="*/ 606957 h 606957"/>
              <a:gd name="connsiteX3" fmla="*/ 0 w 1305267"/>
              <a:gd name="connsiteY3" fmla="*/ 606957 h 606957"/>
              <a:gd name="connsiteX0" fmla="*/ 0 w 1305267"/>
              <a:gd name="connsiteY0" fmla="*/ 656053 h 656053"/>
              <a:gd name="connsiteX1" fmla="*/ 664908 w 1305267"/>
              <a:gd name="connsiteY1" fmla="*/ 0 h 656053"/>
              <a:gd name="connsiteX2" fmla="*/ 1305267 w 1305267"/>
              <a:gd name="connsiteY2" fmla="*/ 656053 h 656053"/>
              <a:gd name="connsiteX3" fmla="*/ 0 w 1305267"/>
              <a:gd name="connsiteY3" fmla="*/ 656053 h 65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67" h="656053">
                <a:moveTo>
                  <a:pt x="0" y="656053"/>
                </a:moveTo>
                <a:lnTo>
                  <a:pt x="664908" y="0"/>
                </a:lnTo>
                <a:lnTo>
                  <a:pt x="1305267" y="656053"/>
                </a:lnTo>
                <a:lnTo>
                  <a:pt x="0" y="6560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6" name="Arc 125"/>
          <p:cNvSpPr/>
          <p:nvPr/>
        </p:nvSpPr>
        <p:spPr>
          <a:xfrm rot="10542011">
            <a:off x="7650355" y="1523098"/>
            <a:ext cx="352949" cy="353437"/>
          </a:xfrm>
          <a:prstGeom prst="arc">
            <a:avLst>
              <a:gd name="adj1" fmla="val 19292274"/>
              <a:gd name="adj2" fmla="val 202528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Arc 88"/>
          <p:cNvSpPr/>
          <p:nvPr/>
        </p:nvSpPr>
        <p:spPr>
          <a:xfrm rot="18822011">
            <a:off x="7002939" y="2166996"/>
            <a:ext cx="352949" cy="353437"/>
          </a:xfrm>
          <a:prstGeom prst="arc">
            <a:avLst>
              <a:gd name="adj1" fmla="val 16200000"/>
              <a:gd name="adj2" fmla="val 367079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0" name="Arc 89"/>
          <p:cNvSpPr/>
          <p:nvPr/>
        </p:nvSpPr>
        <p:spPr>
          <a:xfrm rot="18822011">
            <a:off x="7002939" y="2171847"/>
            <a:ext cx="352949" cy="353437"/>
          </a:xfrm>
          <a:prstGeom prst="arc">
            <a:avLst>
              <a:gd name="adj1" fmla="val 16200000"/>
              <a:gd name="adj2" fmla="val 88985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936313" y="4460441"/>
            <a:ext cx="1448749" cy="33687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947245" y="2938051"/>
            <a:ext cx="690858" cy="25607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018539" y="2952721"/>
            <a:ext cx="663902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422403" y="2247001"/>
            <a:ext cx="374755" cy="23279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119382" y="1416731"/>
            <a:ext cx="67054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5469" y="2381951"/>
            <a:ext cx="1448749" cy="33687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51854" y="1021078"/>
            <a:ext cx="3206171" cy="24402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4165611" y="702920"/>
            <a:ext cx="1333123" cy="24402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1" name="Arc 80"/>
          <p:cNvSpPr/>
          <p:nvPr/>
        </p:nvSpPr>
        <p:spPr>
          <a:xfrm rot="2622011">
            <a:off x="7019338" y="2211207"/>
            <a:ext cx="352949" cy="292096"/>
          </a:xfrm>
          <a:prstGeom prst="arc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688688" y="715050"/>
            <a:ext cx="1373518" cy="24402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1" name="Isosceles Triangle 2"/>
          <p:cNvSpPr/>
          <p:nvPr/>
        </p:nvSpPr>
        <p:spPr>
          <a:xfrm>
            <a:off x="6511416" y="2350482"/>
            <a:ext cx="1392816" cy="704691"/>
          </a:xfrm>
          <a:custGeom>
            <a:avLst/>
            <a:gdLst>
              <a:gd name="connsiteX0" fmla="*/ 0 w 1305267"/>
              <a:gd name="connsiteY0" fmla="*/ 606957 h 606957"/>
              <a:gd name="connsiteX1" fmla="*/ 652634 w 1305267"/>
              <a:gd name="connsiteY1" fmla="*/ 0 h 606957"/>
              <a:gd name="connsiteX2" fmla="*/ 1305267 w 1305267"/>
              <a:gd name="connsiteY2" fmla="*/ 606957 h 606957"/>
              <a:gd name="connsiteX3" fmla="*/ 0 w 1305267"/>
              <a:gd name="connsiteY3" fmla="*/ 606957 h 606957"/>
              <a:gd name="connsiteX0" fmla="*/ 0 w 1305267"/>
              <a:gd name="connsiteY0" fmla="*/ 656053 h 656053"/>
              <a:gd name="connsiteX1" fmla="*/ 664908 w 1305267"/>
              <a:gd name="connsiteY1" fmla="*/ 0 h 656053"/>
              <a:gd name="connsiteX2" fmla="*/ 1305267 w 1305267"/>
              <a:gd name="connsiteY2" fmla="*/ 656053 h 656053"/>
              <a:gd name="connsiteX3" fmla="*/ 0 w 1305267"/>
              <a:gd name="connsiteY3" fmla="*/ 656053 h 656053"/>
              <a:gd name="connsiteX0" fmla="*/ 0 w 1397679"/>
              <a:gd name="connsiteY0" fmla="*/ 656053 h 733875"/>
              <a:gd name="connsiteX1" fmla="*/ 664908 w 1397679"/>
              <a:gd name="connsiteY1" fmla="*/ 0 h 733875"/>
              <a:gd name="connsiteX2" fmla="*/ 1397679 w 1397679"/>
              <a:gd name="connsiteY2" fmla="*/ 733875 h 733875"/>
              <a:gd name="connsiteX3" fmla="*/ 0 w 1397679"/>
              <a:gd name="connsiteY3" fmla="*/ 656053 h 733875"/>
              <a:gd name="connsiteX0" fmla="*/ 0 w 1373360"/>
              <a:gd name="connsiteY0" fmla="*/ 656053 h 694964"/>
              <a:gd name="connsiteX1" fmla="*/ 664908 w 1373360"/>
              <a:gd name="connsiteY1" fmla="*/ 0 h 694964"/>
              <a:gd name="connsiteX2" fmla="*/ 1373360 w 1373360"/>
              <a:gd name="connsiteY2" fmla="*/ 694964 h 694964"/>
              <a:gd name="connsiteX3" fmla="*/ 0 w 1373360"/>
              <a:gd name="connsiteY3" fmla="*/ 656053 h 694964"/>
              <a:gd name="connsiteX0" fmla="*/ 0 w 1392816"/>
              <a:gd name="connsiteY0" fmla="*/ 704691 h 704691"/>
              <a:gd name="connsiteX1" fmla="*/ 684364 w 1392816"/>
              <a:gd name="connsiteY1" fmla="*/ 0 h 704691"/>
              <a:gd name="connsiteX2" fmla="*/ 1392816 w 1392816"/>
              <a:gd name="connsiteY2" fmla="*/ 694964 h 704691"/>
              <a:gd name="connsiteX3" fmla="*/ 0 w 1392816"/>
              <a:gd name="connsiteY3" fmla="*/ 704691 h 704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816" h="704691">
                <a:moveTo>
                  <a:pt x="0" y="704691"/>
                </a:moveTo>
                <a:lnTo>
                  <a:pt x="684364" y="0"/>
                </a:lnTo>
                <a:lnTo>
                  <a:pt x="1392816" y="694964"/>
                </a:lnTo>
                <a:lnTo>
                  <a:pt x="0" y="70469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073841" y="716055"/>
            <a:ext cx="1565639" cy="24402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125168" y="1380466"/>
            <a:ext cx="2285771" cy="1938808"/>
            <a:chOff x="4038600" y="381357"/>
            <a:chExt cx="2057400" cy="174510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038600" y="666750"/>
              <a:ext cx="205740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38600" y="1885950"/>
              <a:ext cx="205740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84113" y="666750"/>
              <a:ext cx="1254687" cy="12192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384113" y="666750"/>
              <a:ext cx="1178487" cy="12192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70135" y="381357"/>
              <a:ext cx="291744" cy="2770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35614" y="1849432"/>
              <a:ext cx="283087" cy="2770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14737" y="1843379"/>
              <a:ext cx="283087" cy="2770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76736" y="411509"/>
              <a:ext cx="285973" cy="2770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420" y="1099222"/>
              <a:ext cx="296072" cy="2770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95300" y="1373572"/>
            <a:ext cx="728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Soln.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0548" y="137357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DOC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4179" y="1373572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+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41984" y="1373572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BOC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18718" y="13735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7724" y="1373572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180°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2314" y="1668110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DOC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20557" y="166811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+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46341" y="166811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125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18718" y="16681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99704" y="166811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06314" y="2003558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DOC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04022" y="200355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125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97724" y="200355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18718" y="200355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9280" y="200355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89030" y="2394651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DOC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72588" y="2392971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55°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85667" y="23929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23042" y="1387512"/>
            <a:ext cx="2759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[Angles in a linear pair]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431933" y="2373210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0684" y="166811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8650" y="200355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74582" y="2235050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125°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090987" y="1059382"/>
            <a:ext cx="1461749" cy="203349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11548" y="1705940"/>
            <a:ext cx="1369948" cy="1336184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7186068" y="1685245"/>
            <a:ext cx="651390" cy="657630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40244" y="2899841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02169" y="289984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+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872971" y="2899841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CDO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66893" y="28998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63547" y="2899841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DCO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873952" y="3213173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[Exterior angle is equal to sum of its </a:t>
            </a:r>
          </a:p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two interior opposite angles]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027769" y="190917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523081" y="1717004"/>
            <a:ext cx="645482" cy="629573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174758" y="1700340"/>
            <a:ext cx="651390" cy="657630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c 119"/>
          <p:cNvSpPr/>
          <p:nvPr/>
        </p:nvSpPr>
        <p:spPr>
          <a:xfrm rot="4529639">
            <a:off x="6503167" y="1629234"/>
            <a:ext cx="198413" cy="165980"/>
          </a:xfrm>
          <a:prstGeom prst="arc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1" name="Block Arc 120"/>
          <p:cNvSpPr/>
          <p:nvPr/>
        </p:nvSpPr>
        <p:spPr>
          <a:xfrm rot="4697707">
            <a:off x="7124322" y="2263452"/>
            <a:ext cx="264087" cy="220921"/>
          </a:xfrm>
          <a:prstGeom prst="blockArc">
            <a:avLst>
              <a:gd name="adj1" fmla="val 12658616"/>
              <a:gd name="adj2" fmla="val 20300926"/>
              <a:gd name="adj3" fmla="val 174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01285" y="1937082"/>
            <a:ext cx="4267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Bookman Old Style" pitchFamily="18" charset="0"/>
              </a:rPr>
              <a:t>55°</a:t>
            </a:r>
            <a:endParaRPr lang="en-US" sz="105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H="1" flipV="1">
            <a:off x="7186598" y="2361883"/>
            <a:ext cx="701778" cy="676278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1089957" y="1059382"/>
            <a:ext cx="565937" cy="201336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471137" y="1059382"/>
            <a:ext cx="652568" cy="203349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5862" y="667697"/>
            <a:ext cx="598755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          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ODC ~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OBA,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BOC = 125°,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CDO = 70°</a:t>
            </a:r>
          </a:p>
          <a:p>
            <a:pPr marL="346075" indent="-346075">
              <a:spcBef>
                <a:spcPts val="6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Find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DOC,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DCO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OAB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355049" y="1670457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1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1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420979" y="3750649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DCO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165840" y="3750649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+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123061" y="3750649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125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666893" y="37506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858896" y="375064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70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98640" y="4084780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DCO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592161" y="408478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70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878950" y="408478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125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666893" y="40847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410506" y="408478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33400" y="375064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33400" y="40847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98640" y="4460441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DCO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878950" y="4460441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55°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66893" y="44604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33400" y="446044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6724912" y="1722959"/>
            <a:ext cx="255963" cy="15900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05755" y="1681637"/>
            <a:ext cx="4619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  <a:latin typeface="Bookman Old Style" pitchFamily="18" charset="0"/>
              </a:rPr>
              <a:t>70°</a:t>
            </a:r>
            <a:endParaRPr lang="en-US" sz="105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55155" y="4463398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313754" y="1675263"/>
            <a:ext cx="4154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Bookman Old Style" pitchFamily="18" charset="0"/>
              </a:rPr>
              <a:t>55°</a:t>
            </a:r>
            <a:endParaRPr lang="en-US" sz="105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Arc 103"/>
          <p:cNvSpPr/>
          <p:nvPr/>
        </p:nvSpPr>
        <p:spPr>
          <a:xfrm rot="12522011">
            <a:off x="7647506" y="1531328"/>
            <a:ext cx="352949" cy="353437"/>
          </a:xfrm>
          <a:prstGeom prst="arc">
            <a:avLst>
              <a:gd name="adj1" fmla="val 17319870"/>
              <a:gd name="adj2" fmla="val 201403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188621" y="1685879"/>
            <a:ext cx="635360" cy="680702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769226" y="703942"/>
            <a:ext cx="646331" cy="584775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32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602055" y="674305"/>
            <a:ext cx="646331" cy="584775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32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16200000" flipV="1">
            <a:off x="7157129" y="1031929"/>
            <a:ext cx="0" cy="1325880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28650" y="239465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6" name="Arc 165"/>
          <p:cNvSpPr/>
          <p:nvPr/>
        </p:nvSpPr>
        <p:spPr>
          <a:xfrm rot="10542011">
            <a:off x="6335073" y="1526094"/>
            <a:ext cx="352949" cy="353437"/>
          </a:xfrm>
          <a:prstGeom prst="arc">
            <a:avLst>
              <a:gd name="adj1" fmla="val 10899122"/>
              <a:gd name="adj2" fmla="val 13568582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67195" y="136633"/>
            <a:ext cx="28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EX.6.3 (Q.2)</a:t>
            </a:r>
            <a:endParaRPr 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4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9" dur="4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126" grpId="0" animBg="1"/>
      <p:bldP spid="126" grpId="1" animBg="1"/>
      <p:bldP spid="126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156" grpId="0" animBg="1"/>
      <p:bldP spid="154" grpId="0" animBg="1"/>
      <p:bldP spid="154" grpId="1" animBg="1"/>
      <p:bldP spid="153" grpId="0" animBg="1"/>
      <p:bldP spid="153" grpId="1" animBg="1"/>
      <p:bldP spid="115" grpId="0" animBg="1"/>
      <p:bldP spid="115" grpId="1" animBg="1"/>
      <p:bldP spid="115" grpId="2" animBg="1"/>
      <p:bldP spid="115" grpId="3" animBg="1"/>
      <p:bldP spid="116" grpId="0" animBg="1"/>
      <p:bldP spid="116" grpId="1" animBg="1"/>
      <p:bldP spid="91" grpId="0" animBg="1"/>
      <p:bldP spid="81" grpId="0" animBg="1"/>
      <p:bldP spid="81" grpId="1" animBg="1"/>
      <p:bldP spid="81" grpId="2" animBg="1"/>
      <p:bldP spid="81" grpId="3" animBg="1"/>
      <p:bldP spid="71" grpId="0" animBg="1"/>
      <p:bldP spid="71" grpId="1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73" grpId="0"/>
      <p:bldP spid="74" grpId="0"/>
      <p:bldP spid="76" grpId="0"/>
      <p:bldP spid="77" grpId="0"/>
      <p:bldP spid="82" grpId="0"/>
      <p:bldP spid="87" grpId="0" animBg="1"/>
      <p:bldP spid="87" grpId="1" animBg="1"/>
      <p:bldP spid="92" grpId="0"/>
      <p:bldP spid="93" grpId="0"/>
      <p:bldP spid="94" grpId="0"/>
      <p:bldP spid="95" grpId="0"/>
      <p:bldP spid="96" grpId="0"/>
      <p:bldP spid="107" grpId="0"/>
      <p:bldP spid="117" grpId="0"/>
      <p:bldP spid="117" grpId="1"/>
      <p:bldP spid="120" grpId="0" animBg="1"/>
      <p:bldP spid="121" grpId="0" animBg="1"/>
      <p:bldP spid="114" grpId="0"/>
      <p:bldP spid="129" grpId="0" animBg="1"/>
      <p:bldP spid="129" grpId="1" animBg="1"/>
      <p:bldP spid="130" grpId="0" animBg="1"/>
      <p:bldP spid="130" grpId="1" animBg="1"/>
      <p:bldP spid="132" grpId="0"/>
      <p:bldP spid="132" grpId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5" grpId="0" animBg="1"/>
      <p:bldP spid="155" grpId="1" animBg="1"/>
      <p:bldP spid="84" grpId="0"/>
      <p:bldP spid="157" grpId="0"/>
      <p:bldP spid="158" grpId="0"/>
      <p:bldP spid="104" grpId="0" animBg="1"/>
      <p:bldP spid="105" grpId="0"/>
      <p:bldP spid="106" grpId="0"/>
      <p:bldP spid="113" grpId="0"/>
      <p:bldP spid="166" grpId="0" animBg="1"/>
      <p:bldP spid="166" grpId="1" animBg="1"/>
      <p:bldP spid="16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/>
          <p:nvPr/>
        </p:nvSpPr>
        <p:spPr bwMode="auto">
          <a:xfrm>
            <a:off x="1731377" y="351305"/>
            <a:ext cx="1565639" cy="24402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1307313" y="1087849"/>
            <a:ext cx="1381448" cy="24402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1183300" y="1844399"/>
            <a:ext cx="1705151" cy="24402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136300" y="2377727"/>
            <a:ext cx="1529071" cy="3081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Isosceles Triangle 2"/>
          <p:cNvSpPr/>
          <p:nvPr/>
        </p:nvSpPr>
        <p:spPr>
          <a:xfrm>
            <a:off x="6066313" y="1490490"/>
            <a:ext cx="1392816" cy="704691"/>
          </a:xfrm>
          <a:custGeom>
            <a:avLst/>
            <a:gdLst>
              <a:gd name="connsiteX0" fmla="*/ 0 w 1305267"/>
              <a:gd name="connsiteY0" fmla="*/ 606957 h 606957"/>
              <a:gd name="connsiteX1" fmla="*/ 652634 w 1305267"/>
              <a:gd name="connsiteY1" fmla="*/ 0 h 606957"/>
              <a:gd name="connsiteX2" fmla="*/ 1305267 w 1305267"/>
              <a:gd name="connsiteY2" fmla="*/ 606957 h 606957"/>
              <a:gd name="connsiteX3" fmla="*/ 0 w 1305267"/>
              <a:gd name="connsiteY3" fmla="*/ 606957 h 606957"/>
              <a:gd name="connsiteX0" fmla="*/ 0 w 1305267"/>
              <a:gd name="connsiteY0" fmla="*/ 656053 h 656053"/>
              <a:gd name="connsiteX1" fmla="*/ 664908 w 1305267"/>
              <a:gd name="connsiteY1" fmla="*/ 0 h 656053"/>
              <a:gd name="connsiteX2" fmla="*/ 1305267 w 1305267"/>
              <a:gd name="connsiteY2" fmla="*/ 656053 h 656053"/>
              <a:gd name="connsiteX3" fmla="*/ 0 w 1305267"/>
              <a:gd name="connsiteY3" fmla="*/ 656053 h 656053"/>
              <a:gd name="connsiteX0" fmla="*/ 0 w 1397679"/>
              <a:gd name="connsiteY0" fmla="*/ 656053 h 733875"/>
              <a:gd name="connsiteX1" fmla="*/ 664908 w 1397679"/>
              <a:gd name="connsiteY1" fmla="*/ 0 h 733875"/>
              <a:gd name="connsiteX2" fmla="*/ 1397679 w 1397679"/>
              <a:gd name="connsiteY2" fmla="*/ 733875 h 733875"/>
              <a:gd name="connsiteX3" fmla="*/ 0 w 1397679"/>
              <a:gd name="connsiteY3" fmla="*/ 656053 h 733875"/>
              <a:gd name="connsiteX0" fmla="*/ 0 w 1373360"/>
              <a:gd name="connsiteY0" fmla="*/ 656053 h 694964"/>
              <a:gd name="connsiteX1" fmla="*/ 664908 w 1373360"/>
              <a:gd name="connsiteY1" fmla="*/ 0 h 694964"/>
              <a:gd name="connsiteX2" fmla="*/ 1373360 w 1373360"/>
              <a:gd name="connsiteY2" fmla="*/ 694964 h 694964"/>
              <a:gd name="connsiteX3" fmla="*/ 0 w 1373360"/>
              <a:gd name="connsiteY3" fmla="*/ 656053 h 694964"/>
              <a:gd name="connsiteX0" fmla="*/ 0 w 1392816"/>
              <a:gd name="connsiteY0" fmla="*/ 704691 h 704691"/>
              <a:gd name="connsiteX1" fmla="*/ 684364 w 1392816"/>
              <a:gd name="connsiteY1" fmla="*/ 0 h 704691"/>
              <a:gd name="connsiteX2" fmla="*/ 1392816 w 1392816"/>
              <a:gd name="connsiteY2" fmla="*/ 694964 h 704691"/>
              <a:gd name="connsiteX3" fmla="*/ 0 w 1392816"/>
              <a:gd name="connsiteY3" fmla="*/ 704691 h 704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816" h="704691">
                <a:moveTo>
                  <a:pt x="0" y="704691"/>
                </a:moveTo>
                <a:lnTo>
                  <a:pt x="684364" y="0"/>
                </a:lnTo>
                <a:lnTo>
                  <a:pt x="1392816" y="694964"/>
                </a:lnTo>
                <a:lnTo>
                  <a:pt x="0" y="70469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7" name="Arc 206"/>
          <p:cNvSpPr/>
          <p:nvPr/>
        </p:nvSpPr>
        <p:spPr>
          <a:xfrm rot="5858152" flipH="1">
            <a:off x="5879758" y="1993917"/>
            <a:ext cx="425316" cy="391372"/>
          </a:xfrm>
          <a:prstGeom prst="arc">
            <a:avLst>
              <a:gd name="adj1" fmla="val 16729009"/>
              <a:gd name="adj2" fmla="val 19689525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6076541" y="843152"/>
            <a:ext cx="1305267" cy="656053"/>
          </a:xfrm>
          <a:custGeom>
            <a:avLst/>
            <a:gdLst>
              <a:gd name="connsiteX0" fmla="*/ 0 w 1305267"/>
              <a:gd name="connsiteY0" fmla="*/ 606957 h 606957"/>
              <a:gd name="connsiteX1" fmla="*/ 652634 w 1305267"/>
              <a:gd name="connsiteY1" fmla="*/ 0 h 606957"/>
              <a:gd name="connsiteX2" fmla="*/ 1305267 w 1305267"/>
              <a:gd name="connsiteY2" fmla="*/ 606957 h 606957"/>
              <a:gd name="connsiteX3" fmla="*/ 0 w 1305267"/>
              <a:gd name="connsiteY3" fmla="*/ 606957 h 606957"/>
              <a:gd name="connsiteX0" fmla="*/ 0 w 1305267"/>
              <a:gd name="connsiteY0" fmla="*/ 656053 h 656053"/>
              <a:gd name="connsiteX1" fmla="*/ 664908 w 1305267"/>
              <a:gd name="connsiteY1" fmla="*/ 0 h 656053"/>
              <a:gd name="connsiteX2" fmla="*/ 1305267 w 1305267"/>
              <a:gd name="connsiteY2" fmla="*/ 656053 h 656053"/>
              <a:gd name="connsiteX3" fmla="*/ 0 w 1305267"/>
              <a:gd name="connsiteY3" fmla="*/ 656053 h 65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67" h="656053">
                <a:moveTo>
                  <a:pt x="0" y="656053"/>
                </a:moveTo>
                <a:lnTo>
                  <a:pt x="664908" y="0"/>
                </a:lnTo>
                <a:lnTo>
                  <a:pt x="1305267" y="656053"/>
                </a:lnTo>
                <a:lnTo>
                  <a:pt x="0" y="6560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0" name="Arc 209"/>
          <p:cNvSpPr/>
          <p:nvPr/>
        </p:nvSpPr>
        <p:spPr>
          <a:xfrm rot="12869639">
            <a:off x="7200731" y="662457"/>
            <a:ext cx="362152" cy="339946"/>
          </a:xfrm>
          <a:prstGeom prst="arc">
            <a:avLst>
              <a:gd name="adj1" fmla="val 16343637"/>
              <a:gd name="adj2" fmla="val 19226162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300" y="1030077"/>
            <a:ext cx="728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Soln.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48962" y="1393421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ODC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~ 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OBA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48962" y="1790267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DCO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111124" y="1790267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OAB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898581" y="1790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148962" y="236744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OAB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111124" y="2356290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55°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898581" y="236412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110970" y="139342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097350" y="1749171"/>
            <a:ext cx="2596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[corresponding angles of similar triangles]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74907" y="236744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5" name="Arc 164"/>
          <p:cNvSpPr/>
          <p:nvPr/>
        </p:nvSpPr>
        <p:spPr>
          <a:xfrm rot="17777989" flipV="1">
            <a:off x="5939224" y="1986074"/>
            <a:ext cx="352949" cy="353437"/>
          </a:xfrm>
          <a:prstGeom prst="arc">
            <a:avLst>
              <a:gd name="adj1" fmla="val 17360824"/>
              <a:gd name="adj2" fmla="val 206213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237964" y="192671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31736" y="1941353"/>
            <a:ext cx="4267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white"/>
                </a:solidFill>
                <a:latin typeface="Bookman Old Style" pitchFamily="18" charset="0"/>
              </a:rPr>
              <a:t>55°</a:t>
            </a:r>
            <a:endParaRPr lang="en-US" sz="105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93660" y="518835"/>
            <a:ext cx="2285771" cy="1938808"/>
            <a:chOff x="5693660" y="518835"/>
            <a:chExt cx="2285771" cy="1938808"/>
          </a:xfrm>
        </p:grpSpPr>
        <p:grpSp>
          <p:nvGrpSpPr>
            <p:cNvPr id="176" name="Group 175"/>
            <p:cNvGrpSpPr/>
            <p:nvPr/>
          </p:nvGrpSpPr>
          <p:grpSpPr>
            <a:xfrm>
              <a:off x="5693660" y="518835"/>
              <a:ext cx="2285771" cy="1938808"/>
              <a:chOff x="4038600" y="381357"/>
              <a:chExt cx="2057400" cy="1745102"/>
            </a:xfrm>
          </p:grpSpPr>
          <p:cxnSp>
            <p:nvCxnSpPr>
              <p:cNvPr id="177" name="Straight Arrow Connector 176"/>
              <p:cNvCxnSpPr/>
              <p:nvPr/>
            </p:nvCxnSpPr>
            <p:spPr>
              <a:xfrm>
                <a:off x="4038600" y="666750"/>
                <a:ext cx="20574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>
                <a:off x="4038600" y="1885950"/>
                <a:ext cx="20574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384113" y="666750"/>
                <a:ext cx="1254687" cy="121920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4384113" y="666750"/>
                <a:ext cx="1178487" cy="121920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4270135" y="381357"/>
                <a:ext cx="291744" cy="277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4235614" y="1849432"/>
                <a:ext cx="283087" cy="277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14737" y="1843379"/>
                <a:ext cx="283087" cy="277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5476736" y="411509"/>
                <a:ext cx="285973" cy="277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644420" y="1099222"/>
                <a:ext cx="296072" cy="277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O</a:t>
                </a:r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6866224" y="1373419"/>
              <a:ext cx="601447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125°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0" name="Arc 189"/>
            <p:cNvSpPr/>
            <p:nvPr/>
          </p:nvSpPr>
          <p:spPr>
            <a:xfrm rot="18822011">
              <a:off x="6571431" y="1310216"/>
              <a:ext cx="352949" cy="353437"/>
            </a:xfrm>
            <a:prstGeom prst="arc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4" name="Arc 193"/>
            <p:cNvSpPr/>
            <p:nvPr/>
          </p:nvSpPr>
          <p:spPr>
            <a:xfrm rot="4529639">
              <a:off x="6071659" y="767603"/>
              <a:ext cx="198413" cy="165980"/>
            </a:xfrm>
            <a:prstGeom prst="arc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5" name="Block Arc 194"/>
            <p:cNvSpPr/>
            <p:nvPr/>
          </p:nvSpPr>
          <p:spPr>
            <a:xfrm rot="4697707">
              <a:off x="6692814" y="1401821"/>
              <a:ext cx="264087" cy="220921"/>
            </a:xfrm>
            <a:prstGeom prst="blockArc">
              <a:avLst>
                <a:gd name="adj1" fmla="val 12383451"/>
                <a:gd name="adj2" fmla="val 20300926"/>
                <a:gd name="adj3" fmla="val 174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538888" y="1096571"/>
              <a:ext cx="426720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prstClr val="white"/>
                  </a:solidFill>
                  <a:latin typeface="Bookman Old Style" pitchFamily="18" charset="0"/>
                </a:rPr>
                <a:t>55°</a:t>
              </a:r>
              <a:endParaRPr lang="en-US" sz="105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1" name="Arc 200"/>
            <p:cNvSpPr/>
            <p:nvPr/>
          </p:nvSpPr>
          <p:spPr>
            <a:xfrm rot="11729639">
              <a:off x="7202845" y="783501"/>
              <a:ext cx="198413" cy="165980"/>
            </a:xfrm>
            <a:prstGeom prst="arc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174247" y="815546"/>
              <a:ext cx="46198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050" b="1" dirty="0" smtClean="0">
                  <a:solidFill>
                    <a:prstClr val="white"/>
                  </a:solidFill>
                  <a:latin typeface="Bookman Old Style" pitchFamily="18" charset="0"/>
                </a:rPr>
                <a:t>70°</a:t>
              </a:r>
              <a:endParaRPr lang="en-US" sz="105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55796" y="819682"/>
              <a:ext cx="426720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b="1" dirty="0" smtClean="0">
                  <a:solidFill>
                    <a:prstClr val="white"/>
                  </a:solidFill>
                  <a:latin typeface="Bookman Old Style" pitchFamily="18" charset="0"/>
                </a:rPr>
                <a:t>55°</a:t>
              </a:r>
              <a:endParaRPr lang="en-US" sz="105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05" name="Straight Connector 204"/>
          <p:cNvCxnSpPr>
            <a:stCxn id="71" idx="1"/>
          </p:cNvCxnSpPr>
          <p:nvPr/>
        </p:nvCxnSpPr>
        <p:spPr>
          <a:xfrm flipH="1">
            <a:off x="6083561" y="1490490"/>
            <a:ext cx="667116" cy="700389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16200000" flipH="1" flipV="1">
            <a:off x="6773564" y="1503805"/>
            <a:ext cx="0" cy="1371600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4777" y="1034865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DCO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15087" y="1034865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55°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03030" y="103486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50054" y="1007833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887888" y="656328"/>
            <a:ext cx="3369718" cy="24402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5862" y="302947"/>
            <a:ext cx="598755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 Given : 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ODC ~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OBA,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BOC = 125°,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CDO = 70°</a:t>
            </a:r>
          </a:p>
          <a:p>
            <a:pPr marL="346075" indent="-346075">
              <a:spcBef>
                <a:spcPts val="6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	Find :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DOC,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DCO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OAB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50844" y="307858"/>
            <a:ext cx="646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32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69226" y="294367"/>
            <a:ext cx="646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32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02055" y="264730"/>
            <a:ext cx="646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endParaRPr lang="en-US" sz="3200" b="1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05025" y="680372"/>
            <a:ext cx="565937" cy="222399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506374" y="681867"/>
            <a:ext cx="751232" cy="220197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71" grpId="0" animBg="1"/>
      <p:bldP spid="71" grpId="1" animBg="1"/>
      <p:bldP spid="207" grpId="0" animBg="1"/>
      <p:bldP spid="207" grpId="1" animBg="1"/>
      <p:bldP spid="207" grpId="2" animBg="1"/>
      <p:bldP spid="3" grpId="0" animBg="1"/>
      <p:bldP spid="3" grpId="1" animBg="1"/>
      <p:bldP spid="210" grpId="0" animBg="1"/>
      <p:bldP spid="210" grpId="1" animBg="1"/>
      <p:bldP spid="210" grpId="2" animBg="1"/>
      <p:bldP spid="103" grpId="0"/>
      <p:bldP spid="104" grpId="0"/>
      <p:bldP spid="109" grpId="0"/>
      <p:bldP spid="122" grpId="0"/>
      <p:bldP spid="123" grpId="0"/>
      <p:bldP spid="124" grpId="0"/>
      <p:bldP spid="125" grpId="0"/>
      <p:bldP spid="127" grpId="0"/>
      <p:bldP spid="159" grpId="0"/>
      <p:bldP spid="161" grpId="0"/>
      <p:bldP spid="165" grpId="0" animBg="1"/>
      <p:bldP spid="166" grpId="0"/>
      <p:bldP spid="166" grpId="1"/>
      <p:bldP spid="168" grpId="0"/>
      <p:bldP spid="63" grpId="0"/>
      <p:bldP spid="62" grpId="0" animBg="1"/>
      <p:bldP spid="62" grpId="1" animBg="1"/>
      <p:bldP spid="64" grpId="0" animBg="1"/>
      <p:bldP spid="6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18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1405558" y="1096568"/>
            <a:ext cx="9144000" cy="32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 marL="514350" indent="-514350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charset="0"/>
              <a:buChar char="•"/>
            </a:pPr>
            <a:r>
              <a:rPr lang="en-US" sz="32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AAA</a:t>
            </a:r>
            <a:r>
              <a:rPr lang="en-US" sz="3700" dirty="0">
                <a:solidFill>
                  <a:prstClr val="white"/>
                </a:solidFill>
                <a:ea typeface="Lucida Sans Unicode" pitchFamily="34" charset="0"/>
                <a:cs typeface="Lucida Sans Unicode" pitchFamily="34" charset="0"/>
              </a:rPr>
              <a:t>  </a:t>
            </a:r>
            <a:r>
              <a:rPr lang="en-US" sz="2400" b="0" dirty="0" smtClean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Criterion </a:t>
            </a:r>
            <a:r>
              <a:rPr lang="en-US" sz="2400" b="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Of Similarity</a:t>
            </a:r>
            <a:endParaRPr lang="en-US" sz="3400" b="0" dirty="0">
              <a:solidFill>
                <a:prstClr val="white"/>
              </a:solidFill>
              <a:latin typeface="Bookman Old Style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ctr" defTabSz="778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charset="0"/>
              <a:buChar char="•"/>
            </a:pPr>
            <a:endParaRPr lang="en-US" sz="3100" dirty="0">
              <a:solidFill>
                <a:prstClr val="white"/>
              </a:solidFill>
              <a:latin typeface="Bookman Old Style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ctr" defTabSz="778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charset="0"/>
              <a:buChar char="•"/>
            </a:pPr>
            <a:r>
              <a:rPr lang="en-US" sz="32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SSS</a:t>
            </a:r>
            <a:r>
              <a:rPr lang="en-US" sz="37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2400" b="0" dirty="0" smtClean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Criterion </a:t>
            </a:r>
            <a:r>
              <a:rPr lang="en-US" sz="2400" b="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Of Similarity</a:t>
            </a:r>
          </a:p>
          <a:p>
            <a:pPr algn="ctr" defTabSz="778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charset="0"/>
              <a:buChar char="•"/>
            </a:pPr>
            <a:endParaRPr lang="en-US" sz="3100" dirty="0">
              <a:solidFill>
                <a:prstClr val="white"/>
              </a:solidFill>
              <a:latin typeface="Bookman Old Style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ctr" defTabSz="778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charset="0"/>
              <a:buChar char="•"/>
            </a:pPr>
            <a:r>
              <a:rPr lang="en-US" sz="32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SAS</a:t>
            </a:r>
            <a:r>
              <a:rPr lang="en-US" sz="37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2400" b="0" dirty="0" smtClean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Criterion </a:t>
            </a:r>
            <a:r>
              <a:rPr lang="en-US" sz="2400" b="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Of Similarity</a:t>
            </a:r>
          </a:p>
          <a:p>
            <a:pPr algn="ctr" defTabSz="778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charset="0"/>
              <a:buChar char="•"/>
            </a:pPr>
            <a:endParaRPr lang="en-US" sz="3400" b="0" dirty="0">
              <a:solidFill>
                <a:prstClr val="white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928" y="287515"/>
            <a:ext cx="6700494" cy="8308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35" tIns="45664" rIns="91335" bIns="45664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spc="150">
                <a:ln w="11430"/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pPr defTabSz="805898"/>
            <a:r>
              <a:rPr lang="en-US" b="1" dirty="0" smtClean="0">
                <a:solidFill>
                  <a:prstClr val="white"/>
                </a:solidFill>
              </a:rPr>
              <a:t>CRITERIA OF SIMILARITY OF TWO </a:t>
            </a:r>
          </a:p>
          <a:p>
            <a:pPr defTabSz="805898"/>
            <a:r>
              <a:rPr lang="en-US" b="1" dirty="0" smtClean="0">
                <a:solidFill>
                  <a:prstClr val="white"/>
                </a:solidFill>
              </a:rPr>
              <a:t>TRIANGLES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26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267170" y="2800352"/>
            <a:ext cx="2631401" cy="3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ABC and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PQR,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965619" y="3457578"/>
            <a:ext cx="1421926" cy="3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900" b="1" dirty="0">
                <a:solidFill>
                  <a:prstClr val="white"/>
                </a:solidFill>
                <a:latin typeface="Arial Rounded MT Bold" pitchFamily="34" charset="0"/>
              </a:rPr>
              <a:t>  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=  Ð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929255" y="4166000"/>
            <a:ext cx="3046061" cy="43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2200" b="1" dirty="0">
                <a:solidFill>
                  <a:prstClr val="white"/>
                </a:solidFill>
                <a:latin typeface="Symbol" pitchFamily="18" charset="2"/>
              </a:rPr>
              <a:t>\     D</a:t>
            </a:r>
            <a:r>
              <a:rPr lang="en-US" sz="22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r>
              <a:rPr lang="en-US" sz="2200" b="1" dirty="0">
                <a:solidFill>
                  <a:prstClr val="white"/>
                </a:solidFill>
                <a:latin typeface="Arial Rounded MT Bold" pitchFamily="34" charset="0"/>
              </a:rPr>
              <a:t>   </a:t>
            </a:r>
            <a:r>
              <a:rPr lang="en-US" sz="2200" b="1" dirty="0">
                <a:solidFill>
                  <a:prstClr val="white"/>
                </a:solidFill>
                <a:latin typeface="Symbol" pitchFamily="18" charset="2"/>
              </a:rPr>
              <a:t>~   D</a:t>
            </a:r>
            <a:r>
              <a:rPr lang="en-US" sz="2200" b="1" dirty="0">
                <a:solidFill>
                  <a:prstClr val="white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965616" y="3838578"/>
            <a:ext cx="1507880" cy="3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900" b="1" dirty="0">
                <a:solidFill>
                  <a:prstClr val="white"/>
                </a:solidFill>
                <a:latin typeface="Arial Rounded MT Bold" pitchFamily="34" charset="0"/>
              </a:rPr>
              <a:t>  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=  Ð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965616" y="3124202"/>
            <a:ext cx="1421928" cy="3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900" b="1" dirty="0">
                <a:solidFill>
                  <a:prstClr val="white"/>
                </a:solidFill>
                <a:latin typeface="Arial Rounded MT Bold" pitchFamily="34" charset="0"/>
              </a:rPr>
              <a:t>  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=  Ð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778115" y="395576"/>
            <a:ext cx="3936023" cy="44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 marL="514350" indent="-514350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sz="2400" dirty="0" smtClean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Criterion </a:t>
            </a:r>
            <a:r>
              <a:rPr lang="en-US" sz="24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Of Similarity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370037" y="328762"/>
            <a:ext cx="452252" cy="5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9" tIns="38940" rIns="77879" bIns="38940">
            <a:spAutoFit/>
          </a:bodyPr>
          <a:lstStyle/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A</a:t>
            </a:r>
            <a:endParaRPr lang="en-US" sz="2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24305" y="328762"/>
            <a:ext cx="452252" cy="5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9" tIns="38940" rIns="77879" bIns="38940">
            <a:spAutoFit/>
          </a:bodyPr>
          <a:lstStyle/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A</a:t>
            </a:r>
            <a:endParaRPr lang="en-US" sz="2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269782" y="328762"/>
            <a:ext cx="452252" cy="5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9" tIns="38940" rIns="77879" bIns="38940">
            <a:spAutoFit/>
          </a:bodyPr>
          <a:lstStyle/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A</a:t>
            </a:r>
            <a:endParaRPr lang="en-US" sz="2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6360" name="Text Box 24"/>
          <p:cNvSpPr txBox="1">
            <a:spLocks noChangeArrowheads="1"/>
          </p:cNvSpPr>
          <p:nvPr/>
        </p:nvSpPr>
        <p:spPr bwMode="auto">
          <a:xfrm>
            <a:off x="2463965" y="2182114"/>
            <a:ext cx="609600" cy="2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60</a:t>
            </a:r>
            <a:r>
              <a:rPr lang="en-US" sz="1400" baseline="30000" dirty="0">
                <a:solidFill>
                  <a:prstClr val="white"/>
                </a:solidFill>
              </a:rPr>
              <a:t>o</a:t>
            </a:r>
          </a:p>
        </p:txBody>
      </p:sp>
      <p:grpSp>
        <p:nvGrpSpPr>
          <p:cNvPr id="1227788" name="Group 12"/>
          <p:cNvGrpSpPr>
            <a:grpSpLocks/>
          </p:cNvGrpSpPr>
          <p:nvPr/>
        </p:nvGrpSpPr>
        <p:grpSpPr bwMode="auto">
          <a:xfrm>
            <a:off x="585345" y="508398"/>
            <a:ext cx="5619750" cy="2319338"/>
            <a:chOff x="527" y="427"/>
            <a:chExt cx="3834" cy="1948"/>
          </a:xfrm>
        </p:grpSpPr>
        <p:grpSp>
          <p:nvGrpSpPr>
            <p:cNvPr id="192526" name="Group 33"/>
            <p:cNvGrpSpPr>
              <a:grpSpLocks/>
            </p:cNvGrpSpPr>
            <p:nvPr/>
          </p:nvGrpSpPr>
          <p:grpSpPr bwMode="auto">
            <a:xfrm>
              <a:off x="527" y="427"/>
              <a:ext cx="1882" cy="1948"/>
              <a:chOff x="549204" y="1148576"/>
              <a:chExt cx="2757714" cy="3091726"/>
            </a:xfrm>
          </p:grpSpPr>
          <p:sp>
            <p:nvSpPr>
              <p:cNvPr id="192535" name="Isosceles Triangle 1"/>
              <p:cNvSpPr>
                <a:spLocks noChangeArrowheads="1"/>
              </p:cNvSpPr>
              <p:nvPr/>
            </p:nvSpPr>
            <p:spPr bwMode="auto">
              <a:xfrm>
                <a:off x="777792" y="1599977"/>
                <a:ext cx="2285884" cy="2133592"/>
              </a:xfrm>
              <a:prstGeom prst="triangle">
                <a:avLst>
                  <a:gd name="adj" fmla="val 37301"/>
                </a:avLst>
              </a:prstGeom>
              <a:noFill/>
              <a:ln w="38100" algn="ctr">
                <a:solidFill>
                  <a:srgbClr val="FFC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defTabSz="77888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2536" name="Text Box 37"/>
              <p:cNvSpPr txBox="1">
                <a:spLocks noChangeArrowheads="1"/>
              </p:cNvSpPr>
              <p:nvPr/>
            </p:nvSpPr>
            <p:spPr bwMode="auto">
              <a:xfrm>
                <a:off x="1435102" y="1148576"/>
                <a:ext cx="381031" cy="513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77888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dirty="0">
                    <a:solidFill>
                      <a:srgbClr val="FFC000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192537" name="Text Box 37"/>
              <p:cNvSpPr txBox="1">
                <a:spLocks noChangeArrowheads="1"/>
              </p:cNvSpPr>
              <p:nvPr/>
            </p:nvSpPr>
            <p:spPr bwMode="auto">
              <a:xfrm>
                <a:off x="549204" y="3727218"/>
                <a:ext cx="381031" cy="513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77888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dirty="0">
                    <a:solidFill>
                      <a:srgbClr val="FFC000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192538" name="Text Box 37"/>
              <p:cNvSpPr txBox="1">
                <a:spLocks noChangeArrowheads="1"/>
              </p:cNvSpPr>
              <p:nvPr/>
            </p:nvSpPr>
            <p:spPr bwMode="auto">
              <a:xfrm>
                <a:off x="2925887" y="3727219"/>
                <a:ext cx="381031" cy="513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77888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dirty="0">
                    <a:solidFill>
                      <a:srgbClr val="FFC000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</p:grpSp>
        <p:sp>
          <p:nvSpPr>
            <p:cNvPr id="192527" name="Text Box 22"/>
            <p:cNvSpPr txBox="1">
              <a:spLocks noChangeArrowheads="1"/>
            </p:cNvSpPr>
            <p:nvPr/>
          </p:nvSpPr>
          <p:spPr bwMode="auto">
            <a:xfrm>
              <a:off x="1089" y="852"/>
              <a:ext cx="4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algn="ctr" defTabSz="778887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white"/>
                  </a:solidFill>
                </a:rPr>
                <a:t>40</a:t>
              </a:r>
              <a:r>
                <a:rPr lang="en-US" sz="1400" baseline="30000" dirty="0">
                  <a:solidFill>
                    <a:prstClr val="white"/>
                  </a:solidFill>
                </a:rPr>
                <a:t>o</a:t>
              </a:r>
            </a:p>
          </p:txBody>
        </p:sp>
        <p:sp>
          <p:nvSpPr>
            <p:cNvPr id="192528" name="Text Box 23"/>
            <p:cNvSpPr txBox="1">
              <a:spLocks noChangeArrowheads="1"/>
            </p:cNvSpPr>
            <p:nvPr/>
          </p:nvSpPr>
          <p:spPr bwMode="auto">
            <a:xfrm>
              <a:off x="684" y="1824"/>
              <a:ext cx="4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algn="ctr" defTabSz="778887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white"/>
                  </a:solidFill>
                </a:rPr>
                <a:t>80</a:t>
              </a:r>
              <a:r>
                <a:rPr lang="en-US" sz="1400" baseline="30000" dirty="0">
                  <a:solidFill>
                    <a:prstClr val="white"/>
                  </a:solidFill>
                </a:rPr>
                <a:t>o</a:t>
              </a:r>
            </a:p>
          </p:txBody>
        </p:sp>
        <p:sp>
          <p:nvSpPr>
            <p:cNvPr id="192529" name="Isosceles Triangle 1"/>
            <p:cNvSpPr>
              <a:spLocks noChangeArrowheads="1"/>
            </p:cNvSpPr>
            <p:nvPr/>
          </p:nvSpPr>
          <p:spPr bwMode="auto">
            <a:xfrm>
              <a:off x="3141" y="1096"/>
              <a:ext cx="1103" cy="950"/>
            </a:xfrm>
            <a:prstGeom prst="triangle">
              <a:avLst>
                <a:gd name="adj" fmla="val 37301"/>
              </a:avLst>
            </a:prstGeom>
            <a:noFill/>
            <a:ln w="38100" algn="ctr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778887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92530" name="Text Box 37"/>
            <p:cNvSpPr txBox="1">
              <a:spLocks noChangeArrowheads="1"/>
            </p:cNvSpPr>
            <p:nvPr/>
          </p:nvSpPr>
          <p:spPr bwMode="auto">
            <a:xfrm>
              <a:off x="3386" y="845"/>
              <a:ext cx="27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FFC000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192531" name="Text Box 37"/>
            <p:cNvSpPr txBox="1">
              <a:spLocks noChangeArrowheads="1"/>
            </p:cNvSpPr>
            <p:nvPr/>
          </p:nvSpPr>
          <p:spPr bwMode="auto">
            <a:xfrm>
              <a:off x="3031" y="2043"/>
              <a:ext cx="18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FFC000"/>
                  </a:solidFill>
                  <a:latin typeface="Bookman Old Style" pitchFamily="18" charset="0"/>
                </a:rPr>
                <a:t>Q</a:t>
              </a:r>
            </a:p>
          </p:txBody>
        </p:sp>
        <p:sp>
          <p:nvSpPr>
            <p:cNvPr id="192532" name="Text Box 37"/>
            <p:cNvSpPr txBox="1">
              <a:spLocks noChangeArrowheads="1"/>
            </p:cNvSpPr>
            <p:nvPr/>
          </p:nvSpPr>
          <p:spPr bwMode="auto">
            <a:xfrm>
              <a:off x="4177" y="2043"/>
              <a:ext cx="18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FFC000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192533" name="Text Box 22"/>
            <p:cNvSpPr txBox="1">
              <a:spLocks noChangeArrowheads="1"/>
            </p:cNvSpPr>
            <p:nvPr/>
          </p:nvSpPr>
          <p:spPr bwMode="auto">
            <a:xfrm>
              <a:off x="3380" y="1210"/>
              <a:ext cx="39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algn="ctr" defTabSz="778887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white"/>
                  </a:solidFill>
                </a:rPr>
                <a:t>40</a:t>
              </a:r>
              <a:r>
                <a:rPr lang="en-US" sz="1400" baseline="30000" dirty="0">
                  <a:solidFill>
                    <a:prstClr val="white"/>
                  </a:solidFill>
                </a:rPr>
                <a:t>o</a:t>
              </a:r>
            </a:p>
          </p:txBody>
        </p:sp>
        <p:sp>
          <p:nvSpPr>
            <p:cNvPr id="192534" name="Text Box 23"/>
            <p:cNvSpPr txBox="1">
              <a:spLocks noChangeArrowheads="1"/>
            </p:cNvSpPr>
            <p:nvPr/>
          </p:nvSpPr>
          <p:spPr bwMode="auto">
            <a:xfrm>
              <a:off x="3121" y="1820"/>
              <a:ext cx="43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algn="ctr" defTabSz="778887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white"/>
                  </a:solidFill>
                </a:rPr>
                <a:t>80</a:t>
              </a:r>
              <a:r>
                <a:rPr lang="en-US" sz="1400" baseline="30000" dirty="0">
                  <a:solidFill>
                    <a:prstClr val="white"/>
                  </a:solidFill>
                </a:rPr>
                <a:t>o</a:t>
              </a:r>
            </a:p>
          </p:txBody>
        </p:sp>
      </p:grp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418180" y="2177353"/>
            <a:ext cx="565638" cy="2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60</a:t>
            </a:r>
            <a:r>
              <a:rPr lang="en-US" sz="1400" baseline="30000" dirty="0">
                <a:solidFill>
                  <a:prstClr val="white"/>
                </a:solidFill>
              </a:rPr>
              <a:t>o</a:t>
            </a: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2514815" y="2181221"/>
            <a:ext cx="609600" cy="2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?</a:t>
            </a:r>
            <a:endParaRPr lang="en-US" sz="1400" baseline="30000" dirty="0">
              <a:solidFill>
                <a:prstClr val="white"/>
              </a:solidFill>
            </a:endParaRP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5414669" y="2148655"/>
            <a:ext cx="609600" cy="2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?</a:t>
            </a:r>
            <a:endParaRPr lang="en-US" sz="1400" baseline="30000" dirty="0">
              <a:solidFill>
                <a:prstClr val="white"/>
              </a:solidFill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918204" y="3795887"/>
            <a:ext cx="2980367" cy="43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2200" b="1" dirty="0">
                <a:solidFill>
                  <a:prstClr val="white"/>
                </a:solidFill>
                <a:latin typeface="Symbol" pitchFamily="18" charset="2"/>
              </a:rPr>
              <a:t>\     D</a:t>
            </a:r>
            <a:r>
              <a:rPr lang="en-US" sz="22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r>
              <a:rPr lang="en-US" sz="2200" b="1" dirty="0">
                <a:solidFill>
                  <a:prstClr val="white"/>
                </a:solidFill>
                <a:latin typeface="Arial Rounded MT Bold" pitchFamily="34" charset="0"/>
              </a:rPr>
              <a:t>   </a:t>
            </a:r>
            <a:r>
              <a:rPr lang="en-US" sz="2200" b="1" dirty="0">
                <a:solidFill>
                  <a:prstClr val="white"/>
                </a:solidFill>
                <a:latin typeface="Symbol" pitchFamily="18" charset="2"/>
              </a:rPr>
              <a:t>~   D</a:t>
            </a:r>
            <a:r>
              <a:rPr lang="en-US" sz="2200" b="1" dirty="0">
                <a:solidFill>
                  <a:prstClr val="white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1409105" y="1016254"/>
            <a:ext cx="609759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</a:rPr>
              <a:t>40</a:t>
            </a:r>
            <a:r>
              <a:rPr lang="en-US" sz="1400" baseline="300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4767581" y="1440658"/>
            <a:ext cx="577512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</a:rPr>
              <a:t>40</a:t>
            </a:r>
            <a:r>
              <a:rPr lang="en-US" sz="1400" baseline="300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816419" y="2170327"/>
            <a:ext cx="609759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</a:rPr>
              <a:t>80</a:t>
            </a:r>
            <a:r>
              <a:rPr lang="en-US" sz="1400" baseline="300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4388817" y="2168169"/>
            <a:ext cx="636143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</a:rPr>
              <a:t>80</a:t>
            </a:r>
            <a:r>
              <a:rPr lang="en-US" sz="1400" baseline="300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2463965" y="2181624"/>
            <a:ext cx="609600" cy="2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</a:rPr>
              <a:t>60</a:t>
            </a:r>
            <a:r>
              <a:rPr lang="en-US" sz="1400" baseline="30000" dirty="0" smtClean="0">
                <a:solidFill>
                  <a:srgbClr val="FF0000"/>
                </a:solidFill>
              </a:rPr>
              <a:t>o</a:t>
            </a:r>
            <a:endParaRPr lang="en-US" sz="1400" baseline="30000" dirty="0">
              <a:solidFill>
                <a:srgbClr val="FF0000"/>
              </a:solidFill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5417598" y="2176830"/>
            <a:ext cx="565638" cy="2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77888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</a:rPr>
              <a:t>60</a:t>
            </a:r>
            <a:r>
              <a:rPr lang="en-US" sz="1400" baseline="30000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09297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52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2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2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2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4" grpId="1"/>
      <p:bldP spid="27" grpId="0"/>
      <p:bldP spid="27" grpId="1"/>
      <p:bldP spid="28" grpId="0"/>
      <p:bldP spid="29" grpId="0"/>
      <p:bldP spid="30" grpId="0"/>
      <p:bldP spid="30" grpId="1"/>
      <p:bldP spid="31" grpId="0"/>
      <p:bldP spid="32" grpId="0"/>
      <p:bldP spid="526360" grpId="0"/>
      <p:bldP spid="526360" grpId="1"/>
      <p:bldP spid="526360" grpId="2"/>
      <p:bldP spid="4" grpId="0"/>
      <p:bldP spid="4" grpId="1"/>
      <p:bldP spid="4" grpId="2"/>
      <p:bldP spid="36" grpId="0"/>
      <p:bldP spid="37" grpId="0"/>
      <p:bldP spid="35" grpId="0"/>
      <p:bldP spid="33" grpId="0"/>
      <p:bldP spid="33" grpId="1"/>
      <p:bldP spid="34" grpId="0"/>
      <p:bldP spid="34" grpId="1"/>
      <p:bldP spid="38" grpId="0"/>
      <p:bldP spid="38" grpId="1"/>
      <p:bldP spid="39" grpId="0"/>
      <p:bldP spid="39" grpId="1"/>
      <p:bldP spid="41" grpId="0"/>
      <p:bldP spid="41" grpId="1"/>
      <p:bldP spid="41" grpId="2"/>
      <p:bldP spid="41" grpId="3"/>
      <p:bldP spid="43" grpId="0"/>
      <p:bldP spid="43" grpId="1"/>
      <p:bldP spid="43" grpId="2"/>
      <p:bldP spid="43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523613" y="3301827"/>
            <a:ext cx="447040" cy="658462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 rot="2800880">
            <a:off x="4613214" y="2166846"/>
            <a:ext cx="617325" cy="2762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 rot="2904443">
            <a:off x="2147203" y="1882754"/>
            <a:ext cx="841914" cy="2762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179075" y="2832372"/>
            <a:ext cx="617325" cy="2762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438393" y="2832372"/>
            <a:ext cx="724237" cy="2762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 rot="18120000">
            <a:off x="3640611" y="2103666"/>
            <a:ext cx="617325" cy="2762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18060000">
            <a:off x="636696" y="1802582"/>
            <a:ext cx="668474" cy="2874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33400" y="866780"/>
            <a:ext cx="2757854" cy="2329012"/>
            <a:chOff x="549204" y="1134841"/>
            <a:chExt cx="2757714" cy="3105337"/>
          </a:xfrm>
        </p:grpSpPr>
        <p:sp>
          <p:nvSpPr>
            <p:cNvPr id="193558" name="Isosceles Triangle 29"/>
            <p:cNvSpPr>
              <a:spLocks noChangeArrowheads="1"/>
            </p:cNvSpPr>
            <p:nvPr/>
          </p:nvSpPr>
          <p:spPr bwMode="auto">
            <a:xfrm>
              <a:off x="777792" y="1599978"/>
              <a:ext cx="2285884" cy="2133592"/>
            </a:xfrm>
            <a:prstGeom prst="triangle">
              <a:avLst>
                <a:gd name="adj" fmla="val 37301"/>
              </a:avLst>
            </a:prstGeom>
            <a:noFill/>
            <a:ln w="38100" algn="ctr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778887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93559" name="Text Box 37"/>
            <p:cNvSpPr txBox="1">
              <a:spLocks noChangeArrowheads="1"/>
            </p:cNvSpPr>
            <p:nvPr/>
          </p:nvSpPr>
          <p:spPr bwMode="auto">
            <a:xfrm>
              <a:off x="1454151" y="1134841"/>
              <a:ext cx="366862" cy="5129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FFC000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93560" name="Text Box 37"/>
            <p:cNvSpPr txBox="1">
              <a:spLocks noChangeArrowheads="1"/>
            </p:cNvSpPr>
            <p:nvPr/>
          </p:nvSpPr>
          <p:spPr bwMode="auto">
            <a:xfrm>
              <a:off x="549204" y="3727219"/>
              <a:ext cx="381031" cy="5129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FFC000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193561" name="Text Box 37"/>
            <p:cNvSpPr txBox="1">
              <a:spLocks noChangeArrowheads="1"/>
            </p:cNvSpPr>
            <p:nvPr/>
          </p:nvSpPr>
          <p:spPr bwMode="auto">
            <a:xfrm>
              <a:off x="2925887" y="3727219"/>
              <a:ext cx="381031" cy="5129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FFC000"/>
                  </a:solidFill>
                  <a:latin typeface="Bookman Old Style" pitchFamily="18" charset="0"/>
                </a:rPr>
                <a:t>C</a:t>
              </a:r>
            </a:p>
          </p:txBody>
        </p:sp>
      </p:grp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535485" y="1200153"/>
            <a:ext cx="3429001" cy="3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ABC and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PQR,   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809519" y="2157417"/>
            <a:ext cx="3154973" cy="3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ABC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~ D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620719" y="191694"/>
            <a:ext cx="6263054" cy="5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 marL="514350" indent="-514350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sz="32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SSS</a:t>
            </a:r>
            <a:r>
              <a:rPr lang="en-US" sz="24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  </a:t>
            </a:r>
            <a:r>
              <a:rPr lang="en-US" sz="2400" dirty="0" smtClean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Criterion </a:t>
            </a:r>
            <a:r>
              <a:rPr lang="en-US" sz="24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Of Similarity</a:t>
            </a: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5371362" y="2132171"/>
            <a:ext cx="400956" cy="41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9" tIns="38940" rIns="77879" bIns="38940" anchor="ctr">
            <a:spAutoFit/>
          </a:bodyPr>
          <a:lstStyle/>
          <a:p>
            <a:pPr defTabSz="778887" fontAlgn="base">
              <a:spcBef>
                <a:spcPct val="0"/>
              </a:spcBef>
              <a:spcAft>
                <a:spcPct val="0"/>
              </a:spcAft>
              <a:tabLst>
                <a:tab pos="439427" algn="l"/>
                <a:tab pos="973498" algn="l"/>
                <a:tab pos="1661709" algn="l"/>
                <a:tab pos="2051107" algn="l"/>
                <a:tab pos="3309895" algn="l"/>
                <a:tab pos="4426714" algn="l"/>
              </a:tabLst>
            </a:pPr>
            <a:r>
              <a:rPr lang="en-US" sz="22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700" b="1" dirty="0">
              <a:solidFill>
                <a:prstClr val="white"/>
              </a:solidFill>
              <a:latin typeface="Garamond" pitchFamily="18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 rot="17929288">
            <a:off x="579297" y="1731240"/>
            <a:ext cx="831718" cy="34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prstClr val="white"/>
                </a:solidFill>
                <a:latin typeface="Bookman Old Style" pitchFamily="18" charset="0"/>
              </a:rPr>
              <a:t>8 cm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 rot="17785011">
            <a:off x="3590560" y="2033595"/>
            <a:ext cx="771525" cy="32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4 cm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371600" y="2800355"/>
            <a:ext cx="990600" cy="34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prstClr val="white"/>
                </a:solidFill>
                <a:latin typeface="Bookman Old Style" pitchFamily="18" charset="0"/>
              </a:rPr>
              <a:t>12 cm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157298" y="2795587"/>
            <a:ext cx="990600" cy="32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6 cm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 rot="2962805">
            <a:off x="2098161" y="1905854"/>
            <a:ext cx="988272" cy="34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prstClr val="white"/>
                </a:solidFill>
                <a:latin typeface="Bookman Old Style" pitchFamily="18" charset="0"/>
              </a:rPr>
              <a:t>14 cm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 rot="2819554">
            <a:off x="4545294" y="2210832"/>
            <a:ext cx="816933" cy="32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7 cm</a:t>
            </a:r>
          </a:p>
        </p:txBody>
      </p:sp>
      <p:grpSp>
        <p:nvGrpSpPr>
          <p:cNvPr id="1231908" name="Group 36"/>
          <p:cNvGrpSpPr>
            <a:grpSpLocks/>
          </p:cNvGrpSpPr>
          <p:nvPr/>
        </p:nvGrpSpPr>
        <p:grpSpPr bwMode="auto">
          <a:xfrm>
            <a:off x="3557954" y="1563298"/>
            <a:ext cx="1934308" cy="1571626"/>
            <a:chOff x="2428" y="1313"/>
            <a:chExt cx="1320" cy="1320"/>
          </a:xfrm>
        </p:grpSpPr>
        <p:sp>
          <p:nvSpPr>
            <p:cNvPr id="193554" name="Text Box 37"/>
            <p:cNvSpPr txBox="1">
              <a:spLocks noChangeArrowheads="1"/>
            </p:cNvSpPr>
            <p:nvPr/>
          </p:nvSpPr>
          <p:spPr bwMode="auto">
            <a:xfrm>
              <a:off x="3488" y="2332"/>
              <a:ext cx="260" cy="2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FFC000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193555" name="Text Box 37"/>
            <p:cNvSpPr txBox="1">
              <a:spLocks noChangeArrowheads="1"/>
            </p:cNvSpPr>
            <p:nvPr/>
          </p:nvSpPr>
          <p:spPr bwMode="auto">
            <a:xfrm>
              <a:off x="2428" y="2336"/>
              <a:ext cx="260" cy="2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FFC000"/>
                  </a:solidFill>
                  <a:latin typeface="Bookman Old Style" pitchFamily="18" charset="0"/>
                </a:rPr>
                <a:t>Q</a:t>
              </a:r>
            </a:p>
          </p:txBody>
        </p:sp>
        <p:sp>
          <p:nvSpPr>
            <p:cNvPr id="193556" name="Text Box 37"/>
            <p:cNvSpPr txBox="1">
              <a:spLocks noChangeArrowheads="1"/>
            </p:cNvSpPr>
            <p:nvPr/>
          </p:nvSpPr>
          <p:spPr bwMode="auto">
            <a:xfrm>
              <a:off x="2864" y="1313"/>
              <a:ext cx="260" cy="2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FFC000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193557" name="Isosceles Triangle 29"/>
            <p:cNvSpPr>
              <a:spLocks noChangeArrowheads="1"/>
            </p:cNvSpPr>
            <p:nvPr/>
          </p:nvSpPr>
          <p:spPr bwMode="auto">
            <a:xfrm>
              <a:off x="2624" y="1590"/>
              <a:ext cx="904" cy="779"/>
            </a:xfrm>
            <a:prstGeom prst="triangle">
              <a:avLst>
                <a:gd name="adj" fmla="val 37301"/>
              </a:avLst>
            </a:prstGeom>
            <a:noFill/>
            <a:ln w="38100" algn="ctr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778887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62340" y="1490223"/>
            <a:ext cx="516302" cy="695385"/>
            <a:chOff x="5762340" y="1490223"/>
            <a:chExt cx="516302" cy="695385"/>
          </a:xfrm>
        </p:grpSpPr>
        <p:sp>
          <p:nvSpPr>
            <p:cNvPr id="4" name="TextBox 3"/>
            <p:cNvSpPr txBox="1"/>
            <p:nvPr/>
          </p:nvSpPr>
          <p:spPr>
            <a:xfrm>
              <a:off x="5762340" y="1490223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AB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57590" y="1866452"/>
              <a:ext cx="3714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781390" y="1785498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PQ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43720" y="1647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67190" y="1490223"/>
            <a:ext cx="524317" cy="695385"/>
            <a:chOff x="6467190" y="1490223"/>
            <a:chExt cx="524317" cy="695385"/>
          </a:xfrm>
        </p:grpSpPr>
        <p:sp>
          <p:nvSpPr>
            <p:cNvPr id="34" name="TextBox 33"/>
            <p:cNvSpPr txBox="1"/>
            <p:nvPr/>
          </p:nvSpPr>
          <p:spPr>
            <a:xfrm>
              <a:off x="6467190" y="1490223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BC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562440" y="1866452"/>
              <a:ext cx="3714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486240" y="1785498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QR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977145" y="1647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200615" y="1490223"/>
            <a:ext cx="484242" cy="695385"/>
            <a:chOff x="7200615" y="1490223"/>
            <a:chExt cx="484242" cy="695385"/>
          </a:xfrm>
        </p:grpSpPr>
        <p:sp>
          <p:nvSpPr>
            <p:cNvPr id="38" name="TextBox 37"/>
            <p:cNvSpPr txBox="1"/>
            <p:nvPr/>
          </p:nvSpPr>
          <p:spPr>
            <a:xfrm>
              <a:off x="7200615" y="1490223"/>
              <a:ext cx="47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A</a:t>
              </a:r>
              <a:r>
                <a:rPr lang="en-US" sz="2000" b="1" dirty="0" smtClean="0">
                  <a:solidFill>
                    <a:prstClr val="white"/>
                  </a:solidFill>
                </a:rPr>
                <a:t>C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295865" y="1866452"/>
              <a:ext cx="3714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9665" y="1785498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PR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4247" y="3274078"/>
            <a:ext cx="497252" cy="695385"/>
            <a:chOff x="494247" y="3274078"/>
            <a:chExt cx="497252" cy="695385"/>
          </a:xfrm>
        </p:grpSpPr>
        <p:sp>
          <p:nvSpPr>
            <p:cNvPr id="63" name="TextBox 62"/>
            <p:cNvSpPr txBox="1"/>
            <p:nvPr/>
          </p:nvSpPr>
          <p:spPr>
            <a:xfrm>
              <a:off x="494247" y="3274078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AB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60922" y="3631257"/>
              <a:ext cx="3714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4247" y="3569353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PQ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75627" y="34309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28843" y="3269048"/>
            <a:ext cx="339581" cy="702937"/>
            <a:chOff x="1228843" y="3269048"/>
            <a:chExt cx="339581" cy="702937"/>
          </a:xfrm>
        </p:grpSpPr>
        <p:sp>
          <p:nvSpPr>
            <p:cNvPr id="81" name="TextBox 80"/>
            <p:cNvSpPr txBox="1"/>
            <p:nvPr/>
          </p:nvSpPr>
          <p:spPr>
            <a:xfrm>
              <a:off x="1228843" y="32690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8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279058" y="3626227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39444" y="3564323"/>
              <a:ext cx="328980" cy="4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4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576873" y="34259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29070" y="3264018"/>
            <a:ext cx="333560" cy="695385"/>
            <a:chOff x="1829070" y="3264018"/>
            <a:chExt cx="333560" cy="695385"/>
          </a:xfrm>
        </p:grpSpPr>
        <p:sp>
          <p:nvSpPr>
            <p:cNvPr id="85" name="TextBox 84"/>
            <p:cNvSpPr txBox="1"/>
            <p:nvPr/>
          </p:nvSpPr>
          <p:spPr>
            <a:xfrm>
              <a:off x="1829070" y="326401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2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872935" y="3611672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848120" y="355929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1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06597" y="3276600"/>
            <a:ext cx="505267" cy="695385"/>
            <a:chOff x="2706597" y="3276600"/>
            <a:chExt cx="505267" cy="695385"/>
          </a:xfrm>
        </p:grpSpPr>
        <p:sp>
          <p:nvSpPr>
            <p:cNvPr id="88" name="TextBox 87"/>
            <p:cNvSpPr txBox="1"/>
            <p:nvPr/>
          </p:nvSpPr>
          <p:spPr>
            <a:xfrm>
              <a:off x="2719297" y="3276600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BC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770097" y="3627429"/>
              <a:ext cx="3714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706597" y="357187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QR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197502" y="34334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06925" y="3279863"/>
            <a:ext cx="444352" cy="695385"/>
            <a:chOff x="3406925" y="3279863"/>
            <a:chExt cx="444352" cy="695385"/>
          </a:xfrm>
        </p:grpSpPr>
        <p:sp>
          <p:nvSpPr>
            <p:cNvPr id="92" name="TextBox 91"/>
            <p:cNvSpPr txBox="1"/>
            <p:nvPr/>
          </p:nvSpPr>
          <p:spPr>
            <a:xfrm>
              <a:off x="3406925" y="3279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12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504765" y="3640217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473600" y="357513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6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796997" y="34351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036494" y="3279603"/>
            <a:ext cx="320860" cy="695385"/>
            <a:chOff x="4036494" y="3279603"/>
            <a:chExt cx="320860" cy="695385"/>
          </a:xfrm>
        </p:grpSpPr>
        <p:sp>
          <p:nvSpPr>
            <p:cNvPr id="96" name="TextBox 95"/>
            <p:cNvSpPr txBox="1"/>
            <p:nvPr/>
          </p:nvSpPr>
          <p:spPr>
            <a:xfrm>
              <a:off x="4036494" y="327960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2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4080359" y="3627257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042844" y="357487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1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69501" y="3242765"/>
            <a:ext cx="484242" cy="695385"/>
            <a:chOff x="4969501" y="3242765"/>
            <a:chExt cx="484242" cy="695385"/>
          </a:xfrm>
        </p:grpSpPr>
        <p:sp>
          <p:nvSpPr>
            <p:cNvPr id="99" name="TextBox 98"/>
            <p:cNvSpPr txBox="1"/>
            <p:nvPr/>
          </p:nvSpPr>
          <p:spPr>
            <a:xfrm>
              <a:off x="4969501" y="3242765"/>
              <a:ext cx="47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A</a:t>
              </a:r>
              <a:r>
                <a:rPr lang="en-US" sz="2000" b="1" dirty="0" smtClean="0">
                  <a:solidFill>
                    <a:prstClr val="white"/>
                  </a:solidFill>
                </a:rPr>
                <a:t>C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5039351" y="3593594"/>
              <a:ext cx="3714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988551" y="3538040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PR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401356" y="3404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17129" y="3251348"/>
            <a:ext cx="444352" cy="682685"/>
            <a:chOff x="5617129" y="3251348"/>
            <a:chExt cx="444352" cy="682685"/>
          </a:xfrm>
        </p:grpSpPr>
        <p:sp>
          <p:nvSpPr>
            <p:cNvPr id="103" name="TextBox 102"/>
            <p:cNvSpPr txBox="1"/>
            <p:nvPr/>
          </p:nvSpPr>
          <p:spPr>
            <a:xfrm>
              <a:off x="5617129" y="325134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14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5721319" y="3592652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690154" y="35339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7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6018681" y="34065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70878" y="3244678"/>
            <a:ext cx="333560" cy="695385"/>
            <a:chOff x="6270878" y="3244678"/>
            <a:chExt cx="333560" cy="695385"/>
          </a:xfrm>
        </p:grpSpPr>
        <p:sp>
          <p:nvSpPr>
            <p:cNvPr id="107" name="TextBox 106"/>
            <p:cNvSpPr txBox="1"/>
            <p:nvPr/>
          </p:nvSpPr>
          <p:spPr>
            <a:xfrm>
              <a:off x="6270878" y="324467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2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321093" y="3598682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289928" y="353995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1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0" name="Straight Connector 109"/>
          <p:cNvCxnSpPr>
            <a:endCxn id="193557" idx="2"/>
          </p:cNvCxnSpPr>
          <p:nvPr/>
        </p:nvCxnSpPr>
        <p:spPr>
          <a:xfrm flipH="1">
            <a:off x="3845169" y="1875006"/>
            <a:ext cx="495239" cy="95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93558" idx="2"/>
          </p:cNvCxnSpPr>
          <p:nvPr/>
        </p:nvCxnSpPr>
        <p:spPr>
          <a:xfrm flipH="1">
            <a:off x="762000" y="1186494"/>
            <a:ext cx="859835" cy="16293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2975" y="2811071"/>
            <a:ext cx="2324075" cy="47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46027" y="2820598"/>
            <a:ext cx="1318050" cy="47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12309" y="1208750"/>
            <a:ext cx="1426166" cy="1611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93557" idx="0"/>
            <a:endCxn id="193557" idx="4"/>
          </p:cNvCxnSpPr>
          <p:nvPr/>
        </p:nvCxnSpPr>
        <p:spPr>
          <a:xfrm>
            <a:off x="4339298" y="1893101"/>
            <a:ext cx="830579" cy="927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1725477" y="3226821"/>
            <a:ext cx="559797" cy="7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3908702" y="3236209"/>
            <a:ext cx="559797" cy="7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6167191" y="3194982"/>
            <a:ext cx="559797" cy="7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ounded Rectangle 119"/>
          <p:cNvSpPr/>
          <p:nvPr/>
        </p:nvSpPr>
        <p:spPr>
          <a:xfrm>
            <a:off x="5001075" y="3252382"/>
            <a:ext cx="447040" cy="658462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750462" y="3291418"/>
            <a:ext cx="447040" cy="658462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46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50"/>
                            </p:stCondLst>
                            <p:childTnLst>
                              <p:par>
                                <p:cTn id="219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21" grpId="0" animBg="1"/>
      <p:bldP spid="121" grpId="1" animBg="1"/>
      <p:bldP spid="125" grpId="0" animBg="1"/>
      <p:bldP spid="125" grpId="1" animBg="1"/>
      <p:bldP spid="123" grpId="0" animBg="1"/>
      <p:bldP spid="123" grpId="1" animBg="1"/>
      <p:bldP spid="124" grpId="0" animBg="1"/>
      <p:bldP spid="124" grpId="1" animBg="1"/>
      <p:bldP spid="122" grpId="0" animBg="1"/>
      <p:bldP spid="122" grpId="1" animBg="1"/>
      <p:bldP spid="10" grpId="0" animBg="1"/>
      <p:bldP spid="10" grpId="1" animBg="1"/>
      <p:bldP spid="64" grpId="0"/>
      <p:bldP spid="65" grpId="0"/>
      <p:bldP spid="66" grpId="0"/>
      <p:bldP spid="70" grpId="0"/>
      <p:bldP spid="71" grpId="0"/>
      <p:bldP spid="72" grpId="0"/>
      <p:bldP spid="73" grpId="0"/>
      <p:bldP spid="74" grpId="0"/>
      <p:bldP spid="78" grpId="0"/>
      <p:bldP spid="79" grpId="0"/>
      <p:bldP spid="8" grpId="0"/>
      <p:bldP spid="37" grpId="0"/>
      <p:bldP spid="69" grpId="0"/>
      <p:bldP spid="84" grpId="0"/>
      <p:bldP spid="91" grpId="0"/>
      <p:bldP spid="95" grpId="0"/>
      <p:bldP spid="102" grpId="0"/>
      <p:bldP spid="106" grpId="0"/>
      <p:bldP spid="120" grpId="0" animBg="1"/>
      <p:bldP spid="120" grpId="1" animBg="1"/>
      <p:bldP spid="126" grpId="0" animBg="1"/>
      <p:bldP spid="12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 rot="17843928">
            <a:off x="3631086" y="2132241"/>
            <a:ext cx="617325" cy="2762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 rot="21554847">
            <a:off x="4149785" y="2829568"/>
            <a:ext cx="675159" cy="2602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 rot="21554847">
            <a:off x="1427990" y="2824570"/>
            <a:ext cx="745796" cy="2874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 rot="18060000">
            <a:off x="684321" y="1821632"/>
            <a:ext cx="668474" cy="2874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33400" y="857255"/>
            <a:ext cx="2757854" cy="2329012"/>
            <a:chOff x="549204" y="1122141"/>
            <a:chExt cx="2757714" cy="3105337"/>
          </a:xfrm>
        </p:grpSpPr>
        <p:sp>
          <p:nvSpPr>
            <p:cNvPr id="194581" name="Isosceles Triangle 34"/>
            <p:cNvSpPr>
              <a:spLocks noChangeArrowheads="1"/>
            </p:cNvSpPr>
            <p:nvPr/>
          </p:nvSpPr>
          <p:spPr bwMode="auto">
            <a:xfrm>
              <a:off x="777792" y="1599978"/>
              <a:ext cx="2285884" cy="2133592"/>
            </a:xfrm>
            <a:prstGeom prst="triangle">
              <a:avLst>
                <a:gd name="adj" fmla="val 37301"/>
              </a:avLst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778887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94582" name="Text Box 37"/>
            <p:cNvSpPr txBox="1">
              <a:spLocks noChangeArrowheads="1"/>
            </p:cNvSpPr>
            <p:nvPr/>
          </p:nvSpPr>
          <p:spPr bwMode="auto">
            <a:xfrm>
              <a:off x="1454151" y="1122141"/>
              <a:ext cx="381031" cy="51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94583" name="Text Box 37"/>
            <p:cNvSpPr txBox="1">
              <a:spLocks noChangeArrowheads="1"/>
            </p:cNvSpPr>
            <p:nvPr/>
          </p:nvSpPr>
          <p:spPr bwMode="auto">
            <a:xfrm>
              <a:off x="549204" y="3714519"/>
              <a:ext cx="381031" cy="51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194584" name="Text Box 37"/>
            <p:cNvSpPr txBox="1">
              <a:spLocks noChangeArrowheads="1"/>
            </p:cNvSpPr>
            <p:nvPr/>
          </p:nvSpPr>
          <p:spPr bwMode="auto">
            <a:xfrm>
              <a:off x="2925887" y="3701819"/>
              <a:ext cx="381031" cy="51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</a:p>
          </p:txBody>
        </p:sp>
      </p:grp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379391" y="915570"/>
            <a:ext cx="2724150" cy="3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ABC and </a:t>
            </a:r>
            <a:r>
              <a:rPr lang="en-US" sz="19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900" b="1" dirty="0">
                <a:solidFill>
                  <a:prstClr val="white"/>
                </a:solidFill>
                <a:latin typeface="Bookman Old Style" pitchFamily="18" charset="0"/>
              </a:rPr>
              <a:t>PQR,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5787501" y="1779962"/>
            <a:ext cx="2221523" cy="40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19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900" b="1" dirty="0" smtClean="0">
                <a:solidFill>
                  <a:prstClr val="white"/>
                </a:solidFill>
                <a:latin typeface="Bookman Old Style" pitchFamily="18" charset="0"/>
              </a:rPr>
              <a:t>B  </a:t>
            </a:r>
            <a:r>
              <a:rPr lang="en-US" sz="2000" b="1" dirty="0" smtClean="0">
                <a:solidFill>
                  <a:prstClr val="white"/>
                </a:solidFill>
              </a:rPr>
              <a:t>=</a:t>
            </a:r>
            <a:r>
              <a:rPr lang="en-US" sz="19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9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9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9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5076056" y="2139530"/>
            <a:ext cx="2889738" cy="43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/>
          <a:p>
            <a:pPr algn="just" defTabSz="778887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389400" algn="l"/>
                <a:tab pos="882909" algn="l"/>
                <a:tab pos="3024605" algn="l"/>
                <a:tab pos="4283392" algn="l"/>
                <a:tab pos="4582204" algn="l"/>
              </a:tabLst>
            </a:pPr>
            <a:r>
              <a:rPr lang="en-US" sz="22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r>
              <a:rPr lang="en-US" sz="2200" b="1" dirty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r>
              <a:rPr lang="en-US" sz="22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2200" b="1" dirty="0">
                <a:solidFill>
                  <a:prstClr val="white"/>
                </a:solidFill>
                <a:latin typeface="Bookman Old Style" pitchFamily="18" charset="0"/>
              </a:rPr>
              <a:t>ABC </a:t>
            </a:r>
            <a:r>
              <a:rPr lang="en-US" sz="2200" b="1" dirty="0">
                <a:solidFill>
                  <a:prstClr val="white"/>
                </a:solidFill>
                <a:latin typeface="Symbol" pitchFamily="18" charset="2"/>
              </a:rPr>
              <a:t>~</a:t>
            </a:r>
            <a:r>
              <a:rPr lang="en-US" sz="22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22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2200" b="1" dirty="0">
                <a:solidFill>
                  <a:prstClr val="white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475656" y="202485"/>
            <a:ext cx="5610958" cy="44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 marL="514350" indent="-514350"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sz="24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			 </a:t>
            </a:r>
            <a:r>
              <a:rPr lang="en-US" sz="2400" dirty="0" smtClean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Criterion </a:t>
            </a:r>
            <a:r>
              <a:rPr lang="en-US" sz="2400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Of Similarity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 rot="17985698">
            <a:off x="624967" y="1709282"/>
            <a:ext cx="919163" cy="34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prstClr val="white"/>
                </a:solidFill>
                <a:latin typeface="Bookman Old Style" pitchFamily="18" charset="0"/>
              </a:rPr>
              <a:t>8 cm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 rot="17889384">
            <a:off x="3570049" y="2088363"/>
            <a:ext cx="771525" cy="32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4 cm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371606" y="2790830"/>
            <a:ext cx="1188427" cy="34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prstClr val="white"/>
                </a:solidFill>
                <a:latin typeface="Bookman Old Style" pitchFamily="18" charset="0"/>
              </a:rPr>
              <a:t>12 cm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149969" y="2801541"/>
            <a:ext cx="914400" cy="32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9" tIns="38940" rIns="77879" bIns="38940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778887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6 cm</a:t>
            </a:r>
          </a:p>
        </p:txBody>
      </p:sp>
      <p:grpSp>
        <p:nvGrpSpPr>
          <p:cNvPr id="1229857" name="Group 33"/>
          <p:cNvGrpSpPr>
            <a:grpSpLocks/>
          </p:cNvGrpSpPr>
          <p:nvPr/>
        </p:nvGrpSpPr>
        <p:grpSpPr bwMode="auto">
          <a:xfrm>
            <a:off x="3613635" y="1585920"/>
            <a:ext cx="1789232" cy="1583532"/>
            <a:chOff x="2466" y="1332"/>
            <a:chExt cx="1221" cy="1330"/>
          </a:xfrm>
        </p:grpSpPr>
        <p:sp>
          <p:nvSpPr>
            <p:cNvPr id="194577" name="Text Box 37"/>
            <p:cNvSpPr txBox="1">
              <a:spLocks noChangeArrowheads="1"/>
            </p:cNvSpPr>
            <p:nvPr/>
          </p:nvSpPr>
          <p:spPr bwMode="auto">
            <a:xfrm>
              <a:off x="3427" y="2365"/>
              <a:ext cx="26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194578" name="Text Box 37"/>
            <p:cNvSpPr txBox="1">
              <a:spLocks noChangeArrowheads="1"/>
            </p:cNvSpPr>
            <p:nvPr/>
          </p:nvSpPr>
          <p:spPr bwMode="auto">
            <a:xfrm>
              <a:off x="2466" y="2361"/>
              <a:ext cx="26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</a:p>
          </p:txBody>
        </p:sp>
        <p:sp>
          <p:nvSpPr>
            <p:cNvPr id="194579" name="Text Box 37"/>
            <p:cNvSpPr txBox="1">
              <a:spLocks noChangeArrowheads="1"/>
            </p:cNvSpPr>
            <p:nvPr/>
          </p:nvSpPr>
          <p:spPr bwMode="auto">
            <a:xfrm>
              <a:off x="2827" y="1332"/>
              <a:ext cx="26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77888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194580" name="Isosceles Triangle 34"/>
            <p:cNvSpPr>
              <a:spLocks noChangeArrowheads="1"/>
            </p:cNvSpPr>
            <p:nvPr/>
          </p:nvSpPr>
          <p:spPr bwMode="auto">
            <a:xfrm>
              <a:off x="2614" y="1614"/>
              <a:ext cx="888" cy="765"/>
            </a:xfrm>
            <a:prstGeom prst="triangle">
              <a:avLst>
                <a:gd name="adj" fmla="val 37301"/>
              </a:avLst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778887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677214" y="126652"/>
            <a:ext cx="455574" cy="58477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3200" b="1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S</a:t>
            </a:r>
            <a:endParaRPr lang="en-IN" sz="320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9216" y="122834"/>
            <a:ext cx="479618" cy="58477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3200" b="1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A</a:t>
            </a:r>
            <a:endParaRPr lang="en-IN" sz="3200" b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3026" y="122833"/>
            <a:ext cx="410648" cy="584775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/>
            <a:r>
              <a:rPr lang="en-US" sz="3200" b="1" dirty="0">
                <a:solidFill>
                  <a:prstClr val="white"/>
                </a:solidFill>
                <a:latin typeface="Bookman Old Style" pitchFamily="18" charset="0"/>
                <a:ea typeface="Lucida Sans Unicode" pitchFamily="34" charset="0"/>
                <a:cs typeface="Lucida Sans Unicode" pitchFamily="34" charset="0"/>
              </a:rPr>
              <a:t>S</a:t>
            </a:r>
            <a:endParaRPr lang="en-IN" sz="3200" b="1" dirty="0">
              <a:solidFill>
                <a:prstClr val="white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 flipV="1">
            <a:off x="2178263" y="809228"/>
            <a:ext cx="2134991" cy="406406"/>
          </a:xfrm>
          <a:prstGeom prst="wedgeRoundRectCallout">
            <a:avLst>
              <a:gd name="adj1" fmla="val -46095"/>
              <a:gd name="adj2" fmla="val 101424"/>
              <a:gd name="adj3" fmla="val 16667"/>
            </a:avLst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2557" y="842608"/>
            <a:ext cx="2186403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INCLUDED ANGLE 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756930" y="2822348"/>
            <a:ext cx="230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3806560" y="2832504"/>
            <a:ext cx="1348223" cy="953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623000" y="3195200"/>
            <a:ext cx="497252" cy="695385"/>
            <a:chOff x="4988551" y="3242765"/>
            <a:chExt cx="497252" cy="695385"/>
          </a:xfrm>
        </p:grpSpPr>
        <p:sp>
          <p:nvSpPr>
            <p:cNvPr id="35" name="TextBox 34"/>
            <p:cNvSpPr txBox="1"/>
            <p:nvPr/>
          </p:nvSpPr>
          <p:spPr>
            <a:xfrm>
              <a:off x="4998076" y="324276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A</a:t>
              </a:r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039351" y="3593594"/>
              <a:ext cx="3714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88551" y="3538040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PQ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35805" y="3357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318253" y="3203783"/>
            <a:ext cx="320860" cy="682685"/>
            <a:chOff x="5683804" y="3251348"/>
            <a:chExt cx="320860" cy="682685"/>
          </a:xfrm>
        </p:grpSpPr>
        <p:sp>
          <p:nvSpPr>
            <p:cNvPr id="43" name="TextBox 42"/>
            <p:cNvSpPr txBox="1"/>
            <p:nvPr/>
          </p:nvSpPr>
          <p:spPr>
            <a:xfrm>
              <a:off x="5683804" y="32513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8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721319" y="3592652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90154" y="35339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4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68206" y="3193317"/>
            <a:ext cx="505267" cy="695385"/>
            <a:chOff x="4988551" y="3242765"/>
            <a:chExt cx="505267" cy="695385"/>
          </a:xfrm>
        </p:grpSpPr>
        <p:sp>
          <p:nvSpPr>
            <p:cNvPr id="51" name="TextBox 50"/>
            <p:cNvSpPr txBox="1"/>
            <p:nvPr/>
          </p:nvSpPr>
          <p:spPr>
            <a:xfrm>
              <a:off x="5000454" y="3242765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  <a:r>
                <a:rPr lang="en-US" sz="2000" b="1" dirty="0" smtClean="0">
                  <a:solidFill>
                    <a:prstClr val="white"/>
                  </a:solidFill>
                </a:rPr>
                <a:t>C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5039351" y="3593594"/>
              <a:ext cx="3714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988551" y="3538040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Q</a:t>
              </a:r>
              <a:r>
                <a:rPr lang="en-US" sz="2000" b="1" dirty="0" smtClean="0">
                  <a:solidFill>
                    <a:prstClr val="white"/>
                  </a:solidFill>
                </a:rPr>
                <a:t>R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081011" y="33555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296784" y="3201900"/>
            <a:ext cx="444352" cy="682685"/>
            <a:chOff x="5617129" y="3251348"/>
            <a:chExt cx="444352" cy="682685"/>
          </a:xfrm>
        </p:grpSpPr>
        <p:sp>
          <p:nvSpPr>
            <p:cNvPr id="63" name="TextBox 62"/>
            <p:cNvSpPr txBox="1"/>
            <p:nvPr/>
          </p:nvSpPr>
          <p:spPr>
            <a:xfrm>
              <a:off x="5617129" y="325134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12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721319" y="3592652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690154" y="35339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76472" y="1226291"/>
            <a:ext cx="516302" cy="695385"/>
            <a:chOff x="4969501" y="3242765"/>
            <a:chExt cx="516302" cy="695385"/>
          </a:xfrm>
        </p:grpSpPr>
        <p:sp>
          <p:nvSpPr>
            <p:cNvPr id="67" name="TextBox 66"/>
            <p:cNvSpPr txBox="1"/>
            <p:nvPr/>
          </p:nvSpPr>
          <p:spPr>
            <a:xfrm>
              <a:off x="4969501" y="324276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A</a:t>
              </a:r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5039351" y="3593594"/>
              <a:ext cx="3714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988551" y="3538040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PQ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308327" y="13884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520925" y="1234874"/>
            <a:ext cx="505267" cy="682685"/>
            <a:chOff x="5613954" y="3251348"/>
            <a:chExt cx="505267" cy="682685"/>
          </a:xfrm>
        </p:grpSpPr>
        <p:sp>
          <p:nvSpPr>
            <p:cNvPr id="72" name="TextBox 71"/>
            <p:cNvSpPr txBox="1"/>
            <p:nvPr/>
          </p:nvSpPr>
          <p:spPr>
            <a:xfrm>
              <a:off x="5617129" y="3251348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BC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721319" y="3592652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613954" y="3533923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QR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583677" y="33523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866125" y="3198760"/>
            <a:ext cx="320860" cy="682685"/>
            <a:chOff x="5683804" y="3251348"/>
            <a:chExt cx="320860" cy="682685"/>
          </a:xfrm>
        </p:grpSpPr>
        <p:sp>
          <p:nvSpPr>
            <p:cNvPr id="77" name="TextBox 76"/>
            <p:cNvSpPr txBox="1"/>
            <p:nvPr/>
          </p:nvSpPr>
          <p:spPr>
            <a:xfrm>
              <a:off x="5683804" y="32513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2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5721319" y="3592652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690154" y="35339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</a:rPr>
                <a:t>1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614411" y="33555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</a:rPr>
              <a:t>=</a:t>
            </a:r>
            <a:endParaRPr lang="en-US" sz="1800" b="1" dirty="0">
              <a:solidFill>
                <a:prstClr val="white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896859" y="3201900"/>
            <a:ext cx="320860" cy="682685"/>
            <a:chOff x="5683804" y="3251348"/>
            <a:chExt cx="320860" cy="682685"/>
          </a:xfrm>
        </p:grpSpPr>
        <p:sp>
          <p:nvSpPr>
            <p:cNvPr id="82" name="TextBox 81"/>
            <p:cNvSpPr txBox="1"/>
            <p:nvPr/>
          </p:nvSpPr>
          <p:spPr>
            <a:xfrm>
              <a:off x="5683804" y="32513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2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721319" y="3592652"/>
              <a:ext cx="2519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690154" y="35339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</a:rPr>
                <a:t>1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H="1">
            <a:off x="3813419" y="1884531"/>
            <a:ext cx="495239" cy="95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762000" y="1186494"/>
            <a:ext cx="859835" cy="16293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1744527" y="3131571"/>
            <a:ext cx="559797" cy="7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3771615" y="3150575"/>
            <a:ext cx="559797" cy="7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ounded Rectangle 90"/>
          <p:cNvSpPr/>
          <p:nvPr/>
        </p:nvSpPr>
        <p:spPr>
          <a:xfrm>
            <a:off x="637913" y="3197052"/>
            <a:ext cx="447040" cy="658462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702837" y="3186643"/>
            <a:ext cx="447040" cy="658462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448738" y="2496430"/>
            <a:ext cx="666751" cy="609046"/>
          </a:xfrm>
          <a:prstGeom prst="arc">
            <a:avLst>
              <a:gd name="adj1" fmla="val 17785603"/>
              <a:gd name="adj2" fmla="val 49539"/>
            </a:avLst>
          </a:prstGeom>
          <a:solidFill>
            <a:srgbClr val="FFFF4F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Arc 94"/>
          <p:cNvSpPr/>
          <p:nvPr/>
        </p:nvSpPr>
        <p:spPr>
          <a:xfrm>
            <a:off x="3574285" y="2550910"/>
            <a:ext cx="557417" cy="529849"/>
          </a:xfrm>
          <a:prstGeom prst="arc">
            <a:avLst>
              <a:gd name="adj1" fmla="val 17785603"/>
              <a:gd name="adj2" fmla="val 49539"/>
            </a:avLst>
          </a:prstGeom>
          <a:solidFill>
            <a:srgbClr val="FFFF4F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35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1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50"/>
                            </p:stCondLst>
                            <p:childTnLst>
                              <p:par>
                                <p:cTn id="166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2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8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7" presetID="28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3" grpId="0" animBg="1"/>
      <p:bldP spid="93" grpId="1" animBg="1"/>
      <p:bldP spid="88" grpId="0" animBg="1"/>
      <p:bldP spid="88" grpId="1" animBg="1"/>
      <p:bldP spid="87" grpId="0" animBg="1"/>
      <p:bldP spid="87" grpId="1" animBg="1"/>
      <p:bldP spid="46" grpId="0"/>
      <p:bldP spid="47" grpId="0"/>
      <p:bldP spid="48" grpId="0"/>
      <p:bldP spid="49" grpId="0"/>
      <p:bldP spid="54" grpId="0"/>
      <p:bldP spid="55" grpId="0"/>
      <p:bldP spid="56" grpId="0"/>
      <p:bldP spid="57" grpId="0"/>
      <p:bldP spid="4" grpId="0"/>
      <p:bldP spid="4" grpId="1"/>
      <p:bldP spid="5" grpId="0"/>
      <p:bldP spid="5" grpId="1"/>
      <p:bldP spid="6" grpId="0"/>
      <p:bldP spid="6" grpId="1"/>
      <p:bldP spid="32" grpId="0" animBg="1"/>
      <p:bldP spid="32" grpId="1" animBg="1"/>
      <p:bldP spid="7" grpId="0" build="allAtOnce"/>
      <p:bldP spid="39" grpId="0"/>
      <p:bldP spid="61" grpId="0"/>
      <p:bldP spid="70" grpId="0"/>
      <p:bldP spid="75" grpId="0"/>
      <p:bldP spid="80" grpId="0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10" grpId="0" animBg="1"/>
      <p:bldP spid="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19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e 31"/>
          <p:cNvSpPr/>
          <p:nvPr/>
        </p:nvSpPr>
        <p:spPr>
          <a:xfrm rot="14279674">
            <a:off x="6721839" y="2393527"/>
            <a:ext cx="497604" cy="497980"/>
          </a:xfrm>
          <a:prstGeom prst="pie">
            <a:avLst>
              <a:gd name="adj1" fmla="val 18035478"/>
              <a:gd name="adj2" fmla="val 198852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Pie 42"/>
          <p:cNvSpPr/>
          <p:nvPr/>
        </p:nvSpPr>
        <p:spPr>
          <a:xfrm rot="9830886">
            <a:off x="5349327" y="1600984"/>
            <a:ext cx="497980" cy="497604"/>
          </a:xfrm>
          <a:prstGeom prst="pie">
            <a:avLst>
              <a:gd name="adj1" fmla="val 13664408"/>
              <a:gd name="adj2" fmla="val 198852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 rot="5092768">
            <a:off x="4551767" y="2395521"/>
            <a:ext cx="497604" cy="497980"/>
          </a:xfrm>
          <a:prstGeom prst="pie">
            <a:avLst>
              <a:gd name="adj1" fmla="val 13758565"/>
              <a:gd name="adj2" fmla="val 165486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Pie 40"/>
          <p:cNvSpPr/>
          <p:nvPr/>
        </p:nvSpPr>
        <p:spPr>
          <a:xfrm rot="17854326">
            <a:off x="3693864" y="2467290"/>
            <a:ext cx="497604" cy="497980"/>
          </a:xfrm>
          <a:prstGeom prst="pie">
            <a:avLst>
              <a:gd name="adj1" fmla="val 14501725"/>
              <a:gd name="adj2" fmla="val 164494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0" name="Pie 39"/>
          <p:cNvSpPr/>
          <p:nvPr/>
        </p:nvSpPr>
        <p:spPr>
          <a:xfrm rot="8715000">
            <a:off x="437651" y="2457909"/>
            <a:ext cx="497980" cy="497604"/>
          </a:xfrm>
          <a:prstGeom prst="pie">
            <a:avLst>
              <a:gd name="adj1" fmla="val 10178715"/>
              <a:gd name="adj2" fmla="val 1305920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9" name="Pie 38"/>
          <p:cNvSpPr/>
          <p:nvPr/>
        </p:nvSpPr>
        <p:spPr>
          <a:xfrm rot="13255242">
            <a:off x="1648270" y="1249776"/>
            <a:ext cx="497980" cy="497604"/>
          </a:xfrm>
          <a:prstGeom prst="pie">
            <a:avLst>
              <a:gd name="adj1" fmla="val 10178715"/>
              <a:gd name="adj2" fmla="val 164494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24521" y="4433181"/>
            <a:ext cx="3805559" cy="45677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5975" y="557906"/>
            <a:ext cx="8991600" cy="834353"/>
          </a:xfrm>
          <a:prstGeom prst="rect">
            <a:avLst/>
          </a:prstGeom>
        </p:spPr>
        <p:txBody>
          <a:bodyPr wrap="squar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pairs of triangles are similar. Write the similarity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criterion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used by you for answering the question and also write the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pairs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similar triangles in the symbolic form :</a:t>
            </a:r>
          </a:p>
        </p:txBody>
      </p:sp>
      <p:cxnSp>
        <p:nvCxnSpPr>
          <p:cNvPr id="60" name="Straight Connector 59"/>
          <p:cNvCxnSpPr/>
          <p:nvPr/>
        </p:nvCxnSpPr>
        <p:spPr>
          <a:xfrm rot="5400000" flipH="1" flipV="1">
            <a:off x="676245" y="1493998"/>
            <a:ext cx="1218072" cy="121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>
            <a:off x="1894881" y="1494562"/>
            <a:ext cx="2057402" cy="1218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0800000">
            <a:off x="675681" y="2712634"/>
            <a:ext cx="3276600" cy="1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722693" y="1724502"/>
            <a:ext cx="450764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60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11575" y="2408269"/>
            <a:ext cx="450764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80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13655" y="2439015"/>
            <a:ext cx="450764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40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48752" y="1235438"/>
            <a:ext cx="312076" cy="306567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A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3372" y="2590714"/>
            <a:ext cx="312076" cy="306567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B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20854" y="2571110"/>
            <a:ext cx="314510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C</a:t>
            </a:r>
            <a:endParaRPr lang="en-US" sz="1400" b="1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4792634" y="1845242"/>
            <a:ext cx="809253" cy="800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5592655" y="1842832"/>
            <a:ext cx="1377986" cy="799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4817292" y="2646020"/>
            <a:ext cx="2160000" cy="1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410767" y="2028188"/>
            <a:ext cx="450764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60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18892" y="2377648"/>
            <a:ext cx="450764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80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305994" y="2384084"/>
            <a:ext cx="450764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40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424111" y="1629222"/>
            <a:ext cx="304892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P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17397" y="2562378"/>
            <a:ext cx="324128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Q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900221" y="2515859"/>
            <a:ext cx="314510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1720" y="2978671"/>
            <a:ext cx="643897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i="1" dirty="0">
                <a:solidFill>
                  <a:prstClr val="white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91199" y="4187647"/>
            <a:ext cx="3744105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        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 &amp;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PQR are similar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382705" y="4486259"/>
            <a:ext cx="3688000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 ~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PQR by AAA similarity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97479" y="2978705"/>
            <a:ext cx="1947879" cy="338851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 &amp;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70225" y="3323441"/>
            <a:ext cx="1836793" cy="340129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 = P = 60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0225" y="3612975"/>
            <a:ext cx="1836793" cy="340129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 = Q = 80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70225" y="3900056"/>
            <a:ext cx="1836793" cy="340129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 = R = 40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0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 flipH="1" flipV="1">
            <a:off x="677761" y="1489529"/>
            <a:ext cx="1218072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896397" y="1490093"/>
            <a:ext cx="2057402" cy="12180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677198" y="2708165"/>
            <a:ext cx="3276600" cy="1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91177" y="1828845"/>
            <a:ext cx="819155" cy="8188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591610" y="1834000"/>
            <a:ext cx="1379031" cy="8160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791118" y="2642955"/>
            <a:ext cx="2179523" cy="70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15344" y="1675178"/>
            <a:ext cx="33393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ln w="9525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99317" y="1993023"/>
            <a:ext cx="33393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ln w="9525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25274" y="2321110"/>
            <a:ext cx="33393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ln w="9525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94265" y="2313197"/>
            <a:ext cx="33393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ln w="9525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20893" y="2302388"/>
            <a:ext cx="33393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ln w="9525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45725" y="2265572"/>
            <a:ext cx="33393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ln w="9525">
                  <a:noFill/>
                  <a:prstDash val="solid"/>
                  <a:miter lim="800000"/>
                </a:ln>
                <a:solidFill>
                  <a:prstClr val="white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09179" y="146343"/>
            <a:ext cx="2619786" cy="523220"/>
            <a:chOff x="2864198" y="146343"/>
            <a:chExt cx="2619786" cy="523220"/>
          </a:xfrm>
        </p:grpSpPr>
        <p:sp>
          <p:nvSpPr>
            <p:cNvPr id="3" name="Rounded Rectangle 2"/>
            <p:cNvSpPr/>
            <p:nvPr/>
          </p:nvSpPr>
          <p:spPr>
            <a:xfrm>
              <a:off x="2864198" y="221929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22454" y="146343"/>
              <a:ext cx="256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EX.6.3 Q.1 (</a:t>
              </a:r>
              <a:r>
                <a:rPr lang="en-US" sz="28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8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2" grpId="0" animBg="1"/>
      <p:bldP spid="41" grpId="0" animBg="1"/>
      <p:bldP spid="40" grpId="0" animBg="1"/>
      <p:bldP spid="39" grpId="0" animBg="1"/>
      <p:bldP spid="100" grpId="0" animBg="1"/>
      <p:bldP spid="76" grpId="0"/>
      <p:bldP spid="76" grpId="1"/>
      <p:bldP spid="77" grpId="0"/>
      <p:bldP spid="77" grpId="1"/>
      <p:bldP spid="78" grpId="0"/>
      <p:bldP spid="78" grpId="1"/>
      <p:bldP spid="79" grpId="0"/>
      <p:bldP spid="80" grpId="0"/>
      <p:bldP spid="81" grpId="0"/>
      <p:bldP spid="91" grpId="0"/>
      <p:bldP spid="91" grpId="1"/>
      <p:bldP spid="92" grpId="0"/>
      <p:bldP spid="92" grpId="1"/>
      <p:bldP spid="93" grpId="0"/>
      <p:bldP spid="93" grpId="1"/>
      <p:bldP spid="94" grpId="0"/>
      <p:bldP spid="95" grpId="0"/>
      <p:bldP spid="96" grpId="0"/>
      <p:bldP spid="97" grpId="0"/>
      <p:bldP spid="98" grpId="0"/>
      <p:bldP spid="99" grpId="0"/>
      <p:bldP spid="38" grpId="0"/>
      <p:bldP spid="33" grpId="0"/>
      <p:bldP spid="34" grpId="0"/>
      <p:bldP spid="35" grpId="0"/>
      <p:bldP spid="53" grpId="0"/>
      <p:bldP spid="53" grpId="1"/>
      <p:bldP spid="54" grpId="0"/>
      <p:bldP spid="54" grpId="1"/>
      <p:bldP spid="55" grpId="0"/>
      <p:bldP spid="55" grpId="1"/>
      <p:bldP spid="58" grpId="0"/>
      <p:bldP spid="58" grpId="1"/>
      <p:bldP spid="59" grpId="0"/>
      <p:bldP spid="59" grpId="1"/>
      <p:bldP spid="62" grpId="0"/>
      <p:bldP spid="6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2299" y="167958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EXERCISE 6.1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566745"/>
            <a:ext cx="683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1. Fill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in the blanks using the correct word given in brackets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700" y="933874"/>
            <a:ext cx="560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6400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(i)	All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circles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are </a:t>
            </a:r>
            <a:r>
              <a:rPr lang="en-US" sz="1600" b="1" u="sng" dirty="0" smtClean="0">
                <a:solidFill>
                  <a:prstClr val="white"/>
                </a:solidFill>
                <a:latin typeface="Bookman Old Style" pitchFamily="18" charset="0"/>
              </a:rPr>
              <a:t>__________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 (congruent, similar)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>
              <a:tabLst>
                <a:tab pos="406400" algn="l"/>
              </a:tabLst>
            </a:pP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368" y="1339587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6400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(ii)	All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squares are </a:t>
            </a:r>
            <a:r>
              <a:rPr lang="en-US" sz="1600" b="1" u="sng" dirty="0" smtClean="0">
                <a:solidFill>
                  <a:prstClr val="white"/>
                </a:solidFill>
                <a:latin typeface="Bookman Old Style" pitchFamily="18" charset="0"/>
              </a:rPr>
              <a:t>__________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 (similar, congruent)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>
              <a:tabLst>
                <a:tab pos="406400" algn="l"/>
              </a:tabLst>
            </a:pP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369" y="1678629"/>
            <a:ext cx="6925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(iii) All </a:t>
            </a:r>
            <a:r>
              <a:rPr lang="en-US" sz="1600" b="1" u="sng" dirty="0" smtClean="0">
                <a:solidFill>
                  <a:prstClr val="white"/>
                </a:solidFill>
                <a:latin typeface="Bookman Old Style" pitchFamily="18" charset="0"/>
              </a:rPr>
              <a:t>____________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triangles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similar. (isosceles, equilateral)</a:t>
            </a:r>
          </a:p>
        </p:txBody>
      </p:sp>
      <p:grpSp>
        <p:nvGrpSpPr>
          <p:cNvPr id="10" name="Group 9" hidden="1"/>
          <p:cNvGrpSpPr>
            <a:grpSpLocks/>
          </p:cNvGrpSpPr>
          <p:nvPr/>
        </p:nvGrpSpPr>
        <p:grpSpPr bwMode="auto">
          <a:xfrm>
            <a:off x="1138727" y="1646884"/>
            <a:ext cx="4988168" cy="610515"/>
            <a:chOff x="597" y="2968"/>
            <a:chExt cx="5703" cy="413"/>
          </a:xfrm>
          <a:effectLst/>
        </p:grpSpPr>
        <p:sp>
          <p:nvSpPr>
            <p:cNvPr id="11" name="Rounded Rectangle 10"/>
            <p:cNvSpPr/>
            <p:nvPr/>
          </p:nvSpPr>
          <p:spPr>
            <a:xfrm>
              <a:off x="597" y="2968"/>
              <a:ext cx="5397" cy="413"/>
            </a:xfrm>
            <a:prstGeom prst="roundRect">
              <a:avLst/>
            </a:prstGeom>
            <a:solidFill>
              <a:srgbClr val="FF6347">
                <a:alpha val="50196"/>
              </a:srgbClr>
            </a:solidFill>
            <a:ln w="3175">
              <a:solidFill>
                <a:srgbClr val="8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6" y="2994"/>
              <a:ext cx="5574" cy="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464">
                <a:defRPr/>
              </a:pPr>
              <a:r>
                <a:rPr lang="en-US" sz="16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Figures whose </a:t>
              </a: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SHAPE </a:t>
              </a:r>
              <a:r>
                <a:rPr lang="en-US" sz="16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is </a:t>
              </a: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SAME </a:t>
              </a:r>
              <a:r>
                <a:rPr lang="en-US" sz="16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and </a:t>
              </a: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size</a:t>
              </a:r>
            </a:p>
            <a:p>
              <a:pPr defTabSz="913464">
                <a:defRPr/>
              </a:pP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may or may not be same are similar.</a:t>
              </a:r>
            </a:p>
          </p:txBody>
        </p:sp>
      </p:grpSp>
      <p:sp>
        <p:nvSpPr>
          <p:cNvPr id="13" name="Oval 12" hidden="1"/>
          <p:cNvSpPr/>
          <p:nvPr/>
        </p:nvSpPr>
        <p:spPr>
          <a:xfrm>
            <a:off x="2878410" y="2300501"/>
            <a:ext cx="1073518" cy="1073518"/>
          </a:xfrm>
          <a:prstGeom prst="ellipse">
            <a:avLst/>
          </a:prstGeom>
          <a:solidFill>
            <a:srgbClr val="33CCFF"/>
          </a:solidFill>
          <a:ln w="38100">
            <a:solidFill>
              <a:srgbClr val="0000FF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7" tIns="45669" rIns="91347" bIns="45669" anchor="ctr"/>
          <a:lstStyle/>
          <a:p>
            <a:pPr defTabSz="913464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Oval 13" hidden="1"/>
          <p:cNvSpPr/>
          <p:nvPr/>
        </p:nvSpPr>
        <p:spPr>
          <a:xfrm>
            <a:off x="1966843" y="2517220"/>
            <a:ext cx="640080" cy="640080"/>
          </a:xfrm>
          <a:prstGeom prst="ellipse">
            <a:avLst/>
          </a:prstGeom>
          <a:solidFill>
            <a:srgbClr val="FAC090">
              <a:alpha val="69804"/>
            </a:srgbClr>
          </a:solidFill>
          <a:ln w="381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7" tIns="45669" rIns="91347" bIns="45669" anchor="ctr"/>
          <a:lstStyle/>
          <a:p>
            <a:pPr defTabSz="913464">
              <a:defRPr/>
            </a:pP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5" name="Group 14" hidden="1"/>
          <p:cNvGrpSpPr>
            <a:grpSpLocks/>
          </p:cNvGrpSpPr>
          <p:nvPr/>
        </p:nvGrpSpPr>
        <p:grpSpPr bwMode="auto">
          <a:xfrm>
            <a:off x="959301" y="3467896"/>
            <a:ext cx="5776521" cy="646575"/>
            <a:chOff x="555" y="2994"/>
            <a:chExt cx="5574" cy="356"/>
          </a:xfrm>
          <a:effectLst/>
        </p:grpSpPr>
        <p:sp>
          <p:nvSpPr>
            <p:cNvPr id="16" name="Rounded Rectangle 15"/>
            <p:cNvSpPr/>
            <p:nvPr/>
          </p:nvSpPr>
          <p:spPr>
            <a:xfrm>
              <a:off x="557" y="2994"/>
              <a:ext cx="5411" cy="356"/>
            </a:xfrm>
            <a:prstGeom prst="roundRect">
              <a:avLst/>
            </a:prstGeom>
            <a:solidFill>
              <a:srgbClr val="FF6347">
                <a:alpha val="50196"/>
              </a:srgbClr>
            </a:solidFill>
            <a:ln w="3175">
              <a:solidFill>
                <a:srgbClr val="8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5" y="3009"/>
              <a:ext cx="5574" cy="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464">
                <a:defRPr/>
              </a:pP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Circles have same shape but their size may or may not be the same.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06923" y="913612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similar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9" name="Group 18" hidden="1"/>
          <p:cNvGrpSpPr>
            <a:grpSpLocks/>
          </p:cNvGrpSpPr>
          <p:nvPr/>
        </p:nvGrpSpPr>
        <p:grpSpPr bwMode="auto">
          <a:xfrm>
            <a:off x="1136951" y="1958997"/>
            <a:ext cx="4988168" cy="610515"/>
            <a:chOff x="597" y="2968"/>
            <a:chExt cx="5703" cy="413"/>
          </a:xfrm>
          <a:effectLst/>
        </p:grpSpPr>
        <p:sp>
          <p:nvSpPr>
            <p:cNvPr id="20" name="Rounded Rectangle 19"/>
            <p:cNvSpPr/>
            <p:nvPr/>
          </p:nvSpPr>
          <p:spPr>
            <a:xfrm>
              <a:off x="597" y="2968"/>
              <a:ext cx="5397" cy="413"/>
            </a:xfrm>
            <a:prstGeom prst="roundRect">
              <a:avLst/>
            </a:prstGeom>
            <a:solidFill>
              <a:srgbClr val="FF6347">
                <a:alpha val="50196"/>
              </a:srgbClr>
            </a:solidFill>
            <a:ln w="3175">
              <a:solidFill>
                <a:srgbClr val="8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6" y="2994"/>
              <a:ext cx="5574" cy="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464">
                <a:defRPr/>
              </a:pPr>
              <a:r>
                <a:rPr lang="en-US" sz="16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Figures whose </a:t>
              </a: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SHAPE </a:t>
              </a:r>
              <a:r>
                <a:rPr lang="en-US" sz="16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is </a:t>
              </a: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SAME </a:t>
              </a:r>
              <a:r>
                <a:rPr lang="en-US" sz="16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and </a:t>
              </a: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size</a:t>
              </a:r>
            </a:p>
            <a:p>
              <a:pPr defTabSz="913464">
                <a:defRPr/>
              </a:pP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may or may not be same are similar.</a:t>
              </a:r>
            </a:p>
          </p:txBody>
        </p:sp>
      </p:grpSp>
      <p:grpSp>
        <p:nvGrpSpPr>
          <p:cNvPr id="7" name="Group 6" hidden="1"/>
          <p:cNvGrpSpPr/>
          <p:nvPr/>
        </p:nvGrpSpPr>
        <p:grpSpPr>
          <a:xfrm>
            <a:off x="1689913" y="2638169"/>
            <a:ext cx="1909522" cy="1011078"/>
            <a:chOff x="1689913" y="2413718"/>
            <a:chExt cx="1909522" cy="1011078"/>
          </a:xfrm>
        </p:grpSpPr>
        <p:sp>
          <p:nvSpPr>
            <p:cNvPr id="22" name="Rectangle 21"/>
            <p:cNvSpPr/>
            <p:nvPr/>
          </p:nvSpPr>
          <p:spPr>
            <a:xfrm>
              <a:off x="1689913" y="2413718"/>
              <a:ext cx="1011078" cy="1011078"/>
            </a:xfrm>
            <a:prstGeom prst="rect">
              <a:avLst/>
            </a:prstGeom>
            <a:solidFill>
              <a:srgbClr val="33CCFF"/>
            </a:solidFill>
            <a:ln w="38100">
              <a:solidFill>
                <a:srgbClr val="0000FF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47" tIns="45669" rIns="91347" bIns="45669" anchor="ctr"/>
            <a:lstStyle/>
            <a:p>
              <a:pPr defTabSz="913464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67915" y="2569512"/>
              <a:ext cx="731520" cy="731520"/>
            </a:xfrm>
            <a:prstGeom prst="rect">
              <a:avLst/>
            </a:prstGeom>
            <a:solidFill>
              <a:srgbClr val="FAC090">
                <a:alpha val="69804"/>
              </a:srgbClr>
            </a:solidFill>
            <a:ln w="38100"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47" tIns="45669" rIns="91347" bIns="45669" anchor="ctr"/>
            <a:lstStyle/>
            <a:p>
              <a:pPr defTabSz="913464"/>
              <a:endPara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 hidden="1"/>
          <p:cNvGrpSpPr>
            <a:grpSpLocks/>
          </p:cNvGrpSpPr>
          <p:nvPr/>
        </p:nvGrpSpPr>
        <p:grpSpPr bwMode="auto">
          <a:xfrm>
            <a:off x="943416" y="3771911"/>
            <a:ext cx="5776521" cy="646575"/>
            <a:chOff x="555" y="2994"/>
            <a:chExt cx="5574" cy="356"/>
          </a:xfrm>
          <a:effectLst/>
        </p:grpSpPr>
        <p:sp>
          <p:nvSpPr>
            <p:cNvPr id="25" name="Rounded Rectangle 24"/>
            <p:cNvSpPr/>
            <p:nvPr/>
          </p:nvSpPr>
          <p:spPr>
            <a:xfrm>
              <a:off x="557" y="2994"/>
              <a:ext cx="5411" cy="356"/>
            </a:xfrm>
            <a:prstGeom prst="roundRect">
              <a:avLst/>
            </a:prstGeom>
            <a:solidFill>
              <a:srgbClr val="FF6347">
                <a:alpha val="50196"/>
              </a:srgbClr>
            </a:solidFill>
            <a:ln w="3175">
              <a:solidFill>
                <a:srgbClr val="8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5" y="3009"/>
              <a:ext cx="5574" cy="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464">
                <a:defRPr/>
              </a:pPr>
              <a:r>
                <a:rPr lang="en-US" sz="16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Square have same shape but their size may or may not be the same.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704228" y="131835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similar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7092" y="1677616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itchFamily="18" charset="0"/>
              </a:rPr>
              <a:t>equilateral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88228" y="2793963"/>
            <a:ext cx="3362543" cy="1722685"/>
            <a:chOff x="688228" y="2793963"/>
            <a:chExt cx="3362543" cy="1722685"/>
          </a:xfrm>
        </p:grpSpPr>
        <p:sp>
          <p:nvSpPr>
            <p:cNvPr id="28" name="Right Triangle 27"/>
            <p:cNvSpPr/>
            <p:nvPr/>
          </p:nvSpPr>
          <p:spPr>
            <a:xfrm>
              <a:off x="3019993" y="2793963"/>
              <a:ext cx="1030778" cy="1722685"/>
            </a:xfrm>
            <a:custGeom>
              <a:avLst/>
              <a:gdLst>
                <a:gd name="connsiteX0" fmla="*/ 0 w 1030778"/>
                <a:gd name="connsiteY0" fmla="*/ 1822680 h 1822680"/>
                <a:gd name="connsiteX1" fmla="*/ 0 w 1030778"/>
                <a:gd name="connsiteY1" fmla="*/ 0 h 1822680"/>
                <a:gd name="connsiteX2" fmla="*/ 1030778 w 1030778"/>
                <a:gd name="connsiteY2" fmla="*/ 1822680 h 1822680"/>
                <a:gd name="connsiteX3" fmla="*/ 0 w 1030778"/>
                <a:gd name="connsiteY3" fmla="*/ 1822680 h 1822680"/>
                <a:gd name="connsiteX0" fmla="*/ 0 w 1030778"/>
                <a:gd name="connsiteY0" fmla="*/ 1706302 h 1706302"/>
                <a:gd name="connsiteX1" fmla="*/ 540328 w 1030778"/>
                <a:gd name="connsiteY1" fmla="*/ 0 h 1706302"/>
                <a:gd name="connsiteX2" fmla="*/ 1030778 w 1030778"/>
                <a:gd name="connsiteY2" fmla="*/ 1706302 h 1706302"/>
                <a:gd name="connsiteX3" fmla="*/ 0 w 1030778"/>
                <a:gd name="connsiteY3" fmla="*/ 1706302 h 1706302"/>
                <a:gd name="connsiteX0" fmla="*/ 0 w 1030778"/>
                <a:gd name="connsiteY0" fmla="*/ 1930746 h 1930746"/>
                <a:gd name="connsiteX1" fmla="*/ 99754 w 1030778"/>
                <a:gd name="connsiteY1" fmla="*/ 0 h 1930746"/>
                <a:gd name="connsiteX2" fmla="*/ 1030778 w 1030778"/>
                <a:gd name="connsiteY2" fmla="*/ 1930746 h 1930746"/>
                <a:gd name="connsiteX3" fmla="*/ 0 w 1030778"/>
                <a:gd name="connsiteY3" fmla="*/ 1930746 h 1930746"/>
                <a:gd name="connsiteX0" fmla="*/ 0 w 1030778"/>
                <a:gd name="connsiteY0" fmla="*/ 1980622 h 1980622"/>
                <a:gd name="connsiteX1" fmla="*/ 457201 w 1030778"/>
                <a:gd name="connsiteY1" fmla="*/ 0 h 1980622"/>
                <a:gd name="connsiteX2" fmla="*/ 1030778 w 1030778"/>
                <a:gd name="connsiteY2" fmla="*/ 1980622 h 1980622"/>
                <a:gd name="connsiteX3" fmla="*/ 0 w 1030778"/>
                <a:gd name="connsiteY3" fmla="*/ 1980622 h 198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0778" h="1980622">
                  <a:moveTo>
                    <a:pt x="0" y="1980622"/>
                  </a:moveTo>
                  <a:lnTo>
                    <a:pt x="457201" y="0"/>
                  </a:lnTo>
                  <a:lnTo>
                    <a:pt x="1030778" y="1980622"/>
                  </a:lnTo>
                  <a:lnTo>
                    <a:pt x="0" y="19806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688228" y="3602247"/>
              <a:ext cx="2003367" cy="914400"/>
            </a:xfrm>
            <a:prstGeom prst="triangle">
              <a:avLst>
                <a:gd name="adj" fmla="val 4944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rgbClr val="07F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60997" y="2728487"/>
            <a:ext cx="3299216" cy="1655490"/>
            <a:chOff x="4760997" y="2762996"/>
            <a:chExt cx="3299216" cy="1655490"/>
          </a:xfrm>
        </p:grpSpPr>
        <p:sp>
          <p:nvSpPr>
            <p:cNvPr id="32" name="Isosceles Triangle 31"/>
            <p:cNvSpPr/>
            <p:nvPr/>
          </p:nvSpPr>
          <p:spPr>
            <a:xfrm>
              <a:off x="4760997" y="3504086"/>
              <a:ext cx="1060704" cy="914400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6231413" y="2762996"/>
              <a:ext cx="1828800" cy="164592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Group 9"/>
          <p:cNvGrpSpPr>
            <a:grpSpLocks/>
          </p:cNvGrpSpPr>
          <p:nvPr/>
        </p:nvGrpSpPr>
        <p:grpSpPr bwMode="auto">
          <a:xfrm>
            <a:off x="568683" y="2024425"/>
            <a:ext cx="5791029" cy="570294"/>
            <a:chOff x="712" y="2968"/>
            <a:chExt cx="5588" cy="314"/>
          </a:xfrm>
          <a:effectLst/>
        </p:grpSpPr>
        <p:sp>
          <p:nvSpPr>
            <p:cNvPr id="35" name="Rounded Rectangle 34"/>
            <p:cNvSpPr/>
            <p:nvPr/>
          </p:nvSpPr>
          <p:spPr>
            <a:xfrm>
              <a:off x="712" y="2968"/>
              <a:ext cx="3940" cy="314"/>
            </a:xfrm>
            <a:prstGeom prst="roundRect">
              <a:avLst/>
            </a:prstGeom>
            <a:solidFill>
              <a:srgbClr val="FF6347">
                <a:alpha val="50196"/>
              </a:srgbClr>
            </a:solidFill>
            <a:ln w="3175">
              <a:solidFill>
                <a:srgbClr val="8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6" y="2994"/>
              <a:ext cx="5574" cy="2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464">
                <a:defRPr/>
              </a:pPr>
              <a:r>
                <a:rPr lang="en-US" sz="14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Figures whose </a:t>
              </a:r>
              <a:r>
                <a:rPr lang="en-US" sz="14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SHAPE </a:t>
              </a:r>
              <a:r>
                <a:rPr lang="en-US" sz="14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is </a:t>
              </a:r>
              <a:r>
                <a:rPr lang="en-US" sz="14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SAME </a:t>
              </a:r>
              <a:r>
                <a:rPr lang="en-US" sz="14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and </a:t>
              </a:r>
              <a:r>
                <a:rPr lang="en-US" sz="14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size</a:t>
              </a:r>
            </a:p>
            <a:p>
              <a:pPr defTabSz="913464">
                <a:defRPr/>
              </a:pPr>
              <a:r>
                <a:rPr lang="en-US" sz="1400" b="1" spc="50" dirty="0" smtClean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spc="50" dirty="0">
                  <a:ln w="13500">
                    <a:solidFill>
                      <a:sysClr val="windowText" lastClr="000000">
                        <a:alpha val="6500"/>
                      </a:sys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anose="02050604050505020204" pitchFamily="18" charset="0"/>
                </a:rPr>
                <a:t>may or may not be same are similar.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8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13" grpId="0" animBg="1"/>
      <p:bldP spid="13" grpId="1" animBg="1"/>
      <p:bldP spid="14" grpId="0" animBg="1"/>
      <p:bldP spid="14" grpId="1" animBg="1"/>
      <p:bldP spid="18" grpId="0"/>
      <p:bldP spid="2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76603" y="3853545"/>
            <a:ext cx="1356057" cy="692284"/>
          </a:xfrm>
          <a:prstGeom prst="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877460" y="4520339"/>
            <a:ext cx="1863756" cy="32117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2626272" y="2967752"/>
            <a:ext cx="374755" cy="51843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641600" y="2239751"/>
            <a:ext cx="374755" cy="51843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641600" y="1444065"/>
            <a:ext cx="374755" cy="51843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340603" y="2876022"/>
            <a:ext cx="453454" cy="232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8269613" y="2200693"/>
            <a:ext cx="244946" cy="2193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130652" y="1938760"/>
            <a:ext cx="243541" cy="2128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755686" y="2164122"/>
            <a:ext cx="255963" cy="232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04526" y="2869314"/>
            <a:ext cx="237743" cy="214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67656" y="2282987"/>
            <a:ext cx="309715" cy="232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74029" y="1058460"/>
            <a:ext cx="3670889" cy="2101234"/>
            <a:chOff x="4812637" y="1422254"/>
            <a:chExt cx="3670889" cy="2101234"/>
          </a:xfrm>
        </p:grpSpPr>
        <p:sp>
          <p:nvSpPr>
            <p:cNvPr id="4" name="Isosceles Triangle 3"/>
            <p:cNvSpPr/>
            <p:nvPr/>
          </p:nvSpPr>
          <p:spPr bwMode="auto">
            <a:xfrm>
              <a:off x="6763720" y="1610111"/>
              <a:ext cx="1411796" cy="1574993"/>
            </a:xfrm>
            <a:custGeom>
              <a:avLst/>
              <a:gdLst>
                <a:gd name="connsiteX0" fmla="*/ 0 w 1411796"/>
                <a:gd name="connsiteY0" fmla="*/ 1338773 h 1338773"/>
                <a:gd name="connsiteX1" fmla="*/ 1411796 w 1411796"/>
                <a:gd name="connsiteY1" fmla="*/ 0 h 1338773"/>
                <a:gd name="connsiteX2" fmla="*/ 1411796 w 1411796"/>
                <a:gd name="connsiteY2" fmla="*/ 1338773 h 1338773"/>
                <a:gd name="connsiteX3" fmla="*/ 0 w 1411796"/>
                <a:gd name="connsiteY3" fmla="*/ 1338773 h 1338773"/>
                <a:gd name="connsiteX0" fmla="*/ 0 w 1548956"/>
                <a:gd name="connsiteY0" fmla="*/ 1323533 h 1323533"/>
                <a:gd name="connsiteX1" fmla="*/ 1548956 w 1548956"/>
                <a:gd name="connsiteY1" fmla="*/ 0 h 1323533"/>
                <a:gd name="connsiteX2" fmla="*/ 1411796 w 1548956"/>
                <a:gd name="connsiteY2" fmla="*/ 1323533 h 1323533"/>
                <a:gd name="connsiteX3" fmla="*/ 0 w 1548956"/>
                <a:gd name="connsiteY3" fmla="*/ 1323533 h 1323533"/>
                <a:gd name="connsiteX0" fmla="*/ 0 w 1411796"/>
                <a:gd name="connsiteY0" fmla="*/ 1331153 h 1331153"/>
                <a:gd name="connsiteX1" fmla="*/ 1327976 w 1411796"/>
                <a:gd name="connsiteY1" fmla="*/ 0 h 1331153"/>
                <a:gd name="connsiteX2" fmla="*/ 1411796 w 1411796"/>
                <a:gd name="connsiteY2" fmla="*/ 1331153 h 1331153"/>
                <a:gd name="connsiteX3" fmla="*/ 0 w 1411796"/>
                <a:gd name="connsiteY3" fmla="*/ 1331153 h 1331153"/>
                <a:gd name="connsiteX0" fmla="*/ 0 w 1411796"/>
                <a:gd name="connsiteY0" fmla="*/ 1346393 h 1346393"/>
                <a:gd name="connsiteX1" fmla="*/ 1282256 w 1411796"/>
                <a:gd name="connsiteY1" fmla="*/ 0 h 1346393"/>
                <a:gd name="connsiteX2" fmla="*/ 1411796 w 1411796"/>
                <a:gd name="connsiteY2" fmla="*/ 1346393 h 1346393"/>
                <a:gd name="connsiteX3" fmla="*/ 0 w 1411796"/>
                <a:gd name="connsiteY3" fmla="*/ 1346393 h 1346393"/>
                <a:gd name="connsiteX0" fmla="*/ 0 w 1411796"/>
                <a:gd name="connsiteY0" fmla="*/ 1574993 h 1574993"/>
                <a:gd name="connsiteX1" fmla="*/ 1253681 w 1411796"/>
                <a:gd name="connsiteY1" fmla="*/ 0 h 1574993"/>
                <a:gd name="connsiteX2" fmla="*/ 1411796 w 1411796"/>
                <a:gd name="connsiteY2" fmla="*/ 1574993 h 1574993"/>
                <a:gd name="connsiteX3" fmla="*/ 0 w 1411796"/>
                <a:gd name="connsiteY3" fmla="*/ 1574993 h 157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796" h="1574993">
                  <a:moveTo>
                    <a:pt x="0" y="1574993"/>
                  </a:moveTo>
                  <a:lnTo>
                    <a:pt x="1253681" y="0"/>
                  </a:lnTo>
                  <a:lnTo>
                    <a:pt x="1411796" y="1574993"/>
                  </a:lnTo>
                  <a:lnTo>
                    <a:pt x="0" y="1574993"/>
                  </a:lnTo>
                  <a:close/>
                </a:path>
              </a:pathLst>
            </a:cu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997730" y="1422254"/>
              <a:ext cx="32092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31403" y="3145510"/>
              <a:ext cx="3481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79636" y="3173371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21605" y="2610212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47964" y="3184934"/>
              <a:ext cx="527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2.5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93692" y="317340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47007" y="2259463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6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12637" y="2056924"/>
              <a:ext cx="1485750" cy="1455055"/>
              <a:chOff x="4964736" y="2582217"/>
              <a:chExt cx="1350683" cy="1202525"/>
            </a:xfrm>
          </p:grpSpPr>
          <p:sp>
            <p:nvSpPr>
              <p:cNvPr id="15" name="Isosceles Triangle 14"/>
              <p:cNvSpPr/>
              <p:nvPr/>
            </p:nvSpPr>
            <p:spPr bwMode="auto">
              <a:xfrm>
                <a:off x="5108742" y="2862014"/>
                <a:ext cx="1086214" cy="665979"/>
              </a:xfrm>
              <a:custGeom>
                <a:avLst/>
                <a:gdLst>
                  <a:gd name="connsiteX0" fmla="*/ 0 w 1552976"/>
                  <a:gd name="connsiteY0" fmla="*/ 1125873 h 1125873"/>
                  <a:gd name="connsiteX1" fmla="*/ 0 w 1552976"/>
                  <a:gd name="connsiteY1" fmla="*/ 0 h 1125873"/>
                  <a:gd name="connsiteX2" fmla="*/ 1552976 w 1552976"/>
                  <a:gd name="connsiteY2" fmla="*/ 1125873 h 1125873"/>
                  <a:gd name="connsiteX3" fmla="*/ 0 w 1552976"/>
                  <a:gd name="connsiteY3" fmla="*/ 1125873 h 1125873"/>
                  <a:gd name="connsiteX0" fmla="*/ 0 w 1552976"/>
                  <a:gd name="connsiteY0" fmla="*/ 1064913 h 1064913"/>
                  <a:gd name="connsiteX1" fmla="*/ 198120 w 1552976"/>
                  <a:gd name="connsiteY1" fmla="*/ 0 h 1064913"/>
                  <a:gd name="connsiteX2" fmla="*/ 1552976 w 1552976"/>
                  <a:gd name="connsiteY2" fmla="*/ 1064913 h 1064913"/>
                  <a:gd name="connsiteX3" fmla="*/ 0 w 1552976"/>
                  <a:gd name="connsiteY3" fmla="*/ 1064913 h 1064913"/>
                  <a:gd name="connsiteX0" fmla="*/ 0 w 1552976"/>
                  <a:gd name="connsiteY0" fmla="*/ 1141113 h 1141113"/>
                  <a:gd name="connsiteX1" fmla="*/ 190500 w 1552976"/>
                  <a:gd name="connsiteY1" fmla="*/ 0 h 1141113"/>
                  <a:gd name="connsiteX2" fmla="*/ 1552976 w 1552976"/>
                  <a:gd name="connsiteY2" fmla="*/ 1141113 h 1141113"/>
                  <a:gd name="connsiteX3" fmla="*/ 0 w 1552976"/>
                  <a:gd name="connsiteY3" fmla="*/ 1141113 h 1141113"/>
                  <a:gd name="connsiteX0" fmla="*/ 0 w 1575836"/>
                  <a:gd name="connsiteY0" fmla="*/ 1141113 h 1141113"/>
                  <a:gd name="connsiteX1" fmla="*/ 190500 w 1575836"/>
                  <a:gd name="connsiteY1" fmla="*/ 0 h 1141113"/>
                  <a:gd name="connsiteX2" fmla="*/ 1575836 w 1575836"/>
                  <a:gd name="connsiteY2" fmla="*/ 1133491 h 1141113"/>
                  <a:gd name="connsiteX3" fmla="*/ 0 w 1575836"/>
                  <a:gd name="connsiteY3" fmla="*/ 1141113 h 1141113"/>
                  <a:gd name="connsiteX0" fmla="*/ 0 w 1575836"/>
                  <a:gd name="connsiteY0" fmla="*/ 821074 h 821074"/>
                  <a:gd name="connsiteX1" fmla="*/ 426720 w 1575836"/>
                  <a:gd name="connsiteY1" fmla="*/ 0 h 821074"/>
                  <a:gd name="connsiteX2" fmla="*/ 1575836 w 1575836"/>
                  <a:gd name="connsiteY2" fmla="*/ 813452 h 821074"/>
                  <a:gd name="connsiteX3" fmla="*/ 0 w 1575836"/>
                  <a:gd name="connsiteY3" fmla="*/ 821074 h 821074"/>
                  <a:gd name="connsiteX0" fmla="*/ 0 w 1331996"/>
                  <a:gd name="connsiteY0" fmla="*/ 821074 h 821074"/>
                  <a:gd name="connsiteX1" fmla="*/ 426720 w 1331996"/>
                  <a:gd name="connsiteY1" fmla="*/ 0 h 821074"/>
                  <a:gd name="connsiteX2" fmla="*/ 1331996 w 1331996"/>
                  <a:gd name="connsiteY2" fmla="*/ 798212 h 821074"/>
                  <a:gd name="connsiteX3" fmla="*/ 0 w 1331996"/>
                  <a:gd name="connsiteY3" fmla="*/ 821074 h 821074"/>
                  <a:gd name="connsiteX0" fmla="*/ 0 w 1331996"/>
                  <a:gd name="connsiteY0" fmla="*/ 805834 h 805834"/>
                  <a:gd name="connsiteX1" fmla="*/ 320040 w 1331996"/>
                  <a:gd name="connsiteY1" fmla="*/ 0 h 805834"/>
                  <a:gd name="connsiteX2" fmla="*/ 1331996 w 1331996"/>
                  <a:gd name="connsiteY2" fmla="*/ 782972 h 805834"/>
                  <a:gd name="connsiteX3" fmla="*/ 0 w 1331996"/>
                  <a:gd name="connsiteY3" fmla="*/ 805834 h 805834"/>
                  <a:gd name="connsiteX0" fmla="*/ 0 w 1194836"/>
                  <a:gd name="connsiteY0" fmla="*/ 805834 h 805834"/>
                  <a:gd name="connsiteX1" fmla="*/ 320040 w 1194836"/>
                  <a:gd name="connsiteY1" fmla="*/ 0 h 805834"/>
                  <a:gd name="connsiteX2" fmla="*/ 1194836 w 1194836"/>
                  <a:gd name="connsiteY2" fmla="*/ 798212 h 805834"/>
                  <a:gd name="connsiteX3" fmla="*/ 0 w 1194836"/>
                  <a:gd name="connsiteY3" fmla="*/ 805834 h 80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4836" h="805834">
                    <a:moveTo>
                      <a:pt x="0" y="805834"/>
                    </a:moveTo>
                    <a:lnTo>
                      <a:pt x="320040" y="0"/>
                    </a:lnTo>
                    <a:lnTo>
                      <a:pt x="1194836" y="798212"/>
                    </a:lnTo>
                    <a:lnTo>
                      <a:pt x="0" y="805834"/>
                    </a:lnTo>
                    <a:close/>
                  </a:path>
                </a:pathLst>
              </a:cu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1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15277" y="2582217"/>
                <a:ext cx="301947" cy="279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64736" y="3504945"/>
                <a:ext cx="306320" cy="279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09099" y="3495543"/>
                <a:ext cx="306320" cy="279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676447" y="2492761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2604" y="2499748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3400" y="150326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Sol.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>
            <a:endCxn id="4" idx="2"/>
          </p:cNvCxnSpPr>
          <p:nvPr/>
        </p:nvCxnSpPr>
        <p:spPr>
          <a:xfrm>
            <a:off x="6819588" y="2821253"/>
            <a:ext cx="1417320" cy="5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</p:cNvCxnSpPr>
          <p:nvPr/>
        </p:nvCxnSpPr>
        <p:spPr>
          <a:xfrm flipV="1">
            <a:off x="5032441" y="2027851"/>
            <a:ext cx="328957" cy="80966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686817" y="2554195"/>
            <a:ext cx="1187173" cy="461665"/>
            <a:chOff x="5086574" y="6202788"/>
            <a:chExt cx="1187173" cy="461665"/>
          </a:xfrm>
        </p:grpSpPr>
        <p:sp>
          <p:nvSpPr>
            <p:cNvPr id="23" name="Rounded Rectangular Callout 22"/>
            <p:cNvSpPr/>
            <p:nvPr/>
          </p:nvSpPr>
          <p:spPr>
            <a:xfrm>
              <a:off x="5102098" y="6209794"/>
              <a:ext cx="1171649" cy="420112"/>
            </a:xfrm>
            <a:prstGeom prst="wedgeRoundRectCallout">
              <a:avLst>
                <a:gd name="adj1" fmla="val 61678"/>
                <a:gd name="adj2" fmla="val -44715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142"/>
            <p:cNvSpPr txBox="1">
              <a:spLocks noChangeArrowheads="1"/>
            </p:cNvSpPr>
            <p:nvPr/>
          </p:nvSpPr>
          <p:spPr bwMode="auto">
            <a:xfrm>
              <a:off x="5086574" y="6202788"/>
              <a:ext cx="11863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smallest side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ABC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61678" y="3173039"/>
            <a:ext cx="1305499" cy="461665"/>
            <a:chOff x="5044709" y="6202788"/>
            <a:chExt cx="1305499" cy="461665"/>
          </a:xfrm>
        </p:grpSpPr>
        <p:sp>
          <p:nvSpPr>
            <p:cNvPr id="26" name="Rounded Rectangular Callout 25"/>
            <p:cNvSpPr/>
            <p:nvPr/>
          </p:nvSpPr>
          <p:spPr>
            <a:xfrm>
              <a:off x="5102098" y="6209794"/>
              <a:ext cx="1171649" cy="420112"/>
            </a:xfrm>
            <a:prstGeom prst="wedgeRoundRectCallout">
              <a:avLst>
                <a:gd name="adj1" fmla="val 14356"/>
                <a:gd name="adj2" fmla="val -114157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142"/>
            <p:cNvSpPr txBox="1">
              <a:spLocks noChangeArrowheads="1"/>
            </p:cNvSpPr>
            <p:nvPr/>
          </p:nvSpPr>
          <p:spPr bwMode="auto">
            <a:xfrm>
              <a:off x="5044709" y="6202788"/>
              <a:ext cx="1305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smallest side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PQR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83202" y="1526832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85374" y="138468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85374" y="168039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017724" y="1699858"/>
            <a:ext cx="2723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25150" y="1731422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30341" y="1445197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1937" y="1379556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79057" y="1675263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217482" y="1698227"/>
            <a:ext cx="398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900000" flipV="1">
            <a:off x="2070571" y="1743217"/>
            <a:ext cx="152366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059575" y="1457173"/>
            <a:ext cx="167603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169818" y="1798603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62200" y="1527135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664372" y="1384986"/>
            <a:ext cx="320922" cy="634261"/>
            <a:chOff x="2664372" y="1384986"/>
            <a:chExt cx="320922" cy="634261"/>
          </a:xfrm>
        </p:grpSpPr>
        <p:sp>
          <p:nvSpPr>
            <p:cNvPr id="43" name="Rectangle 42"/>
            <p:cNvSpPr/>
            <p:nvPr/>
          </p:nvSpPr>
          <p:spPr>
            <a:xfrm>
              <a:off x="2664372" y="138498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64372" y="1680693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696722" y="1700161"/>
              <a:ext cx="27235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>
            <a:stCxn id="15" idx="2"/>
          </p:cNvCxnSpPr>
          <p:nvPr/>
        </p:nvCxnSpPr>
        <p:spPr>
          <a:xfrm flipH="1" flipV="1">
            <a:off x="5361398" y="2042406"/>
            <a:ext cx="865879" cy="78749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" idx="1"/>
          </p:cNvCxnSpPr>
          <p:nvPr/>
        </p:nvCxnSpPr>
        <p:spPr>
          <a:xfrm flipV="1">
            <a:off x="6826661" y="1246317"/>
            <a:ext cx="1252132" cy="157017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392351" y="1551703"/>
            <a:ext cx="1187173" cy="461665"/>
            <a:chOff x="5086574" y="6202788"/>
            <a:chExt cx="1187173" cy="461665"/>
          </a:xfrm>
        </p:grpSpPr>
        <p:sp>
          <p:nvSpPr>
            <p:cNvPr id="52" name="Rounded Rectangular Callout 51"/>
            <p:cNvSpPr/>
            <p:nvPr/>
          </p:nvSpPr>
          <p:spPr>
            <a:xfrm>
              <a:off x="5102098" y="6209794"/>
              <a:ext cx="1171649" cy="420112"/>
            </a:xfrm>
            <a:prstGeom prst="wedgeRoundRectCallout">
              <a:avLst>
                <a:gd name="adj1" fmla="val -20584"/>
                <a:gd name="adj2" fmla="val 99409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TextBox 142"/>
            <p:cNvSpPr txBox="1">
              <a:spLocks noChangeArrowheads="1"/>
            </p:cNvSpPr>
            <p:nvPr/>
          </p:nvSpPr>
          <p:spPr bwMode="auto">
            <a:xfrm>
              <a:off x="5086574" y="6202788"/>
              <a:ext cx="11863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largest side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ABC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75117" y="1242971"/>
            <a:ext cx="1305499" cy="461665"/>
            <a:chOff x="5044709" y="6202788"/>
            <a:chExt cx="1305499" cy="461665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5102098" y="6209794"/>
              <a:ext cx="1171649" cy="420112"/>
            </a:xfrm>
            <a:prstGeom prst="wedgeRoundRectCallout">
              <a:avLst>
                <a:gd name="adj1" fmla="val 34394"/>
                <a:gd name="adj2" fmla="val 112323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142"/>
            <p:cNvSpPr txBox="1">
              <a:spLocks noChangeArrowheads="1"/>
            </p:cNvSpPr>
            <p:nvPr/>
          </p:nvSpPr>
          <p:spPr bwMode="auto">
            <a:xfrm>
              <a:off x="5044709" y="6202788"/>
              <a:ext cx="1305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largest side</a:t>
              </a:r>
            </a:p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PQR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71859" y="2318976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74031" y="217682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74031" y="247253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006381" y="2492002"/>
            <a:ext cx="2723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213807" y="2523566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218998" y="2237341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80594" y="2171700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67714" y="2467407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206139" y="2490371"/>
            <a:ext cx="398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900000" flipV="1">
            <a:off x="2059228" y="2535361"/>
            <a:ext cx="152366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048232" y="2249317"/>
            <a:ext cx="167603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158475" y="2590747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50857" y="2319279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653029" y="2177130"/>
            <a:ext cx="320922" cy="634261"/>
            <a:chOff x="2653029" y="2177130"/>
            <a:chExt cx="320922" cy="634261"/>
          </a:xfrm>
        </p:grpSpPr>
        <p:sp>
          <p:nvSpPr>
            <p:cNvPr id="70" name="Rectangle 69"/>
            <p:cNvSpPr/>
            <p:nvPr/>
          </p:nvSpPr>
          <p:spPr>
            <a:xfrm>
              <a:off x="2653029" y="217713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53029" y="2472837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685379" y="2492305"/>
              <a:ext cx="27235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663618" y="3042876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891648" y="2900727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2.5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90504" y="319643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947295" y="3215902"/>
            <a:ext cx="3987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205566" y="3247466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210757" y="2948599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72353" y="2895600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59473" y="3191307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197898" y="3214271"/>
            <a:ext cx="398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900000" flipV="1">
            <a:off x="2050987" y="3259261"/>
            <a:ext cx="152366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039991" y="2973217"/>
            <a:ext cx="167603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150234" y="3343222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42616" y="3043179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644788" y="2901030"/>
            <a:ext cx="320922" cy="634261"/>
            <a:chOff x="2644788" y="2901030"/>
            <a:chExt cx="320922" cy="634261"/>
          </a:xfrm>
        </p:grpSpPr>
        <p:sp>
          <p:nvSpPr>
            <p:cNvPr id="93" name="Rectangle 92"/>
            <p:cNvSpPr/>
            <p:nvPr/>
          </p:nvSpPr>
          <p:spPr>
            <a:xfrm>
              <a:off x="2644788" y="290103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44788" y="3196737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677138" y="3216205"/>
              <a:ext cx="27235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>
            <a:stCxn id="15" idx="2"/>
          </p:cNvCxnSpPr>
          <p:nvPr/>
        </p:nvCxnSpPr>
        <p:spPr>
          <a:xfrm flipH="1">
            <a:off x="5021775" y="2829896"/>
            <a:ext cx="1205502" cy="648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4" idx="2"/>
          </p:cNvCxnSpPr>
          <p:nvPr/>
        </p:nvCxnSpPr>
        <p:spPr>
          <a:xfrm>
            <a:off x="8076720" y="1228008"/>
            <a:ext cx="160188" cy="159330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77885" y="3543726"/>
            <a:ext cx="2164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053715" y="4195111"/>
            <a:ext cx="398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460229" y="401334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789120" y="4204839"/>
            <a:ext cx="3619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87658" y="3853545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90817" y="4207275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469413" y="4184916"/>
            <a:ext cx="3619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163762" y="401334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76603" y="4523975"/>
            <a:ext cx="1864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~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D__ __ __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134148" y="4523975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[By SSS criterion]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001626" y="150630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043753" y="2349138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971800" y="3046625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…(iii)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856242" y="4526677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04617" y="4526677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64168" y="452667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57910" y="3914872"/>
            <a:ext cx="201801" cy="228600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800692" y="3914872"/>
            <a:ext cx="201801" cy="228600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066127" y="4262252"/>
            <a:ext cx="201801" cy="228600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938784" y="4262252"/>
            <a:ext cx="201801" cy="228600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743941" y="3853545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728712" y="4207275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215072" y="3915971"/>
            <a:ext cx="201801" cy="228600"/>
          </a:xfrm>
          <a:prstGeom prst="roundRect">
            <a:avLst/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240970" y="4262252"/>
            <a:ext cx="201801" cy="228600"/>
          </a:xfrm>
          <a:prstGeom prst="roundRect">
            <a:avLst/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01202" y="3853545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01202" y="4207275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47389" y="452397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5975" y="576956"/>
            <a:ext cx="8991600" cy="834353"/>
          </a:xfrm>
          <a:prstGeom prst="rect">
            <a:avLst/>
          </a:prstGeom>
        </p:spPr>
        <p:txBody>
          <a:bodyPr wrap="squar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pairs of triangles are similar. Write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similarity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criterion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used by you for answering the question and also write the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pairs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similar triangles in the symbolic form :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55052" y="3923591"/>
            <a:ext cx="201801" cy="228600"/>
          </a:xfrm>
          <a:prstGeom prst="roundRect">
            <a:avLst/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080950" y="4269872"/>
            <a:ext cx="201801" cy="228600"/>
          </a:xfrm>
          <a:prstGeom prst="roundRect">
            <a:avLst/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>
            <a:glow rad="63500">
              <a:srgbClr val="92D050">
                <a:alpha val="40000"/>
              </a:srgbClr>
            </a:glow>
          </a:effectLst>
        </p:spPr>
        <p:txBody>
          <a:bodyPr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309179" y="184443"/>
            <a:ext cx="2619786" cy="523220"/>
            <a:chOff x="2864198" y="146343"/>
            <a:chExt cx="2619786" cy="523220"/>
          </a:xfrm>
        </p:grpSpPr>
        <p:sp>
          <p:nvSpPr>
            <p:cNvPr id="141" name="Rounded Rectangle 140"/>
            <p:cNvSpPr/>
            <p:nvPr/>
          </p:nvSpPr>
          <p:spPr>
            <a:xfrm>
              <a:off x="2864198" y="221929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2454" y="146343"/>
              <a:ext cx="256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EX.6.3 Q.1 (ii)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123" grpId="0" animBg="1"/>
      <p:bldP spid="106" grpId="0" animBg="1"/>
      <p:bldP spid="106" grpId="1" animBg="1"/>
      <p:bldP spid="104" grpId="0" animBg="1"/>
      <p:bldP spid="104" grpId="1" animBg="1"/>
      <p:bldP spid="101" grpId="0" animBg="1"/>
      <p:bldP spid="101" grpId="1" animBg="1"/>
      <p:bldP spid="99" grpId="0" animBg="1"/>
      <p:bldP spid="99" grpId="1" animBg="1"/>
      <p:bldP spid="98" grpId="0" animBg="1"/>
      <p:bldP spid="98" grpId="1" animBg="1"/>
      <p:bldP spid="73" grpId="0" animBg="1"/>
      <p:bldP spid="73" grpId="1" animBg="1"/>
      <p:bldP spid="74" grpId="0" animBg="1"/>
      <p:bldP spid="74" grpId="1" animBg="1"/>
      <p:bldP spid="28" grpId="0" animBg="1"/>
      <p:bldP spid="28" grpId="1" animBg="1"/>
      <p:bldP spid="29" grpId="0" animBg="1"/>
      <p:bldP spid="29" grpId="1" animBg="1"/>
      <p:bldP spid="19" grpId="0"/>
      <p:bldP spid="30" grpId="0"/>
      <p:bldP spid="31" grpId="0"/>
      <p:bldP spid="32" grpId="0"/>
      <p:bldP spid="34" grpId="0" animBg="1"/>
      <p:bldP spid="34" grpId="1" animBg="1"/>
      <p:bldP spid="35" grpId="0" animBg="1"/>
      <p:bldP spid="35" grpId="1" animBg="1"/>
      <p:bldP spid="36" grpId="0"/>
      <p:bldP spid="37" grpId="0"/>
      <p:bldP spid="41" grpId="0"/>
      <p:bldP spid="42" grpId="0"/>
      <p:bldP spid="57" grpId="0"/>
      <p:bldP spid="58" grpId="0"/>
      <p:bldP spid="59" grpId="0"/>
      <p:bldP spid="61" grpId="0" animBg="1"/>
      <p:bldP spid="61" grpId="1" animBg="1"/>
      <p:bldP spid="62" grpId="0" animBg="1"/>
      <p:bldP spid="62" grpId="1" animBg="1"/>
      <p:bldP spid="63" grpId="0"/>
      <p:bldP spid="64" grpId="0"/>
      <p:bldP spid="68" grpId="0"/>
      <p:bldP spid="69" grpId="0"/>
      <p:bldP spid="80" grpId="0"/>
      <p:bldP spid="81" grpId="0"/>
      <p:bldP spid="82" grpId="0"/>
      <p:bldP spid="84" grpId="0" animBg="1"/>
      <p:bldP spid="84" grpId="1" animBg="1"/>
      <p:bldP spid="85" grpId="0" animBg="1"/>
      <p:bldP spid="85" grpId="1" animBg="1"/>
      <p:bldP spid="86" grpId="0"/>
      <p:bldP spid="87" grpId="0"/>
      <p:bldP spid="91" grpId="0"/>
      <p:bldP spid="92" grpId="0"/>
      <p:bldP spid="100" grpId="0"/>
      <p:bldP spid="110" grpId="0"/>
      <p:bldP spid="114" grpId="0"/>
      <p:bldP spid="115" grpId="0"/>
      <p:bldP spid="117" grpId="0"/>
      <p:bldP spid="118" grpId="0"/>
      <p:bldP spid="119" grpId="0"/>
      <p:bldP spid="120" grpId="0"/>
      <p:bldP spid="121" grpId="0"/>
      <p:bldP spid="122" grpId="0"/>
      <p:bldP spid="124" grpId="0"/>
      <p:bldP spid="125" grpId="0"/>
      <p:bldP spid="126" grpId="0"/>
      <p:bldP spid="47" grpId="0" animBg="1"/>
      <p:bldP spid="47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11" grpId="0"/>
      <p:bldP spid="112" grpId="0"/>
      <p:bldP spid="130" grpId="0" animBg="1"/>
      <p:bldP spid="130" grpId="1" animBg="1"/>
      <p:bldP spid="131" grpId="0" animBg="1"/>
      <p:bldP spid="131" grpId="1" animBg="1"/>
      <p:bldP spid="107" grpId="0"/>
      <p:bldP spid="108" grpId="0"/>
      <p:bldP spid="134" grpId="0"/>
      <p:bldP spid="133" grpId="0"/>
      <p:bldP spid="138" grpId="0" animBg="1"/>
      <p:bldP spid="138" grpId="1" animBg="1"/>
      <p:bldP spid="139" grpId="0" animBg="1"/>
      <p:bldP spid="13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1802469" y="3003499"/>
            <a:ext cx="388342" cy="590408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487432" y="2196822"/>
            <a:ext cx="374755" cy="51843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460572" y="1485446"/>
            <a:ext cx="374755" cy="51843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568102" y="2580065"/>
            <a:ext cx="374756" cy="211630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303106" y="3347674"/>
            <a:ext cx="281559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668768" y="2247839"/>
            <a:ext cx="255963" cy="211630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615041" y="2562604"/>
            <a:ext cx="255963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70081" y="2420942"/>
            <a:ext cx="255963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68306" y="3307850"/>
            <a:ext cx="309715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28436" y="1664819"/>
            <a:ext cx="3977182" cy="1980583"/>
            <a:chOff x="4489904" y="1531408"/>
            <a:chExt cx="3977182" cy="1980583"/>
          </a:xfrm>
        </p:grpSpPr>
        <p:sp>
          <p:nvSpPr>
            <p:cNvPr id="4" name="Isosceles Triangle 3"/>
            <p:cNvSpPr/>
            <p:nvPr/>
          </p:nvSpPr>
          <p:spPr bwMode="auto">
            <a:xfrm>
              <a:off x="6693130" y="1559819"/>
              <a:ext cx="1773956" cy="1613093"/>
            </a:xfrm>
            <a:custGeom>
              <a:avLst/>
              <a:gdLst>
                <a:gd name="connsiteX0" fmla="*/ 0 w 1552976"/>
                <a:gd name="connsiteY0" fmla="*/ 1338773 h 1338773"/>
                <a:gd name="connsiteX1" fmla="*/ 436184 w 1552976"/>
                <a:gd name="connsiteY1" fmla="*/ 0 h 1338773"/>
                <a:gd name="connsiteX2" fmla="*/ 1552976 w 1552976"/>
                <a:gd name="connsiteY2" fmla="*/ 1338773 h 1338773"/>
                <a:gd name="connsiteX3" fmla="*/ 0 w 1552976"/>
                <a:gd name="connsiteY3" fmla="*/ 1338773 h 1338773"/>
                <a:gd name="connsiteX0" fmla="*/ 0 w 1552976"/>
                <a:gd name="connsiteY0" fmla="*/ 1757873 h 1757873"/>
                <a:gd name="connsiteX1" fmla="*/ 207584 w 1552976"/>
                <a:gd name="connsiteY1" fmla="*/ 0 h 1757873"/>
                <a:gd name="connsiteX2" fmla="*/ 1552976 w 1552976"/>
                <a:gd name="connsiteY2" fmla="*/ 1757873 h 1757873"/>
                <a:gd name="connsiteX3" fmla="*/ 0 w 1552976"/>
                <a:gd name="connsiteY3" fmla="*/ 1757873 h 1757873"/>
                <a:gd name="connsiteX0" fmla="*/ 0 w 1926356"/>
                <a:gd name="connsiteY0" fmla="*/ 1757873 h 1757873"/>
                <a:gd name="connsiteX1" fmla="*/ 207584 w 1926356"/>
                <a:gd name="connsiteY1" fmla="*/ 0 h 1757873"/>
                <a:gd name="connsiteX2" fmla="*/ 1926356 w 1926356"/>
                <a:gd name="connsiteY2" fmla="*/ 1750253 h 1757873"/>
                <a:gd name="connsiteX3" fmla="*/ 0 w 1926356"/>
                <a:gd name="connsiteY3" fmla="*/ 1757873 h 1757873"/>
                <a:gd name="connsiteX0" fmla="*/ 0 w 1926356"/>
                <a:gd name="connsiteY0" fmla="*/ 1521653 h 1521653"/>
                <a:gd name="connsiteX1" fmla="*/ 199964 w 1926356"/>
                <a:gd name="connsiteY1" fmla="*/ 0 h 1521653"/>
                <a:gd name="connsiteX2" fmla="*/ 1926356 w 1926356"/>
                <a:gd name="connsiteY2" fmla="*/ 1514033 h 1521653"/>
                <a:gd name="connsiteX3" fmla="*/ 0 w 1926356"/>
                <a:gd name="connsiteY3" fmla="*/ 1521653 h 1521653"/>
                <a:gd name="connsiteX0" fmla="*/ 0 w 1926356"/>
                <a:gd name="connsiteY0" fmla="*/ 1765493 h 1765493"/>
                <a:gd name="connsiteX1" fmla="*/ 192344 w 1926356"/>
                <a:gd name="connsiteY1" fmla="*/ 0 h 1765493"/>
                <a:gd name="connsiteX2" fmla="*/ 1926356 w 1926356"/>
                <a:gd name="connsiteY2" fmla="*/ 1757873 h 1765493"/>
                <a:gd name="connsiteX3" fmla="*/ 0 w 1926356"/>
                <a:gd name="connsiteY3" fmla="*/ 1765493 h 1765493"/>
                <a:gd name="connsiteX0" fmla="*/ 0 w 1773956"/>
                <a:gd name="connsiteY0" fmla="*/ 1765493 h 1765493"/>
                <a:gd name="connsiteX1" fmla="*/ 192344 w 1773956"/>
                <a:gd name="connsiteY1" fmla="*/ 0 h 1765493"/>
                <a:gd name="connsiteX2" fmla="*/ 1773956 w 1773956"/>
                <a:gd name="connsiteY2" fmla="*/ 1757873 h 1765493"/>
                <a:gd name="connsiteX3" fmla="*/ 0 w 1773956"/>
                <a:gd name="connsiteY3" fmla="*/ 1765493 h 1765493"/>
                <a:gd name="connsiteX0" fmla="*/ 0 w 1773956"/>
                <a:gd name="connsiteY0" fmla="*/ 1613093 h 1613093"/>
                <a:gd name="connsiteX1" fmla="*/ 177104 w 1773956"/>
                <a:gd name="connsiteY1" fmla="*/ 0 h 1613093"/>
                <a:gd name="connsiteX2" fmla="*/ 1773956 w 1773956"/>
                <a:gd name="connsiteY2" fmla="*/ 1605473 h 1613093"/>
                <a:gd name="connsiteX3" fmla="*/ 0 w 1773956"/>
                <a:gd name="connsiteY3" fmla="*/ 1613093 h 161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56" h="1613093">
                  <a:moveTo>
                    <a:pt x="0" y="1613093"/>
                  </a:moveTo>
                  <a:lnTo>
                    <a:pt x="177104" y="0"/>
                  </a:lnTo>
                  <a:lnTo>
                    <a:pt x="1773956" y="1605473"/>
                  </a:lnTo>
                  <a:lnTo>
                    <a:pt x="0" y="1613093"/>
                  </a:lnTo>
                  <a:close/>
                </a:path>
              </a:pathLst>
            </a:cu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86927" y="1531408"/>
              <a:ext cx="34496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58251" y="3145510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52788" y="3173371"/>
              <a:ext cx="3241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F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89904" y="24044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2.7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754" y="3125498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20540" y="316578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8451" y="2259463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4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605384" y="1661359"/>
              <a:ext cx="1671525" cy="1850632"/>
              <a:chOff x="4776311" y="2255298"/>
              <a:chExt cx="1519563" cy="1529444"/>
            </a:xfrm>
          </p:grpSpPr>
          <p:sp>
            <p:nvSpPr>
              <p:cNvPr id="15" name="Isosceles Triangle 14"/>
              <p:cNvSpPr/>
              <p:nvPr/>
            </p:nvSpPr>
            <p:spPr bwMode="auto">
              <a:xfrm>
                <a:off x="4884738" y="2628807"/>
                <a:ext cx="1096415" cy="856894"/>
              </a:xfrm>
              <a:custGeom>
                <a:avLst/>
                <a:gdLst>
                  <a:gd name="connsiteX0" fmla="*/ 0 w 1411801"/>
                  <a:gd name="connsiteY0" fmla="*/ 1023521 h 1023521"/>
                  <a:gd name="connsiteX1" fmla="*/ 698277 w 1411801"/>
                  <a:gd name="connsiteY1" fmla="*/ 0 h 1023521"/>
                  <a:gd name="connsiteX2" fmla="*/ 1411801 w 1411801"/>
                  <a:gd name="connsiteY2" fmla="*/ 1023521 h 1023521"/>
                  <a:gd name="connsiteX3" fmla="*/ 0 w 1411801"/>
                  <a:gd name="connsiteY3" fmla="*/ 1023521 h 1023521"/>
                  <a:gd name="connsiteX0" fmla="*/ 0 w 1411801"/>
                  <a:gd name="connsiteY0" fmla="*/ 1031502 h 1031502"/>
                  <a:gd name="connsiteX1" fmla="*/ 698277 w 1411801"/>
                  <a:gd name="connsiteY1" fmla="*/ 7981 h 1031502"/>
                  <a:gd name="connsiteX2" fmla="*/ 522554 w 1411801"/>
                  <a:gd name="connsiteY2" fmla="*/ 4111 h 1031502"/>
                  <a:gd name="connsiteX3" fmla="*/ 1411801 w 1411801"/>
                  <a:gd name="connsiteY3" fmla="*/ 1031502 h 1031502"/>
                  <a:gd name="connsiteX4" fmla="*/ 0 w 1411801"/>
                  <a:gd name="connsiteY4" fmla="*/ 1031502 h 1031502"/>
                  <a:gd name="connsiteX0" fmla="*/ 0 w 1411801"/>
                  <a:gd name="connsiteY0" fmla="*/ 1036221 h 1036221"/>
                  <a:gd name="connsiteX1" fmla="*/ 533177 w 1411801"/>
                  <a:gd name="connsiteY1" fmla="*/ 0 h 1036221"/>
                  <a:gd name="connsiteX2" fmla="*/ 522554 w 1411801"/>
                  <a:gd name="connsiteY2" fmla="*/ 8830 h 1036221"/>
                  <a:gd name="connsiteX3" fmla="*/ 1411801 w 1411801"/>
                  <a:gd name="connsiteY3" fmla="*/ 1036221 h 1036221"/>
                  <a:gd name="connsiteX4" fmla="*/ 0 w 1411801"/>
                  <a:gd name="connsiteY4" fmla="*/ 1036221 h 1036221"/>
                  <a:gd name="connsiteX0" fmla="*/ 0 w 1411801"/>
                  <a:gd name="connsiteY0" fmla="*/ 1036221 h 1036221"/>
                  <a:gd name="connsiteX1" fmla="*/ 533177 w 1411801"/>
                  <a:gd name="connsiteY1" fmla="*/ 0 h 1036221"/>
                  <a:gd name="connsiteX2" fmla="*/ 509854 w 1411801"/>
                  <a:gd name="connsiteY2" fmla="*/ 59630 h 1036221"/>
                  <a:gd name="connsiteX3" fmla="*/ 1411801 w 1411801"/>
                  <a:gd name="connsiteY3" fmla="*/ 1036221 h 1036221"/>
                  <a:gd name="connsiteX4" fmla="*/ 0 w 1411801"/>
                  <a:gd name="connsiteY4" fmla="*/ 1036221 h 1036221"/>
                  <a:gd name="connsiteX0" fmla="*/ 0 w 1411801"/>
                  <a:gd name="connsiteY0" fmla="*/ 1036221 h 1036221"/>
                  <a:gd name="connsiteX1" fmla="*/ 533177 w 1411801"/>
                  <a:gd name="connsiteY1" fmla="*/ 0 h 1036221"/>
                  <a:gd name="connsiteX2" fmla="*/ 560654 w 1411801"/>
                  <a:gd name="connsiteY2" fmla="*/ 46930 h 1036221"/>
                  <a:gd name="connsiteX3" fmla="*/ 1411801 w 1411801"/>
                  <a:gd name="connsiteY3" fmla="*/ 1036221 h 1036221"/>
                  <a:gd name="connsiteX4" fmla="*/ 0 w 1411801"/>
                  <a:gd name="connsiteY4" fmla="*/ 1036221 h 1036221"/>
                  <a:gd name="connsiteX0" fmla="*/ 0 w 1411801"/>
                  <a:gd name="connsiteY0" fmla="*/ 1044202 h 1044202"/>
                  <a:gd name="connsiteX1" fmla="*/ 533177 w 1411801"/>
                  <a:gd name="connsiteY1" fmla="*/ 7981 h 1044202"/>
                  <a:gd name="connsiteX2" fmla="*/ 535254 w 1411801"/>
                  <a:gd name="connsiteY2" fmla="*/ 4111 h 1044202"/>
                  <a:gd name="connsiteX3" fmla="*/ 1411801 w 1411801"/>
                  <a:gd name="connsiteY3" fmla="*/ 1044202 h 1044202"/>
                  <a:gd name="connsiteX4" fmla="*/ 0 w 1411801"/>
                  <a:gd name="connsiteY4" fmla="*/ 1044202 h 1044202"/>
                  <a:gd name="connsiteX0" fmla="*/ 0 w 1208601"/>
                  <a:gd name="connsiteY0" fmla="*/ 1044202 h 1044202"/>
                  <a:gd name="connsiteX1" fmla="*/ 533177 w 1208601"/>
                  <a:gd name="connsiteY1" fmla="*/ 7981 h 1044202"/>
                  <a:gd name="connsiteX2" fmla="*/ 535254 w 1208601"/>
                  <a:gd name="connsiteY2" fmla="*/ 4111 h 1044202"/>
                  <a:gd name="connsiteX3" fmla="*/ 1208601 w 1208601"/>
                  <a:gd name="connsiteY3" fmla="*/ 1018802 h 1044202"/>
                  <a:gd name="connsiteX4" fmla="*/ 0 w 1208601"/>
                  <a:gd name="connsiteY4" fmla="*/ 1044202 h 1044202"/>
                  <a:gd name="connsiteX0" fmla="*/ 0 w 1373701"/>
                  <a:gd name="connsiteY0" fmla="*/ 1044202 h 1044202"/>
                  <a:gd name="connsiteX1" fmla="*/ 533177 w 1373701"/>
                  <a:gd name="connsiteY1" fmla="*/ 7981 h 1044202"/>
                  <a:gd name="connsiteX2" fmla="*/ 535254 w 1373701"/>
                  <a:gd name="connsiteY2" fmla="*/ 4111 h 1044202"/>
                  <a:gd name="connsiteX3" fmla="*/ 1373701 w 1373701"/>
                  <a:gd name="connsiteY3" fmla="*/ 1044202 h 1044202"/>
                  <a:gd name="connsiteX4" fmla="*/ 0 w 1373701"/>
                  <a:gd name="connsiteY4" fmla="*/ 1044202 h 1044202"/>
                  <a:gd name="connsiteX0" fmla="*/ 0 w 1373701"/>
                  <a:gd name="connsiteY0" fmla="*/ 1193418 h 1193418"/>
                  <a:gd name="connsiteX1" fmla="*/ 533177 w 1373701"/>
                  <a:gd name="connsiteY1" fmla="*/ 157197 h 1193418"/>
                  <a:gd name="connsiteX2" fmla="*/ 484454 w 1373701"/>
                  <a:gd name="connsiteY2" fmla="*/ 927 h 1193418"/>
                  <a:gd name="connsiteX3" fmla="*/ 1373701 w 1373701"/>
                  <a:gd name="connsiteY3" fmla="*/ 1193418 h 1193418"/>
                  <a:gd name="connsiteX4" fmla="*/ 0 w 1373701"/>
                  <a:gd name="connsiteY4" fmla="*/ 1193418 h 1193418"/>
                  <a:gd name="connsiteX0" fmla="*/ 0 w 1373701"/>
                  <a:gd name="connsiteY0" fmla="*/ 1195677 h 1195677"/>
                  <a:gd name="connsiteX1" fmla="*/ 456977 w 1373701"/>
                  <a:gd name="connsiteY1" fmla="*/ 19756 h 1195677"/>
                  <a:gd name="connsiteX2" fmla="*/ 484454 w 1373701"/>
                  <a:gd name="connsiteY2" fmla="*/ 3186 h 1195677"/>
                  <a:gd name="connsiteX3" fmla="*/ 1373701 w 1373701"/>
                  <a:gd name="connsiteY3" fmla="*/ 1195677 h 1195677"/>
                  <a:gd name="connsiteX4" fmla="*/ 0 w 1373701"/>
                  <a:gd name="connsiteY4" fmla="*/ 1195677 h 1195677"/>
                  <a:gd name="connsiteX0" fmla="*/ 0 w 1373701"/>
                  <a:gd name="connsiteY0" fmla="*/ 1195677 h 1195677"/>
                  <a:gd name="connsiteX1" fmla="*/ 456977 w 1373701"/>
                  <a:gd name="connsiteY1" fmla="*/ 19756 h 1195677"/>
                  <a:gd name="connsiteX2" fmla="*/ 484454 w 1373701"/>
                  <a:gd name="connsiteY2" fmla="*/ 3186 h 1195677"/>
                  <a:gd name="connsiteX3" fmla="*/ 1373701 w 1373701"/>
                  <a:gd name="connsiteY3" fmla="*/ 1195677 h 1195677"/>
                  <a:gd name="connsiteX4" fmla="*/ 0 w 1373701"/>
                  <a:gd name="connsiteY4" fmla="*/ 1195677 h 1195677"/>
                  <a:gd name="connsiteX0" fmla="*/ 0 w 1373701"/>
                  <a:gd name="connsiteY0" fmla="*/ 1175921 h 1175921"/>
                  <a:gd name="connsiteX1" fmla="*/ 456977 w 1373701"/>
                  <a:gd name="connsiteY1" fmla="*/ 0 h 1175921"/>
                  <a:gd name="connsiteX2" fmla="*/ 469214 w 1373701"/>
                  <a:gd name="connsiteY2" fmla="*/ 13910 h 1175921"/>
                  <a:gd name="connsiteX3" fmla="*/ 1373701 w 1373701"/>
                  <a:gd name="connsiteY3" fmla="*/ 1175921 h 1175921"/>
                  <a:gd name="connsiteX4" fmla="*/ 0 w 1373701"/>
                  <a:gd name="connsiteY4" fmla="*/ 1175921 h 1175921"/>
                  <a:gd name="connsiteX0" fmla="*/ 0 w 1373701"/>
                  <a:gd name="connsiteY0" fmla="*/ 1175921 h 1175921"/>
                  <a:gd name="connsiteX1" fmla="*/ 456977 w 1373701"/>
                  <a:gd name="connsiteY1" fmla="*/ 0 h 1175921"/>
                  <a:gd name="connsiteX2" fmla="*/ 431114 w 1373701"/>
                  <a:gd name="connsiteY2" fmla="*/ 120590 h 1175921"/>
                  <a:gd name="connsiteX3" fmla="*/ 1373701 w 1373701"/>
                  <a:gd name="connsiteY3" fmla="*/ 1175921 h 1175921"/>
                  <a:gd name="connsiteX4" fmla="*/ 0 w 1373701"/>
                  <a:gd name="connsiteY4" fmla="*/ 1175921 h 1175921"/>
                  <a:gd name="connsiteX0" fmla="*/ 0 w 1206061"/>
                  <a:gd name="connsiteY0" fmla="*/ 1175921 h 1175921"/>
                  <a:gd name="connsiteX1" fmla="*/ 456977 w 1206061"/>
                  <a:gd name="connsiteY1" fmla="*/ 0 h 1175921"/>
                  <a:gd name="connsiteX2" fmla="*/ 431114 w 1206061"/>
                  <a:gd name="connsiteY2" fmla="*/ 120590 h 1175921"/>
                  <a:gd name="connsiteX3" fmla="*/ 1206061 w 1206061"/>
                  <a:gd name="connsiteY3" fmla="*/ 1160677 h 1175921"/>
                  <a:gd name="connsiteX4" fmla="*/ 0 w 1206061"/>
                  <a:gd name="connsiteY4" fmla="*/ 1175921 h 1175921"/>
                  <a:gd name="connsiteX0" fmla="*/ 0 w 1206061"/>
                  <a:gd name="connsiteY0" fmla="*/ 1084481 h 1084481"/>
                  <a:gd name="connsiteX1" fmla="*/ 434117 w 1206061"/>
                  <a:gd name="connsiteY1" fmla="*/ 0 h 1084481"/>
                  <a:gd name="connsiteX2" fmla="*/ 431114 w 1206061"/>
                  <a:gd name="connsiteY2" fmla="*/ 29150 h 1084481"/>
                  <a:gd name="connsiteX3" fmla="*/ 1206061 w 1206061"/>
                  <a:gd name="connsiteY3" fmla="*/ 1069237 h 1084481"/>
                  <a:gd name="connsiteX4" fmla="*/ 0 w 1206061"/>
                  <a:gd name="connsiteY4" fmla="*/ 1084481 h 1084481"/>
                  <a:gd name="connsiteX0" fmla="*/ 0 w 1206061"/>
                  <a:gd name="connsiteY0" fmla="*/ 1058142 h 1058142"/>
                  <a:gd name="connsiteX1" fmla="*/ 426497 w 1206061"/>
                  <a:gd name="connsiteY1" fmla="*/ 27001 h 1058142"/>
                  <a:gd name="connsiteX2" fmla="*/ 431114 w 1206061"/>
                  <a:gd name="connsiteY2" fmla="*/ 2811 h 1058142"/>
                  <a:gd name="connsiteX3" fmla="*/ 1206061 w 1206061"/>
                  <a:gd name="connsiteY3" fmla="*/ 1042898 h 1058142"/>
                  <a:gd name="connsiteX4" fmla="*/ 0 w 1206061"/>
                  <a:gd name="connsiteY4" fmla="*/ 1058142 h 1058142"/>
                  <a:gd name="connsiteX0" fmla="*/ 0 w 1206061"/>
                  <a:gd name="connsiteY0" fmla="*/ 1036839 h 1036839"/>
                  <a:gd name="connsiteX1" fmla="*/ 426497 w 1206061"/>
                  <a:gd name="connsiteY1" fmla="*/ 5698 h 1036839"/>
                  <a:gd name="connsiteX2" fmla="*/ 446354 w 1206061"/>
                  <a:gd name="connsiteY2" fmla="*/ 4368 h 1036839"/>
                  <a:gd name="connsiteX3" fmla="*/ 1206061 w 1206061"/>
                  <a:gd name="connsiteY3" fmla="*/ 1021595 h 1036839"/>
                  <a:gd name="connsiteX4" fmla="*/ 0 w 1206061"/>
                  <a:gd name="connsiteY4" fmla="*/ 1036839 h 1036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6061" h="1036839">
                    <a:moveTo>
                      <a:pt x="0" y="1036839"/>
                    </a:moveTo>
                    <a:lnTo>
                      <a:pt x="426497" y="5698"/>
                    </a:lnTo>
                    <a:cubicBezTo>
                      <a:pt x="431423" y="21341"/>
                      <a:pt x="441428" y="-11275"/>
                      <a:pt x="446354" y="4368"/>
                    </a:cubicBezTo>
                    <a:lnTo>
                      <a:pt x="1206061" y="1021595"/>
                    </a:lnTo>
                    <a:lnTo>
                      <a:pt x="0" y="1036839"/>
                    </a:lnTo>
                    <a:close/>
                  </a:path>
                </a:pathLst>
              </a:cu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1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60042" y="2255298"/>
                <a:ext cx="287374" cy="279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L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776311" y="3504945"/>
                <a:ext cx="342750" cy="279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M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04128" y="3495412"/>
                <a:ext cx="291746" cy="279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546387" y="2396851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3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95630" y="2059935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6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06088" y="1593507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762209" y="3275937"/>
            <a:ext cx="1222278" cy="598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6731662" y="1654593"/>
            <a:ext cx="186053" cy="165173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75635" y="1789225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7941" y="1511872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14137" y="1446231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MP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9537" y="1741938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DE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65082" y="1764902"/>
            <a:ext cx="398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321995" y="3598072"/>
            <a:ext cx="1254977" cy="461665"/>
            <a:chOff x="5086574" y="6202788"/>
            <a:chExt cx="1254977" cy="461665"/>
          </a:xfrm>
        </p:grpSpPr>
        <p:sp>
          <p:nvSpPr>
            <p:cNvPr id="36" name="Rounded Rectangular Callout 35"/>
            <p:cNvSpPr/>
            <p:nvPr/>
          </p:nvSpPr>
          <p:spPr>
            <a:xfrm>
              <a:off x="5102098" y="6209794"/>
              <a:ext cx="1171649" cy="420112"/>
            </a:xfrm>
            <a:prstGeom prst="wedgeRoundRectCallout">
              <a:avLst>
                <a:gd name="adj1" fmla="val -23613"/>
                <a:gd name="adj2" fmla="val -106125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142"/>
            <p:cNvSpPr txBox="1">
              <a:spLocks noChangeArrowheads="1"/>
            </p:cNvSpPr>
            <p:nvPr/>
          </p:nvSpPr>
          <p:spPr bwMode="auto">
            <a:xfrm>
              <a:off x="5086574" y="6202788"/>
              <a:ext cx="12549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smallest side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LMP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48195" y="1811023"/>
            <a:ext cx="1305499" cy="461665"/>
            <a:chOff x="5044709" y="6202788"/>
            <a:chExt cx="1305499" cy="461665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5102098" y="6209794"/>
              <a:ext cx="1171649" cy="420112"/>
            </a:xfrm>
            <a:prstGeom prst="wedgeRoundRectCallout">
              <a:avLst>
                <a:gd name="adj1" fmla="val 58201"/>
                <a:gd name="adj2" fmla="val 91271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142"/>
            <p:cNvSpPr txBox="1">
              <a:spLocks noChangeArrowheads="1"/>
            </p:cNvSpPr>
            <p:nvPr/>
          </p:nvSpPr>
          <p:spPr bwMode="auto">
            <a:xfrm>
              <a:off x="5044709" y="6202788"/>
              <a:ext cx="1305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smallest side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DEF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819109" y="1451545"/>
            <a:ext cx="320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08341" y="174556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827793" y="1766720"/>
            <a:ext cx="299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971495" y="158084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77940" y="2499180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77941" y="2207332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39537" y="2161531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LP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39537" y="244504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DF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065082" y="2468010"/>
            <a:ext cx="4379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06088" y="2274210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>
            <a:endCxn id="4" idx="2"/>
          </p:cNvCxnSpPr>
          <p:nvPr/>
        </p:nvCxnSpPr>
        <p:spPr>
          <a:xfrm>
            <a:off x="6890765" y="1669723"/>
            <a:ext cx="1614853" cy="162898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" idx="3"/>
          </p:cNvCxnSpPr>
          <p:nvPr/>
        </p:nvCxnSpPr>
        <p:spPr>
          <a:xfrm flipH="1" flipV="1">
            <a:off x="5189600" y="2236214"/>
            <a:ext cx="779647" cy="103210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854276" y="217885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54702" y="245017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834371" y="2469641"/>
            <a:ext cx="3625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260000" flipV="1">
            <a:off x="1936404" y="2529327"/>
            <a:ext cx="167603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800000" flipV="1">
            <a:off x="1958090" y="2231492"/>
            <a:ext cx="125923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98138" y="2593473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06020" y="2281822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508273" y="2139860"/>
            <a:ext cx="331689" cy="632569"/>
            <a:chOff x="2508273" y="2139860"/>
            <a:chExt cx="331689" cy="632569"/>
          </a:xfrm>
        </p:grpSpPr>
        <p:sp>
          <p:nvSpPr>
            <p:cNvPr id="62" name="Rectangle 61"/>
            <p:cNvSpPr/>
            <p:nvPr/>
          </p:nvSpPr>
          <p:spPr>
            <a:xfrm>
              <a:off x="2519041" y="2139860"/>
              <a:ext cx="3209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08273" y="2433875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2527725" y="2455035"/>
              <a:ext cx="2995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2897757" y="2269161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400932" y="1886367"/>
            <a:ext cx="1187173" cy="461665"/>
            <a:chOff x="5086574" y="6202788"/>
            <a:chExt cx="1187173" cy="461665"/>
          </a:xfrm>
        </p:grpSpPr>
        <p:sp>
          <p:nvSpPr>
            <p:cNvPr id="69" name="Rounded Rectangular Callout 68"/>
            <p:cNvSpPr/>
            <p:nvPr/>
          </p:nvSpPr>
          <p:spPr>
            <a:xfrm>
              <a:off x="5102098" y="6209794"/>
              <a:ext cx="1171649" cy="420112"/>
            </a:xfrm>
            <a:prstGeom prst="wedgeRoundRectCallout">
              <a:avLst>
                <a:gd name="adj1" fmla="val -47321"/>
                <a:gd name="adj2" fmla="val 101424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142"/>
            <p:cNvSpPr txBox="1">
              <a:spLocks noChangeArrowheads="1"/>
            </p:cNvSpPr>
            <p:nvPr/>
          </p:nvSpPr>
          <p:spPr bwMode="auto">
            <a:xfrm>
              <a:off x="5086574" y="6202788"/>
              <a:ext cx="11863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largest side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LMP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376967" y="1713690"/>
            <a:ext cx="1305499" cy="461665"/>
            <a:chOff x="5044709" y="6202788"/>
            <a:chExt cx="1305499" cy="461665"/>
          </a:xfrm>
        </p:grpSpPr>
        <p:sp>
          <p:nvSpPr>
            <p:cNvPr id="72" name="Rounded Rectangular Callout 71"/>
            <p:cNvSpPr/>
            <p:nvPr/>
          </p:nvSpPr>
          <p:spPr>
            <a:xfrm>
              <a:off x="5102098" y="6209794"/>
              <a:ext cx="1171649" cy="420112"/>
            </a:xfrm>
            <a:prstGeom prst="wedgeRoundRectCallout">
              <a:avLst>
                <a:gd name="adj1" fmla="val -42205"/>
                <a:gd name="adj2" fmla="val 86124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TextBox 142"/>
            <p:cNvSpPr txBox="1">
              <a:spLocks noChangeArrowheads="1"/>
            </p:cNvSpPr>
            <p:nvPr/>
          </p:nvSpPr>
          <p:spPr bwMode="auto">
            <a:xfrm>
              <a:off x="5044709" y="6202788"/>
              <a:ext cx="1305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largest side</a:t>
              </a:r>
            </a:p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DEF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506201" y="3147651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075748" y="3343369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078054" y="3066016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14250" y="3000375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LM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39650" y="3296082"/>
            <a:ext cx="471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EF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065195" y="3319046"/>
            <a:ext cx="398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829474" y="329970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47340" y="3005689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2.7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817468" y="3320864"/>
            <a:ext cx="3625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895408" y="3134990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…(iii)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86" name="Straight Connector 85"/>
          <p:cNvCxnSpPr>
            <a:endCxn id="4" idx="2"/>
          </p:cNvCxnSpPr>
          <p:nvPr/>
        </p:nvCxnSpPr>
        <p:spPr>
          <a:xfrm flipV="1">
            <a:off x="6731662" y="3298703"/>
            <a:ext cx="1773956" cy="762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765120" y="2252415"/>
            <a:ext cx="426497" cy="103114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09600" y="3686175"/>
            <a:ext cx="4652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Corresponding sides are not proportional.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731920" y="4157553"/>
            <a:ext cx="3568480" cy="32117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32592" y="414337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9352" y="4143375"/>
            <a:ext cx="3591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LMP and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DEF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are not similar.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rot="1320000" flipV="1">
            <a:off x="1884242" y="1811742"/>
            <a:ext cx="167603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800000" flipV="1">
            <a:off x="1905928" y="1516288"/>
            <a:ext cx="125923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945976" y="1878269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85458" y="1592718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2487711" y="1450756"/>
            <a:ext cx="331689" cy="632569"/>
            <a:chOff x="2487711" y="1174531"/>
            <a:chExt cx="331689" cy="632569"/>
          </a:xfrm>
        </p:grpSpPr>
        <p:sp>
          <p:nvSpPr>
            <p:cNvPr id="99" name="Rectangle 98"/>
            <p:cNvSpPr/>
            <p:nvPr/>
          </p:nvSpPr>
          <p:spPr>
            <a:xfrm>
              <a:off x="2498479" y="1174531"/>
              <a:ext cx="3209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87711" y="146854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07163" y="1489706"/>
              <a:ext cx="29959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525975" y="624581"/>
            <a:ext cx="8991600" cy="834353"/>
          </a:xfrm>
          <a:prstGeom prst="rect">
            <a:avLst/>
          </a:prstGeom>
        </p:spPr>
        <p:txBody>
          <a:bodyPr wrap="squar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pairs of triangles are similar. Write the similarity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criterion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used by you for answering the question and also write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pairs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similar triangles in the symbolic form 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400" y="140801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Sol.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3349537" y="238780"/>
            <a:ext cx="2561530" cy="523220"/>
            <a:chOff x="2904556" y="-561320"/>
            <a:chExt cx="2561530" cy="523220"/>
          </a:xfrm>
        </p:grpSpPr>
        <p:sp>
          <p:nvSpPr>
            <p:cNvPr id="105" name="Rounded Rectangle 104"/>
            <p:cNvSpPr/>
            <p:nvPr/>
          </p:nvSpPr>
          <p:spPr>
            <a:xfrm>
              <a:off x="2906724" y="-502585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04556" y="-561320"/>
              <a:ext cx="256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EX.6.3 Q.1 (iii)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8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89" grpId="0" animBg="1"/>
      <p:bldP spid="89" grpId="1" animBg="1"/>
      <p:bldP spid="88" grpId="0" animBg="1"/>
      <p:bldP spid="88" grpId="1" animBg="1"/>
      <p:bldP spid="85" grpId="0" animBg="1"/>
      <p:bldP spid="85" grpId="1" animBg="1"/>
      <p:bldP spid="84" grpId="0" animBg="1"/>
      <p:bldP spid="84" grpId="1" animBg="1"/>
      <p:bldP spid="66" grpId="0" animBg="1"/>
      <p:bldP spid="66" grpId="1" animBg="1"/>
      <p:bldP spid="67" grpId="0" animBg="1"/>
      <p:bldP spid="67" grpId="1" animBg="1"/>
      <p:bldP spid="33" grpId="0" animBg="1"/>
      <p:bldP spid="33" grpId="1" animBg="1"/>
      <p:bldP spid="34" grpId="0" animBg="1"/>
      <p:bldP spid="34" grpId="1" animBg="1"/>
      <p:bldP spid="23" grpId="0"/>
      <p:bldP spid="26" grpId="0" animBg="1"/>
      <p:bldP spid="26" grpId="1" animBg="1"/>
      <p:bldP spid="27" grpId="0" animBg="1"/>
      <p:bldP spid="27" grpId="1" animBg="1"/>
      <p:bldP spid="28" grpId="0"/>
      <p:bldP spid="29" grpId="0"/>
      <p:bldP spid="43" grpId="0"/>
      <p:bldP spid="44" grpId="0"/>
      <p:bldP spid="46" grpId="0"/>
      <p:bldP spid="47" grpId="0" animBg="1"/>
      <p:bldP spid="47" grpId="1" animBg="1"/>
      <p:bldP spid="48" grpId="0" animBg="1"/>
      <p:bldP spid="48" grpId="1" animBg="1"/>
      <p:bldP spid="49" grpId="0"/>
      <p:bldP spid="50" grpId="0"/>
      <p:bldP spid="52" grpId="0"/>
      <p:bldP spid="55" grpId="0"/>
      <p:bldP spid="56" grpId="0"/>
      <p:bldP spid="60" grpId="0"/>
      <p:bldP spid="61" grpId="0"/>
      <p:bldP spid="65" grpId="0"/>
      <p:bldP spid="74" grpId="0"/>
      <p:bldP spid="75" grpId="0" animBg="1"/>
      <p:bldP spid="75" grpId="1" animBg="1"/>
      <p:bldP spid="76" grpId="0" animBg="1"/>
      <p:bldP spid="76" grpId="1" animBg="1"/>
      <p:bldP spid="77" grpId="0"/>
      <p:bldP spid="78" grpId="0"/>
      <p:bldP spid="81" grpId="0"/>
      <p:bldP spid="80" grpId="0"/>
      <p:bldP spid="83" grpId="0"/>
      <p:bldP spid="91" grpId="0"/>
      <p:bldP spid="92" grpId="0" animBg="1"/>
      <p:bldP spid="93" grpId="0"/>
      <p:bldP spid="94" grpId="0"/>
      <p:bldP spid="97" grpId="0"/>
      <p:bldP spid="98" grpId="0"/>
      <p:bldP spid="104" grpId="0"/>
      <p:bldP spid="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0957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2299" y="167958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EXERCISE 6.1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700" y="566745"/>
            <a:ext cx="683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1. Fill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in the blanks using the correct word given in brackets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69" y="805543"/>
            <a:ext cx="6865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defTabSz="457200">
              <a:buFontTx/>
              <a:buAutoNum type="romanLcParenBoth" startAt="4"/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Two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polygons of the same number of sides are similar, if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defTabSz="4572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a)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	their corresponding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angles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</a:t>
            </a:r>
            <a:r>
              <a:rPr lang="en-US" sz="1600" b="1" u="sng" dirty="0" smtClean="0">
                <a:solidFill>
                  <a:prstClr val="white"/>
                </a:solidFill>
                <a:latin typeface="Bookman Old Style" pitchFamily="18" charset="0"/>
              </a:rPr>
              <a:t>____________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and </a:t>
            </a:r>
          </a:p>
          <a:p>
            <a:pPr marL="342900" indent="-342900">
              <a:buFontTx/>
              <a:buAutoNum type="alphaLcParenBoth" startAt="2"/>
              <a:tabLst>
                <a:tab pos="457200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their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corresponding sides are </a:t>
            </a:r>
            <a:r>
              <a:rPr lang="en-US" sz="1600" b="1" u="sng" dirty="0" smtClean="0">
                <a:solidFill>
                  <a:prstClr val="white"/>
                </a:solidFill>
                <a:latin typeface="Bookman Old Style" pitchFamily="18" charset="0"/>
              </a:rPr>
              <a:t>_____________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(equal, proportional)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296" y="810681"/>
            <a:ext cx="96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similar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91"/>
          <p:cNvSpPr>
            <a:spLocks noChangeArrowheads="1"/>
          </p:cNvSpPr>
          <p:nvPr/>
        </p:nvSpPr>
        <p:spPr bwMode="auto">
          <a:xfrm>
            <a:off x="600030" y="2943508"/>
            <a:ext cx="2890948" cy="488586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defTabSz="913464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Corresponding angles of similar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polygons 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are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CONGRUENT.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91"/>
          <p:cNvSpPr>
            <a:spLocks noChangeArrowheads="1"/>
          </p:cNvSpPr>
          <p:nvPr/>
        </p:nvSpPr>
        <p:spPr bwMode="auto">
          <a:xfrm>
            <a:off x="3776617" y="2943508"/>
            <a:ext cx="2729962" cy="549005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defTabSz="913464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Corresponding sides of 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similar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polygons are in PROPORTION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1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2299" y="186620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EXERCISE 6.1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9380" y="1264211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latin typeface="Bookman Old Style" pitchFamily="18" charset="0"/>
              </a:rPr>
              <a:t>Two squares</a:t>
            </a:r>
            <a:endParaRPr lang="en-US" sz="1600" b="1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72000" y="2313369"/>
            <a:ext cx="1964384" cy="1391990"/>
            <a:chOff x="1113043" y="3789846"/>
            <a:chExt cx="1964384" cy="1391990"/>
          </a:xfrm>
        </p:grpSpPr>
        <p:sp>
          <p:nvSpPr>
            <p:cNvPr id="11" name="Rectangle 10"/>
            <p:cNvSpPr/>
            <p:nvPr/>
          </p:nvSpPr>
          <p:spPr>
            <a:xfrm>
              <a:off x="1647491" y="4017569"/>
              <a:ext cx="914400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95216" y="431232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13043" y="431232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5788" y="490483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25788" y="37898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42997" y="2658828"/>
            <a:ext cx="2523390" cy="1933184"/>
            <a:chOff x="697265" y="3469079"/>
            <a:chExt cx="2523390" cy="1933184"/>
          </a:xfrm>
        </p:grpSpPr>
        <p:sp>
          <p:nvSpPr>
            <p:cNvPr id="23" name="Rectangle 22"/>
            <p:cNvSpPr/>
            <p:nvPr/>
          </p:nvSpPr>
          <p:spPr>
            <a:xfrm>
              <a:off x="1279476" y="3766296"/>
              <a:ext cx="1358968" cy="135896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38444" y="441619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265" y="439982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7854" y="512526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67854" y="346907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85385" y="505992"/>
            <a:ext cx="4360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Give two different examples of pair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of :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5385" y="749296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(i) similar figures.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7462" y="1291580"/>
            <a:ext cx="2931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srgbClr val="FFC000"/>
                </a:solidFill>
                <a:latin typeface="Bookman Old Style" pitchFamily="18" charset="0"/>
              </a:rPr>
              <a:t>Two equilateral triangles </a:t>
            </a:r>
            <a:endParaRPr lang="en-US" sz="1600" b="1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0946" y="2338012"/>
            <a:ext cx="549886" cy="243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4209" y="2341342"/>
            <a:ext cx="549886" cy="243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93238" y="3068280"/>
            <a:ext cx="549886" cy="243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47737" y="2293843"/>
            <a:ext cx="3177192" cy="2723615"/>
            <a:chOff x="1447737" y="2293843"/>
            <a:chExt cx="3177192" cy="2723615"/>
          </a:xfrm>
        </p:grpSpPr>
        <p:sp>
          <p:nvSpPr>
            <p:cNvPr id="77" name="Isosceles Triangle 76"/>
            <p:cNvSpPr/>
            <p:nvPr/>
          </p:nvSpPr>
          <p:spPr>
            <a:xfrm>
              <a:off x="2026890" y="2864603"/>
              <a:ext cx="2078143" cy="1590983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 rot="8277047">
              <a:off x="2593175" y="2293843"/>
              <a:ext cx="923850" cy="877110"/>
            </a:xfrm>
            <a:prstGeom prst="arc">
              <a:avLst>
                <a:gd name="adj1" fmla="val 17266514"/>
                <a:gd name="adj2" fmla="val 20066775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9" name="Arc 78"/>
            <p:cNvSpPr/>
            <p:nvPr/>
          </p:nvSpPr>
          <p:spPr>
            <a:xfrm rot="16200000">
              <a:off x="3724449" y="4116978"/>
              <a:ext cx="877110" cy="923850"/>
            </a:xfrm>
            <a:prstGeom prst="arc">
              <a:avLst>
                <a:gd name="adj1" fmla="val 17119784"/>
                <a:gd name="adj2" fmla="val 1975812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0" name="Arc 79"/>
            <p:cNvSpPr/>
            <p:nvPr/>
          </p:nvSpPr>
          <p:spPr>
            <a:xfrm rot="917256">
              <a:off x="1447737" y="4071598"/>
              <a:ext cx="923850" cy="877110"/>
            </a:xfrm>
            <a:prstGeom prst="arc">
              <a:avLst>
                <a:gd name="adj1" fmla="val 17819496"/>
                <a:gd name="adj2" fmla="val 2023173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39870" y="3144002"/>
              <a:ext cx="452183" cy="26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44594" y="4129382"/>
              <a:ext cx="452183" cy="26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49254" y="4123762"/>
              <a:ext cx="452183" cy="26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742366" y="4460302"/>
            <a:ext cx="588228" cy="265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60970" y="3536573"/>
            <a:ext cx="588228" cy="265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79330" y="3521339"/>
            <a:ext cx="588228" cy="265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483" y="49060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00"/>
                </a:solidFill>
              </a:rPr>
              <a:t>Q.2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43" name="Rectangle 191"/>
          <p:cNvSpPr>
            <a:spLocks noChangeArrowheads="1"/>
          </p:cNvSpPr>
          <p:nvPr/>
        </p:nvSpPr>
        <p:spPr bwMode="auto">
          <a:xfrm>
            <a:off x="5821701" y="4249787"/>
            <a:ext cx="2729962" cy="549005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defTabSz="913464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Corresponding sides of 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similar triangles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are in PROPORTION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191"/>
          <p:cNvSpPr>
            <a:spLocks noChangeArrowheads="1"/>
          </p:cNvSpPr>
          <p:nvPr/>
        </p:nvSpPr>
        <p:spPr bwMode="auto">
          <a:xfrm>
            <a:off x="5660715" y="3692828"/>
            <a:ext cx="2890948" cy="488586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defTabSz="913464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Corresponding angles of similar triangles are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CONGRUENT.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209" y="1538609"/>
            <a:ext cx="2931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FFC000"/>
                </a:solidFill>
                <a:latin typeface="Bookman Old Style" pitchFamily="18" charset="0"/>
              </a:rPr>
              <a:t>w</a:t>
            </a:r>
            <a:r>
              <a:rPr lang="en-US" sz="1600" b="1" dirty="0" smtClean="0">
                <a:solidFill>
                  <a:srgbClr val="FFC000"/>
                </a:solidFill>
                <a:latin typeface="Bookman Old Style" pitchFamily="18" charset="0"/>
              </a:rPr>
              <a:t>ith sides 1cm and 2cm </a:t>
            </a:r>
            <a:endParaRPr lang="en-US" sz="1600" b="1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47666" y="1533004"/>
            <a:ext cx="2931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FFC000"/>
                </a:solidFill>
                <a:latin typeface="Bookman Old Style" pitchFamily="18" charset="0"/>
              </a:rPr>
              <a:t>w</a:t>
            </a:r>
            <a:r>
              <a:rPr lang="en-US" sz="1600" b="1" dirty="0" smtClean="0">
                <a:solidFill>
                  <a:srgbClr val="FFC000"/>
                </a:solidFill>
                <a:latin typeface="Bookman Old Style" pitchFamily="18" charset="0"/>
              </a:rPr>
              <a:t>ith sides 1cm and 2cm</a:t>
            </a:r>
            <a:endParaRPr lang="en-US" sz="1600" b="1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79546" y="1290262"/>
            <a:ext cx="2748174" cy="2407371"/>
            <a:chOff x="-79546" y="1290262"/>
            <a:chExt cx="2748174" cy="2407371"/>
          </a:xfrm>
        </p:grpSpPr>
        <p:sp>
          <p:nvSpPr>
            <p:cNvPr id="66" name="Isosceles Triangle 65"/>
            <p:cNvSpPr/>
            <p:nvPr/>
          </p:nvSpPr>
          <p:spPr>
            <a:xfrm>
              <a:off x="582668" y="1989274"/>
              <a:ext cx="1472629" cy="1104756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98374" y="2191901"/>
              <a:ext cx="422709" cy="243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16795" y="2806589"/>
              <a:ext cx="422709" cy="243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82532" y="2792929"/>
              <a:ext cx="422709" cy="243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60º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" name="Arc 4"/>
            <p:cNvSpPr/>
            <p:nvPr/>
          </p:nvSpPr>
          <p:spPr>
            <a:xfrm>
              <a:off x="-79546" y="2783233"/>
              <a:ext cx="914400" cy="914400"/>
            </a:xfrm>
            <a:prstGeom prst="arc">
              <a:avLst>
                <a:gd name="adj1" fmla="val 18917103"/>
                <a:gd name="adj2" fmla="val 20508657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Arc 5"/>
            <p:cNvSpPr/>
            <p:nvPr/>
          </p:nvSpPr>
          <p:spPr>
            <a:xfrm>
              <a:off x="839828" y="1290262"/>
              <a:ext cx="914400" cy="914400"/>
            </a:xfrm>
            <a:prstGeom prst="arc">
              <a:avLst>
                <a:gd name="adj1" fmla="val 4301492"/>
                <a:gd name="adj2" fmla="val 630532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Arc 49"/>
            <p:cNvSpPr/>
            <p:nvPr/>
          </p:nvSpPr>
          <p:spPr>
            <a:xfrm>
              <a:off x="1754228" y="2770569"/>
              <a:ext cx="914400" cy="914400"/>
            </a:xfrm>
            <a:prstGeom prst="arc">
              <a:avLst>
                <a:gd name="adj1" fmla="val 11804326"/>
                <a:gd name="adj2" fmla="val 13781647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63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2" grpId="0"/>
      <p:bldP spid="63" grpId="0"/>
      <p:bldP spid="64" grpId="0"/>
      <p:bldP spid="73" grpId="0"/>
      <p:bldP spid="74" grpId="0"/>
      <p:bldP spid="75" grpId="0"/>
      <p:bldP spid="84" grpId="0"/>
      <p:bldP spid="85" grpId="0"/>
      <p:bldP spid="86" grpId="0"/>
      <p:bldP spid="4" grpId="0"/>
      <p:bldP spid="43" grpId="0" animBg="1"/>
      <p:bldP spid="43" grpId="1" animBg="1"/>
      <p:bldP spid="44" grpId="0" animBg="1"/>
      <p:bldP spid="44" grpId="1" animBg="1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800" y="2919886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latin typeface="Bookman Old Style" pitchFamily="18" charset="0"/>
              </a:rPr>
              <a:t>Triangle and parallelogram</a:t>
            </a:r>
            <a:endParaRPr lang="en-US" sz="1600" b="1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96137" y="3163849"/>
            <a:ext cx="1583344" cy="1712261"/>
            <a:chOff x="1352217" y="3595270"/>
            <a:chExt cx="1583344" cy="1712261"/>
          </a:xfrm>
        </p:grpSpPr>
        <p:sp>
          <p:nvSpPr>
            <p:cNvPr id="11" name="Isosceles Triangle 10"/>
            <p:cNvSpPr/>
            <p:nvPr/>
          </p:nvSpPr>
          <p:spPr>
            <a:xfrm>
              <a:off x="1503079" y="3873157"/>
              <a:ext cx="1203224" cy="1203224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2217" y="5030532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37081" y="5015142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57054" y="359527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59654" y="3470140"/>
            <a:ext cx="2130302" cy="1438033"/>
            <a:chOff x="1101344" y="3929789"/>
            <a:chExt cx="2130302" cy="1438033"/>
          </a:xfrm>
        </p:grpSpPr>
        <p:sp>
          <p:nvSpPr>
            <p:cNvPr id="23" name="Parallelogram 22"/>
            <p:cNvSpPr/>
            <p:nvPr/>
          </p:nvSpPr>
          <p:spPr>
            <a:xfrm>
              <a:off x="1187693" y="4198359"/>
              <a:ext cx="1947282" cy="911515"/>
            </a:xfrm>
            <a:prstGeom prst="parallelogram">
              <a:avLst>
                <a:gd name="adj" fmla="val 4205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65903" y="392978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23548" y="3929789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52719" y="5090823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1344" y="509082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S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8800" y="978834"/>
            <a:ext cx="2626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latin typeface="Bookman Old Style" pitchFamily="18" charset="0"/>
              </a:rPr>
              <a:t> Trapezium and square</a:t>
            </a:r>
            <a:endParaRPr lang="en-US" sz="1600" b="1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72747" y="1298937"/>
            <a:ext cx="1586550" cy="1489951"/>
            <a:chOff x="1361835" y="3910576"/>
            <a:chExt cx="1586550" cy="1489951"/>
          </a:xfrm>
        </p:grpSpPr>
        <p:sp>
          <p:nvSpPr>
            <p:cNvPr id="39" name="Trapezoid 38"/>
            <p:cNvSpPr/>
            <p:nvPr/>
          </p:nvSpPr>
          <p:spPr>
            <a:xfrm>
              <a:off x="1423061" y="4183583"/>
              <a:ext cx="1363260" cy="950392"/>
            </a:xfrm>
            <a:prstGeom prst="trapezoid">
              <a:avLst>
                <a:gd name="adj" fmla="val 21865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98205" y="3910576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61835" y="512352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S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40132" y="391495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3493" y="5123528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34715" y="1195100"/>
            <a:ext cx="1586550" cy="1766176"/>
            <a:chOff x="1333260" y="3996301"/>
            <a:chExt cx="1586550" cy="1766176"/>
          </a:xfrm>
        </p:grpSpPr>
        <p:sp>
          <p:nvSpPr>
            <p:cNvPr id="51" name="Trapezoid 50"/>
            <p:cNvSpPr/>
            <p:nvPr/>
          </p:nvSpPr>
          <p:spPr>
            <a:xfrm>
              <a:off x="1478038" y="4238560"/>
              <a:ext cx="1261646" cy="1261646"/>
            </a:xfrm>
            <a:prstGeom prst="trapezoid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11712" y="39963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33260" y="548547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S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33260" y="400067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14918" y="5485478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322299" y="178307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EXERCISE 6.1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5385" y="497679"/>
            <a:ext cx="4360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Give two different examples of pair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of :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5385" y="740983"/>
            <a:ext cx="269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ii) non-similar figures.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483" y="48229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00"/>
                </a:solidFill>
              </a:rPr>
              <a:t>Q.2</a:t>
            </a:r>
            <a:endParaRPr lang="en-US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959010" y="538244"/>
            <a:ext cx="795495" cy="2909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385784" y="1551399"/>
            <a:ext cx="448191" cy="1946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272049" y="826146"/>
            <a:ext cx="448191" cy="1946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109777" y="1563441"/>
            <a:ext cx="448191" cy="1946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4430" y="2296684"/>
            <a:ext cx="448191" cy="1946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640051" y="972815"/>
            <a:ext cx="582523" cy="186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66920" y="1571431"/>
            <a:ext cx="582523" cy="186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450840" y="2177520"/>
            <a:ext cx="582523" cy="186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2864" y="1560600"/>
            <a:ext cx="582523" cy="186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2299" y="166260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EXERCISE 6.1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994" y="3902582"/>
            <a:ext cx="810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PQRS and ABCD are not similar.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929" y="521619"/>
            <a:ext cx="7215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Q.3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State whether the following quadrilaterals are similar or not: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98589" y="916539"/>
            <a:ext cx="2494604" cy="1489951"/>
            <a:chOff x="872027" y="3910576"/>
            <a:chExt cx="2494604" cy="1489951"/>
          </a:xfrm>
        </p:grpSpPr>
        <p:sp>
          <p:nvSpPr>
            <p:cNvPr id="39" name="Parallelogram 38"/>
            <p:cNvSpPr/>
            <p:nvPr/>
          </p:nvSpPr>
          <p:spPr>
            <a:xfrm>
              <a:off x="1423061" y="4183583"/>
              <a:ext cx="1363260" cy="950392"/>
            </a:xfrm>
            <a:prstGeom prst="parallelogram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52254" y="3910576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61835" y="512352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40132" y="391495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S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77969" y="5123527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5975" y="3914950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1.5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47491" y="5120959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1.5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30532" y="4520279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1.5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72027" y="4520279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1.5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25094" y="781654"/>
            <a:ext cx="2296907" cy="1766176"/>
            <a:chOff x="3241964" y="997792"/>
            <a:chExt cx="2296907" cy="1766176"/>
          </a:xfrm>
        </p:grpSpPr>
        <p:grpSp>
          <p:nvGrpSpPr>
            <p:cNvPr id="50" name="Group 49"/>
            <p:cNvGrpSpPr/>
            <p:nvPr/>
          </p:nvGrpSpPr>
          <p:grpSpPr>
            <a:xfrm>
              <a:off x="3241964" y="997792"/>
              <a:ext cx="2296907" cy="1766176"/>
              <a:chOff x="955001" y="3996301"/>
              <a:chExt cx="2296907" cy="1766176"/>
            </a:xfrm>
          </p:grpSpPr>
          <p:sp>
            <p:nvSpPr>
              <p:cNvPr id="51" name="Trapezoid 50"/>
              <p:cNvSpPr/>
              <p:nvPr/>
            </p:nvSpPr>
            <p:spPr>
              <a:xfrm>
                <a:off x="1478038" y="4238560"/>
                <a:ext cx="1261646" cy="1261646"/>
              </a:xfrm>
              <a:prstGeom prst="trapezoid">
                <a:avLst>
                  <a:gd name="adj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11712" y="3996301"/>
                <a:ext cx="298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200" b="1" dirty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33260" y="5485478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200" b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33260" y="4000675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200" b="1" dirty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614918" y="5485478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200" b="1" dirty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34947" y="3996301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 cm</a:t>
                </a:r>
                <a:endParaRPr 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834947" y="5469113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 cm</a:t>
                </a:r>
                <a:endParaRPr 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9697" y="4730883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 cm</a:t>
                </a:r>
                <a:endParaRPr 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955001" y="4730883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 cm</a:t>
                </a:r>
                <a:endParaRPr 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3905879" y="1240051"/>
              <a:ext cx="0" cy="173999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89779" y="1240051"/>
              <a:ext cx="0" cy="173999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05879" y="2327698"/>
              <a:ext cx="0" cy="173999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89779" y="2327698"/>
              <a:ext cx="0" cy="173999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763420" y="2334841"/>
              <a:ext cx="15161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880853" y="2334841"/>
              <a:ext cx="15161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63420" y="1415266"/>
              <a:ext cx="15161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880853" y="1415266"/>
              <a:ext cx="15161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4" name="Rectangle 191"/>
          <p:cNvSpPr>
            <a:spLocks noChangeArrowheads="1"/>
          </p:cNvSpPr>
          <p:nvPr/>
        </p:nvSpPr>
        <p:spPr bwMode="auto">
          <a:xfrm>
            <a:off x="5866305" y="1527981"/>
            <a:ext cx="2729962" cy="549005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defTabSz="913464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Corresponding sides of 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similar triangles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are in PROPORTION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auto">
          <a:xfrm>
            <a:off x="5705319" y="971022"/>
            <a:ext cx="2890948" cy="488586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defTabSz="913464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Corresponding angles of similar triangles are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CONGRUENT.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14284" y="2547830"/>
            <a:ext cx="484428" cy="594434"/>
            <a:chOff x="879104" y="2937193"/>
            <a:chExt cx="484428" cy="594434"/>
          </a:xfrm>
        </p:grpSpPr>
        <p:sp>
          <p:nvSpPr>
            <p:cNvPr id="60" name="TextBox 59"/>
            <p:cNvSpPr txBox="1"/>
            <p:nvPr/>
          </p:nvSpPr>
          <p:spPr>
            <a:xfrm>
              <a:off x="879104" y="2937193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938779" y="3244292"/>
              <a:ext cx="34155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79104" y="319307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09336" y="269569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409601" y="2555491"/>
            <a:ext cx="508473" cy="594434"/>
            <a:chOff x="879104" y="2937193"/>
            <a:chExt cx="508473" cy="594434"/>
          </a:xfrm>
        </p:grpSpPr>
        <p:sp>
          <p:nvSpPr>
            <p:cNvPr id="65" name="TextBox 64"/>
            <p:cNvSpPr txBox="1"/>
            <p:nvPr/>
          </p:nvSpPr>
          <p:spPr>
            <a:xfrm>
              <a:off x="879104" y="2937193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938779" y="3244292"/>
              <a:ext cx="34155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79104" y="3193073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013082" y="2563148"/>
            <a:ext cx="497252" cy="594434"/>
            <a:chOff x="879104" y="2937193"/>
            <a:chExt cx="497252" cy="594434"/>
          </a:xfrm>
        </p:grpSpPr>
        <p:sp>
          <p:nvSpPr>
            <p:cNvPr id="69" name="TextBox 68"/>
            <p:cNvSpPr txBox="1"/>
            <p:nvPr/>
          </p:nvSpPr>
          <p:spPr>
            <a:xfrm>
              <a:off x="879104" y="2937193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RS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938779" y="3244292"/>
              <a:ext cx="34155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79104" y="31930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614162" y="2551108"/>
            <a:ext cx="492443" cy="594434"/>
            <a:chOff x="879104" y="2937193"/>
            <a:chExt cx="492443" cy="594434"/>
          </a:xfrm>
        </p:grpSpPr>
        <p:sp>
          <p:nvSpPr>
            <p:cNvPr id="73" name="TextBox 72"/>
            <p:cNvSpPr txBox="1"/>
            <p:nvPr/>
          </p:nvSpPr>
          <p:spPr>
            <a:xfrm>
              <a:off x="879104" y="293719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938779" y="3244292"/>
              <a:ext cx="34155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79104" y="3193073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818234" y="26942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11407" y="26942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22785" y="26934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189898" y="2552291"/>
            <a:ext cx="527709" cy="594434"/>
            <a:chOff x="841004" y="2937193"/>
            <a:chExt cx="527709" cy="594434"/>
          </a:xfrm>
        </p:grpSpPr>
        <p:sp>
          <p:nvSpPr>
            <p:cNvPr id="80" name="TextBox 79"/>
            <p:cNvSpPr txBox="1"/>
            <p:nvPr/>
          </p:nvSpPr>
          <p:spPr>
            <a:xfrm>
              <a:off x="841004" y="2937193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1.5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938779" y="3244292"/>
              <a:ext cx="34155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40064" y="319307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95924" y="2553370"/>
            <a:ext cx="347886" cy="594434"/>
            <a:chOff x="932444" y="2937193"/>
            <a:chExt cx="347886" cy="594434"/>
          </a:xfrm>
        </p:grpSpPr>
        <p:sp>
          <p:nvSpPr>
            <p:cNvPr id="84" name="TextBox 83"/>
            <p:cNvSpPr txBox="1"/>
            <p:nvPr/>
          </p:nvSpPr>
          <p:spPr>
            <a:xfrm>
              <a:off x="932444" y="293719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938779" y="3244292"/>
              <a:ext cx="34155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40064" y="319307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640005" y="27010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</a:rPr>
              <a:t>=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54129" y="3103256"/>
            <a:ext cx="810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corresponding sides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Quadrilaterals PQRS and ABCD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are in proportion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5895" y="3358297"/>
            <a:ext cx="810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but corresponding angles of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Quadrilaterals PQRS and ABCD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are not congruent.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000" y="3124277"/>
            <a:ext cx="3337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21300000" flipH="1">
            <a:off x="1107449" y="1197912"/>
            <a:ext cx="321125" cy="92901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139378" y="2139016"/>
            <a:ext cx="1134841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840372" y="1008194"/>
            <a:ext cx="9600" cy="12752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3855581" y="2285559"/>
            <a:ext cx="1253571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53699" y="2120996"/>
            <a:ext cx="135402" cy="1631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7" grpId="0" animBg="1"/>
      <p:bldP spid="98" grpId="0" animBg="1"/>
      <p:bldP spid="99" grpId="0" animBg="1"/>
      <p:bldP spid="9" grpId="0" animBg="1"/>
      <p:bldP spid="93" grpId="0" animBg="1"/>
      <p:bldP spid="94" grpId="0" animBg="1"/>
      <p:bldP spid="95" grpId="0" animBg="1"/>
      <p:bldP spid="7" grpId="0" animBg="1"/>
      <p:bldP spid="2" grpId="0"/>
      <p:bldP spid="3" grpId="0"/>
      <p:bldP spid="37" grpId="0"/>
      <p:bldP spid="34" grpId="0" animBg="1"/>
      <p:bldP spid="34" grpId="1" animBg="1"/>
      <p:bldP spid="35" grpId="0" animBg="1"/>
      <p:bldP spid="35" grpId="1" animBg="1"/>
      <p:bldP spid="4" grpId="0"/>
      <p:bldP spid="76" grpId="0"/>
      <p:bldP spid="77" grpId="0"/>
      <p:bldP spid="78" grpId="0"/>
      <p:bldP spid="87" grpId="0"/>
      <p:bldP spid="105" grpId="0"/>
      <p:bldP spid="106" grpId="0"/>
      <p:bldP spid="10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843656" y="4451873"/>
            <a:ext cx="1595506" cy="32052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3" name="Isosceles Triangle 141"/>
          <p:cNvSpPr/>
          <p:nvPr/>
        </p:nvSpPr>
        <p:spPr>
          <a:xfrm flipH="1">
            <a:off x="7407035" y="1120436"/>
            <a:ext cx="1123523" cy="1449741"/>
          </a:xfrm>
          <a:custGeom>
            <a:avLst/>
            <a:gdLst>
              <a:gd name="connsiteX0" fmla="*/ 0 w 1853403"/>
              <a:gd name="connsiteY0" fmla="*/ 1203713 h 1203713"/>
              <a:gd name="connsiteX1" fmla="*/ 926702 w 1853403"/>
              <a:gd name="connsiteY1" fmla="*/ 0 h 1203713"/>
              <a:gd name="connsiteX2" fmla="*/ 1853403 w 1853403"/>
              <a:gd name="connsiteY2" fmla="*/ 1203713 h 1203713"/>
              <a:gd name="connsiteX3" fmla="*/ 0 w 1853403"/>
              <a:gd name="connsiteY3" fmla="*/ 1203713 h 1203713"/>
              <a:gd name="connsiteX0" fmla="*/ 0 w 1853403"/>
              <a:gd name="connsiteY0" fmla="*/ 740362 h 740362"/>
              <a:gd name="connsiteX1" fmla="*/ 1385952 w 1853403"/>
              <a:gd name="connsiteY1" fmla="*/ 0 h 740362"/>
              <a:gd name="connsiteX2" fmla="*/ 1853403 w 1853403"/>
              <a:gd name="connsiteY2" fmla="*/ 740362 h 740362"/>
              <a:gd name="connsiteX3" fmla="*/ 0 w 1853403"/>
              <a:gd name="connsiteY3" fmla="*/ 740362 h 740362"/>
              <a:gd name="connsiteX0" fmla="*/ 0 w 1172728"/>
              <a:gd name="connsiteY0" fmla="*/ 1478443 h 1478443"/>
              <a:gd name="connsiteX1" fmla="*/ 705277 w 1172728"/>
              <a:gd name="connsiteY1" fmla="*/ 0 h 1478443"/>
              <a:gd name="connsiteX2" fmla="*/ 1172728 w 1172728"/>
              <a:gd name="connsiteY2" fmla="*/ 740362 h 1478443"/>
              <a:gd name="connsiteX3" fmla="*/ 0 w 1172728"/>
              <a:gd name="connsiteY3" fmla="*/ 1478443 h 1478443"/>
              <a:gd name="connsiteX0" fmla="*/ 0 w 1172728"/>
              <a:gd name="connsiteY0" fmla="*/ 1462042 h 1462042"/>
              <a:gd name="connsiteX1" fmla="*/ 45104 w 1172728"/>
              <a:gd name="connsiteY1" fmla="*/ 0 h 1462042"/>
              <a:gd name="connsiteX2" fmla="*/ 1172728 w 1172728"/>
              <a:gd name="connsiteY2" fmla="*/ 723961 h 1462042"/>
              <a:gd name="connsiteX3" fmla="*/ 0 w 1172728"/>
              <a:gd name="connsiteY3" fmla="*/ 1462042 h 1462042"/>
              <a:gd name="connsiteX0" fmla="*/ 660173 w 1127624"/>
              <a:gd name="connsiteY0" fmla="*/ 1449741 h 1449741"/>
              <a:gd name="connsiteX1" fmla="*/ 0 w 1127624"/>
              <a:gd name="connsiteY1" fmla="*/ 0 h 1449741"/>
              <a:gd name="connsiteX2" fmla="*/ 1127624 w 1127624"/>
              <a:gd name="connsiteY2" fmla="*/ 723961 h 1449741"/>
              <a:gd name="connsiteX3" fmla="*/ 660173 w 1127624"/>
              <a:gd name="connsiteY3" fmla="*/ 1449741 h 1449741"/>
              <a:gd name="connsiteX0" fmla="*/ 660173 w 1123523"/>
              <a:gd name="connsiteY0" fmla="*/ 1449741 h 1449741"/>
              <a:gd name="connsiteX1" fmla="*/ 0 w 1123523"/>
              <a:gd name="connsiteY1" fmla="*/ 0 h 1449741"/>
              <a:gd name="connsiteX2" fmla="*/ 1123523 w 1123523"/>
              <a:gd name="connsiteY2" fmla="*/ 699359 h 1449741"/>
              <a:gd name="connsiteX3" fmla="*/ 660173 w 1123523"/>
              <a:gd name="connsiteY3" fmla="*/ 1449741 h 144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523" h="1449741">
                <a:moveTo>
                  <a:pt x="660173" y="1449741"/>
                </a:moveTo>
                <a:lnTo>
                  <a:pt x="0" y="0"/>
                </a:lnTo>
                <a:lnTo>
                  <a:pt x="1123523" y="699359"/>
                </a:lnTo>
                <a:lnTo>
                  <a:pt x="660173" y="144974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2" name="Isosceles Triangle 141"/>
          <p:cNvSpPr/>
          <p:nvPr/>
        </p:nvSpPr>
        <p:spPr>
          <a:xfrm>
            <a:off x="6221434" y="1089201"/>
            <a:ext cx="1172728" cy="1478443"/>
          </a:xfrm>
          <a:custGeom>
            <a:avLst/>
            <a:gdLst>
              <a:gd name="connsiteX0" fmla="*/ 0 w 1853403"/>
              <a:gd name="connsiteY0" fmla="*/ 1203713 h 1203713"/>
              <a:gd name="connsiteX1" fmla="*/ 926702 w 1853403"/>
              <a:gd name="connsiteY1" fmla="*/ 0 h 1203713"/>
              <a:gd name="connsiteX2" fmla="*/ 1853403 w 1853403"/>
              <a:gd name="connsiteY2" fmla="*/ 1203713 h 1203713"/>
              <a:gd name="connsiteX3" fmla="*/ 0 w 1853403"/>
              <a:gd name="connsiteY3" fmla="*/ 1203713 h 1203713"/>
              <a:gd name="connsiteX0" fmla="*/ 0 w 1853403"/>
              <a:gd name="connsiteY0" fmla="*/ 740362 h 740362"/>
              <a:gd name="connsiteX1" fmla="*/ 1385952 w 1853403"/>
              <a:gd name="connsiteY1" fmla="*/ 0 h 740362"/>
              <a:gd name="connsiteX2" fmla="*/ 1853403 w 1853403"/>
              <a:gd name="connsiteY2" fmla="*/ 740362 h 740362"/>
              <a:gd name="connsiteX3" fmla="*/ 0 w 1853403"/>
              <a:gd name="connsiteY3" fmla="*/ 740362 h 740362"/>
              <a:gd name="connsiteX0" fmla="*/ 0 w 1172728"/>
              <a:gd name="connsiteY0" fmla="*/ 1478443 h 1478443"/>
              <a:gd name="connsiteX1" fmla="*/ 705277 w 1172728"/>
              <a:gd name="connsiteY1" fmla="*/ 0 h 1478443"/>
              <a:gd name="connsiteX2" fmla="*/ 1172728 w 1172728"/>
              <a:gd name="connsiteY2" fmla="*/ 740362 h 1478443"/>
              <a:gd name="connsiteX3" fmla="*/ 0 w 1172728"/>
              <a:gd name="connsiteY3" fmla="*/ 1478443 h 14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28" h="1478443">
                <a:moveTo>
                  <a:pt x="0" y="1478443"/>
                </a:moveTo>
                <a:lnTo>
                  <a:pt x="705277" y="0"/>
                </a:lnTo>
                <a:lnTo>
                  <a:pt x="1172728" y="740362"/>
                </a:lnTo>
                <a:lnTo>
                  <a:pt x="0" y="147844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8" name="Arc 167"/>
          <p:cNvSpPr/>
          <p:nvPr/>
        </p:nvSpPr>
        <p:spPr>
          <a:xfrm rot="3120000">
            <a:off x="7226090" y="1646593"/>
            <a:ext cx="352541" cy="352541"/>
          </a:xfrm>
          <a:prstGeom prst="arc">
            <a:avLst>
              <a:gd name="adj1" fmla="val 16455286"/>
              <a:gd name="adj2" fmla="val 46216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9" name="Arc 168"/>
          <p:cNvSpPr/>
          <p:nvPr/>
        </p:nvSpPr>
        <p:spPr>
          <a:xfrm rot="19860000" flipH="1">
            <a:off x="7218818" y="1641220"/>
            <a:ext cx="352541" cy="352541"/>
          </a:xfrm>
          <a:prstGeom prst="arc">
            <a:avLst>
              <a:gd name="adj1" fmla="val 16455286"/>
              <a:gd name="adj2" fmla="val 2320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356780" y="2703808"/>
            <a:ext cx="1055775" cy="52298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355298" y="1451538"/>
            <a:ext cx="1055775" cy="52298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 rot="19620000">
            <a:off x="7652720" y="1268877"/>
            <a:ext cx="518436" cy="16418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390635" y="2367894"/>
            <a:ext cx="341712" cy="21852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 rot="19675354">
            <a:off x="6523914" y="2291566"/>
            <a:ext cx="517504" cy="19866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395972" y="2057796"/>
            <a:ext cx="353462" cy="24037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 rot="3543862">
            <a:off x="7288145" y="2244239"/>
            <a:ext cx="523425" cy="1969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421035" y="1122360"/>
            <a:ext cx="364087" cy="21852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 rot="3543862">
            <a:off x="7051275" y="1287597"/>
            <a:ext cx="432583" cy="1790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421678" y="828231"/>
            <a:ext cx="357506" cy="23831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2109370" y="618748"/>
            <a:ext cx="3560821" cy="22709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2097999" y="353721"/>
            <a:ext cx="4981211" cy="24980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86417" y="277543"/>
            <a:ext cx="553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prstClr val="white"/>
                </a:solidFill>
                <a:latin typeface="Bookman Old Style" pitchFamily="18" charset="0"/>
              </a:rPr>
              <a:t>  BD and CE intersect each other at the point P</a:t>
            </a:r>
          </a:p>
          <a:p>
            <a:r>
              <a:rPr lang="it-IT" sz="1600" b="1" dirty="0" smtClean="0">
                <a:solidFill>
                  <a:prstClr val="white"/>
                </a:solidFill>
                <a:latin typeface="Bookman Old Style" pitchFamily="18" charset="0"/>
              </a:rPr>
              <a:t>  Is </a:t>
            </a:r>
            <a:r>
              <a:rPr lang="it-IT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it-IT" sz="1600" b="1" dirty="0" smtClean="0">
                <a:solidFill>
                  <a:prstClr val="white"/>
                </a:solidFill>
                <a:latin typeface="Bookman Old Style" pitchFamily="18" charset="0"/>
              </a:rPr>
              <a:t>PBC similar to </a:t>
            </a:r>
            <a:r>
              <a:rPr lang="it-IT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it-IT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PDE ?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Why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52541" y="806899"/>
            <a:ext cx="2663444" cy="2055043"/>
            <a:chOff x="3176512" y="386334"/>
            <a:chExt cx="2663444" cy="2055043"/>
          </a:xfrm>
        </p:grpSpPr>
        <p:grpSp>
          <p:nvGrpSpPr>
            <p:cNvPr id="74" name="Group 73"/>
            <p:cNvGrpSpPr/>
            <p:nvPr/>
          </p:nvGrpSpPr>
          <p:grpSpPr>
            <a:xfrm>
              <a:off x="3346704" y="667512"/>
              <a:ext cx="2311146" cy="1489763"/>
              <a:chOff x="4206240" y="667512"/>
              <a:chExt cx="2624328" cy="169164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4206240" y="667512"/>
                <a:ext cx="804672" cy="169164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6071616" y="685800"/>
                <a:ext cx="758952" cy="167335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206240" y="694944"/>
                <a:ext cx="2615184" cy="1655064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011129" y="669367"/>
                <a:ext cx="1069181" cy="1678734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Rectangle 74"/>
            <p:cNvSpPr/>
            <p:nvPr/>
          </p:nvSpPr>
          <p:spPr>
            <a:xfrm>
              <a:off x="4864100" y="213360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6512" y="213360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92018" y="394650"/>
              <a:ext cx="2867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515828" y="386334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3425247">
              <a:off x="4104243" y="823249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5 cm</a:t>
              </a:r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rot="19697884">
              <a:off x="4715593" y="799082"/>
              <a:ext cx="64152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1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12 cm</a:t>
              </a:r>
              <a:endParaRPr lang="en-US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3403251">
              <a:off x="4330792" y="1770647"/>
              <a:ext cx="683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10 cm</a:t>
              </a:r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9637884">
              <a:off x="3564188" y="1803218"/>
              <a:ext cx="6479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6 cm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177296" y="1223125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6411" y="876591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69446" y="776593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1421850" y="1092064"/>
            <a:ext cx="3497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1369446" y="10623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07597" y="89621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33460" y="77659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2123980" y="1092064"/>
            <a:ext cx="33988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2065333" y="10623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34347" y="1409599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391498" y="1725070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1334347" y="169535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07597" y="152921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95119" y="140959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154833" y="1725070"/>
            <a:ext cx="20149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2095119" y="16953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2060" y="152921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61474" y="15292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34347" y="202230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391498" y="2337780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1334347" y="230806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07597" y="21419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29183" y="202230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119703" y="2337780"/>
            <a:ext cx="33988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2061056" y="230806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34347" y="264982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CP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391498" y="2965299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334347" y="2935581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807597" y="27694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95119" y="264982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2154833" y="2965299"/>
            <a:ext cx="20149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2095119" y="293558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2060" y="27694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61474" y="276944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7141" y="327686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PBC and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98375" y="356592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184492" y="3881391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1098375" y="3851673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45551" y="37063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91707" y="3565920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1847300" y="3881391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791707" y="3851673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47231" y="3706366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[From (i) and (ii)]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2437" y="412948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51162" y="412948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741597" y="4129487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28181" y="4110437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[Vertically opposite angles]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8716" y="445291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503537" y="4452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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727876" y="4452912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47231" y="4452912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(SAS criterion)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6223148" y="1110014"/>
            <a:ext cx="2303093" cy="145755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139" name="Straight Connector 138"/>
          <p:cNvCxnSpPr/>
          <p:nvPr/>
        </p:nvCxnSpPr>
        <p:spPr>
          <a:xfrm>
            <a:off x="6934724" y="1093909"/>
            <a:ext cx="941587" cy="147839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140" name="Rectangle 139"/>
          <p:cNvSpPr/>
          <p:nvPr/>
        </p:nvSpPr>
        <p:spPr>
          <a:xfrm>
            <a:off x="7051508" y="163980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400" b="1" kern="0" dirty="0" smtClean="0">
                <a:solidFill>
                  <a:prstClr val="white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P</a:t>
            </a:r>
            <a:endParaRPr lang="en-US" sz="1400" kern="0" dirty="0">
              <a:solidFill>
                <a:prstClr val="white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6932906" y="1081366"/>
            <a:ext cx="468972" cy="743703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45" name="Straight Connector 144"/>
          <p:cNvCxnSpPr/>
          <p:nvPr/>
        </p:nvCxnSpPr>
        <p:spPr>
          <a:xfrm>
            <a:off x="7405429" y="1829743"/>
            <a:ext cx="468972" cy="74370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146" name="Straight Connector 145"/>
          <p:cNvCxnSpPr/>
          <p:nvPr/>
        </p:nvCxnSpPr>
        <p:spPr>
          <a:xfrm rot="16200000">
            <a:off x="6434671" y="1604470"/>
            <a:ext cx="747806" cy="1185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47" name="Straight Connector 146"/>
          <p:cNvCxnSpPr/>
          <p:nvPr/>
        </p:nvCxnSpPr>
        <p:spPr>
          <a:xfrm rot="16200000">
            <a:off x="7605224" y="902945"/>
            <a:ext cx="711512" cy="112832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171" name="TextBox 170"/>
          <p:cNvSpPr txBox="1"/>
          <p:nvPr/>
        </p:nvSpPr>
        <p:spPr>
          <a:xfrm>
            <a:off x="552060" y="443384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596812" y="227019"/>
            <a:ext cx="1889213" cy="523220"/>
            <a:chOff x="2904556" y="-580370"/>
            <a:chExt cx="1889213" cy="523220"/>
          </a:xfrm>
        </p:grpSpPr>
        <p:sp>
          <p:nvSpPr>
            <p:cNvPr id="160" name="Rounded Rectangle 159"/>
            <p:cNvSpPr/>
            <p:nvPr/>
          </p:nvSpPr>
          <p:spPr>
            <a:xfrm>
              <a:off x="2910333" y="-502585"/>
              <a:ext cx="1355952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904556" y="-580370"/>
              <a:ext cx="1889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Example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2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2" dur="4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4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43" grpId="0" animBg="1"/>
      <p:bldP spid="142" grpId="0" animBg="1"/>
      <p:bldP spid="168" grpId="0" animBg="1"/>
      <p:bldP spid="168" grpId="1" animBg="1"/>
      <p:bldP spid="169" grpId="0" animBg="1"/>
      <p:bldP spid="169" grpId="1" animBg="1"/>
      <p:bldP spid="167" grpId="0" animBg="1"/>
      <p:bldP spid="167" grpId="1" animBg="1"/>
      <p:bldP spid="166" grpId="0" animBg="1"/>
      <p:bldP spid="166" grpId="1" animBg="1"/>
      <p:bldP spid="159" grpId="0" animBg="1"/>
      <p:bldP spid="159" grpId="1" animBg="1"/>
      <p:bldP spid="158" grpId="0" animBg="1"/>
      <p:bldP spid="158" grpId="1" animBg="1"/>
      <p:bldP spid="157" grpId="0" animBg="1"/>
      <p:bldP spid="157" grpId="1" animBg="1"/>
      <p:bldP spid="156" grpId="0" animBg="1"/>
      <p:bldP spid="156" grpId="1" animBg="1"/>
      <p:bldP spid="151" grpId="0" animBg="1"/>
      <p:bldP spid="151" grpId="1" animBg="1"/>
      <p:bldP spid="150" grpId="0" animBg="1"/>
      <p:bldP spid="150" grpId="1" animBg="1"/>
      <p:bldP spid="149" grpId="0" animBg="1"/>
      <p:bldP spid="149" grpId="1" animBg="1"/>
      <p:bldP spid="148" grpId="0" animBg="1"/>
      <p:bldP spid="148" grpId="1" animBg="1"/>
      <p:bldP spid="88" grpId="0"/>
      <p:bldP spid="89" grpId="0"/>
      <p:bldP spid="91" grpId="0"/>
      <p:bldP spid="92" grpId="0"/>
      <p:bldP spid="93" grpId="0"/>
      <p:bldP spid="95" grpId="0"/>
      <p:bldP spid="96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7" grpId="0"/>
      <p:bldP spid="108" grpId="0"/>
      <p:bldP spid="109" grpId="0"/>
      <p:bldP spid="111" grpId="0"/>
      <p:bldP spid="112" grpId="0"/>
      <p:bldP spid="114" grpId="0"/>
      <p:bldP spid="115" grpId="0"/>
      <p:bldP spid="116" grpId="0"/>
      <p:bldP spid="118" grpId="0"/>
      <p:bldP spid="119" grpId="0"/>
      <p:bldP spid="120" grpId="0"/>
      <p:bldP spid="121" grpId="0"/>
      <p:bldP spid="122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40" grpId="0"/>
      <p:bldP spid="140" grpId="1"/>
      <p:bldP spid="140" grpId="2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 rot="21547669">
            <a:off x="7733007" y="1986896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 rot="21547669">
            <a:off x="5950669" y="1987081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 rot="21547669">
            <a:off x="1018206" y="2775437"/>
            <a:ext cx="394186" cy="231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 rot="21547669">
            <a:off x="7368899" y="1052970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 rot="21547669">
            <a:off x="1673471" y="2782795"/>
            <a:ext cx="386819" cy="2325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 rot="21547669">
            <a:off x="6849915" y="1397379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 rot="21547669">
            <a:off x="1671108" y="2491499"/>
            <a:ext cx="399156" cy="2107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 rot="21547669">
            <a:off x="1038911" y="2464426"/>
            <a:ext cx="363781" cy="2255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rot="21547669">
            <a:off x="5950670" y="1987054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580358" y="750239"/>
            <a:ext cx="3434062" cy="24980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4898416" y="740538"/>
            <a:ext cx="3575406" cy="1202076"/>
          </a:xfrm>
          <a:prstGeom prst="triangle">
            <a:avLst/>
          </a:prstGeom>
          <a:solidFill>
            <a:srgbClr val="FFC000">
              <a:alpha val="5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4914651" y="1058568"/>
            <a:ext cx="2489021" cy="886752"/>
          </a:xfrm>
          <a:prstGeom prst="triangle">
            <a:avLst>
              <a:gd name="adj" fmla="val 51626"/>
            </a:avLst>
          </a:prstGeom>
          <a:solidFill>
            <a:srgbClr val="FF0000">
              <a:alpha val="5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75897" y="481502"/>
            <a:ext cx="3813860" cy="1745166"/>
            <a:chOff x="1747378" y="1357083"/>
            <a:chExt cx="3813860" cy="1745166"/>
          </a:xfrm>
        </p:grpSpPr>
        <p:sp>
          <p:nvSpPr>
            <p:cNvPr id="2" name="Isosceles Triangle 1"/>
            <p:cNvSpPr/>
            <p:nvPr/>
          </p:nvSpPr>
          <p:spPr>
            <a:xfrm>
              <a:off x="1869897" y="1613043"/>
              <a:ext cx="3575406" cy="1202076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164440" y="1931542"/>
              <a:ext cx="1202076" cy="87330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747378" y="2786085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5536" y="1357083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L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08256" y="2794472"/>
              <a:ext cx="352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M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51006" y="1716008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6434" y="2773801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N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5403" y="1869896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88792" y="2187946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i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endParaRPr lang="en-US" sz="1400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8189788">
              <a:off x="3612980" y="2496396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46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  <a:endParaRPr lang="en-US" sz="1400" kern="0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8189788">
              <a:off x="4700326" y="2525508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46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  <a:endParaRPr lang="en-US" sz="1400" kern="0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14" name="Arc 13"/>
            <p:cNvSpPr/>
            <p:nvPr/>
          </p:nvSpPr>
          <p:spPr>
            <a:xfrm rot="14136507">
              <a:off x="4040977" y="2570967"/>
              <a:ext cx="356425" cy="346725"/>
            </a:xfrm>
            <a:prstGeom prst="arc">
              <a:avLst>
                <a:gd name="adj1" fmla="val 16824192"/>
                <a:gd name="adj2" fmla="val 2125733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4136507">
              <a:off x="5056376" y="2570966"/>
              <a:ext cx="356425" cy="346725"/>
            </a:xfrm>
            <a:prstGeom prst="arc">
              <a:avLst>
                <a:gd name="adj1" fmla="val 16824192"/>
                <a:gd name="adj2" fmla="val 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16146" y="2788967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03055" y="2789429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1335" y="701847"/>
            <a:ext cx="3641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xpress x in term of a, b and 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2526" y="1057735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8250" y="1057735"/>
            <a:ext cx="2266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PKN and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LKM 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75356" y="1376535"/>
            <a:ext cx="1087555" cy="338554"/>
            <a:chOff x="975356" y="1376535"/>
            <a:chExt cx="1087555" cy="338554"/>
          </a:xfrm>
        </p:grpSpPr>
        <p:sp>
          <p:nvSpPr>
            <p:cNvPr id="24" name="Rectangle 23"/>
            <p:cNvSpPr/>
            <p:nvPr/>
          </p:nvSpPr>
          <p:spPr>
            <a:xfrm>
              <a:off x="975356" y="1376535"/>
              <a:ext cx="5052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K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85921" y="1376535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57644" y="1376535"/>
              <a:ext cx="5052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K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46160" y="1376535"/>
            <a:ext cx="1907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(Common angle)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4044" y="1660199"/>
            <a:ext cx="1682673" cy="357216"/>
            <a:chOff x="704044" y="1660199"/>
            <a:chExt cx="1682673" cy="357216"/>
          </a:xfrm>
        </p:grpSpPr>
        <p:sp>
          <p:nvSpPr>
            <p:cNvPr id="28" name="Rectangle 27"/>
            <p:cNvSpPr/>
            <p:nvPr/>
          </p:nvSpPr>
          <p:spPr>
            <a:xfrm>
              <a:off x="704044" y="1660199"/>
              <a:ext cx="79380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KNP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85921" y="1678861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57644" y="1678861"/>
              <a:ext cx="8290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KML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46160" y="1678861"/>
            <a:ext cx="931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(Given)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2941" y="1982935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PKN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85921" y="198293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57644" y="1982935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LKM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3071" y="198293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46160" y="1982935"/>
            <a:ext cx="1616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(AA criterion)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9197" y="2416029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KN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1564" y="2723806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KM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96685" y="2723806"/>
            <a:ext cx="4070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43868" y="241602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PN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26235" y="272380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LM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671356" y="2723806"/>
            <a:ext cx="4070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385921" y="256440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46160" y="2461103"/>
            <a:ext cx="246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(Corresponding sides of similar triangles)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8329" y="30517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1048" y="3329014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(b + c)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49738" y="3359494"/>
            <a:ext cx="6452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64402" y="305171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i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i="1" kern="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005" y="3329014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684075" y="3359494"/>
            <a:ext cx="2527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85921" y="32000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4363" y="386684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i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i="1" kern="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3350" y="386684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44380" y="3711324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05950" y="3952423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 + c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378095" y="4019101"/>
            <a:ext cx="5288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182718" y="3607991"/>
            <a:ext cx="340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4000" kern="0" dirty="0" smtClean="0">
                <a:solidFill>
                  <a:prstClr val="white"/>
                </a:solidFill>
                <a:latin typeface="Bell MT" pitchFamily="18" charset="0"/>
                <a:sym typeface="Symbol"/>
              </a:rPr>
              <a:t>(</a:t>
            </a:r>
            <a:endParaRPr lang="en-US" sz="4000" kern="0" dirty="0">
              <a:solidFill>
                <a:prstClr val="white"/>
              </a:solidFill>
              <a:latin typeface="Bell MT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1760799" y="3607991"/>
            <a:ext cx="340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4000" kern="0" dirty="0" smtClean="0">
                <a:solidFill>
                  <a:prstClr val="white"/>
                </a:solidFill>
                <a:latin typeface="Bell MT" pitchFamily="18" charset="0"/>
                <a:sym typeface="Symbol"/>
              </a:rPr>
              <a:t>)</a:t>
            </a:r>
            <a:endParaRPr lang="en-US" sz="4000" kern="0" dirty="0">
              <a:solidFill>
                <a:prstClr val="white"/>
              </a:solidFill>
              <a:latin typeface="Bell MT" pitchFamily="18" charset="0"/>
            </a:endParaRPr>
          </a:p>
        </p:txBody>
      </p:sp>
      <p:sp>
        <p:nvSpPr>
          <p:cNvPr id="71" name="Arc 70"/>
          <p:cNvSpPr/>
          <p:nvPr/>
        </p:nvSpPr>
        <p:spPr>
          <a:xfrm rot="1183689">
            <a:off x="4935071" y="1720866"/>
            <a:ext cx="356800" cy="279217"/>
          </a:xfrm>
          <a:custGeom>
            <a:avLst/>
            <a:gdLst>
              <a:gd name="connsiteX0" fmla="*/ 209545 w 356425"/>
              <a:gd name="connsiteY0" fmla="*/ 2700 h 346725"/>
              <a:gd name="connsiteX1" fmla="*/ 355491 w 356425"/>
              <a:gd name="connsiteY1" fmla="*/ 155633 h 346725"/>
              <a:gd name="connsiteX2" fmla="*/ 178213 w 356425"/>
              <a:gd name="connsiteY2" fmla="*/ 173363 h 346725"/>
              <a:gd name="connsiteX3" fmla="*/ 209545 w 356425"/>
              <a:gd name="connsiteY3" fmla="*/ 2700 h 346725"/>
              <a:gd name="connsiteX0" fmla="*/ 209545 w 356425"/>
              <a:gd name="connsiteY0" fmla="*/ 2700 h 346725"/>
              <a:gd name="connsiteX1" fmla="*/ 355491 w 356425"/>
              <a:gd name="connsiteY1" fmla="*/ 155633 h 346725"/>
              <a:gd name="connsiteX0" fmla="*/ 31332 w 177278"/>
              <a:gd name="connsiteY0" fmla="*/ 0 h 170663"/>
              <a:gd name="connsiteX1" fmla="*/ 177278 w 177278"/>
              <a:gd name="connsiteY1" fmla="*/ 152933 h 170663"/>
              <a:gd name="connsiteX2" fmla="*/ 25846 w 177278"/>
              <a:gd name="connsiteY2" fmla="*/ 167626 h 170663"/>
              <a:gd name="connsiteX3" fmla="*/ 0 w 177278"/>
              <a:gd name="connsiteY3" fmla="*/ 170663 h 170663"/>
              <a:gd name="connsiteX4" fmla="*/ 31332 w 177278"/>
              <a:gd name="connsiteY4" fmla="*/ 0 h 170663"/>
              <a:gd name="connsiteX0" fmla="*/ 31332 w 177278"/>
              <a:gd name="connsiteY0" fmla="*/ 0 h 170663"/>
              <a:gd name="connsiteX1" fmla="*/ 177278 w 177278"/>
              <a:gd name="connsiteY1" fmla="*/ 152933 h 170663"/>
              <a:gd name="connsiteX0" fmla="*/ 5486 w 151432"/>
              <a:gd name="connsiteY0" fmla="*/ 0 h 167626"/>
              <a:gd name="connsiteX1" fmla="*/ 151432 w 151432"/>
              <a:gd name="connsiteY1" fmla="*/ 152933 h 167626"/>
              <a:gd name="connsiteX2" fmla="*/ 0 w 151432"/>
              <a:gd name="connsiteY2" fmla="*/ 167626 h 167626"/>
              <a:gd name="connsiteX3" fmla="*/ 5486 w 151432"/>
              <a:gd name="connsiteY3" fmla="*/ 0 h 167626"/>
              <a:gd name="connsiteX0" fmla="*/ 5486 w 151432"/>
              <a:gd name="connsiteY0" fmla="*/ 0 h 167626"/>
              <a:gd name="connsiteX1" fmla="*/ 151432 w 151432"/>
              <a:gd name="connsiteY1" fmla="*/ 152933 h 167626"/>
              <a:gd name="connsiteX0" fmla="*/ 204933 w 350879"/>
              <a:gd name="connsiteY0" fmla="*/ 0 h 274565"/>
              <a:gd name="connsiteX1" fmla="*/ 350879 w 350879"/>
              <a:gd name="connsiteY1" fmla="*/ 152933 h 274565"/>
              <a:gd name="connsiteX2" fmla="*/ 0 w 350879"/>
              <a:gd name="connsiteY2" fmla="*/ 274565 h 274565"/>
              <a:gd name="connsiteX3" fmla="*/ 204933 w 350879"/>
              <a:gd name="connsiteY3" fmla="*/ 0 h 274565"/>
              <a:gd name="connsiteX0" fmla="*/ 204933 w 350879"/>
              <a:gd name="connsiteY0" fmla="*/ 0 h 274565"/>
              <a:gd name="connsiteX1" fmla="*/ 350879 w 350879"/>
              <a:gd name="connsiteY1" fmla="*/ 152933 h 274565"/>
              <a:gd name="connsiteX0" fmla="*/ 204933 w 350879"/>
              <a:gd name="connsiteY0" fmla="*/ 0 h 274565"/>
              <a:gd name="connsiteX1" fmla="*/ 350879 w 350879"/>
              <a:gd name="connsiteY1" fmla="*/ 152933 h 274565"/>
              <a:gd name="connsiteX2" fmla="*/ 0 w 350879"/>
              <a:gd name="connsiteY2" fmla="*/ 274565 h 274565"/>
              <a:gd name="connsiteX3" fmla="*/ 204933 w 350879"/>
              <a:gd name="connsiteY3" fmla="*/ 0 h 274565"/>
              <a:gd name="connsiteX0" fmla="*/ 204933 w 350879"/>
              <a:gd name="connsiteY0" fmla="*/ 0 h 274565"/>
              <a:gd name="connsiteX1" fmla="*/ 350879 w 350879"/>
              <a:gd name="connsiteY1" fmla="*/ 152933 h 274565"/>
              <a:gd name="connsiteX0" fmla="*/ 210854 w 356800"/>
              <a:gd name="connsiteY0" fmla="*/ 0 h 279217"/>
              <a:gd name="connsiteX1" fmla="*/ 356800 w 356800"/>
              <a:gd name="connsiteY1" fmla="*/ 152933 h 279217"/>
              <a:gd name="connsiteX2" fmla="*/ 0 w 356800"/>
              <a:gd name="connsiteY2" fmla="*/ 279217 h 279217"/>
              <a:gd name="connsiteX3" fmla="*/ 210854 w 356800"/>
              <a:gd name="connsiteY3" fmla="*/ 0 h 279217"/>
              <a:gd name="connsiteX0" fmla="*/ 210854 w 356800"/>
              <a:gd name="connsiteY0" fmla="*/ 0 h 279217"/>
              <a:gd name="connsiteX1" fmla="*/ 356800 w 356800"/>
              <a:gd name="connsiteY1" fmla="*/ 152933 h 27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6800" h="279217" stroke="0" extrusionOk="0">
                <a:moveTo>
                  <a:pt x="210854" y="0"/>
                </a:moveTo>
                <a:cubicBezTo>
                  <a:pt x="289126" y="13599"/>
                  <a:pt x="348669" y="75992"/>
                  <a:pt x="356800" y="152933"/>
                </a:cubicBezTo>
                <a:cubicBezTo>
                  <a:pt x="239840" y="193477"/>
                  <a:pt x="119371" y="245398"/>
                  <a:pt x="0" y="279217"/>
                </a:cubicBezTo>
                <a:lnTo>
                  <a:pt x="210854" y="0"/>
                </a:lnTo>
                <a:close/>
              </a:path>
              <a:path w="356800" h="279217" fill="none">
                <a:moveTo>
                  <a:pt x="210854" y="0"/>
                </a:moveTo>
                <a:cubicBezTo>
                  <a:pt x="289126" y="13599"/>
                  <a:pt x="348669" y="75992"/>
                  <a:pt x="356800" y="152933"/>
                </a:cubicBezTo>
              </a:path>
            </a:pathLst>
          </a:cu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Arc 78"/>
          <p:cNvSpPr/>
          <p:nvPr/>
        </p:nvSpPr>
        <p:spPr bwMode="auto">
          <a:xfrm rot="16213132">
            <a:off x="8172020" y="1646704"/>
            <a:ext cx="219498" cy="383537"/>
          </a:xfrm>
          <a:custGeom>
            <a:avLst/>
            <a:gdLst>
              <a:gd name="connsiteX0" fmla="*/ 190436 w 474161"/>
              <a:gd name="connsiteY0" fmla="*/ 5860 h 599610"/>
              <a:gd name="connsiteX1" fmla="*/ 395718 w 474161"/>
              <a:gd name="connsiteY1" fmla="*/ 77006 h 599610"/>
              <a:gd name="connsiteX2" fmla="*/ 237081 w 474161"/>
              <a:gd name="connsiteY2" fmla="*/ 299805 h 599610"/>
              <a:gd name="connsiteX3" fmla="*/ 190436 w 474161"/>
              <a:gd name="connsiteY3" fmla="*/ 5860 h 599610"/>
              <a:gd name="connsiteX0" fmla="*/ 190436 w 474161"/>
              <a:gd name="connsiteY0" fmla="*/ 5860 h 599610"/>
              <a:gd name="connsiteX1" fmla="*/ 395718 w 474161"/>
              <a:gd name="connsiteY1" fmla="*/ 77006 h 599610"/>
              <a:gd name="connsiteX0" fmla="*/ 0 w 207582"/>
              <a:gd name="connsiteY0" fmla="*/ 9510 h 303455"/>
              <a:gd name="connsiteX1" fmla="*/ 205282 w 207582"/>
              <a:gd name="connsiteY1" fmla="*/ 80656 h 303455"/>
              <a:gd name="connsiteX2" fmla="*/ 46645 w 207582"/>
              <a:gd name="connsiteY2" fmla="*/ 303455 h 303455"/>
              <a:gd name="connsiteX3" fmla="*/ 0 w 207582"/>
              <a:gd name="connsiteY3" fmla="*/ 9510 h 303455"/>
              <a:gd name="connsiteX0" fmla="*/ 0 w 207582"/>
              <a:gd name="connsiteY0" fmla="*/ 9510 h 303455"/>
              <a:gd name="connsiteX1" fmla="*/ 207582 w 207582"/>
              <a:gd name="connsiteY1" fmla="*/ 59216 h 303455"/>
              <a:gd name="connsiteX0" fmla="*/ 0 w 214743"/>
              <a:gd name="connsiteY0" fmla="*/ 9510 h 303455"/>
              <a:gd name="connsiteX1" fmla="*/ 214743 w 214743"/>
              <a:gd name="connsiteY1" fmla="*/ 63951 h 303455"/>
              <a:gd name="connsiteX2" fmla="*/ 46645 w 214743"/>
              <a:gd name="connsiteY2" fmla="*/ 303455 h 303455"/>
              <a:gd name="connsiteX3" fmla="*/ 0 w 214743"/>
              <a:gd name="connsiteY3" fmla="*/ 9510 h 303455"/>
              <a:gd name="connsiteX0" fmla="*/ 0 w 214743"/>
              <a:gd name="connsiteY0" fmla="*/ 9510 h 303455"/>
              <a:gd name="connsiteX1" fmla="*/ 207582 w 214743"/>
              <a:gd name="connsiteY1" fmla="*/ 59216 h 303455"/>
              <a:gd name="connsiteX0" fmla="*/ 0 w 214743"/>
              <a:gd name="connsiteY0" fmla="*/ 9510 h 375046"/>
              <a:gd name="connsiteX1" fmla="*/ 214743 w 214743"/>
              <a:gd name="connsiteY1" fmla="*/ 63951 h 375046"/>
              <a:gd name="connsiteX2" fmla="*/ 6438 w 214743"/>
              <a:gd name="connsiteY2" fmla="*/ 375046 h 375046"/>
              <a:gd name="connsiteX3" fmla="*/ 0 w 214743"/>
              <a:gd name="connsiteY3" fmla="*/ 9510 h 375046"/>
              <a:gd name="connsiteX0" fmla="*/ 0 w 214743"/>
              <a:gd name="connsiteY0" fmla="*/ 9510 h 375046"/>
              <a:gd name="connsiteX1" fmla="*/ 207582 w 214743"/>
              <a:gd name="connsiteY1" fmla="*/ 59216 h 375046"/>
              <a:gd name="connsiteX0" fmla="*/ 0 w 214743"/>
              <a:gd name="connsiteY0" fmla="*/ 9510 h 375046"/>
              <a:gd name="connsiteX1" fmla="*/ 214743 w 214743"/>
              <a:gd name="connsiteY1" fmla="*/ 63951 h 375046"/>
              <a:gd name="connsiteX2" fmla="*/ 6438 w 214743"/>
              <a:gd name="connsiteY2" fmla="*/ 375046 h 375046"/>
              <a:gd name="connsiteX3" fmla="*/ 0 w 214743"/>
              <a:gd name="connsiteY3" fmla="*/ 9510 h 375046"/>
              <a:gd name="connsiteX0" fmla="*/ 0 w 214743"/>
              <a:gd name="connsiteY0" fmla="*/ 9510 h 375046"/>
              <a:gd name="connsiteX1" fmla="*/ 207582 w 214743"/>
              <a:gd name="connsiteY1" fmla="*/ 59216 h 375046"/>
              <a:gd name="connsiteX0" fmla="*/ 2372 w 217115"/>
              <a:gd name="connsiteY0" fmla="*/ 9510 h 384589"/>
              <a:gd name="connsiteX1" fmla="*/ 217115 w 217115"/>
              <a:gd name="connsiteY1" fmla="*/ 63951 h 384589"/>
              <a:gd name="connsiteX2" fmla="*/ 4084 w 217115"/>
              <a:gd name="connsiteY2" fmla="*/ 384589 h 384589"/>
              <a:gd name="connsiteX3" fmla="*/ 2372 w 217115"/>
              <a:gd name="connsiteY3" fmla="*/ 9510 h 384589"/>
              <a:gd name="connsiteX0" fmla="*/ 2372 w 217115"/>
              <a:gd name="connsiteY0" fmla="*/ 9510 h 384589"/>
              <a:gd name="connsiteX1" fmla="*/ 209954 w 217115"/>
              <a:gd name="connsiteY1" fmla="*/ 59216 h 384589"/>
              <a:gd name="connsiteX0" fmla="*/ 2372 w 219498"/>
              <a:gd name="connsiteY0" fmla="*/ 8458 h 383537"/>
              <a:gd name="connsiteX1" fmla="*/ 217115 w 219498"/>
              <a:gd name="connsiteY1" fmla="*/ 62899 h 383537"/>
              <a:gd name="connsiteX2" fmla="*/ 4084 w 219498"/>
              <a:gd name="connsiteY2" fmla="*/ 383537 h 383537"/>
              <a:gd name="connsiteX3" fmla="*/ 2372 w 219498"/>
              <a:gd name="connsiteY3" fmla="*/ 8458 h 383537"/>
              <a:gd name="connsiteX0" fmla="*/ 2372 w 219498"/>
              <a:gd name="connsiteY0" fmla="*/ 8458 h 383537"/>
              <a:gd name="connsiteX1" fmla="*/ 219498 w 219498"/>
              <a:gd name="connsiteY1" fmla="*/ 62891 h 38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498" h="383537" stroke="0" extrusionOk="0">
                <a:moveTo>
                  <a:pt x="2372" y="8458"/>
                </a:moveTo>
                <a:cubicBezTo>
                  <a:pt x="75845" y="-10187"/>
                  <a:pt x="161425" y="-511"/>
                  <a:pt x="217115" y="62899"/>
                </a:cubicBezTo>
                <a:lnTo>
                  <a:pt x="4084" y="383537"/>
                </a:lnTo>
                <a:cubicBezTo>
                  <a:pt x="-5179" y="268863"/>
                  <a:pt x="4518" y="130303"/>
                  <a:pt x="2372" y="8458"/>
                </a:cubicBezTo>
                <a:close/>
              </a:path>
              <a:path w="219498" h="383537" fill="none">
                <a:moveTo>
                  <a:pt x="2372" y="8458"/>
                </a:moveTo>
                <a:cubicBezTo>
                  <a:pt x="75845" y="-10187"/>
                  <a:pt x="163808" y="-519"/>
                  <a:pt x="219498" y="62891"/>
                </a:cubicBezTo>
              </a:path>
            </a:pathLst>
          </a:custGeom>
          <a:solidFill>
            <a:srgbClr val="92D050"/>
          </a:solidFill>
          <a:ln w="19050">
            <a:solidFill>
              <a:schemeClr val="tx1"/>
            </a:solidFill>
          </a:ln>
          <a:effectLst/>
          <a:ex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Arc 78"/>
          <p:cNvSpPr/>
          <p:nvPr/>
        </p:nvSpPr>
        <p:spPr bwMode="auto">
          <a:xfrm rot="16213132">
            <a:off x="7118741" y="1666129"/>
            <a:ext cx="216950" cy="334811"/>
          </a:xfrm>
          <a:custGeom>
            <a:avLst/>
            <a:gdLst>
              <a:gd name="connsiteX0" fmla="*/ 190436 w 474161"/>
              <a:gd name="connsiteY0" fmla="*/ 5860 h 599610"/>
              <a:gd name="connsiteX1" fmla="*/ 395718 w 474161"/>
              <a:gd name="connsiteY1" fmla="*/ 77006 h 599610"/>
              <a:gd name="connsiteX2" fmla="*/ 237081 w 474161"/>
              <a:gd name="connsiteY2" fmla="*/ 299805 h 599610"/>
              <a:gd name="connsiteX3" fmla="*/ 190436 w 474161"/>
              <a:gd name="connsiteY3" fmla="*/ 5860 h 599610"/>
              <a:gd name="connsiteX0" fmla="*/ 190436 w 474161"/>
              <a:gd name="connsiteY0" fmla="*/ 5860 h 599610"/>
              <a:gd name="connsiteX1" fmla="*/ 395718 w 474161"/>
              <a:gd name="connsiteY1" fmla="*/ 77006 h 599610"/>
              <a:gd name="connsiteX0" fmla="*/ 0 w 207582"/>
              <a:gd name="connsiteY0" fmla="*/ 9510 h 303455"/>
              <a:gd name="connsiteX1" fmla="*/ 205282 w 207582"/>
              <a:gd name="connsiteY1" fmla="*/ 80656 h 303455"/>
              <a:gd name="connsiteX2" fmla="*/ 46645 w 207582"/>
              <a:gd name="connsiteY2" fmla="*/ 303455 h 303455"/>
              <a:gd name="connsiteX3" fmla="*/ 0 w 207582"/>
              <a:gd name="connsiteY3" fmla="*/ 9510 h 303455"/>
              <a:gd name="connsiteX0" fmla="*/ 0 w 207582"/>
              <a:gd name="connsiteY0" fmla="*/ 9510 h 303455"/>
              <a:gd name="connsiteX1" fmla="*/ 207582 w 207582"/>
              <a:gd name="connsiteY1" fmla="*/ 59216 h 303455"/>
              <a:gd name="connsiteX0" fmla="*/ 0 w 214743"/>
              <a:gd name="connsiteY0" fmla="*/ 9510 h 303455"/>
              <a:gd name="connsiteX1" fmla="*/ 214743 w 214743"/>
              <a:gd name="connsiteY1" fmla="*/ 63951 h 303455"/>
              <a:gd name="connsiteX2" fmla="*/ 46645 w 214743"/>
              <a:gd name="connsiteY2" fmla="*/ 303455 h 303455"/>
              <a:gd name="connsiteX3" fmla="*/ 0 w 214743"/>
              <a:gd name="connsiteY3" fmla="*/ 9510 h 303455"/>
              <a:gd name="connsiteX0" fmla="*/ 0 w 214743"/>
              <a:gd name="connsiteY0" fmla="*/ 9510 h 303455"/>
              <a:gd name="connsiteX1" fmla="*/ 207582 w 214743"/>
              <a:gd name="connsiteY1" fmla="*/ 59216 h 303455"/>
              <a:gd name="connsiteX0" fmla="*/ 0 w 214743"/>
              <a:gd name="connsiteY0" fmla="*/ 9510 h 375046"/>
              <a:gd name="connsiteX1" fmla="*/ 214743 w 214743"/>
              <a:gd name="connsiteY1" fmla="*/ 63951 h 375046"/>
              <a:gd name="connsiteX2" fmla="*/ 6438 w 214743"/>
              <a:gd name="connsiteY2" fmla="*/ 375046 h 375046"/>
              <a:gd name="connsiteX3" fmla="*/ 0 w 214743"/>
              <a:gd name="connsiteY3" fmla="*/ 9510 h 375046"/>
              <a:gd name="connsiteX0" fmla="*/ 0 w 214743"/>
              <a:gd name="connsiteY0" fmla="*/ 9510 h 375046"/>
              <a:gd name="connsiteX1" fmla="*/ 207582 w 214743"/>
              <a:gd name="connsiteY1" fmla="*/ 59216 h 375046"/>
              <a:gd name="connsiteX0" fmla="*/ 0 w 214743"/>
              <a:gd name="connsiteY0" fmla="*/ 9510 h 375046"/>
              <a:gd name="connsiteX1" fmla="*/ 214743 w 214743"/>
              <a:gd name="connsiteY1" fmla="*/ 63951 h 375046"/>
              <a:gd name="connsiteX2" fmla="*/ 6438 w 214743"/>
              <a:gd name="connsiteY2" fmla="*/ 375046 h 375046"/>
              <a:gd name="connsiteX3" fmla="*/ 0 w 214743"/>
              <a:gd name="connsiteY3" fmla="*/ 9510 h 375046"/>
              <a:gd name="connsiteX0" fmla="*/ 0 w 214743"/>
              <a:gd name="connsiteY0" fmla="*/ 9510 h 375046"/>
              <a:gd name="connsiteX1" fmla="*/ 207582 w 214743"/>
              <a:gd name="connsiteY1" fmla="*/ 59216 h 375046"/>
              <a:gd name="connsiteX0" fmla="*/ 2372 w 217115"/>
              <a:gd name="connsiteY0" fmla="*/ 9510 h 384589"/>
              <a:gd name="connsiteX1" fmla="*/ 217115 w 217115"/>
              <a:gd name="connsiteY1" fmla="*/ 63951 h 384589"/>
              <a:gd name="connsiteX2" fmla="*/ 4084 w 217115"/>
              <a:gd name="connsiteY2" fmla="*/ 384589 h 384589"/>
              <a:gd name="connsiteX3" fmla="*/ 2372 w 217115"/>
              <a:gd name="connsiteY3" fmla="*/ 9510 h 384589"/>
              <a:gd name="connsiteX0" fmla="*/ 2372 w 217115"/>
              <a:gd name="connsiteY0" fmla="*/ 9510 h 384589"/>
              <a:gd name="connsiteX1" fmla="*/ 209954 w 217115"/>
              <a:gd name="connsiteY1" fmla="*/ 59216 h 384589"/>
              <a:gd name="connsiteX0" fmla="*/ 2372 w 219498"/>
              <a:gd name="connsiteY0" fmla="*/ 8458 h 383537"/>
              <a:gd name="connsiteX1" fmla="*/ 217115 w 219498"/>
              <a:gd name="connsiteY1" fmla="*/ 62899 h 383537"/>
              <a:gd name="connsiteX2" fmla="*/ 4084 w 219498"/>
              <a:gd name="connsiteY2" fmla="*/ 383537 h 383537"/>
              <a:gd name="connsiteX3" fmla="*/ 2372 w 219498"/>
              <a:gd name="connsiteY3" fmla="*/ 8458 h 383537"/>
              <a:gd name="connsiteX0" fmla="*/ 2372 w 219498"/>
              <a:gd name="connsiteY0" fmla="*/ 8458 h 383537"/>
              <a:gd name="connsiteX1" fmla="*/ 219498 w 219498"/>
              <a:gd name="connsiteY1" fmla="*/ 62891 h 38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498" h="383537" stroke="0" extrusionOk="0">
                <a:moveTo>
                  <a:pt x="2372" y="8458"/>
                </a:moveTo>
                <a:cubicBezTo>
                  <a:pt x="75845" y="-10187"/>
                  <a:pt x="161425" y="-511"/>
                  <a:pt x="217115" y="62899"/>
                </a:cubicBezTo>
                <a:lnTo>
                  <a:pt x="4084" y="383537"/>
                </a:lnTo>
                <a:cubicBezTo>
                  <a:pt x="-5179" y="268863"/>
                  <a:pt x="4518" y="130303"/>
                  <a:pt x="2372" y="8458"/>
                </a:cubicBezTo>
                <a:close/>
              </a:path>
              <a:path w="219498" h="383537" fill="none">
                <a:moveTo>
                  <a:pt x="2372" y="8458"/>
                </a:moveTo>
                <a:cubicBezTo>
                  <a:pt x="75845" y="-10187"/>
                  <a:pt x="163808" y="-519"/>
                  <a:pt x="219498" y="62891"/>
                </a:cubicBezTo>
              </a:path>
            </a:pathLst>
          </a:custGeom>
          <a:solidFill>
            <a:srgbClr val="92D050"/>
          </a:solidFill>
          <a:ln w="19050">
            <a:solidFill>
              <a:schemeClr val="tx1"/>
            </a:solidFill>
          </a:ln>
          <a:effectLst/>
          <a:ex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1243" y="3717919"/>
            <a:ext cx="1487917" cy="59237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96812" y="227019"/>
            <a:ext cx="1889213" cy="523220"/>
            <a:chOff x="2904556" y="-580370"/>
            <a:chExt cx="1889213" cy="523220"/>
          </a:xfrm>
        </p:grpSpPr>
        <p:sp>
          <p:nvSpPr>
            <p:cNvPr id="66" name="Rounded Rectangle 65"/>
            <p:cNvSpPr/>
            <p:nvPr/>
          </p:nvSpPr>
          <p:spPr>
            <a:xfrm>
              <a:off x="2910333" y="-502585"/>
              <a:ext cx="1355952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04556" y="-580370"/>
              <a:ext cx="1889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Example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Curved Up Arrow 72"/>
          <p:cNvSpPr/>
          <p:nvPr/>
        </p:nvSpPr>
        <p:spPr>
          <a:xfrm>
            <a:off x="1108754" y="2226722"/>
            <a:ext cx="228772" cy="143224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5898"/>
            <a:endParaRPr lang="en-US" sz="1600" b="1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74" name="Curved Up Arrow 73"/>
          <p:cNvSpPr/>
          <p:nvPr/>
        </p:nvSpPr>
        <p:spPr>
          <a:xfrm>
            <a:off x="1943783" y="2232200"/>
            <a:ext cx="268711" cy="132266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5898"/>
            <a:endParaRPr lang="en-US" sz="1600" b="1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75" name="Curved Up Arrow 74"/>
          <p:cNvSpPr/>
          <p:nvPr/>
        </p:nvSpPr>
        <p:spPr>
          <a:xfrm>
            <a:off x="969543" y="2232200"/>
            <a:ext cx="385137" cy="137747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5898"/>
            <a:endParaRPr lang="en-US" sz="1600" b="1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76" name="Curved Up Arrow 75"/>
          <p:cNvSpPr/>
          <p:nvPr/>
        </p:nvSpPr>
        <p:spPr>
          <a:xfrm>
            <a:off x="1828206" y="2223803"/>
            <a:ext cx="414196" cy="146144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5898"/>
            <a:endParaRPr lang="en-US" sz="1600" b="1">
              <a:solidFill>
                <a:prstClr val="black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77" grpId="0" animBg="1"/>
      <p:bldP spid="77" grpId="1" animBg="1"/>
      <p:bldP spid="69" grpId="0" animBg="1"/>
      <p:bldP spid="70" grpId="0" animBg="1"/>
      <p:bldP spid="18" grpId="0"/>
      <p:bldP spid="22" grpId="0"/>
      <p:bldP spid="23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3" grpId="0"/>
      <p:bldP spid="44" grpId="0"/>
      <p:bldP spid="46" grpId="0"/>
      <p:bldP spid="47" grpId="0"/>
      <p:bldP spid="48" grpId="0"/>
      <p:bldP spid="49" grpId="0"/>
      <p:bldP spid="51" grpId="0"/>
      <p:bldP spid="52" grpId="0"/>
      <p:bldP spid="54" grpId="0"/>
      <p:bldP spid="55" grpId="0"/>
      <p:bldP spid="61" grpId="0"/>
      <p:bldP spid="62" grpId="0"/>
      <p:bldP spid="63" grpId="0"/>
      <p:bldP spid="65" grpId="0"/>
      <p:bldP spid="67" grpId="0"/>
      <p:bldP spid="71" grpId="0" animBg="1"/>
      <p:bldP spid="71" grpId="1" animBg="1"/>
      <p:bldP spid="71" grpId="2" animBg="1"/>
      <p:bldP spid="79" grpId="0" animBg="1"/>
      <p:bldP spid="79" grpId="1" animBg="1"/>
      <p:bldP spid="80" grpId="0" animBg="1"/>
      <p:bldP spid="80" grpId="1" animBg="1"/>
      <p:bldP spid="59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1374</Words>
  <Application>Microsoft Office PowerPoint</Application>
  <PresentationFormat>On-screen Show (16:9)</PresentationFormat>
  <Paragraphs>597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Arial Rounded MT Bold</vt:lpstr>
      <vt:lpstr>Bell MT</vt:lpstr>
      <vt:lpstr>Book Antiqua</vt:lpstr>
      <vt:lpstr>Bookman Old Style</vt:lpstr>
      <vt:lpstr>BookmanOldStyle-Bold</vt:lpstr>
      <vt:lpstr>Calibri</vt:lpstr>
      <vt:lpstr>Cambria Math</vt:lpstr>
      <vt:lpstr>Century Schoolbook</vt:lpstr>
      <vt:lpstr>Garamond</vt:lpstr>
      <vt:lpstr>Lucida Sans Unicode</vt:lpstr>
      <vt:lpstr>Symbol</vt:lpstr>
      <vt:lpstr>Wingdings</vt:lpstr>
      <vt:lpstr>2_Office Theme</vt:lpstr>
      <vt:lpstr>11_Office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194</cp:revision>
  <dcterms:created xsi:type="dcterms:W3CDTF">2014-06-06T06:24:09Z</dcterms:created>
  <dcterms:modified xsi:type="dcterms:W3CDTF">2022-04-23T04:58:03Z</dcterms:modified>
</cp:coreProperties>
</file>