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</p:sldMasterIdLst>
  <p:notesMasterIdLst>
    <p:notesMasterId r:id="rId21"/>
  </p:notesMasterIdLst>
  <p:sldIdLst>
    <p:sldId id="640" r:id="rId3"/>
    <p:sldId id="641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2" r:id="rId14"/>
    <p:sldId id="653" r:id="rId15"/>
    <p:sldId id="654" r:id="rId16"/>
    <p:sldId id="655" r:id="rId17"/>
    <p:sldId id="656" r:id="rId18"/>
    <p:sldId id="657" r:id="rId19"/>
    <p:sldId id="658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33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6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6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6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443C-F585-4332-AF28-0ABF71F8DD0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7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B677-FFDA-4AA7-8A63-855426A9BB5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7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17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8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4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29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0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85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11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3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0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53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40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77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9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13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72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81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161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17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35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5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8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2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 bwMode="auto">
          <a:xfrm>
            <a:off x="530003" y="726085"/>
            <a:ext cx="5171507" cy="23379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596529" y="1022305"/>
            <a:ext cx="1289546" cy="25714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65252" y="2726764"/>
            <a:ext cx="1565213" cy="28944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2896797" y="1022305"/>
            <a:ext cx="2864172" cy="25972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1" name="Isosceles Triangle 19"/>
          <p:cNvSpPr/>
          <p:nvPr/>
        </p:nvSpPr>
        <p:spPr>
          <a:xfrm>
            <a:off x="6074033" y="1279968"/>
            <a:ext cx="1724987" cy="910335"/>
          </a:xfrm>
          <a:custGeom>
            <a:avLst/>
            <a:gdLst>
              <a:gd name="connsiteX0" fmla="*/ 0 w 817063"/>
              <a:gd name="connsiteY0" fmla="*/ 688181 h 688181"/>
              <a:gd name="connsiteX1" fmla="*/ 408532 w 817063"/>
              <a:gd name="connsiteY1" fmla="*/ 0 h 688181"/>
              <a:gd name="connsiteX2" fmla="*/ 817063 w 817063"/>
              <a:gd name="connsiteY2" fmla="*/ 688181 h 688181"/>
              <a:gd name="connsiteX3" fmla="*/ 0 w 817063"/>
              <a:gd name="connsiteY3" fmla="*/ 688181 h 688181"/>
              <a:gd name="connsiteX0" fmla="*/ 0 w 986165"/>
              <a:gd name="connsiteY0" fmla="*/ 688181 h 688181"/>
              <a:gd name="connsiteX1" fmla="*/ 408532 w 986165"/>
              <a:gd name="connsiteY1" fmla="*/ 0 h 688181"/>
              <a:gd name="connsiteX2" fmla="*/ 986165 w 986165"/>
              <a:gd name="connsiteY2" fmla="*/ 681918 h 688181"/>
              <a:gd name="connsiteX3" fmla="*/ 0 w 986165"/>
              <a:gd name="connsiteY3" fmla="*/ 688181 h 688181"/>
              <a:gd name="connsiteX0" fmla="*/ 0 w 1142741"/>
              <a:gd name="connsiteY0" fmla="*/ 681918 h 681918"/>
              <a:gd name="connsiteX1" fmla="*/ 565108 w 1142741"/>
              <a:gd name="connsiteY1" fmla="*/ 0 h 681918"/>
              <a:gd name="connsiteX2" fmla="*/ 1142741 w 1142741"/>
              <a:gd name="connsiteY2" fmla="*/ 681918 h 681918"/>
              <a:gd name="connsiteX3" fmla="*/ 0 w 1142741"/>
              <a:gd name="connsiteY3" fmla="*/ 681918 h 681918"/>
              <a:gd name="connsiteX0" fmla="*/ 0 w 1431910"/>
              <a:gd name="connsiteY0" fmla="*/ 846041 h 846041"/>
              <a:gd name="connsiteX1" fmla="*/ 854277 w 1431910"/>
              <a:gd name="connsiteY1" fmla="*/ 0 h 846041"/>
              <a:gd name="connsiteX2" fmla="*/ 1431910 w 1431910"/>
              <a:gd name="connsiteY2" fmla="*/ 681918 h 846041"/>
              <a:gd name="connsiteX3" fmla="*/ 0 w 1431910"/>
              <a:gd name="connsiteY3" fmla="*/ 846041 h 846041"/>
              <a:gd name="connsiteX0" fmla="*/ 0 w 1724987"/>
              <a:gd name="connsiteY0" fmla="*/ 846041 h 846041"/>
              <a:gd name="connsiteX1" fmla="*/ 854277 w 1724987"/>
              <a:gd name="connsiteY1" fmla="*/ 0 h 846041"/>
              <a:gd name="connsiteX2" fmla="*/ 1724987 w 1724987"/>
              <a:gd name="connsiteY2" fmla="*/ 842133 h 846041"/>
              <a:gd name="connsiteX3" fmla="*/ 0 w 1724987"/>
              <a:gd name="connsiteY3" fmla="*/ 846041 h 846041"/>
              <a:gd name="connsiteX0" fmla="*/ 0 w 1724987"/>
              <a:gd name="connsiteY0" fmla="*/ 910335 h 910335"/>
              <a:gd name="connsiteX1" fmla="*/ 780458 w 1724987"/>
              <a:gd name="connsiteY1" fmla="*/ 0 h 910335"/>
              <a:gd name="connsiteX2" fmla="*/ 1724987 w 1724987"/>
              <a:gd name="connsiteY2" fmla="*/ 906427 h 910335"/>
              <a:gd name="connsiteX3" fmla="*/ 0 w 1724987"/>
              <a:gd name="connsiteY3" fmla="*/ 910335 h 91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987" h="910335">
                <a:moveTo>
                  <a:pt x="0" y="910335"/>
                </a:moveTo>
                <a:lnTo>
                  <a:pt x="780458" y="0"/>
                </a:lnTo>
                <a:lnTo>
                  <a:pt x="1724987" y="906427"/>
                </a:lnTo>
                <a:lnTo>
                  <a:pt x="0" y="91033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Isosceles Triangle 41"/>
          <p:cNvSpPr>
            <a:spLocks noChangeArrowheads="1"/>
          </p:cNvSpPr>
          <p:nvPr/>
        </p:nvSpPr>
        <p:spPr bwMode="auto">
          <a:xfrm>
            <a:off x="5274185" y="849970"/>
            <a:ext cx="2496054" cy="1344002"/>
          </a:xfrm>
          <a:custGeom>
            <a:avLst/>
            <a:gdLst>
              <a:gd name="connsiteX0" fmla="*/ 0 w 2460885"/>
              <a:gd name="connsiteY0" fmla="*/ 1457325 h 1457325"/>
              <a:gd name="connsiteX1" fmla="*/ 1137987 w 2460885"/>
              <a:gd name="connsiteY1" fmla="*/ 0 h 1457325"/>
              <a:gd name="connsiteX2" fmla="*/ 2460885 w 2460885"/>
              <a:gd name="connsiteY2" fmla="*/ 1457325 h 1457325"/>
              <a:gd name="connsiteX3" fmla="*/ 0 w 2460885"/>
              <a:gd name="connsiteY3" fmla="*/ 1457325 h 1457325"/>
              <a:gd name="connsiteX0" fmla="*/ 0 w 2460885"/>
              <a:gd name="connsiteY0" fmla="*/ 1344002 h 1344002"/>
              <a:gd name="connsiteX1" fmla="*/ 1098910 w 2460885"/>
              <a:gd name="connsiteY1" fmla="*/ 0 h 1344002"/>
              <a:gd name="connsiteX2" fmla="*/ 2460885 w 2460885"/>
              <a:gd name="connsiteY2" fmla="*/ 1344002 h 1344002"/>
              <a:gd name="connsiteX3" fmla="*/ 0 w 2460885"/>
              <a:gd name="connsiteY3" fmla="*/ 1344002 h 1344002"/>
              <a:gd name="connsiteX0" fmla="*/ 0 w 2496054"/>
              <a:gd name="connsiteY0" fmla="*/ 1344002 h 1344002"/>
              <a:gd name="connsiteX1" fmla="*/ 1098910 w 2496054"/>
              <a:gd name="connsiteY1" fmla="*/ 0 h 1344002"/>
              <a:gd name="connsiteX2" fmla="*/ 2496054 w 2496054"/>
              <a:gd name="connsiteY2" fmla="*/ 1324463 h 1344002"/>
              <a:gd name="connsiteX3" fmla="*/ 0 w 2496054"/>
              <a:gd name="connsiteY3" fmla="*/ 1344002 h 134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6054" h="1344002">
                <a:moveTo>
                  <a:pt x="0" y="1344002"/>
                </a:moveTo>
                <a:lnTo>
                  <a:pt x="1098910" y="0"/>
                </a:lnTo>
                <a:lnTo>
                  <a:pt x="2496054" y="1324463"/>
                </a:lnTo>
                <a:lnTo>
                  <a:pt x="0" y="1344002"/>
                </a:lnTo>
                <a:close/>
              </a:path>
            </a:pathLst>
          </a:custGeom>
          <a:solidFill>
            <a:srgbClr val="FFC000">
              <a:alpha val="45098"/>
            </a:srgbClr>
          </a:solidFill>
          <a:ln w="28575" algn="ctr">
            <a:noFill/>
            <a:miter lim="800000"/>
            <a:headEnd/>
            <a:tailEnd/>
          </a:ln>
          <a:extLst/>
        </p:spPr>
        <p:txBody>
          <a:bodyPr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Arc 52"/>
          <p:cNvSpPr/>
          <p:nvPr/>
        </p:nvSpPr>
        <p:spPr bwMode="auto">
          <a:xfrm rot="10168453">
            <a:off x="6713348" y="1307533"/>
            <a:ext cx="249548" cy="186747"/>
          </a:xfrm>
          <a:custGeom>
            <a:avLst/>
            <a:gdLst>
              <a:gd name="connsiteX0" fmla="*/ 70945 w 352541"/>
              <a:gd name="connsiteY0" fmla="*/ 34928 h 352541"/>
              <a:gd name="connsiteX1" fmla="*/ 209163 w 352541"/>
              <a:gd name="connsiteY1" fmla="*/ 3096 h 352541"/>
              <a:gd name="connsiteX2" fmla="*/ 326085 w 352541"/>
              <a:gd name="connsiteY2" fmla="*/ 83387 h 352541"/>
              <a:gd name="connsiteX3" fmla="*/ 176271 w 352541"/>
              <a:gd name="connsiteY3" fmla="*/ 176271 h 352541"/>
              <a:gd name="connsiteX4" fmla="*/ 70945 w 352541"/>
              <a:gd name="connsiteY4" fmla="*/ 34928 h 352541"/>
              <a:gd name="connsiteX0" fmla="*/ 70945 w 352541"/>
              <a:gd name="connsiteY0" fmla="*/ 34928 h 352541"/>
              <a:gd name="connsiteX1" fmla="*/ 209163 w 352541"/>
              <a:gd name="connsiteY1" fmla="*/ 3096 h 352541"/>
              <a:gd name="connsiteX2" fmla="*/ 326085 w 352541"/>
              <a:gd name="connsiteY2" fmla="*/ 83387 h 352541"/>
              <a:gd name="connsiteX0" fmla="*/ 0 w 255140"/>
              <a:gd name="connsiteY0" fmla="*/ 34928 h 184898"/>
              <a:gd name="connsiteX1" fmla="*/ 138218 w 255140"/>
              <a:gd name="connsiteY1" fmla="*/ 3096 h 184898"/>
              <a:gd name="connsiteX2" fmla="*/ 255140 w 255140"/>
              <a:gd name="connsiteY2" fmla="*/ 83387 h 184898"/>
              <a:gd name="connsiteX3" fmla="*/ 106524 w 255140"/>
              <a:gd name="connsiteY3" fmla="*/ 184898 h 184898"/>
              <a:gd name="connsiteX4" fmla="*/ 0 w 255140"/>
              <a:gd name="connsiteY4" fmla="*/ 34928 h 184898"/>
              <a:gd name="connsiteX0" fmla="*/ 0 w 255140"/>
              <a:gd name="connsiteY0" fmla="*/ 34928 h 184898"/>
              <a:gd name="connsiteX1" fmla="*/ 138218 w 255140"/>
              <a:gd name="connsiteY1" fmla="*/ 3096 h 184898"/>
              <a:gd name="connsiteX2" fmla="*/ 255140 w 255140"/>
              <a:gd name="connsiteY2" fmla="*/ 83387 h 184898"/>
              <a:gd name="connsiteX0" fmla="*/ 0 w 255140"/>
              <a:gd name="connsiteY0" fmla="*/ 34928 h 184898"/>
              <a:gd name="connsiteX1" fmla="*/ 138218 w 255140"/>
              <a:gd name="connsiteY1" fmla="*/ 3096 h 184898"/>
              <a:gd name="connsiteX2" fmla="*/ 255140 w 255140"/>
              <a:gd name="connsiteY2" fmla="*/ 83387 h 184898"/>
              <a:gd name="connsiteX3" fmla="*/ 106524 w 255140"/>
              <a:gd name="connsiteY3" fmla="*/ 184898 h 184898"/>
              <a:gd name="connsiteX4" fmla="*/ 0 w 255140"/>
              <a:gd name="connsiteY4" fmla="*/ 34928 h 184898"/>
              <a:gd name="connsiteX0" fmla="*/ 0 w 255140"/>
              <a:gd name="connsiteY0" fmla="*/ 34928 h 184898"/>
              <a:gd name="connsiteX1" fmla="*/ 138218 w 255140"/>
              <a:gd name="connsiteY1" fmla="*/ 3096 h 184898"/>
              <a:gd name="connsiteX2" fmla="*/ 248808 w 255140"/>
              <a:gd name="connsiteY2" fmla="*/ 79778 h 184898"/>
              <a:gd name="connsiteX0" fmla="*/ 0 w 255140"/>
              <a:gd name="connsiteY0" fmla="*/ 34928 h 184898"/>
              <a:gd name="connsiteX1" fmla="*/ 138218 w 255140"/>
              <a:gd name="connsiteY1" fmla="*/ 3096 h 184898"/>
              <a:gd name="connsiteX2" fmla="*/ 255140 w 255140"/>
              <a:gd name="connsiteY2" fmla="*/ 83387 h 184898"/>
              <a:gd name="connsiteX3" fmla="*/ 106524 w 255140"/>
              <a:gd name="connsiteY3" fmla="*/ 184898 h 184898"/>
              <a:gd name="connsiteX4" fmla="*/ 0 w 255140"/>
              <a:gd name="connsiteY4" fmla="*/ 34928 h 184898"/>
              <a:gd name="connsiteX0" fmla="*/ 0 w 255140"/>
              <a:gd name="connsiteY0" fmla="*/ 34928 h 184898"/>
              <a:gd name="connsiteX1" fmla="*/ 138218 w 255140"/>
              <a:gd name="connsiteY1" fmla="*/ 3096 h 184898"/>
              <a:gd name="connsiteX2" fmla="*/ 237559 w 255140"/>
              <a:gd name="connsiteY2" fmla="*/ 77625 h 184898"/>
              <a:gd name="connsiteX0" fmla="*/ 0 w 239810"/>
              <a:gd name="connsiteY0" fmla="*/ 34928 h 184898"/>
              <a:gd name="connsiteX1" fmla="*/ 138218 w 239810"/>
              <a:gd name="connsiteY1" fmla="*/ 3096 h 184898"/>
              <a:gd name="connsiteX2" fmla="*/ 239810 w 239810"/>
              <a:gd name="connsiteY2" fmla="*/ 78055 h 184898"/>
              <a:gd name="connsiteX3" fmla="*/ 106524 w 239810"/>
              <a:gd name="connsiteY3" fmla="*/ 184898 h 184898"/>
              <a:gd name="connsiteX4" fmla="*/ 0 w 239810"/>
              <a:gd name="connsiteY4" fmla="*/ 34928 h 184898"/>
              <a:gd name="connsiteX0" fmla="*/ 0 w 239810"/>
              <a:gd name="connsiteY0" fmla="*/ 34928 h 184898"/>
              <a:gd name="connsiteX1" fmla="*/ 138218 w 239810"/>
              <a:gd name="connsiteY1" fmla="*/ 3096 h 184898"/>
              <a:gd name="connsiteX2" fmla="*/ 237559 w 239810"/>
              <a:gd name="connsiteY2" fmla="*/ 77625 h 18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810" h="184898" stroke="0" extrusionOk="0">
                <a:moveTo>
                  <a:pt x="0" y="34928"/>
                </a:moveTo>
                <a:cubicBezTo>
                  <a:pt x="39583" y="5432"/>
                  <a:pt x="98250" y="-4092"/>
                  <a:pt x="138218" y="3096"/>
                </a:cubicBezTo>
                <a:cubicBezTo>
                  <a:pt x="178186" y="10284"/>
                  <a:pt x="213798" y="36100"/>
                  <a:pt x="239810" y="78055"/>
                </a:cubicBezTo>
                <a:lnTo>
                  <a:pt x="106524" y="184898"/>
                </a:lnTo>
                <a:cubicBezTo>
                  <a:pt x="71415" y="137784"/>
                  <a:pt x="35109" y="82042"/>
                  <a:pt x="0" y="34928"/>
                </a:cubicBezTo>
                <a:close/>
              </a:path>
              <a:path w="239810" h="184898" fill="none">
                <a:moveTo>
                  <a:pt x="0" y="34928"/>
                </a:moveTo>
                <a:cubicBezTo>
                  <a:pt x="39583" y="5432"/>
                  <a:pt x="89720" y="-6115"/>
                  <a:pt x="138218" y="3096"/>
                </a:cubicBezTo>
                <a:cubicBezTo>
                  <a:pt x="186715" y="12307"/>
                  <a:pt x="211547" y="35670"/>
                  <a:pt x="237559" y="77625"/>
                </a:cubicBezTo>
              </a:path>
            </a:pathLst>
          </a:custGeom>
          <a:solidFill>
            <a:srgbClr val="3333FF"/>
          </a:solidFill>
          <a:ln w="19050"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Arc 53"/>
          <p:cNvSpPr/>
          <p:nvPr/>
        </p:nvSpPr>
        <p:spPr bwMode="auto">
          <a:xfrm rot="4500000">
            <a:off x="5050251" y="1949459"/>
            <a:ext cx="485972" cy="446352"/>
          </a:xfrm>
          <a:prstGeom prst="arc">
            <a:avLst>
              <a:gd name="adj1" fmla="val 13803457"/>
              <a:gd name="adj2" fmla="val 17192779"/>
            </a:avLst>
          </a:prstGeom>
          <a:solidFill>
            <a:srgbClr val="3333FF"/>
          </a:solidFill>
          <a:ln w="19050"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745" y="661319"/>
            <a:ext cx="591087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 and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 are points on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QR of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PQR.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such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that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RTS  Show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that :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RPQ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~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RTS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301" y="1309183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067858" y="1273887"/>
            <a:ext cx="780184" cy="9247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8619877">
            <a:off x="6676962" y="1132134"/>
            <a:ext cx="370737" cy="352824"/>
          </a:xfrm>
          <a:prstGeom prst="arc">
            <a:avLst>
              <a:gd name="adj1" fmla="val 15834665"/>
              <a:gd name="adj2" fmla="val 21299168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 rot="2734598">
            <a:off x="5172783" y="1967603"/>
            <a:ext cx="361405" cy="320749"/>
          </a:xfrm>
          <a:prstGeom prst="blockArc">
            <a:avLst>
              <a:gd name="adj1" fmla="val 15327812"/>
              <a:gd name="adj2" fmla="val 19573134"/>
              <a:gd name="adj3" fmla="val 77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0518" y="991243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43589" y="216417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78770" y="528564"/>
            <a:ext cx="2842106" cy="1962243"/>
            <a:chOff x="5078770" y="528564"/>
            <a:chExt cx="2842106" cy="1962243"/>
          </a:xfrm>
        </p:grpSpPr>
        <p:sp>
          <p:nvSpPr>
            <p:cNvPr id="6" name="Isosceles Triangle 5"/>
            <p:cNvSpPr/>
            <p:nvPr/>
          </p:nvSpPr>
          <p:spPr>
            <a:xfrm>
              <a:off x="5263262" y="836341"/>
              <a:ext cx="2514597" cy="1341120"/>
            </a:xfrm>
            <a:prstGeom prst="triangle">
              <a:avLst>
                <a:gd name="adj" fmla="val 4391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30149" y="528564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78770" y="217263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96748" y="2183030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30533" y="1901560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RPQ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54694" y="1901560"/>
            <a:ext cx="853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RTS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47280" y="190156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19079" y="2312744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47280" y="231274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66389" y="2312744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6780" y="1622413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RPQ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RTS,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6275" y="270220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14990" y="2702208"/>
            <a:ext cx="1600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RPQ ~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RTS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16658" y="190156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16658" y="2312744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[common angle]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16658" y="2702208"/>
            <a:ext cx="30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[by AA similarity criterion]</a:t>
            </a:r>
          </a:p>
        </p:txBody>
      </p:sp>
      <p:sp>
        <p:nvSpPr>
          <p:cNvPr id="58" name="Arc 57"/>
          <p:cNvSpPr/>
          <p:nvPr/>
        </p:nvSpPr>
        <p:spPr bwMode="auto">
          <a:xfrm rot="16703002">
            <a:off x="7513889" y="1913341"/>
            <a:ext cx="500549" cy="531784"/>
          </a:xfrm>
          <a:prstGeom prst="arc">
            <a:avLst>
              <a:gd name="adj1" fmla="val 15756835"/>
              <a:gd name="adj2" fmla="val 1830427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ffectLst/>
          <a:ex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349537" y="219729"/>
            <a:ext cx="1908263" cy="546365"/>
            <a:chOff x="2904556" y="-580370"/>
            <a:chExt cx="2561530" cy="523220"/>
          </a:xfrm>
        </p:grpSpPr>
        <p:sp>
          <p:nvSpPr>
            <p:cNvPr id="38" name="Rounded Rectangle 37"/>
            <p:cNvSpPr/>
            <p:nvPr/>
          </p:nvSpPr>
          <p:spPr>
            <a:xfrm>
              <a:off x="2906724" y="-502585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04556" y="-580370"/>
              <a:ext cx="256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EX.6.3 Q.5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6037378" y="2127978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806309" y="1247774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3" grpId="1" animBg="1"/>
      <p:bldP spid="53" grpId="2" animBg="1"/>
      <p:bldP spid="53" grpId="3" animBg="1"/>
      <p:bldP spid="54" grpId="0" animBg="1"/>
      <p:bldP spid="54" grpId="1" animBg="1"/>
      <p:bldP spid="54" grpId="2" animBg="1"/>
      <p:bldP spid="54" grpId="3" animBg="1"/>
      <p:bldP spid="5" grpId="0"/>
      <p:bldP spid="13" grpId="0" animBg="1"/>
      <p:bldP spid="16" grpId="0" animBg="1"/>
      <p:bldP spid="17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8" grpId="0" animBg="1"/>
      <p:bldP spid="7" grpId="0" animBg="1"/>
      <p:bldP spid="7" grpId="1" animBg="1"/>
      <p:bldP spid="44" grpId="0" animBg="1"/>
      <p:bldP spid="4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140"/>
          <p:cNvSpPr/>
          <p:nvPr/>
        </p:nvSpPr>
        <p:spPr bwMode="auto">
          <a:xfrm>
            <a:off x="593050" y="726085"/>
            <a:ext cx="7221078" cy="22841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12520" y="3837754"/>
            <a:ext cx="1828800" cy="48580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143001" y="3354628"/>
            <a:ext cx="1828800" cy="30451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3303" y="638982"/>
            <a:ext cx="7556094" cy="645145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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ABC &amp; 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AMP are two right triangles, right angled at B &amp; M </a:t>
            </a:r>
          </a:p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 respectively.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4263" y="1199295"/>
            <a:ext cx="1594527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Prove that 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14913" y="1193584"/>
            <a:ext cx="2046240" cy="369792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i)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ABC ~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AMP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2014913" y="1476354"/>
            <a:ext cx="1714500" cy="664564"/>
            <a:chOff x="304800" y="1111091"/>
            <a:chExt cx="1714500" cy="665179"/>
          </a:xfrm>
        </p:grpSpPr>
        <p:sp>
          <p:nvSpPr>
            <p:cNvPr id="51" name="Rectangle 50"/>
            <p:cNvSpPr/>
            <p:nvPr/>
          </p:nvSpPr>
          <p:spPr>
            <a:xfrm>
              <a:off x="304800" y="1249590"/>
              <a:ext cx="425116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ii)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9600" y="1111091"/>
              <a:ext cx="609600" cy="649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CA</a:t>
              </a:r>
            </a:p>
            <a:p>
              <a:pPr algn="ctr"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PA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66800" y="1264830"/>
              <a:ext cx="324269" cy="37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09700" y="1126332"/>
              <a:ext cx="609600" cy="649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BC</a:t>
              </a:r>
            </a:p>
            <a:p>
              <a:pPr algn="ctr"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MP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729996" y="1442905"/>
              <a:ext cx="3688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30096" y="1457246"/>
              <a:ext cx="3688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10"/>
          <p:cNvGrpSpPr/>
          <p:nvPr/>
        </p:nvGrpSpPr>
        <p:grpSpPr>
          <a:xfrm>
            <a:off x="5681140" y="954503"/>
            <a:ext cx="3181343" cy="2681895"/>
            <a:chOff x="5858086" y="516731"/>
            <a:chExt cx="3249036" cy="2741496"/>
          </a:xfrm>
        </p:grpSpPr>
        <p:cxnSp>
          <p:nvCxnSpPr>
            <p:cNvPr id="66" name="Straight Connector 65"/>
            <p:cNvCxnSpPr/>
            <p:nvPr/>
          </p:nvCxnSpPr>
          <p:spPr>
            <a:xfrm rot="10800000">
              <a:off x="6705600" y="1774031"/>
              <a:ext cx="2133600" cy="1104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 rot="17958164">
              <a:off x="6671362" y="1808065"/>
              <a:ext cx="173514" cy="173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5898"/>
              <a:endParaRPr lang="en-US" sz="1800" b="1" dirty="0">
                <a:solidFill>
                  <a:prstClr val="white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76604" y="2724206"/>
              <a:ext cx="151551" cy="151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5898"/>
              <a:endParaRPr lang="en-US" sz="1800" b="1" dirty="0">
                <a:solidFill>
                  <a:prstClr val="white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7467600" y="1507331"/>
              <a:ext cx="1588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5613138" y="1164431"/>
              <a:ext cx="2209801" cy="12192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6222738" y="1774031"/>
              <a:ext cx="2209801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359943" y="1583531"/>
              <a:ext cx="348681" cy="37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858086" y="2840831"/>
              <a:ext cx="358855" cy="377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086600" y="2878931"/>
              <a:ext cx="365735" cy="379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63000" y="2802731"/>
              <a:ext cx="344122" cy="377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34200" y="516731"/>
              <a:ext cx="365735" cy="379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19804" y="1932861"/>
            <a:ext cx="791422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Soln.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53659" y="2192518"/>
            <a:ext cx="2174814" cy="368146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ABC &amp; 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AMP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66801" y="2617025"/>
            <a:ext cx="864881" cy="369792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BAC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857375" y="2617025"/>
            <a:ext cx="32174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62176" y="2617025"/>
            <a:ext cx="895618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MAP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048099" y="2626550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[common angle]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66800" y="2950814"/>
            <a:ext cx="864881" cy="369792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857375" y="2950814"/>
            <a:ext cx="32174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162177" y="2950814"/>
            <a:ext cx="895618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AMP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67052" y="2893664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[each is </a:t>
            </a:r>
            <a:r>
              <a:rPr lang="en-US" dirty="0" smtClean="0"/>
              <a:t>90º]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25780" y="3321991"/>
            <a:ext cx="381053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Symbol" panose="05050102010706020507" pitchFamily="18" charset="2"/>
                <a:sym typeface="Symbol Tiger"/>
              </a:rPr>
              <a:t>\</a:t>
            </a:r>
            <a:endParaRPr lang="en-US" sz="18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72320" y="3321991"/>
            <a:ext cx="832647" cy="369792"/>
          </a:xfrm>
          <a:prstGeom prst="rect">
            <a:avLst/>
          </a:prstGeom>
          <a:noFill/>
        </p:spPr>
        <p:txBody>
          <a:bodyPr wrap="none" lIns="90259" tIns="45133" rIns="90259" bIns="45133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767643" y="3321991"/>
            <a:ext cx="368485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</a:t>
            </a:r>
            <a:endParaRPr 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167728" y="3321991"/>
            <a:ext cx="863269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AMP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057590" y="3398191"/>
            <a:ext cx="349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[by AA similarity criterion]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25780" y="3914358"/>
            <a:ext cx="381053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Symbol" panose="05050102010706020507" pitchFamily="18" charset="2"/>
                <a:sym typeface="Symbol Tiger"/>
              </a:rPr>
              <a:t>\</a:t>
            </a:r>
            <a:endParaRPr lang="en-US" sz="1800" b="1" dirty="0">
              <a:solidFill>
                <a:prstClr val="white"/>
              </a:solidFill>
              <a:latin typeface="Symbol" panose="05050102010706020507" pitchFamily="18" charset="2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41274" y="3781906"/>
            <a:ext cx="52320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CA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262765" y="4000225"/>
            <a:ext cx="501279" cy="368146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PA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1330528" y="4074193"/>
            <a:ext cx="392144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125691" y="3781906"/>
            <a:ext cx="52320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128097" y="4000225"/>
            <a:ext cx="553827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MP</a:t>
            </a: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2186319" y="4067814"/>
            <a:ext cx="392144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800251" y="3888791"/>
            <a:ext cx="321746" cy="369792"/>
          </a:xfrm>
          <a:prstGeom prst="rect">
            <a:avLst/>
          </a:prstGeom>
        </p:spPr>
        <p:txBody>
          <a:bodyPr wrap="none" lIns="90259" tIns="45133" rIns="90259" bIns="45133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057583" y="3861445"/>
            <a:ext cx="5077852" cy="33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..... [corresponding sides of similar triangles]</a:t>
            </a:r>
          </a:p>
        </p:txBody>
      </p:sp>
      <p:cxnSp>
        <p:nvCxnSpPr>
          <p:cNvPr id="57" name="Straight Connector 56"/>
          <p:cNvCxnSpPr/>
          <p:nvPr/>
        </p:nvCxnSpPr>
        <p:spPr>
          <a:xfrm rot="10800000">
            <a:off x="6507715" y="2177466"/>
            <a:ext cx="2089148" cy="108087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41120" y="3248722"/>
            <a:ext cx="2643122" cy="956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5441272" y="1593428"/>
            <a:ext cx="2161759" cy="119379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6038950" y="2188668"/>
            <a:ext cx="2161759" cy="15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20380" y="3266363"/>
            <a:ext cx="1209574" cy="10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5728435" y="2426020"/>
            <a:ext cx="1050231" cy="57698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960060" y="3108663"/>
            <a:ext cx="148394" cy="148255"/>
          </a:xfrm>
          <a:prstGeom prst="rec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35435" y="4110170"/>
            <a:ext cx="148394" cy="148255"/>
          </a:xfrm>
          <a:prstGeom prst="rect">
            <a:avLst/>
          </a:prstGeom>
          <a:solidFill>
            <a:srgbClr val="FFC00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 rot="17958164">
            <a:off x="6485751" y="2228415"/>
            <a:ext cx="169742" cy="169899"/>
          </a:xfrm>
          <a:prstGeom prst="rect">
            <a:avLst/>
          </a:prstGeom>
          <a:solidFill>
            <a:srgbClr val="FFC00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131" name="Curved Up Arrow 130"/>
          <p:cNvSpPr/>
          <p:nvPr/>
        </p:nvSpPr>
        <p:spPr>
          <a:xfrm flipH="1">
            <a:off x="1324774" y="3614621"/>
            <a:ext cx="411771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2" name="Curved Up Arrow 131"/>
          <p:cNvSpPr/>
          <p:nvPr/>
        </p:nvSpPr>
        <p:spPr>
          <a:xfrm flipH="1">
            <a:off x="2435661" y="3632014"/>
            <a:ext cx="411771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3" name="Curved Up Arrow 132"/>
          <p:cNvSpPr/>
          <p:nvPr/>
        </p:nvSpPr>
        <p:spPr>
          <a:xfrm>
            <a:off x="1505774" y="3631435"/>
            <a:ext cx="296143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6" name="Curved Up Arrow 145"/>
          <p:cNvSpPr/>
          <p:nvPr/>
        </p:nvSpPr>
        <p:spPr>
          <a:xfrm>
            <a:off x="2625644" y="3619539"/>
            <a:ext cx="296143" cy="205740"/>
          </a:xfrm>
          <a:prstGeom prst="curvedUpArrow">
            <a:avLst/>
          </a:prstGeom>
          <a:solidFill>
            <a:srgbClr val="FFC000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349537" y="181628"/>
            <a:ext cx="1908263" cy="523220"/>
            <a:chOff x="2904556" y="-580370"/>
            <a:chExt cx="2561530" cy="501055"/>
          </a:xfrm>
        </p:grpSpPr>
        <p:sp>
          <p:nvSpPr>
            <p:cNvPr id="127" name="Rounded Rectangle 126"/>
            <p:cNvSpPr/>
            <p:nvPr/>
          </p:nvSpPr>
          <p:spPr>
            <a:xfrm>
              <a:off x="2906724" y="-502585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04556" y="-580370"/>
              <a:ext cx="2561530" cy="50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EX.6.3 Q.9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Right Triangle 3"/>
          <p:cNvSpPr/>
          <p:nvPr/>
        </p:nvSpPr>
        <p:spPr>
          <a:xfrm flipH="1">
            <a:off x="5965056" y="1148881"/>
            <a:ext cx="1143397" cy="2099841"/>
          </a:xfrm>
          <a:prstGeom prst="rtTriangle">
            <a:avLst/>
          </a:prstGeom>
          <a:solidFill>
            <a:srgbClr val="F6F11B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flipV="1">
            <a:off x="5922817" y="2205217"/>
            <a:ext cx="2674930" cy="1084753"/>
          </a:xfrm>
          <a:custGeom>
            <a:avLst/>
            <a:gdLst>
              <a:gd name="connsiteX0" fmla="*/ 0 w 732730"/>
              <a:gd name="connsiteY0" fmla="*/ 792653 h 792653"/>
              <a:gd name="connsiteX1" fmla="*/ 0 w 732730"/>
              <a:gd name="connsiteY1" fmla="*/ 0 h 792653"/>
              <a:gd name="connsiteX2" fmla="*/ 732730 w 732730"/>
              <a:gd name="connsiteY2" fmla="*/ 792653 h 792653"/>
              <a:gd name="connsiteX3" fmla="*/ 0 w 732730"/>
              <a:gd name="connsiteY3" fmla="*/ 792653 h 792653"/>
              <a:gd name="connsiteX0" fmla="*/ 596900 w 1329630"/>
              <a:gd name="connsiteY0" fmla="*/ 1097453 h 1097453"/>
              <a:gd name="connsiteX1" fmla="*/ 0 w 1329630"/>
              <a:gd name="connsiteY1" fmla="*/ 0 h 1097453"/>
              <a:gd name="connsiteX2" fmla="*/ 1329630 w 1329630"/>
              <a:gd name="connsiteY2" fmla="*/ 1097453 h 1097453"/>
              <a:gd name="connsiteX3" fmla="*/ 596900 w 1329630"/>
              <a:gd name="connsiteY3" fmla="*/ 1097453 h 1097453"/>
              <a:gd name="connsiteX0" fmla="*/ 596900 w 2675830"/>
              <a:gd name="connsiteY0" fmla="*/ 1097453 h 1097453"/>
              <a:gd name="connsiteX1" fmla="*/ 0 w 2675830"/>
              <a:gd name="connsiteY1" fmla="*/ 0 h 1097453"/>
              <a:gd name="connsiteX2" fmla="*/ 2675830 w 2675830"/>
              <a:gd name="connsiteY2" fmla="*/ 30653 h 1097453"/>
              <a:gd name="connsiteX3" fmla="*/ 596900 w 2675830"/>
              <a:gd name="connsiteY3" fmla="*/ 1097453 h 1097453"/>
              <a:gd name="connsiteX0" fmla="*/ 596900 w 2669480"/>
              <a:gd name="connsiteY0" fmla="*/ 1097453 h 1097453"/>
              <a:gd name="connsiteX1" fmla="*/ 0 w 2669480"/>
              <a:gd name="connsiteY1" fmla="*/ 0 h 1097453"/>
              <a:gd name="connsiteX2" fmla="*/ 2669480 w 2669480"/>
              <a:gd name="connsiteY2" fmla="*/ 24303 h 1097453"/>
              <a:gd name="connsiteX3" fmla="*/ 596900 w 2669480"/>
              <a:gd name="connsiteY3" fmla="*/ 1097453 h 1097453"/>
              <a:gd name="connsiteX0" fmla="*/ 602350 w 2674930"/>
              <a:gd name="connsiteY0" fmla="*/ 1097453 h 1097453"/>
              <a:gd name="connsiteX1" fmla="*/ 5450 w 2674930"/>
              <a:gd name="connsiteY1" fmla="*/ 0 h 1097453"/>
              <a:gd name="connsiteX2" fmla="*/ 1733 w 2674930"/>
              <a:gd name="connsiteY2" fmla="*/ 7020 h 1097453"/>
              <a:gd name="connsiteX3" fmla="*/ 2674930 w 2674930"/>
              <a:gd name="connsiteY3" fmla="*/ 24303 h 1097453"/>
              <a:gd name="connsiteX4" fmla="*/ 602350 w 2674930"/>
              <a:gd name="connsiteY4" fmla="*/ 1097453 h 1097453"/>
              <a:gd name="connsiteX0" fmla="*/ 596000 w 2674930"/>
              <a:gd name="connsiteY0" fmla="*/ 1084753 h 1084753"/>
              <a:gd name="connsiteX1" fmla="*/ 5450 w 2674930"/>
              <a:gd name="connsiteY1" fmla="*/ 0 h 1084753"/>
              <a:gd name="connsiteX2" fmla="*/ 1733 w 2674930"/>
              <a:gd name="connsiteY2" fmla="*/ 7020 h 1084753"/>
              <a:gd name="connsiteX3" fmla="*/ 2674930 w 2674930"/>
              <a:gd name="connsiteY3" fmla="*/ 24303 h 1084753"/>
              <a:gd name="connsiteX4" fmla="*/ 596000 w 2674930"/>
              <a:gd name="connsiteY4" fmla="*/ 1084753 h 108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930" h="1084753">
                <a:moveTo>
                  <a:pt x="596000" y="1084753"/>
                </a:moveTo>
                <a:lnTo>
                  <a:pt x="5450" y="0"/>
                </a:lnTo>
                <a:cubicBezTo>
                  <a:pt x="12678" y="2340"/>
                  <a:pt x="-5495" y="4680"/>
                  <a:pt x="1733" y="7020"/>
                </a:cubicBezTo>
                <a:lnTo>
                  <a:pt x="2674930" y="24303"/>
                </a:lnTo>
                <a:lnTo>
                  <a:pt x="596000" y="1084753"/>
                </a:lnTo>
                <a:close/>
              </a:path>
            </a:pathLst>
          </a:custGeom>
          <a:solidFill>
            <a:srgbClr val="3DCF5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693072" y="3007149"/>
            <a:ext cx="502772" cy="502392"/>
          </a:xfrm>
          <a:prstGeom prst="arc">
            <a:avLst>
              <a:gd name="adj1" fmla="val 17846048"/>
              <a:gd name="adj2" fmla="val 0"/>
            </a:avLst>
          </a:prstGeom>
          <a:solidFill>
            <a:srgbClr val="FF0000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7898164">
            <a:off x="6477549" y="2215114"/>
            <a:ext cx="169742" cy="168217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 rot="17958164">
            <a:off x="6477549" y="2235856"/>
            <a:ext cx="169742" cy="169899"/>
          </a:xfrm>
          <a:prstGeom prst="rect">
            <a:avLst/>
          </a:prstGeom>
          <a:solidFill>
            <a:srgbClr val="FF000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960060" y="3107270"/>
            <a:ext cx="148394" cy="148255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00"/>
                            </p:stCondLst>
                            <p:childTnLst>
                              <p:par>
                                <p:cTn id="3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4" grpId="0" animBg="1"/>
      <p:bldP spid="48" grpId="0"/>
      <p:bldP spid="49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8" grpId="0"/>
      <p:bldP spid="109" grpId="0"/>
      <p:bldP spid="112" grpId="0"/>
      <p:bldP spid="113" grpId="0"/>
      <p:bldP spid="114" grpId="0"/>
      <p:bldP spid="119" grpId="0"/>
      <p:bldP spid="120" grpId="0"/>
      <p:bldP spid="122" grpId="0"/>
      <p:bldP spid="123" grpId="0"/>
      <p:bldP spid="79" grpId="0" animBg="1"/>
      <p:bldP spid="79" grpId="1" animBg="1"/>
      <p:bldP spid="126" grpId="0" animBg="1"/>
      <p:bldP spid="126" grpId="1" animBg="1"/>
      <p:bldP spid="129" grpId="0" animBg="1"/>
      <p:bldP spid="129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46" grpId="0" animBg="1"/>
      <p:bldP spid="146" grpId="1" animBg="1"/>
      <p:bldP spid="4" grpId="0" animBg="1"/>
      <p:bldP spid="5" grpId="0" animBg="1"/>
      <p:bldP spid="103" grpId="0" animBg="1"/>
      <p:bldP spid="103" grpId="1" animBg="1"/>
      <p:bldP spid="103" grpId="2" animBg="1"/>
      <p:bldP spid="78" grpId="0" animBg="1"/>
      <p:bldP spid="78" grpId="1" animBg="1"/>
      <p:bldP spid="138" grpId="0" animBg="1"/>
      <p:bldP spid="138" grpId="1" animBg="1"/>
      <p:bldP spid="138" grpId="2" animBg="1"/>
      <p:bldP spid="136" grpId="0" animBg="1"/>
      <p:bldP spid="136" grpId="1" animBg="1"/>
      <p:bldP spid="13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23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ight Triangle 83"/>
          <p:cNvSpPr/>
          <p:nvPr/>
        </p:nvSpPr>
        <p:spPr>
          <a:xfrm rot="9105274">
            <a:off x="5642192" y="1653397"/>
            <a:ext cx="2680866" cy="1445033"/>
          </a:xfrm>
          <a:custGeom>
            <a:avLst/>
            <a:gdLst>
              <a:gd name="connsiteX0" fmla="*/ 0 w 2785633"/>
              <a:gd name="connsiteY0" fmla="*/ 1419906 h 1419906"/>
              <a:gd name="connsiteX1" fmla="*/ 0 w 2785633"/>
              <a:gd name="connsiteY1" fmla="*/ 0 h 1419906"/>
              <a:gd name="connsiteX2" fmla="*/ 2785633 w 2785633"/>
              <a:gd name="connsiteY2" fmla="*/ 1419906 h 1419906"/>
              <a:gd name="connsiteX3" fmla="*/ 0 w 2785633"/>
              <a:gd name="connsiteY3" fmla="*/ 1419906 h 1419906"/>
              <a:gd name="connsiteX0" fmla="*/ 464339 w 2785633"/>
              <a:gd name="connsiteY0" fmla="*/ 1413347 h 1419906"/>
              <a:gd name="connsiteX1" fmla="*/ 0 w 2785633"/>
              <a:gd name="connsiteY1" fmla="*/ 0 h 1419906"/>
              <a:gd name="connsiteX2" fmla="*/ 2785633 w 2785633"/>
              <a:gd name="connsiteY2" fmla="*/ 1419906 h 1419906"/>
              <a:gd name="connsiteX3" fmla="*/ 464339 w 2785633"/>
              <a:gd name="connsiteY3" fmla="*/ 1413347 h 1419906"/>
              <a:gd name="connsiteX0" fmla="*/ 158704 w 2479998"/>
              <a:gd name="connsiteY0" fmla="*/ 1263118 h 1269677"/>
              <a:gd name="connsiteX1" fmla="*/ 0 w 2479998"/>
              <a:gd name="connsiteY1" fmla="*/ 0 h 1269677"/>
              <a:gd name="connsiteX2" fmla="*/ 2479998 w 2479998"/>
              <a:gd name="connsiteY2" fmla="*/ 1269677 h 1269677"/>
              <a:gd name="connsiteX3" fmla="*/ 158704 w 2479998"/>
              <a:gd name="connsiteY3" fmla="*/ 1263118 h 1269677"/>
              <a:gd name="connsiteX0" fmla="*/ 478806 w 2800100"/>
              <a:gd name="connsiteY0" fmla="*/ 1263118 h 1269677"/>
              <a:gd name="connsiteX1" fmla="*/ 0 w 2800100"/>
              <a:gd name="connsiteY1" fmla="*/ 1262803 h 1269677"/>
              <a:gd name="connsiteX2" fmla="*/ 320102 w 2800100"/>
              <a:gd name="connsiteY2" fmla="*/ 0 h 1269677"/>
              <a:gd name="connsiteX3" fmla="*/ 2800100 w 2800100"/>
              <a:gd name="connsiteY3" fmla="*/ 1269677 h 1269677"/>
              <a:gd name="connsiteX4" fmla="*/ 478806 w 2800100"/>
              <a:gd name="connsiteY4" fmla="*/ 1263118 h 1269677"/>
              <a:gd name="connsiteX0" fmla="*/ 478806 w 2800100"/>
              <a:gd name="connsiteY0" fmla="*/ 1297592 h 1304151"/>
              <a:gd name="connsiteX1" fmla="*/ 0 w 2800100"/>
              <a:gd name="connsiteY1" fmla="*/ 1297277 h 1304151"/>
              <a:gd name="connsiteX2" fmla="*/ 320102 w 2800100"/>
              <a:gd name="connsiteY2" fmla="*/ 34474 h 1304151"/>
              <a:gd name="connsiteX3" fmla="*/ 245361 w 2800100"/>
              <a:gd name="connsiteY3" fmla="*/ 98 h 1304151"/>
              <a:gd name="connsiteX4" fmla="*/ 2800100 w 2800100"/>
              <a:gd name="connsiteY4" fmla="*/ 1304151 h 1304151"/>
              <a:gd name="connsiteX5" fmla="*/ 478806 w 2800100"/>
              <a:gd name="connsiteY5" fmla="*/ 1297592 h 1304151"/>
              <a:gd name="connsiteX0" fmla="*/ 486012 w 2807306"/>
              <a:gd name="connsiteY0" fmla="*/ 1424989 h 1431548"/>
              <a:gd name="connsiteX1" fmla="*/ 7206 w 2807306"/>
              <a:gd name="connsiteY1" fmla="*/ 1424674 h 1431548"/>
              <a:gd name="connsiteX2" fmla="*/ 0 w 2807306"/>
              <a:gd name="connsiteY2" fmla="*/ 0 h 1431548"/>
              <a:gd name="connsiteX3" fmla="*/ 252567 w 2807306"/>
              <a:gd name="connsiteY3" fmla="*/ 127495 h 1431548"/>
              <a:gd name="connsiteX4" fmla="*/ 2807306 w 2807306"/>
              <a:gd name="connsiteY4" fmla="*/ 1431548 h 1431548"/>
              <a:gd name="connsiteX5" fmla="*/ 486012 w 2807306"/>
              <a:gd name="connsiteY5" fmla="*/ 1424989 h 1431548"/>
              <a:gd name="connsiteX0" fmla="*/ 486012 w 2807306"/>
              <a:gd name="connsiteY0" fmla="*/ 1424989 h 1431548"/>
              <a:gd name="connsiteX1" fmla="*/ 438233 w 2807306"/>
              <a:gd name="connsiteY1" fmla="*/ 1361111 h 1431548"/>
              <a:gd name="connsiteX2" fmla="*/ 0 w 2807306"/>
              <a:gd name="connsiteY2" fmla="*/ 0 h 1431548"/>
              <a:gd name="connsiteX3" fmla="*/ 252567 w 2807306"/>
              <a:gd name="connsiteY3" fmla="*/ 127495 h 1431548"/>
              <a:gd name="connsiteX4" fmla="*/ 2807306 w 2807306"/>
              <a:gd name="connsiteY4" fmla="*/ 1431548 h 1431548"/>
              <a:gd name="connsiteX5" fmla="*/ 486012 w 2807306"/>
              <a:gd name="connsiteY5" fmla="*/ 1424989 h 1431548"/>
              <a:gd name="connsiteX0" fmla="*/ 761241 w 3082535"/>
              <a:gd name="connsiteY0" fmla="*/ 1613552 h 1620111"/>
              <a:gd name="connsiteX1" fmla="*/ 713462 w 3082535"/>
              <a:gd name="connsiteY1" fmla="*/ 1549674 h 1620111"/>
              <a:gd name="connsiteX2" fmla="*/ 0 w 3082535"/>
              <a:gd name="connsiteY2" fmla="*/ 0 h 1620111"/>
              <a:gd name="connsiteX3" fmla="*/ 527796 w 3082535"/>
              <a:gd name="connsiteY3" fmla="*/ 316058 h 1620111"/>
              <a:gd name="connsiteX4" fmla="*/ 3082535 w 3082535"/>
              <a:gd name="connsiteY4" fmla="*/ 1620111 h 1620111"/>
              <a:gd name="connsiteX5" fmla="*/ 761241 w 3082535"/>
              <a:gd name="connsiteY5" fmla="*/ 1613552 h 1620111"/>
              <a:gd name="connsiteX0" fmla="*/ 761241 w 3082535"/>
              <a:gd name="connsiteY0" fmla="*/ 1613552 h 1620111"/>
              <a:gd name="connsiteX1" fmla="*/ 713462 w 3082535"/>
              <a:gd name="connsiteY1" fmla="*/ 1549674 h 1620111"/>
              <a:gd name="connsiteX2" fmla="*/ 0 w 3082535"/>
              <a:gd name="connsiteY2" fmla="*/ 0 h 1620111"/>
              <a:gd name="connsiteX3" fmla="*/ 525317 w 3082535"/>
              <a:gd name="connsiteY3" fmla="*/ 263844 h 1620111"/>
              <a:gd name="connsiteX4" fmla="*/ 3082535 w 3082535"/>
              <a:gd name="connsiteY4" fmla="*/ 1620111 h 1620111"/>
              <a:gd name="connsiteX5" fmla="*/ 761241 w 3082535"/>
              <a:gd name="connsiteY5" fmla="*/ 1613552 h 1620111"/>
              <a:gd name="connsiteX0" fmla="*/ 364027 w 2685321"/>
              <a:gd name="connsiteY0" fmla="*/ 1481573 h 1488132"/>
              <a:gd name="connsiteX1" fmla="*/ 316248 w 2685321"/>
              <a:gd name="connsiteY1" fmla="*/ 1417695 h 1488132"/>
              <a:gd name="connsiteX2" fmla="*/ 0 w 2685321"/>
              <a:gd name="connsiteY2" fmla="*/ 0 h 1488132"/>
              <a:gd name="connsiteX3" fmla="*/ 128103 w 2685321"/>
              <a:gd name="connsiteY3" fmla="*/ 131865 h 1488132"/>
              <a:gd name="connsiteX4" fmla="*/ 2685321 w 2685321"/>
              <a:gd name="connsiteY4" fmla="*/ 1488132 h 1488132"/>
              <a:gd name="connsiteX5" fmla="*/ 364027 w 2685321"/>
              <a:gd name="connsiteY5" fmla="*/ 1481573 h 1488132"/>
              <a:gd name="connsiteX0" fmla="*/ 341510 w 2662804"/>
              <a:gd name="connsiteY0" fmla="*/ 1428771 h 1435330"/>
              <a:gd name="connsiteX1" fmla="*/ 293731 w 2662804"/>
              <a:gd name="connsiteY1" fmla="*/ 1364893 h 1435330"/>
              <a:gd name="connsiteX2" fmla="*/ 0 w 2662804"/>
              <a:gd name="connsiteY2" fmla="*/ 0 h 1435330"/>
              <a:gd name="connsiteX3" fmla="*/ 105586 w 2662804"/>
              <a:gd name="connsiteY3" fmla="*/ 79063 h 1435330"/>
              <a:gd name="connsiteX4" fmla="*/ 2662804 w 2662804"/>
              <a:gd name="connsiteY4" fmla="*/ 1435330 h 1435330"/>
              <a:gd name="connsiteX5" fmla="*/ 341510 w 2662804"/>
              <a:gd name="connsiteY5" fmla="*/ 1428771 h 1435330"/>
              <a:gd name="connsiteX0" fmla="*/ 341510 w 2662804"/>
              <a:gd name="connsiteY0" fmla="*/ 1428771 h 1435330"/>
              <a:gd name="connsiteX1" fmla="*/ 293731 w 2662804"/>
              <a:gd name="connsiteY1" fmla="*/ 1364893 h 1435330"/>
              <a:gd name="connsiteX2" fmla="*/ 0 w 2662804"/>
              <a:gd name="connsiteY2" fmla="*/ 0 h 1435330"/>
              <a:gd name="connsiteX3" fmla="*/ 105586 w 2662804"/>
              <a:gd name="connsiteY3" fmla="*/ 79063 h 1435330"/>
              <a:gd name="connsiteX4" fmla="*/ 2662804 w 2662804"/>
              <a:gd name="connsiteY4" fmla="*/ 1435330 h 1435330"/>
              <a:gd name="connsiteX5" fmla="*/ 341510 w 2662804"/>
              <a:gd name="connsiteY5" fmla="*/ 1428771 h 1435330"/>
              <a:gd name="connsiteX0" fmla="*/ 341510 w 2662804"/>
              <a:gd name="connsiteY0" fmla="*/ 1428771 h 1435330"/>
              <a:gd name="connsiteX1" fmla="*/ 293731 w 2662804"/>
              <a:gd name="connsiteY1" fmla="*/ 1364893 h 1435330"/>
              <a:gd name="connsiteX2" fmla="*/ 0 w 2662804"/>
              <a:gd name="connsiteY2" fmla="*/ 0 h 1435330"/>
              <a:gd name="connsiteX3" fmla="*/ 105586 w 2662804"/>
              <a:gd name="connsiteY3" fmla="*/ 79063 h 1435330"/>
              <a:gd name="connsiteX4" fmla="*/ 2662804 w 2662804"/>
              <a:gd name="connsiteY4" fmla="*/ 1435330 h 1435330"/>
              <a:gd name="connsiteX5" fmla="*/ 341510 w 2662804"/>
              <a:gd name="connsiteY5" fmla="*/ 1428771 h 1435330"/>
              <a:gd name="connsiteX0" fmla="*/ 341510 w 2680866"/>
              <a:gd name="connsiteY0" fmla="*/ 1428771 h 1445033"/>
              <a:gd name="connsiteX1" fmla="*/ 293731 w 2680866"/>
              <a:gd name="connsiteY1" fmla="*/ 1364893 h 1445033"/>
              <a:gd name="connsiteX2" fmla="*/ 0 w 2680866"/>
              <a:gd name="connsiteY2" fmla="*/ 0 h 1445033"/>
              <a:gd name="connsiteX3" fmla="*/ 105586 w 2680866"/>
              <a:gd name="connsiteY3" fmla="*/ 79063 h 1445033"/>
              <a:gd name="connsiteX4" fmla="*/ 2680866 w 2680866"/>
              <a:gd name="connsiteY4" fmla="*/ 1445033 h 1445033"/>
              <a:gd name="connsiteX5" fmla="*/ 341510 w 2680866"/>
              <a:gd name="connsiteY5" fmla="*/ 1428771 h 1445033"/>
              <a:gd name="connsiteX0" fmla="*/ 312612 w 2680866"/>
              <a:gd name="connsiteY0" fmla="*/ 1413247 h 1445033"/>
              <a:gd name="connsiteX1" fmla="*/ 293731 w 2680866"/>
              <a:gd name="connsiteY1" fmla="*/ 1364893 h 1445033"/>
              <a:gd name="connsiteX2" fmla="*/ 0 w 2680866"/>
              <a:gd name="connsiteY2" fmla="*/ 0 h 1445033"/>
              <a:gd name="connsiteX3" fmla="*/ 105586 w 2680866"/>
              <a:gd name="connsiteY3" fmla="*/ 79063 h 1445033"/>
              <a:gd name="connsiteX4" fmla="*/ 2680866 w 2680866"/>
              <a:gd name="connsiteY4" fmla="*/ 1445033 h 1445033"/>
              <a:gd name="connsiteX5" fmla="*/ 312612 w 2680866"/>
              <a:gd name="connsiteY5" fmla="*/ 1413247 h 1445033"/>
              <a:gd name="connsiteX0" fmla="*/ 305657 w 2680866"/>
              <a:gd name="connsiteY0" fmla="*/ 1400201 h 1445033"/>
              <a:gd name="connsiteX1" fmla="*/ 293731 w 2680866"/>
              <a:gd name="connsiteY1" fmla="*/ 1364893 h 1445033"/>
              <a:gd name="connsiteX2" fmla="*/ 0 w 2680866"/>
              <a:gd name="connsiteY2" fmla="*/ 0 h 1445033"/>
              <a:gd name="connsiteX3" fmla="*/ 105586 w 2680866"/>
              <a:gd name="connsiteY3" fmla="*/ 79063 h 1445033"/>
              <a:gd name="connsiteX4" fmla="*/ 2680866 w 2680866"/>
              <a:gd name="connsiteY4" fmla="*/ 1445033 h 1445033"/>
              <a:gd name="connsiteX5" fmla="*/ 305657 w 2680866"/>
              <a:gd name="connsiteY5" fmla="*/ 1400201 h 144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0866" h="1445033">
                <a:moveTo>
                  <a:pt x="305657" y="1400201"/>
                </a:moveTo>
                <a:cubicBezTo>
                  <a:pt x="305183" y="1395591"/>
                  <a:pt x="294205" y="1369503"/>
                  <a:pt x="293731" y="1364893"/>
                </a:cubicBezTo>
                <a:cubicBezTo>
                  <a:pt x="215423" y="879752"/>
                  <a:pt x="67344" y="448719"/>
                  <a:pt x="0" y="0"/>
                </a:cubicBezTo>
                <a:cubicBezTo>
                  <a:pt x="6481" y="2304"/>
                  <a:pt x="99105" y="76759"/>
                  <a:pt x="105586" y="79063"/>
                </a:cubicBezTo>
                <a:lnTo>
                  <a:pt x="2680866" y="1445033"/>
                </a:lnTo>
                <a:lnTo>
                  <a:pt x="305657" y="1400201"/>
                </a:lnTo>
                <a:close/>
              </a:path>
            </a:pathLst>
          </a:custGeom>
          <a:solidFill>
            <a:srgbClr val="00B050">
              <a:alpha val="37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4" name="Right Triangle 83"/>
          <p:cNvSpPr/>
          <p:nvPr/>
        </p:nvSpPr>
        <p:spPr>
          <a:xfrm rot="9105274">
            <a:off x="5564227" y="1839424"/>
            <a:ext cx="1975968" cy="1064232"/>
          </a:xfrm>
          <a:custGeom>
            <a:avLst/>
            <a:gdLst>
              <a:gd name="connsiteX0" fmla="*/ 0 w 2785633"/>
              <a:gd name="connsiteY0" fmla="*/ 1419906 h 1419906"/>
              <a:gd name="connsiteX1" fmla="*/ 0 w 2785633"/>
              <a:gd name="connsiteY1" fmla="*/ 0 h 1419906"/>
              <a:gd name="connsiteX2" fmla="*/ 2785633 w 2785633"/>
              <a:gd name="connsiteY2" fmla="*/ 1419906 h 1419906"/>
              <a:gd name="connsiteX3" fmla="*/ 0 w 2785633"/>
              <a:gd name="connsiteY3" fmla="*/ 1419906 h 1419906"/>
              <a:gd name="connsiteX0" fmla="*/ 464339 w 2785633"/>
              <a:gd name="connsiteY0" fmla="*/ 1413347 h 1419906"/>
              <a:gd name="connsiteX1" fmla="*/ 0 w 2785633"/>
              <a:gd name="connsiteY1" fmla="*/ 0 h 1419906"/>
              <a:gd name="connsiteX2" fmla="*/ 2785633 w 2785633"/>
              <a:gd name="connsiteY2" fmla="*/ 1419906 h 1419906"/>
              <a:gd name="connsiteX3" fmla="*/ 464339 w 2785633"/>
              <a:gd name="connsiteY3" fmla="*/ 1413347 h 1419906"/>
              <a:gd name="connsiteX0" fmla="*/ 158704 w 2479998"/>
              <a:gd name="connsiteY0" fmla="*/ 1263118 h 1269677"/>
              <a:gd name="connsiteX1" fmla="*/ 0 w 2479998"/>
              <a:gd name="connsiteY1" fmla="*/ 0 h 1269677"/>
              <a:gd name="connsiteX2" fmla="*/ 2479998 w 2479998"/>
              <a:gd name="connsiteY2" fmla="*/ 1269677 h 1269677"/>
              <a:gd name="connsiteX3" fmla="*/ 158704 w 2479998"/>
              <a:gd name="connsiteY3" fmla="*/ 1263118 h 1269677"/>
              <a:gd name="connsiteX0" fmla="*/ 125744 w 2479998"/>
              <a:gd name="connsiteY0" fmla="*/ 1216376 h 1269677"/>
              <a:gd name="connsiteX1" fmla="*/ 0 w 2479998"/>
              <a:gd name="connsiteY1" fmla="*/ 0 h 1269677"/>
              <a:gd name="connsiteX2" fmla="*/ 2479998 w 2479998"/>
              <a:gd name="connsiteY2" fmla="*/ 1269677 h 1269677"/>
              <a:gd name="connsiteX3" fmla="*/ 125744 w 2479998"/>
              <a:gd name="connsiteY3" fmla="*/ 1216376 h 1269677"/>
              <a:gd name="connsiteX0" fmla="*/ 321012 w 2675266"/>
              <a:gd name="connsiteY0" fmla="*/ 1386606 h 1439907"/>
              <a:gd name="connsiteX1" fmla="*/ 0 w 2675266"/>
              <a:gd name="connsiteY1" fmla="*/ 0 h 1439907"/>
              <a:gd name="connsiteX2" fmla="*/ 2675266 w 2675266"/>
              <a:gd name="connsiteY2" fmla="*/ 1439907 h 1439907"/>
              <a:gd name="connsiteX3" fmla="*/ 321012 w 2675266"/>
              <a:gd name="connsiteY3" fmla="*/ 1386606 h 1439907"/>
              <a:gd name="connsiteX0" fmla="*/ 0 w 2354254"/>
              <a:gd name="connsiteY0" fmla="*/ 1010931 h 1064232"/>
              <a:gd name="connsiteX1" fmla="*/ 378286 w 2354254"/>
              <a:gd name="connsiteY1" fmla="*/ 0 h 1064232"/>
              <a:gd name="connsiteX2" fmla="*/ 2354254 w 2354254"/>
              <a:gd name="connsiteY2" fmla="*/ 1064232 h 1064232"/>
              <a:gd name="connsiteX3" fmla="*/ 0 w 2354254"/>
              <a:gd name="connsiteY3" fmla="*/ 1010931 h 1064232"/>
              <a:gd name="connsiteX0" fmla="*/ 155906 w 1975968"/>
              <a:gd name="connsiteY0" fmla="*/ 961413 h 1064232"/>
              <a:gd name="connsiteX1" fmla="*/ 0 w 1975968"/>
              <a:gd name="connsiteY1" fmla="*/ 0 h 1064232"/>
              <a:gd name="connsiteX2" fmla="*/ 1975968 w 1975968"/>
              <a:gd name="connsiteY2" fmla="*/ 1064232 h 1064232"/>
              <a:gd name="connsiteX3" fmla="*/ 155906 w 1975968"/>
              <a:gd name="connsiteY3" fmla="*/ 961413 h 1064232"/>
              <a:gd name="connsiteX0" fmla="*/ 248850 w 1975968"/>
              <a:gd name="connsiteY0" fmla="*/ 1011344 h 1064232"/>
              <a:gd name="connsiteX1" fmla="*/ 0 w 1975968"/>
              <a:gd name="connsiteY1" fmla="*/ 0 h 1064232"/>
              <a:gd name="connsiteX2" fmla="*/ 1975968 w 1975968"/>
              <a:gd name="connsiteY2" fmla="*/ 1064232 h 1064232"/>
              <a:gd name="connsiteX3" fmla="*/ 248850 w 1975968"/>
              <a:gd name="connsiteY3" fmla="*/ 1011344 h 10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968" h="1064232">
                <a:moveTo>
                  <a:pt x="248850" y="1011344"/>
                </a:moveTo>
                <a:lnTo>
                  <a:pt x="0" y="0"/>
                </a:lnTo>
                <a:lnTo>
                  <a:pt x="1975968" y="1064232"/>
                </a:lnTo>
                <a:lnTo>
                  <a:pt x="248850" y="1011344"/>
                </a:lnTo>
                <a:close/>
              </a:path>
            </a:pathLst>
          </a:custGeom>
          <a:solidFill>
            <a:srgbClr val="FFC000">
              <a:alpha val="63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2" name="Right Triangle 83"/>
          <p:cNvSpPr/>
          <p:nvPr/>
        </p:nvSpPr>
        <p:spPr>
          <a:xfrm rot="9105274">
            <a:off x="5617931" y="1645824"/>
            <a:ext cx="2721893" cy="1465690"/>
          </a:xfrm>
          <a:custGeom>
            <a:avLst/>
            <a:gdLst>
              <a:gd name="connsiteX0" fmla="*/ 0 w 2785633"/>
              <a:gd name="connsiteY0" fmla="*/ 1419906 h 1419906"/>
              <a:gd name="connsiteX1" fmla="*/ 0 w 2785633"/>
              <a:gd name="connsiteY1" fmla="*/ 0 h 1419906"/>
              <a:gd name="connsiteX2" fmla="*/ 2785633 w 2785633"/>
              <a:gd name="connsiteY2" fmla="*/ 1419906 h 1419906"/>
              <a:gd name="connsiteX3" fmla="*/ 0 w 2785633"/>
              <a:gd name="connsiteY3" fmla="*/ 1419906 h 1419906"/>
              <a:gd name="connsiteX0" fmla="*/ 464339 w 2785633"/>
              <a:gd name="connsiteY0" fmla="*/ 1413347 h 1419906"/>
              <a:gd name="connsiteX1" fmla="*/ 0 w 2785633"/>
              <a:gd name="connsiteY1" fmla="*/ 0 h 1419906"/>
              <a:gd name="connsiteX2" fmla="*/ 2785633 w 2785633"/>
              <a:gd name="connsiteY2" fmla="*/ 1419906 h 1419906"/>
              <a:gd name="connsiteX3" fmla="*/ 464339 w 2785633"/>
              <a:gd name="connsiteY3" fmla="*/ 1413347 h 1419906"/>
              <a:gd name="connsiteX0" fmla="*/ 158704 w 2479998"/>
              <a:gd name="connsiteY0" fmla="*/ 1263118 h 1269677"/>
              <a:gd name="connsiteX1" fmla="*/ 0 w 2479998"/>
              <a:gd name="connsiteY1" fmla="*/ 0 h 1269677"/>
              <a:gd name="connsiteX2" fmla="*/ 2479998 w 2479998"/>
              <a:gd name="connsiteY2" fmla="*/ 1269677 h 1269677"/>
              <a:gd name="connsiteX3" fmla="*/ 158704 w 2479998"/>
              <a:gd name="connsiteY3" fmla="*/ 1263118 h 1269677"/>
              <a:gd name="connsiteX0" fmla="*/ 496392 w 2817686"/>
              <a:gd name="connsiteY0" fmla="*/ 1414179 h 1420738"/>
              <a:gd name="connsiteX1" fmla="*/ 0 w 2817686"/>
              <a:gd name="connsiteY1" fmla="*/ 0 h 1420738"/>
              <a:gd name="connsiteX2" fmla="*/ 2817686 w 2817686"/>
              <a:gd name="connsiteY2" fmla="*/ 1420738 h 1420738"/>
              <a:gd name="connsiteX3" fmla="*/ 496392 w 2817686"/>
              <a:gd name="connsiteY3" fmla="*/ 1414179 h 1420738"/>
              <a:gd name="connsiteX0" fmla="*/ 472839 w 2817686"/>
              <a:gd name="connsiteY0" fmla="*/ 1401526 h 1420738"/>
              <a:gd name="connsiteX1" fmla="*/ 0 w 2817686"/>
              <a:gd name="connsiteY1" fmla="*/ 0 h 1420738"/>
              <a:gd name="connsiteX2" fmla="*/ 2817686 w 2817686"/>
              <a:gd name="connsiteY2" fmla="*/ 1420738 h 1420738"/>
              <a:gd name="connsiteX3" fmla="*/ 472839 w 2817686"/>
              <a:gd name="connsiteY3" fmla="*/ 1401526 h 1420738"/>
              <a:gd name="connsiteX0" fmla="*/ 435131 w 2817686"/>
              <a:gd name="connsiteY0" fmla="*/ 1370380 h 1420738"/>
              <a:gd name="connsiteX1" fmla="*/ 0 w 2817686"/>
              <a:gd name="connsiteY1" fmla="*/ 0 h 1420738"/>
              <a:gd name="connsiteX2" fmla="*/ 2817686 w 2817686"/>
              <a:gd name="connsiteY2" fmla="*/ 1420738 h 1420738"/>
              <a:gd name="connsiteX3" fmla="*/ 435131 w 2817686"/>
              <a:gd name="connsiteY3" fmla="*/ 1370380 h 1420738"/>
              <a:gd name="connsiteX0" fmla="*/ 314322 w 2696877"/>
              <a:gd name="connsiteY0" fmla="*/ 1392584 h 1442942"/>
              <a:gd name="connsiteX1" fmla="*/ 0 w 2696877"/>
              <a:gd name="connsiteY1" fmla="*/ 0 h 1442942"/>
              <a:gd name="connsiteX2" fmla="*/ 2696877 w 2696877"/>
              <a:gd name="connsiteY2" fmla="*/ 1442942 h 1442942"/>
              <a:gd name="connsiteX3" fmla="*/ 314322 w 2696877"/>
              <a:gd name="connsiteY3" fmla="*/ 1392584 h 1442942"/>
              <a:gd name="connsiteX0" fmla="*/ 339338 w 2721893"/>
              <a:gd name="connsiteY0" fmla="*/ 1415332 h 1465690"/>
              <a:gd name="connsiteX1" fmla="*/ 0 w 2721893"/>
              <a:gd name="connsiteY1" fmla="*/ 0 h 1465690"/>
              <a:gd name="connsiteX2" fmla="*/ 2721893 w 2721893"/>
              <a:gd name="connsiteY2" fmla="*/ 1465690 h 1465690"/>
              <a:gd name="connsiteX3" fmla="*/ 339338 w 2721893"/>
              <a:gd name="connsiteY3" fmla="*/ 1415332 h 1465690"/>
              <a:gd name="connsiteX0" fmla="*/ 319067 w 2721893"/>
              <a:gd name="connsiteY0" fmla="*/ 1418406 h 1465690"/>
              <a:gd name="connsiteX1" fmla="*/ 0 w 2721893"/>
              <a:gd name="connsiteY1" fmla="*/ 0 h 1465690"/>
              <a:gd name="connsiteX2" fmla="*/ 2721893 w 2721893"/>
              <a:gd name="connsiteY2" fmla="*/ 1465690 h 1465690"/>
              <a:gd name="connsiteX3" fmla="*/ 319067 w 2721893"/>
              <a:gd name="connsiteY3" fmla="*/ 1418406 h 1465690"/>
              <a:gd name="connsiteX0" fmla="*/ 983546 w 2721893"/>
              <a:gd name="connsiteY0" fmla="*/ 1429377 h 1465690"/>
              <a:gd name="connsiteX1" fmla="*/ 0 w 2721893"/>
              <a:gd name="connsiteY1" fmla="*/ 0 h 1465690"/>
              <a:gd name="connsiteX2" fmla="*/ 2721893 w 2721893"/>
              <a:gd name="connsiteY2" fmla="*/ 1465690 h 1465690"/>
              <a:gd name="connsiteX3" fmla="*/ 983546 w 2721893"/>
              <a:gd name="connsiteY3" fmla="*/ 1429377 h 146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893" h="1465690">
                <a:moveTo>
                  <a:pt x="983546" y="1429377"/>
                </a:moveTo>
                <a:lnTo>
                  <a:pt x="0" y="0"/>
                </a:lnTo>
                <a:lnTo>
                  <a:pt x="2721893" y="1465690"/>
                </a:lnTo>
                <a:lnTo>
                  <a:pt x="983546" y="1429377"/>
                </a:lnTo>
                <a:close/>
              </a:path>
            </a:pathLst>
          </a:cu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9" name="Arc 108"/>
          <p:cNvSpPr/>
          <p:nvPr/>
        </p:nvSpPr>
        <p:spPr>
          <a:xfrm rot="3060000">
            <a:off x="8148829" y="2008674"/>
            <a:ext cx="721801" cy="725732"/>
          </a:xfrm>
          <a:prstGeom prst="arc">
            <a:avLst>
              <a:gd name="adj1" fmla="val 7806792"/>
              <a:gd name="adj2" fmla="val 9498564"/>
            </a:avLst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7" name="Arc 106"/>
          <p:cNvSpPr/>
          <p:nvPr/>
        </p:nvSpPr>
        <p:spPr>
          <a:xfrm rot="3060000">
            <a:off x="5085484" y="2008674"/>
            <a:ext cx="721801" cy="725732"/>
          </a:xfrm>
          <a:prstGeom prst="arc">
            <a:avLst>
              <a:gd name="adj1" fmla="val 16854696"/>
              <a:gd name="adj2" fmla="val 18467162"/>
            </a:avLst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1067717" y="2824849"/>
            <a:ext cx="1248470" cy="60086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1212958" y="1846632"/>
            <a:ext cx="1018808" cy="261940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1901082" y="2509819"/>
            <a:ext cx="361639" cy="231661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562886" y="559796"/>
            <a:ext cx="1031794" cy="60086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2080745" y="730216"/>
            <a:ext cx="1021578" cy="24161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3117789" y="729417"/>
            <a:ext cx="2817123" cy="24402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7342" y="504807"/>
            <a:ext cx="5440905" cy="683627"/>
            <a:chOff x="685800" y="819150"/>
            <a:chExt cx="5440905" cy="683627"/>
          </a:xfrm>
        </p:grpSpPr>
        <p:grpSp>
          <p:nvGrpSpPr>
            <p:cNvPr id="13" name="Group 12"/>
            <p:cNvGrpSpPr/>
            <p:nvPr/>
          </p:nvGrpSpPr>
          <p:grpSpPr>
            <a:xfrm>
              <a:off x="685800" y="819150"/>
              <a:ext cx="1158195" cy="683627"/>
              <a:chOff x="992289" y="819150"/>
              <a:chExt cx="1158195" cy="6836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99744" y="820774"/>
                <a:ext cx="50847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QR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071818" y="1161802"/>
                <a:ext cx="32059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992289" y="1157704"/>
                <a:ext cx="4844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QS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93689" y="994946"/>
                <a:ext cx="308098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=</a:t>
                </a: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58041" y="819150"/>
                <a:ext cx="49244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QT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1730115" y="1160178"/>
                <a:ext cx="32059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649802" y="1164223"/>
                <a:ext cx="48122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PR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744222" y="988427"/>
              <a:ext cx="4382483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and </a:t>
              </a:r>
              <a:r>
                <a:rPr lang="en-US" sz="1600" b="1" dirty="0">
                  <a:solidFill>
                    <a:prstClr val="white"/>
                  </a:solidFill>
                  <a:latin typeface="Symbol" pitchFamily="18" charset="2"/>
                </a:rPr>
                <a:t>Ð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 = </a:t>
              </a:r>
              <a:r>
                <a:rPr lang="en-US" sz="1600" b="1" dirty="0">
                  <a:solidFill>
                    <a:prstClr val="white"/>
                  </a:solidFill>
                  <a:latin typeface="Symbol" pitchFamily="18" charset="2"/>
                </a:rPr>
                <a:t>Ð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2,</a:t>
              </a:r>
              <a:r>
                <a:rPr lang="en-US" sz="1600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Show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that : </a:t>
              </a:r>
              <a:r>
                <a:rPr lang="en-US" sz="1600" b="1" dirty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PQS ~ </a:t>
              </a:r>
              <a:r>
                <a:rPr lang="en-US" sz="1600" b="1" dirty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TQR </a:t>
              </a:r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1807" y="1122565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12403" y="1122565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PQR,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1460891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63727" y="14608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1097" y="1460891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RQ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59343" y="146089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7886" y="1805647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52710" y="180564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9581" y="1805647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95458" y="1805647"/>
            <a:ext cx="3256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...(i) [sides opposite to equal </a:t>
            </a:r>
          </a:p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        angles are equal]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38681" y="2129990"/>
            <a:ext cx="1212314" cy="653920"/>
            <a:chOff x="1138681" y="2025215"/>
            <a:chExt cx="1212314" cy="653920"/>
          </a:xfrm>
        </p:grpSpPr>
        <p:sp>
          <p:nvSpPr>
            <p:cNvPr id="25" name="TextBox 24"/>
            <p:cNvSpPr txBox="1"/>
            <p:nvPr/>
          </p:nvSpPr>
          <p:spPr>
            <a:xfrm>
              <a:off x="1147825" y="2025215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219899" y="2377260"/>
              <a:ext cx="32059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38681" y="2340581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74744" y="2207231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58552" y="2025215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930626" y="2377260"/>
              <a:ext cx="32059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49408" y="2340581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95458" y="2331308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...(ii) [Given]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95161" y="2920452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...(iii) [from (i) &amp; (ii)]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03372" y="3413623"/>
            <a:ext cx="2231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TQR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PQS,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7592" y="3634990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249666" y="3976018"/>
            <a:ext cx="32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68448" y="395035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74744" y="38170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55268" y="364121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927342" y="3982238"/>
            <a:ext cx="32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46124" y="395657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95458" y="3814074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[From (iii)]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28479" y="4234269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02130" y="42342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95655" y="4234269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95458" y="4229343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[common angle]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14008" y="454584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74241" y="4545848"/>
            <a:ext cx="1603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TQR ~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PQS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95458" y="4545848"/>
            <a:ext cx="3204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[by SAS similarity criterion]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514008" y="2925252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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9" name="TextBox 50"/>
          <p:cNvSpPr txBox="1">
            <a:spLocks noChangeArrowheads="1"/>
          </p:cNvSpPr>
          <p:nvPr/>
        </p:nvSpPr>
        <p:spPr bwMode="auto">
          <a:xfrm>
            <a:off x="1066008" y="2799426"/>
            <a:ext cx="5084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QR</a:t>
            </a:r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51"/>
          <p:cNvSpPr txBox="1">
            <a:spLocks noChangeArrowheads="1"/>
          </p:cNvSpPr>
          <p:nvPr/>
        </p:nvSpPr>
        <p:spPr bwMode="auto">
          <a:xfrm>
            <a:off x="1076325" y="3110990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QS</a:t>
            </a:r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1" name="Straight Connector 52"/>
          <p:cNvCxnSpPr>
            <a:cxnSpLocks noChangeShapeType="1"/>
          </p:cNvCxnSpPr>
          <p:nvPr/>
        </p:nvCxnSpPr>
        <p:spPr bwMode="auto">
          <a:xfrm>
            <a:off x="1837538" y="3123573"/>
            <a:ext cx="401638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49"/>
          <p:cNvSpPr txBox="1">
            <a:spLocks noChangeArrowheads="1"/>
          </p:cNvSpPr>
          <p:nvPr/>
        </p:nvSpPr>
        <p:spPr bwMode="auto">
          <a:xfrm>
            <a:off x="1557118" y="2963352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03" name="TextBox 45"/>
          <p:cNvSpPr txBox="1">
            <a:spLocks noChangeArrowheads="1"/>
          </p:cNvSpPr>
          <p:nvPr/>
        </p:nvSpPr>
        <p:spPr bwMode="auto">
          <a:xfrm>
            <a:off x="1778796" y="2805372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QT</a:t>
            </a:r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46"/>
          <p:cNvSpPr txBox="1">
            <a:spLocks noChangeArrowheads="1"/>
          </p:cNvSpPr>
          <p:nvPr/>
        </p:nvSpPr>
        <p:spPr bwMode="auto">
          <a:xfrm>
            <a:off x="1784350" y="3110990"/>
            <a:ext cx="484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PQ</a:t>
            </a:r>
            <a:endParaRPr lang="en-US" sz="16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5" name="Straight Connector 52"/>
          <p:cNvCxnSpPr>
            <a:cxnSpLocks noChangeShapeType="1"/>
          </p:cNvCxnSpPr>
          <p:nvPr/>
        </p:nvCxnSpPr>
        <p:spPr bwMode="auto">
          <a:xfrm>
            <a:off x="1121172" y="3122780"/>
            <a:ext cx="443722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4"/>
          <p:cNvGrpSpPr/>
          <p:nvPr/>
        </p:nvGrpSpPr>
        <p:grpSpPr>
          <a:xfrm>
            <a:off x="5086096" y="955675"/>
            <a:ext cx="3783923" cy="1783894"/>
            <a:chOff x="5086096" y="666750"/>
            <a:chExt cx="3783923" cy="1783894"/>
          </a:xfrm>
        </p:grpSpPr>
        <p:grpSp>
          <p:nvGrpSpPr>
            <p:cNvPr id="45" name="Group 44"/>
            <p:cNvGrpSpPr/>
            <p:nvPr/>
          </p:nvGrpSpPr>
          <p:grpSpPr>
            <a:xfrm>
              <a:off x="5430044" y="990416"/>
              <a:ext cx="3101975" cy="1092200"/>
              <a:chOff x="5051762" y="3891739"/>
              <a:chExt cx="3101975" cy="1092200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051762" y="3891739"/>
                <a:ext cx="3101975" cy="1092200"/>
              </a:xfrm>
              <a:custGeom>
                <a:avLst/>
                <a:gdLst>
                  <a:gd name="connsiteX0" fmla="*/ 0 w 3101975"/>
                  <a:gd name="connsiteY0" fmla="*/ 1092200 h 1092200"/>
                  <a:gd name="connsiteX1" fmla="*/ 3101975 w 3101975"/>
                  <a:gd name="connsiteY1" fmla="*/ 1092200 h 1092200"/>
                  <a:gd name="connsiteX2" fmla="*/ 2143125 w 3101975"/>
                  <a:gd name="connsiteY2" fmla="*/ 0 h 1092200"/>
                  <a:gd name="connsiteX3" fmla="*/ 0 w 3101975"/>
                  <a:gd name="connsiteY3" fmla="*/ 109220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1975" h="1092200">
                    <a:moveTo>
                      <a:pt x="0" y="1092200"/>
                    </a:moveTo>
                    <a:lnTo>
                      <a:pt x="3101975" y="1092200"/>
                    </a:lnTo>
                    <a:lnTo>
                      <a:pt x="2143125" y="0"/>
                    </a:lnTo>
                    <a:lnTo>
                      <a:pt x="0" y="10922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601162" y="4199714"/>
                <a:ext cx="1552575" cy="784225"/>
              </a:xfrm>
              <a:custGeom>
                <a:avLst/>
                <a:gdLst>
                  <a:gd name="connsiteX0" fmla="*/ 1552575 w 1552575"/>
                  <a:gd name="connsiteY0" fmla="*/ 777875 h 784225"/>
                  <a:gd name="connsiteX1" fmla="*/ 1552575 w 1552575"/>
                  <a:gd name="connsiteY1" fmla="*/ 777875 h 784225"/>
                  <a:gd name="connsiteX2" fmla="*/ 0 w 1552575"/>
                  <a:gd name="connsiteY2" fmla="*/ 0 h 784225"/>
                  <a:gd name="connsiteX3" fmla="*/ 688975 w 1552575"/>
                  <a:gd name="connsiteY3" fmla="*/ 784225 h 78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2575" h="784225">
                    <a:moveTo>
                      <a:pt x="1552575" y="777875"/>
                    </a:moveTo>
                    <a:lnTo>
                      <a:pt x="1552575" y="777875"/>
                    </a:lnTo>
                    <a:lnTo>
                      <a:pt x="0" y="0"/>
                    </a:lnTo>
                    <a:lnTo>
                      <a:pt x="688975" y="7842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758074" y="1818308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884241" y="1818308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41584" y="197568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69217" y="204216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14877" y="210320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89201" y="101725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396819" y="6667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6" name="Arc 105"/>
            <p:cNvSpPr/>
            <p:nvPr/>
          </p:nvSpPr>
          <p:spPr>
            <a:xfrm rot="3060000">
              <a:off x="5088061" y="1726878"/>
              <a:ext cx="721801" cy="725732"/>
            </a:xfrm>
            <a:prstGeom prst="arc">
              <a:avLst>
                <a:gd name="adj1" fmla="val 16854696"/>
                <a:gd name="adj2" fmla="val 1846716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6" name="Arc 115"/>
            <p:cNvSpPr/>
            <p:nvPr/>
          </p:nvSpPr>
          <p:spPr>
            <a:xfrm rot="2820000">
              <a:off x="8146252" y="1706680"/>
              <a:ext cx="721801" cy="725732"/>
            </a:xfrm>
            <a:prstGeom prst="arc">
              <a:avLst>
                <a:gd name="adj1" fmla="val 7806792"/>
                <a:gd name="adj2" fmla="val 9498564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3" name="Straight Connector 92"/>
          <p:cNvCxnSpPr>
            <a:endCxn id="40" idx="0"/>
          </p:cNvCxnSpPr>
          <p:nvPr/>
        </p:nvCxnSpPr>
        <p:spPr>
          <a:xfrm flipH="1">
            <a:off x="5430044" y="1587316"/>
            <a:ext cx="1538205" cy="78422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975473" y="1580356"/>
            <a:ext cx="1554165" cy="78740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116833" y="4507748"/>
            <a:ext cx="1988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 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PQS ~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TQR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552211" y="4533077"/>
            <a:ext cx="1539432" cy="31322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349537" y="200677"/>
            <a:ext cx="1908263" cy="523220"/>
            <a:chOff x="2904556" y="-580371"/>
            <a:chExt cx="2561530" cy="501055"/>
          </a:xfrm>
        </p:grpSpPr>
        <p:sp>
          <p:nvSpPr>
            <p:cNvPr id="89" name="Rounded Rectangle 88"/>
            <p:cNvSpPr/>
            <p:nvPr/>
          </p:nvSpPr>
          <p:spPr>
            <a:xfrm>
              <a:off x="2906724" y="-502585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04556" y="-580371"/>
              <a:ext cx="2561530" cy="50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EX.6.3 Q.4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6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9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5" grpId="2" animBg="1"/>
      <p:bldP spid="84" grpId="0" animBg="1"/>
      <p:bldP spid="84" grpId="1" animBg="1"/>
      <p:bldP spid="84" grpId="2" animBg="1"/>
      <p:bldP spid="92" grpId="0" animBg="1"/>
      <p:bldP spid="92" grpId="1" animBg="1"/>
      <p:bldP spid="109" grpId="0" animBg="1"/>
      <p:bldP spid="109" grpId="1" animBg="1"/>
      <p:bldP spid="109" grpId="2" animBg="1"/>
      <p:bldP spid="107" grpId="0" animBg="1"/>
      <p:bldP spid="107" grpId="1" animBg="1"/>
      <p:bldP spid="107" grpId="2" animBg="1"/>
      <p:bldP spid="107" grpId="3" animBg="1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32" grpId="0"/>
      <p:bldP spid="41" grpId="0"/>
      <p:bldP spid="59" grpId="0"/>
      <p:bldP spid="60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6" grpId="0"/>
      <p:bldP spid="80" grpId="0"/>
      <p:bldP spid="81" grpId="0"/>
      <p:bldP spid="82" grpId="0"/>
      <p:bldP spid="98" grpId="0"/>
      <p:bldP spid="99" grpId="0"/>
      <p:bldP spid="100" grpId="0"/>
      <p:bldP spid="102" grpId="0"/>
      <p:bldP spid="103" grpId="0"/>
      <p:bldP spid="104" grpId="0"/>
      <p:bldP spid="87" grpId="0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4590" y="3941101"/>
            <a:ext cx="2695449" cy="88082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reeform 35"/>
          <p:cNvSpPr>
            <a:spLocks/>
          </p:cNvSpPr>
          <p:nvPr/>
        </p:nvSpPr>
        <p:spPr bwMode="auto">
          <a:xfrm>
            <a:off x="5736260" y="1256451"/>
            <a:ext cx="2438400" cy="1153716"/>
          </a:xfrm>
          <a:custGeom>
            <a:avLst/>
            <a:gdLst>
              <a:gd name="T0" fmla="*/ 2147483647 w 1992"/>
              <a:gd name="T1" fmla="*/ 0 h 955"/>
              <a:gd name="T2" fmla="*/ 0 w 1992"/>
              <a:gd name="T3" fmla="*/ 2147483647 h 955"/>
              <a:gd name="T4" fmla="*/ 2147483647 w 1992"/>
              <a:gd name="T5" fmla="*/ 2147483647 h 955"/>
              <a:gd name="T6" fmla="*/ 2147483647 w 1992"/>
              <a:gd name="T7" fmla="*/ 0 h 955"/>
              <a:gd name="T8" fmla="*/ 0 60000 65536"/>
              <a:gd name="T9" fmla="*/ 0 60000 65536"/>
              <a:gd name="T10" fmla="*/ 0 60000 65536"/>
              <a:gd name="T11" fmla="*/ 0 60000 65536"/>
              <a:gd name="T12" fmla="*/ 0 w 1992"/>
              <a:gd name="T13" fmla="*/ 0 h 955"/>
              <a:gd name="T14" fmla="*/ 1992 w 1992"/>
              <a:gd name="T15" fmla="*/ 955 h 9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2" h="955">
                <a:moveTo>
                  <a:pt x="1258" y="0"/>
                </a:moveTo>
                <a:lnTo>
                  <a:pt x="0" y="955"/>
                </a:lnTo>
                <a:lnTo>
                  <a:pt x="1992" y="955"/>
                </a:lnTo>
                <a:lnTo>
                  <a:pt x="1258" y="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 w="57150" cap="flat" cmpd="sng">
            <a:noFill/>
            <a:prstDash val="solid"/>
            <a:round/>
            <a:headEnd/>
            <a:tailEnd/>
          </a:ln>
          <a:effectLst/>
          <a:extLst/>
        </p:spPr>
        <p:txBody>
          <a:bodyPr lIns="77916" tIns="38958" rIns="77916" bIns="38958"/>
          <a:lstStyle/>
          <a:p>
            <a:pPr defTabSz="779252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5" name="Freeform 41"/>
          <p:cNvSpPr>
            <a:spLocks/>
          </p:cNvSpPr>
          <p:nvPr/>
        </p:nvSpPr>
        <p:spPr bwMode="auto">
          <a:xfrm>
            <a:off x="6753385" y="1268681"/>
            <a:ext cx="1415739" cy="1157352"/>
          </a:xfrm>
          <a:custGeom>
            <a:avLst/>
            <a:gdLst>
              <a:gd name="T0" fmla="*/ 0 w 972"/>
              <a:gd name="T1" fmla="*/ 2147483647 h 956"/>
              <a:gd name="T2" fmla="*/ 858827887 w 972"/>
              <a:gd name="T3" fmla="*/ 0 h 956"/>
              <a:gd name="T4" fmla="*/ 2147483647 w 972"/>
              <a:gd name="T5" fmla="*/ 2147483647 h 956"/>
              <a:gd name="T6" fmla="*/ 0 w 972"/>
              <a:gd name="T7" fmla="*/ 2147483647 h 956"/>
              <a:gd name="T8" fmla="*/ 0 60000 65536"/>
              <a:gd name="T9" fmla="*/ 0 60000 65536"/>
              <a:gd name="T10" fmla="*/ 0 60000 65536"/>
              <a:gd name="T11" fmla="*/ 0 60000 65536"/>
              <a:gd name="T12" fmla="*/ 0 w 972"/>
              <a:gd name="T13" fmla="*/ 0 h 956"/>
              <a:gd name="T14" fmla="*/ 972 w 972"/>
              <a:gd name="T15" fmla="*/ 956 h 956"/>
              <a:gd name="connsiteX0" fmla="*/ 0 w 10000"/>
              <a:gd name="connsiteY0" fmla="*/ 10454 h 10454"/>
              <a:gd name="connsiteX1" fmla="*/ 3526 w 10000"/>
              <a:gd name="connsiteY1" fmla="*/ 0 h 10454"/>
              <a:gd name="connsiteX2" fmla="*/ 10000 w 10000"/>
              <a:gd name="connsiteY2" fmla="*/ 10454 h 10454"/>
              <a:gd name="connsiteX3" fmla="*/ 0 w 10000"/>
              <a:gd name="connsiteY3" fmla="*/ 10454 h 10454"/>
              <a:gd name="connsiteX0" fmla="*/ 0 w 10182"/>
              <a:gd name="connsiteY0" fmla="*/ 10341 h 10454"/>
              <a:gd name="connsiteX1" fmla="*/ 3708 w 10182"/>
              <a:gd name="connsiteY1" fmla="*/ 0 h 10454"/>
              <a:gd name="connsiteX2" fmla="*/ 10182 w 10182"/>
              <a:gd name="connsiteY2" fmla="*/ 10454 h 10454"/>
              <a:gd name="connsiteX3" fmla="*/ 0 w 10182"/>
              <a:gd name="connsiteY3" fmla="*/ 10341 h 10454"/>
              <a:gd name="connsiteX0" fmla="*/ 0 w 10159"/>
              <a:gd name="connsiteY0" fmla="*/ 10341 h 10341"/>
              <a:gd name="connsiteX1" fmla="*/ 3708 w 10159"/>
              <a:gd name="connsiteY1" fmla="*/ 0 h 10341"/>
              <a:gd name="connsiteX2" fmla="*/ 10159 w 10159"/>
              <a:gd name="connsiteY2" fmla="*/ 10142 h 10341"/>
              <a:gd name="connsiteX3" fmla="*/ 0 w 10159"/>
              <a:gd name="connsiteY3" fmla="*/ 10341 h 1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9" h="10341">
                <a:moveTo>
                  <a:pt x="0" y="10341"/>
                </a:moveTo>
                <a:lnTo>
                  <a:pt x="3708" y="0"/>
                </a:lnTo>
                <a:lnTo>
                  <a:pt x="10159" y="10142"/>
                </a:lnTo>
                <a:lnTo>
                  <a:pt x="0" y="10341"/>
                </a:lnTo>
                <a:close/>
              </a:path>
            </a:pathLst>
          </a:custGeom>
          <a:solidFill>
            <a:srgbClr val="0070C0">
              <a:alpha val="50196"/>
            </a:srgbClr>
          </a:solidFill>
          <a:ln w="57150" cap="flat" cmpd="sng">
            <a:noFill/>
            <a:prstDash val="solid"/>
            <a:round/>
            <a:headEnd/>
            <a:tailEnd/>
          </a:ln>
          <a:effectLst/>
          <a:extLst/>
        </p:spPr>
        <p:txBody>
          <a:bodyPr lIns="77916" tIns="38958" rIns="77916" bIns="38958"/>
          <a:lstStyle/>
          <a:p>
            <a:pPr defTabSz="779252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2" name="Arc 37"/>
          <p:cNvSpPr>
            <a:spLocks/>
          </p:cNvSpPr>
          <p:nvPr/>
        </p:nvSpPr>
        <p:spPr bwMode="auto">
          <a:xfrm rot="1534410">
            <a:off x="6592047" y="2242711"/>
            <a:ext cx="347668" cy="337546"/>
          </a:xfrm>
          <a:prstGeom prst="arc">
            <a:avLst>
              <a:gd name="adj1" fmla="val 16200000"/>
              <a:gd name="adj2" fmla="val 20194593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defTabSz="779252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3" name="Arc 38"/>
          <p:cNvSpPr>
            <a:spLocks/>
          </p:cNvSpPr>
          <p:nvPr/>
        </p:nvSpPr>
        <p:spPr bwMode="auto">
          <a:xfrm rot="8955620">
            <a:off x="7050597" y="1073092"/>
            <a:ext cx="439615" cy="402520"/>
          </a:xfrm>
          <a:prstGeom prst="arc">
            <a:avLst>
              <a:gd name="adj1" fmla="val 15739074"/>
              <a:gd name="adj2" fmla="val 21275576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defTabSz="779252"/>
            <a:endParaRPr lang="en-IN" b="1" dirty="0">
              <a:solidFill>
                <a:prstClr val="white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632721" y="972781"/>
            <a:ext cx="2680818" cy="1796508"/>
            <a:chOff x="5632721" y="601306"/>
            <a:chExt cx="2680818" cy="1796508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7132312" y="601306"/>
              <a:ext cx="552450" cy="324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916" tIns="38958" rIns="77916" bIns="38958">
              <a:spAutoFit/>
            </a:bodyPr>
            <a:lstStyle/>
            <a:p>
              <a:pPr defTabSz="779252">
                <a:spcBef>
                  <a:spcPts val="256"/>
                </a:spcBef>
                <a:tabLst>
                  <a:tab pos="389582" algn="l"/>
                </a:tabLst>
              </a:pP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632721" y="2063540"/>
              <a:ext cx="377331" cy="324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916" tIns="38958" rIns="77916" bIns="38958">
              <a:spAutoFit/>
            </a:bodyPr>
            <a:lstStyle/>
            <a:p>
              <a:pPr defTabSz="779252">
                <a:spcBef>
                  <a:spcPts val="256"/>
                </a:spcBef>
                <a:tabLst>
                  <a:tab pos="389582" algn="l"/>
                </a:tabLst>
              </a:pP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970511" y="2072916"/>
              <a:ext cx="343028" cy="324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916" tIns="38958" rIns="77916" bIns="38958">
              <a:spAutoFit/>
            </a:bodyPr>
            <a:lstStyle/>
            <a:p>
              <a:pPr defTabSz="779252">
                <a:spcBef>
                  <a:spcPts val="256"/>
                </a:spcBef>
                <a:tabLst>
                  <a:tab pos="389582" algn="l"/>
                </a:tabLst>
              </a:pP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581299" y="2037069"/>
              <a:ext cx="552450" cy="324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916" tIns="38958" rIns="77916" bIns="38958">
              <a:spAutoFit/>
            </a:bodyPr>
            <a:lstStyle/>
            <a:p>
              <a:pPr defTabSz="779252">
                <a:spcBef>
                  <a:spcPts val="256"/>
                </a:spcBef>
                <a:tabLst>
                  <a:tab pos="389582" algn="l"/>
                </a:tabLst>
              </a:pP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5728934" y="887718"/>
              <a:ext cx="2438400" cy="1153716"/>
            </a:xfrm>
            <a:custGeom>
              <a:avLst/>
              <a:gdLst>
                <a:gd name="T0" fmla="*/ 2147483647 w 1992"/>
                <a:gd name="T1" fmla="*/ 0 h 955"/>
                <a:gd name="T2" fmla="*/ 0 w 1992"/>
                <a:gd name="T3" fmla="*/ 2147483647 h 955"/>
                <a:gd name="T4" fmla="*/ 2147483647 w 1992"/>
                <a:gd name="T5" fmla="*/ 2147483647 h 955"/>
                <a:gd name="T6" fmla="*/ 2147483647 w 1992"/>
                <a:gd name="T7" fmla="*/ 0 h 9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2"/>
                <a:gd name="T13" fmla="*/ 0 h 955"/>
                <a:gd name="T14" fmla="*/ 1992 w 1992"/>
                <a:gd name="T15" fmla="*/ 955 h 9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2" h="955">
                  <a:moveTo>
                    <a:pt x="1258" y="0"/>
                  </a:moveTo>
                  <a:lnTo>
                    <a:pt x="0" y="955"/>
                  </a:lnTo>
                  <a:lnTo>
                    <a:pt x="1992" y="955"/>
                  </a:lnTo>
                  <a:lnTo>
                    <a:pt x="125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7916" tIns="38958" rIns="77916" bIns="38958"/>
            <a:lstStyle/>
            <a:p>
              <a:pPr defTabSz="779252"/>
              <a:endParaRPr lang="en-IN" b="1" dirty="0">
                <a:solidFill>
                  <a:prstClr val="white"/>
                </a:solidFill>
              </a:endParaRPr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 flipH="1">
              <a:off x="6756169" y="897243"/>
              <a:ext cx="515815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7916" tIns="38958" rIns="77916" bIns="38958"/>
            <a:lstStyle/>
            <a:p>
              <a:pPr defTabSz="779252"/>
              <a:endParaRPr lang="en-IN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726874" y="2003192"/>
              <a:ext cx="72000" cy="720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IN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6726874" y="200543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IN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 bwMode="auto">
          <a:xfrm>
            <a:off x="624320" y="961605"/>
            <a:ext cx="2847269" cy="22820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079857" y="718277"/>
            <a:ext cx="1596952" cy="2398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025" y="657225"/>
            <a:ext cx="7296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is a point on side BC of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such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that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ADC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BAC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Show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that : CA²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CB × CD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15046" y="2707798"/>
            <a:ext cx="2908168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[corresponding sides of   </a:t>
            </a:r>
          </a:p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  similar triangles]</a:t>
            </a:r>
          </a:p>
        </p:txBody>
      </p:sp>
      <p:sp>
        <p:nvSpPr>
          <p:cNvPr id="11" name="Arc 37"/>
          <p:cNvSpPr>
            <a:spLocks/>
          </p:cNvSpPr>
          <p:nvPr/>
        </p:nvSpPr>
        <p:spPr bwMode="auto">
          <a:xfrm flipH="1">
            <a:off x="7970511" y="2228326"/>
            <a:ext cx="357181" cy="352958"/>
          </a:xfrm>
          <a:prstGeom prst="arc">
            <a:avLst>
              <a:gd name="adj1" fmla="val 18424254"/>
              <a:gd name="adj2" fmla="val 0"/>
            </a:avLst>
          </a:prstGeom>
          <a:solidFill>
            <a:srgbClr val="3333FF"/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77916" tIns="38958" rIns="77916" bIns="38958" anchor="ctr"/>
          <a:lstStyle/>
          <a:p>
            <a:pPr defTabSz="779252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20700" y="1209675"/>
            <a:ext cx="988016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>
              <a:tabLst>
                <a:tab pos="482919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88443" y="1209675"/>
            <a:ext cx="358140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>
              <a:spcBef>
                <a:spcPts val="426"/>
              </a:spcBef>
              <a:tabLst>
                <a:tab pos="389582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	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CAB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CDA,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4590" y="2671920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defTabSz="779252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15046" y="1492878"/>
            <a:ext cx="88998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15046" y="1809367"/>
            <a:ext cx="1885453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[Common angle]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15046" y="2162736"/>
            <a:ext cx="309091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defTabSz="914400"/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[By AA similarity criterion]</a:t>
            </a:r>
          </a:p>
        </p:txBody>
      </p:sp>
      <p:sp>
        <p:nvSpPr>
          <p:cNvPr id="28" name="Curved Down Arrow 27"/>
          <p:cNvSpPr/>
          <p:nvPr/>
        </p:nvSpPr>
        <p:spPr bwMode="auto">
          <a:xfrm flipV="1">
            <a:off x="2301046" y="2397163"/>
            <a:ext cx="428795" cy="19759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29" name="Curved Down Arrow 28"/>
          <p:cNvSpPr/>
          <p:nvPr/>
        </p:nvSpPr>
        <p:spPr bwMode="auto">
          <a:xfrm flipV="1">
            <a:off x="1306994" y="2387371"/>
            <a:ext cx="365312" cy="19759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30" name="Curved Down Arrow 29"/>
          <p:cNvSpPr/>
          <p:nvPr/>
        </p:nvSpPr>
        <p:spPr bwMode="auto">
          <a:xfrm flipV="1">
            <a:off x="1268430" y="2381106"/>
            <a:ext cx="255570" cy="216000"/>
          </a:xfrm>
          <a:prstGeom prst="curvedDownArrow">
            <a:avLst>
              <a:gd name="adj1" fmla="val 25000"/>
              <a:gd name="adj2" fmla="val 52223"/>
              <a:gd name="adj3" fmla="val 25000"/>
            </a:avLst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31" name="Curved Down Arrow 30"/>
          <p:cNvSpPr/>
          <p:nvPr/>
        </p:nvSpPr>
        <p:spPr bwMode="auto">
          <a:xfrm flipV="1">
            <a:off x="2301046" y="2392086"/>
            <a:ext cx="253317" cy="21600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8315" y="4260816"/>
            <a:ext cx="518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6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i.e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IN" sz="1600" b="1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7255" y="2567882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CA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8165" y="28098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254177" y="2863667"/>
            <a:ext cx="4527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52600" y="2670920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1669" y="2567882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CB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2464" y="280987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/>
            <a:r>
              <a:rPr lang="en-IN" sz="1600" b="1" dirty="0" smtClean="0">
                <a:solidFill>
                  <a:prstClr val="white"/>
                </a:solidFill>
                <a:latin typeface="Bookman Old Style" pitchFamily="18" charset="0"/>
              </a:rPr>
              <a:t>CA</a:t>
            </a:r>
            <a:endParaRPr lang="en-IN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108591" y="2861242"/>
            <a:ext cx="4527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028592" y="1493928"/>
            <a:ext cx="761705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</a:t>
            </a:r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BAC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764646" y="1504041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59879" y="1493928"/>
            <a:ext cx="77452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</a:t>
            </a:r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ADC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043994" y="1807837"/>
            <a:ext cx="46675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</a:t>
            </a:r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C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764646" y="1817950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075281" y="1807837"/>
            <a:ext cx="46675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</a:t>
            </a:r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C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037275" y="2146077"/>
            <a:ext cx="729645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</a:t>
            </a:r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CAB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764646" y="2156190"/>
            <a:ext cx="26958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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068562" y="2146077"/>
            <a:ext cx="74246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</a:t>
            </a:r>
            <a:r>
              <a:rPr lang="en-US" sz="160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CDA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279166" y="3249637"/>
            <a:ext cx="54690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CA</a:t>
            </a:r>
            <a:r>
              <a:rPr lang="en-US" sz="1600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764646" y="3249637"/>
            <a:ext cx="280804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986603" y="3249637"/>
            <a:ext cx="1034215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anose="020F0704030504030204" pitchFamily="34" charset="0"/>
              </a:defRPr>
            </a:lvl9pPr>
          </a:lstStyle>
          <a:p>
            <a:r>
              <a:rPr lang="en-US" sz="16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CB </a:t>
            </a:r>
            <a:r>
              <a:rPr lang="en-US" sz="1600" dirty="0" smtClean="0">
                <a:solidFill>
                  <a:prstClr val="white"/>
                </a:solidFill>
                <a:latin typeface="Bookman Old Style"/>
                <a:sym typeface="Symbol"/>
              </a:rPr>
              <a:t>× CD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64590" y="3249647"/>
            <a:ext cx="333684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16" tIns="38958" rIns="77916" bIns="38958">
            <a:spAutoFit/>
          </a:bodyPr>
          <a:lstStyle/>
          <a:p>
            <a:pPr defTabSz="779252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400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2542925">
            <a:off x="1734982" y="2835724"/>
            <a:ext cx="347784" cy="84165"/>
          </a:xfrm>
          <a:prstGeom prst="rightArrow">
            <a:avLst/>
          </a:prstGeom>
          <a:solidFill>
            <a:srgbClr val="00B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 rot="9057075" flipH="1">
            <a:off x="1760710" y="2831826"/>
            <a:ext cx="347784" cy="84165"/>
          </a:xfrm>
          <a:prstGeom prst="rightArrow">
            <a:avLst/>
          </a:prstGeom>
          <a:solidFill>
            <a:srgbClr val="00B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501829" y="4254369"/>
            <a:ext cx="368827" cy="26039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26" tIns="45713" rIns="91426" bIns="45713" rtlCol="0" anchor="ctr"/>
          <a:lstStyle/>
          <a:p>
            <a:pPr defTabSz="914282"/>
            <a:endParaRPr lang="en-US" sz="15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209690" y="4257079"/>
            <a:ext cx="368827" cy="26039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26" tIns="45713" rIns="91426" bIns="45713" rtlCol="0" anchor="ctr"/>
          <a:lstStyle/>
          <a:p>
            <a:pPr defTabSz="914282"/>
            <a:endParaRPr lang="en-US" sz="15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493733" y="4535235"/>
            <a:ext cx="393778" cy="26039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26" tIns="45713" rIns="91426" bIns="45713" rtlCol="0" anchor="ctr"/>
          <a:lstStyle/>
          <a:p>
            <a:pPr defTabSz="914282"/>
            <a:endParaRPr lang="en-US" sz="15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95598" y="4541371"/>
            <a:ext cx="405710" cy="255263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26" tIns="45713" rIns="91426" bIns="45713" rtlCol="0" anchor="ctr"/>
          <a:lstStyle/>
          <a:p>
            <a:pPr defTabSz="914282"/>
            <a:endParaRPr lang="en-US" sz="15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430092" y="4201497"/>
            <a:ext cx="497252" cy="620424"/>
            <a:chOff x="2158580" y="-1460698"/>
            <a:chExt cx="497252" cy="620424"/>
          </a:xfrm>
        </p:grpSpPr>
        <p:sp>
          <p:nvSpPr>
            <p:cNvPr id="61" name="Rectangle 60"/>
            <p:cNvSpPr/>
            <p:nvPr/>
          </p:nvSpPr>
          <p:spPr>
            <a:xfrm>
              <a:off x="2158580" y="-1460698"/>
              <a:ext cx="484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464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CA</a:t>
              </a:r>
              <a:endParaRPr lang="en-IN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27974" y="-1124854"/>
              <a:ext cx="35702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2158580" y="-1178828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464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CD</a:t>
              </a:r>
              <a:endParaRPr lang="en-IN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93016" y="4201497"/>
            <a:ext cx="745524" cy="620424"/>
            <a:chOff x="2631697" y="-1455285"/>
            <a:chExt cx="745524" cy="620424"/>
          </a:xfrm>
        </p:grpSpPr>
        <p:sp>
          <p:nvSpPr>
            <p:cNvPr id="65" name="Rectangle 64"/>
            <p:cNvSpPr/>
            <p:nvPr/>
          </p:nvSpPr>
          <p:spPr>
            <a:xfrm>
              <a:off x="2892793" y="-1173415"/>
              <a:ext cx="484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464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CA</a:t>
              </a:r>
              <a:endParaRPr lang="en-IN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31697" y="-1337645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464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IN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92793" y="-1455285"/>
              <a:ext cx="484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464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CB</a:t>
              </a:r>
              <a:endParaRPr lang="en-IN" sz="1600" b="1" dirty="0">
                <a:solidFill>
                  <a:prstClr val="white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968476" y="-1119441"/>
              <a:ext cx="32456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898579" y="3941101"/>
            <a:ext cx="2571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i.e.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7268809" y="1259626"/>
            <a:ext cx="894116" cy="1147024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5734105" y="2413680"/>
            <a:ext cx="2438400" cy="2332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6753385" y="2417536"/>
            <a:ext cx="1419225" cy="2332"/>
          </a:xfrm>
          <a:prstGeom prst="line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grpSp>
        <p:nvGrpSpPr>
          <p:cNvPr id="75" name="Group 74"/>
          <p:cNvGrpSpPr/>
          <p:nvPr/>
        </p:nvGrpSpPr>
        <p:grpSpPr>
          <a:xfrm>
            <a:off x="3343901" y="229253"/>
            <a:ext cx="2456198" cy="544940"/>
            <a:chOff x="2906724" y="-554096"/>
            <a:chExt cx="2925646" cy="501055"/>
          </a:xfrm>
        </p:grpSpPr>
        <p:sp>
          <p:nvSpPr>
            <p:cNvPr id="77" name="Rounded Rectangle 76"/>
            <p:cNvSpPr/>
            <p:nvPr/>
          </p:nvSpPr>
          <p:spPr>
            <a:xfrm>
              <a:off x="2906724" y="-502585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15901" y="-554096"/>
              <a:ext cx="2916469" cy="50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EX.6.3 Q.13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320641" y="3223239"/>
            <a:ext cx="1655589" cy="33618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3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5" presetClass="emph" presetSubtype="0" repeatCount="3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6" grpId="0" animBg="1"/>
      <p:bldP spid="6" grpId="1" animBg="1"/>
      <p:bldP spid="7" grpId="0" animBg="1"/>
      <p:bldP spid="7" grpId="1" animBg="1"/>
      <p:bldP spid="2" grpId="0"/>
      <p:bldP spid="10" grpId="0"/>
      <p:bldP spid="11" grpId="0" animBg="1"/>
      <p:bldP spid="11" grpId="1" animBg="1"/>
      <p:bldP spid="14" grpId="0"/>
      <p:bldP spid="16" grpId="0"/>
      <p:bldP spid="21" grpId="0"/>
      <p:bldP spid="22" grpId="0"/>
      <p:bldP spid="23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/>
      <p:bldP spid="33" grpId="1"/>
      <p:bldP spid="34" grpId="0"/>
      <p:bldP spid="35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70" grpId="0"/>
      <p:bldP spid="70" grpId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1249515" y="3096777"/>
            <a:ext cx="1583453" cy="255665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230463" y="1543820"/>
            <a:ext cx="1120723" cy="23242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5509202" y="1454364"/>
            <a:ext cx="2853351" cy="1358351"/>
          </a:xfrm>
          <a:custGeom>
            <a:avLst/>
            <a:gdLst>
              <a:gd name="connsiteX0" fmla="*/ 0 w 2129869"/>
              <a:gd name="connsiteY0" fmla="*/ 1825599 h 1825599"/>
              <a:gd name="connsiteX1" fmla="*/ 659237 w 2129869"/>
              <a:gd name="connsiteY1" fmla="*/ 0 h 1825599"/>
              <a:gd name="connsiteX2" fmla="*/ 2129869 w 2129869"/>
              <a:gd name="connsiteY2" fmla="*/ 1825599 h 1825599"/>
              <a:gd name="connsiteX3" fmla="*/ 0 w 2129869"/>
              <a:gd name="connsiteY3" fmla="*/ 1825599 h 1825599"/>
              <a:gd name="connsiteX0" fmla="*/ 0 w 2129869"/>
              <a:gd name="connsiteY0" fmla="*/ 1343278 h 1343278"/>
              <a:gd name="connsiteX1" fmla="*/ 1046098 w 2129869"/>
              <a:gd name="connsiteY1" fmla="*/ 0 h 1343278"/>
              <a:gd name="connsiteX2" fmla="*/ 2129869 w 2129869"/>
              <a:gd name="connsiteY2" fmla="*/ 1343278 h 1343278"/>
              <a:gd name="connsiteX3" fmla="*/ 0 w 2129869"/>
              <a:gd name="connsiteY3" fmla="*/ 1343278 h 1343278"/>
              <a:gd name="connsiteX0" fmla="*/ 0 w 1702815"/>
              <a:gd name="connsiteY0" fmla="*/ 1343278 h 1353327"/>
              <a:gd name="connsiteX1" fmla="*/ 1046098 w 1702815"/>
              <a:gd name="connsiteY1" fmla="*/ 0 h 1353327"/>
              <a:gd name="connsiteX2" fmla="*/ 1702815 w 1702815"/>
              <a:gd name="connsiteY2" fmla="*/ 1353327 h 1353327"/>
              <a:gd name="connsiteX3" fmla="*/ 0 w 1702815"/>
              <a:gd name="connsiteY3" fmla="*/ 1343278 h 1353327"/>
              <a:gd name="connsiteX0" fmla="*/ 0 w 2853351"/>
              <a:gd name="connsiteY0" fmla="*/ 1343278 h 1358351"/>
              <a:gd name="connsiteX1" fmla="*/ 1046098 w 2853351"/>
              <a:gd name="connsiteY1" fmla="*/ 0 h 1358351"/>
              <a:gd name="connsiteX2" fmla="*/ 2853351 w 2853351"/>
              <a:gd name="connsiteY2" fmla="*/ 1358351 h 1358351"/>
              <a:gd name="connsiteX3" fmla="*/ 0 w 2853351"/>
              <a:gd name="connsiteY3" fmla="*/ 1343278 h 135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351" h="1358351">
                <a:moveTo>
                  <a:pt x="0" y="1343278"/>
                </a:moveTo>
                <a:lnTo>
                  <a:pt x="1046098" y="0"/>
                </a:lnTo>
                <a:lnTo>
                  <a:pt x="2853351" y="1358351"/>
                </a:lnTo>
                <a:lnTo>
                  <a:pt x="0" y="1343278"/>
                </a:lnTo>
                <a:close/>
              </a:path>
            </a:pathLst>
          </a:cu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0" name="Arc 69"/>
          <p:cNvSpPr/>
          <p:nvPr/>
        </p:nvSpPr>
        <p:spPr>
          <a:xfrm rot="14460000">
            <a:off x="8058839" y="2580003"/>
            <a:ext cx="469233" cy="426575"/>
          </a:xfrm>
          <a:prstGeom prst="arc">
            <a:avLst>
              <a:gd name="adj1" fmla="val 17762460"/>
              <a:gd name="adj2" fmla="val 19999757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Isosceles Triangle 6"/>
          <p:cNvSpPr/>
          <p:nvPr/>
        </p:nvSpPr>
        <p:spPr>
          <a:xfrm flipV="1">
            <a:off x="6557282" y="1441540"/>
            <a:ext cx="1744812" cy="814747"/>
          </a:xfrm>
          <a:custGeom>
            <a:avLst/>
            <a:gdLst>
              <a:gd name="connsiteX0" fmla="*/ 0 w 1480878"/>
              <a:gd name="connsiteY0" fmla="*/ 772170 h 772170"/>
              <a:gd name="connsiteX1" fmla="*/ 740439 w 1480878"/>
              <a:gd name="connsiteY1" fmla="*/ 0 h 772170"/>
              <a:gd name="connsiteX2" fmla="*/ 1480878 w 1480878"/>
              <a:gd name="connsiteY2" fmla="*/ 772170 h 772170"/>
              <a:gd name="connsiteX3" fmla="*/ 0 w 1480878"/>
              <a:gd name="connsiteY3" fmla="*/ 772170 h 772170"/>
              <a:gd name="connsiteX0" fmla="*/ 0 w 1696917"/>
              <a:gd name="connsiteY0" fmla="*/ 762122 h 772170"/>
              <a:gd name="connsiteX1" fmla="*/ 956478 w 1696917"/>
              <a:gd name="connsiteY1" fmla="*/ 0 h 772170"/>
              <a:gd name="connsiteX2" fmla="*/ 1696917 w 1696917"/>
              <a:gd name="connsiteY2" fmla="*/ 772170 h 772170"/>
              <a:gd name="connsiteX3" fmla="*/ 0 w 1696917"/>
              <a:gd name="connsiteY3" fmla="*/ 762122 h 772170"/>
              <a:gd name="connsiteX0" fmla="*/ 0 w 1696917"/>
              <a:gd name="connsiteY0" fmla="*/ 782219 h 792267"/>
              <a:gd name="connsiteX1" fmla="*/ 1051938 w 1696917"/>
              <a:gd name="connsiteY1" fmla="*/ 0 h 792267"/>
              <a:gd name="connsiteX2" fmla="*/ 1696917 w 1696917"/>
              <a:gd name="connsiteY2" fmla="*/ 792267 h 792267"/>
              <a:gd name="connsiteX3" fmla="*/ 0 w 1696917"/>
              <a:gd name="connsiteY3" fmla="*/ 782219 h 79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917" h="792267">
                <a:moveTo>
                  <a:pt x="0" y="782219"/>
                </a:moveTo>
                <a:lnTo>
                  <a:pt x="1051938" y="0"/>
                </a:lnTo>
                <a:lnTo>
                  <a:pt x="1696917" y="792267"/>
                </a:lnTo>
                <a:lnTo>
                  <a:pt x="0" y="78221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Arc 70"/>
          <p:cNvSpPr/>
          <p:nvPr/>
        </p:nvSpPr>
        <p:spPr>
          <a:xfrm rot="3660000">
            <a:off x="6335123" y="1232034"/>
            <a:ext cx="469233" cy="426575"/>
          </a:xfrm>
          <a:prstGeom prst="arc">
            <a:avLst>
              <a:gd name="adj1" fmla="val 17927253"/>
              <a:gd name="adj2" fmla="val 19999757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974480" y="826762"/>
            <a:ext cx="2737809" cy="23946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543015" y="818440"/>
            <a:ext cx="2374457" cy="23946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37345" y="567045"/>
            <a:ext cx="6158730" cy="23474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201" y="1104439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2621" y="1104439"/>
            <a:ext cx="2972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ABCD is a parallelogram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6814" y="1094914"/>
            <a:ext cx="889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[Given]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4046" y="1488526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0248" y="14885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8800" y="1488526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" y="148852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4092" y="1488526"/>
            <a:ext cx="3646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…(i) [Opposite 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angles of </a:t>
            </a:r>
            <a:endParaRPr lang="en-US" sz="1600" b="1" i="1" dirty="0" smtClean="0">
              <a:solidFill>
                <a:srgbClr val="FFFF00"/>
              </a:solidFill>
              <a:latin typeface="Bookman Old Style" pitchFamily="18" charset="0"/>
            </a:endParaRPr>
          </a:p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       parallelogram 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are equal)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046" y="1943369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10248" y="1943369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</a:rPr>
              <a:t>II   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4092" y="1943369"/>
            <a:ext cx="3297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[Opposite 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sides of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parallelogram are parallel]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4046" y="2711688"/>
            <a:ext cx="2111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On transversal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4046" y="3055333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AEB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93590" y="30553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08519" y="3055333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CBF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3055333"/>
            <a:ext cx="3597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...(ii) [alternate interior angles]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2170" y="3459456"/>
            <a:ext cx="22092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ABE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CFB,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43659" y="3824243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17390" y="382424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63180" y="3824243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76959" y="4172017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AEB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17390" y="41720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53655" y="4162492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CBF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5775" y="454968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76959" y="4548525"/>
            <a:ext cx="924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7865" y="45496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~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39600" y="454968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CFB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7500" y="4540488"/>
            <a:ext cx="3090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[By 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AA similarity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criterion]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28800" y="1943369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67025" y="3826713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[From (i)]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7500" y="4190294"/>
            <a:ext cx="1221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[From (ii)]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372839" y="577777"/>
            <a:ext cx="2318980" cy="228925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36248" y="564688"/>
            <a:ext cx="2470396" cy="24201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57" y="524822"/>
            <a:ext cx="7296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E is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point on side AD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produced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a parallelogram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ABCD and </a:t>
            </a:r>
          </a:p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BE intersects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CD at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F. Show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that :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ABE ~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CFB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Arc 65"/>
          <p:cNvSpPr/>
          <p:nvPr/>
        </p:nvSpPr>
        <p:spPr>
          <a:xfrm rot="960000">
            <a:off x="5286116" y="2580475"/>
            <a:ext cx="469233" cy="426575"/>
          </a:xfrm>
          <a:prstGeom prst="arc">
            <a:avLst>
              <a:gd name="adj1" fmla="val 17526412"/>
              <a:gd name="adj2" fmla="val 20743275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 rot="11760000">
            <a:off x="8090415" y="1222183"/>
            <a:ext cx="469233" cy="426575"/>
          </a:xfrm>
          <a:prstGeom prst="arc">
            <a:avLst>
              <a:gd name="adj1" fmla="val 17762460"/>
              <a:gd name="adj2" fmla="val 20498112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19200" y="2440624"/>
            <a:ext cx="1234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 </a:t>
            </a:r>
            <a:r>
              <a:rPr lang="en-US" sz="1600" b="1" dirty="0" smtClean="0">
                <a:solidFill>
                  <a:prstClr val="white"/>
                </a:solidFill>
              </a:rPr>
              <a:t>II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4500" y="244062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72855" y="4549687"/>
            <a:ext cx="1584188" cy="32935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14300" y="174564"/>
            <a:ext cx="1963679" cy="376930"/>
            <a:chOff x="2906724" y="-618340"/>
            <a:chExt cx="2724499" cy="497983"/>
          </a:xfrm>
        </p:grpSpPr>
        <p:sp>
          <p:nvSpPr>
            <p:cNvPr id="74" name="Rounded Rectangle 73"/>
            <p:cNvSpPr/>
            <p:nvPr/>
          </p:nvSpPr>
          <p:spPr>
            <a:xfrm>
              <a:off x="2906724" y="-502585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09931" y="-618340"/>
              <a:ext cx="2621292" cy="43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EX.6.3 Q.8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5089" y="1118935"/>
            <a:ext cx="3135480" cy="2003308"/>
            <a:chOff x="5335089" y="2590127"/>
            <a:chExt cx="3135480" cy="2003308"/>
          </a:xfrm>
        </p:grpSpPr>
        <p:sp>
          <p:nvSpPr>
            <p:cNvPr id="3" name="Parallelogram 2"/>
            <p:cNvSpPr/>
            <p:nvPr/>
          </p:nvSpPr>
          <p:spPr>
            <a:xfrm>
              <a:off x="5499377" y="2906662"/>
              <a:ext cx="2827087" cy="1384600"/>
            </a:xfrm>
            <a:custGeom>
              <a:avLst/>
              <a:gdLst>
                <a:gd name="connsiteX0" fmla="*/ 0 w 2179387"/>
                <a:gd name="connsiteY0" fmla="*/ 1698925 h 1698925"/>
                <a:gd name="connsiteX1" fmla="*/ 424731 w 2179387"/>
                <a:gd name="connsiteY1" fmla="*/ 0 h 1698925"/>
                <a:gd name="connsiteX2" fmla="*/ 2179387 w 2179387"/>
                <a:gd name="connsiteY2" fmla="*/ 0 h 1698925"/>
                <a:gd name="connsiteX3" fmla="*/ 1754656 w 2179387"/>
                <a:gd name="connsiteY3" fmla="*/ 1698925 h 1698925"/>
                <a:gd name="connsiteX4" fmla="*/ 0 w 2179387"/>
                <a:gd name="connsiteY4" fmla="*/ 1698925 h 1698925"/>
                <a:gd name="connsiteX0" fmla="*/ 0 w 2827087"/>
                <a:gd name="connsiteY0" fmla="*/ 1365550 h 1698925"/>
                <a:gd name="connsiteX1" fmla="*/ 1072431 w 2827087"/>
                <a:gd name="connsiteY1" fmla="*/ 0 h 1698925"/>
                <a:gd name="connsiteX2" fmla="*/ 2827087 w 2827087"/>
                <a:gd name="connsiteY2" fmla="*/ 0 h 1698925"/>
                <a:gd name="connsiteX3" fmla="*/ 2402356 w 2827087"/>
                <a:gd name="connsiteY3" fmla="*/ 1698925 h 1698925"/>
                <a:gd name="connsiteX4" fmla="*/ 0 w 2827087"/>
                <a:gd name="connsiteY4" fmla="*/ 1365550 h 1698925"/>
                <a:gd name="connsiteX0" fmla="*/ 0 w 2827087"/>
                <a:gd name="connsiteY0" fmla="*/ 1365550 h 1365550"/>
                <a:gd name="connsiteX1" fmla="*/ 1072431 w 2827087"/>
                <a:gd name="connsiteY1" fmla="*/ 0 h 1365550"/>
                <a:gd name="connsiteX2" fmla="*/ 2827087 w 2827087"/>
                <a:gd name="connsiteY2" fmla="*/ 0 h 1365550"/>
                <a:gd name="connsiteX3" fmla="*/ 2049931 w 2827087"/>
                <a:gd name="connsiteY3" fmla="*/ 1251250 h 1365550"/>
                <a:gd name="connsiteX4" fmla="*/ 0 w 2827087"/>
                <a:gd name="connsiteY4" fmla="*/ 1365550 h 1365550"/>
                <a:gd name="connsiteX0" fmla="*/ 0 w 2827087"/>
                <a:gd name="connsiteY0" fmla="*/ 1365550 h 1384600"/>
                <a:gd name="connsiteX1" fmla="*/ 1072431 w 2827087"/>
                <a:gd name="connsiteY1" fmla="*/ 0 h 1384600"/>
                <a:gd name="connsiteX2" fmla="*/ 2827087 w 2827087"/>
                <a:gd name="connsiteY2" fmla="*/ 0 h 1384600"/>
                <a:gd name="connsiteX3" fmla="*/ 1697506 w 2827087"/>
                <a:gd name="connsiteY3" fmla="*/ 1384600 h 1384600"/>
                <a:gd name="connsiteX4" fmla="*/ 0 w 2827087"/>
                <a:gd name="connsiteY4" fmla="*/ 1365550 h 1384600"/>
                <a:gd name="connsiteX0" fmla="*/ 0 w 2560387"/>
                <a:gd name="connsiteY0" fmla="*/ 1365550 h 1384600"/>
                <a:gd name="connsiteX1" fmla="*/ 1072431 w 2560387"/>
                <a:gd name="connsiteY1" fmla="*/ 0 h 1384600"/>
                <a:gd name="connsiteX2" fmla="*/ 2560387 w 2560387"/>
                <a:gd name="connsiteY2" fmla="*/ 9525 h 1384600"/>
                <a:gd name="connsiteX3" fmla="*/ 1697506 w 2560387"/>
                <a:gd name="connsiteY3" fmla="*/ 1384600 h 1384600"/>
                <a:gd name="connsiteX4" fmla="*/ 0 w 2560387"/>
                <a:gd name="connsiteY4" fmla="*/ 1365550 h 1384600"/>
                <a:gd name="connsiteX0" fmla="*/ 0 w 2827087"/>
                <a:gd name="connsiteY0" fmla="*/ 1365550 h 1384600"/>
                <a:gd name="connsiteX1" fmla="*/ 1072431 w 2827087"/>
                <a:gd name="connsiteY1" fmla="*/ 0 h 1384600"/>
                <a:gd name="connsiteX2" fmla="*/ 2827087 w 2827087"/>
                <a:gd name="connsiteY2" fmla="*/ 9525 h 1384600"/>
                <a:gd name="connsiteX3" fmla="*/ 1697506 w 2827087"/>
                <a:gd name="connsiteY3" fmla="*/ 1384600 h 1384600"/>
                <a:gd name="connsiteX4" fmla="*/ 0 w 2827087"/>
                <a:gd name="connsiteY4" fmla="*/ 1365550 h 13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7087" h="1384600">
                  <a:moveTo>
                    <a:pt x="0" y="1365550"/>
                  </a:moveTo>
                  <a:lnTo>
                    <a:pt x="1072431" y="0"/>
                  </a:lnTo>
                  <a:lnTo>
                    <a:pt x="2827087" y="9525"/>
                  </a:lnTo>
                  <a:lnTo>
                    <a:pt x="1697506" y="1384600"/>
                  </a:lnTo>
                  <a:lnTo>
                    <a:pt x="0" y="136555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78785" y="4254881"/>
              <a:ext cx="344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33617" y="2607909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5089" y="4241849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98920" y="2590127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163690" y="2821789"/>
            <a:ext cx="115565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8285835" y="2785892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62412" y="281889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205101" y="1475271"/>
            <a:ext cx="1106517" cy="1343502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622280" y="2256291"/>
            <a:ext cx="50292" cy="50292"/>
          </a:xfrm>
          <a:prstGeom prst="ellipse">
            <a:avLst/>
          </a:prstGeom>
          <a:solidFill>
            <a:srgbClr val="10F015"/>
          </a:solidFill>
          <a:ln>
            <a:solidFill>
              <a:srgbClr val="10F015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13865" y="2102254"/>
            <a:ext cx="32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6560459" y="1449860"/>
            <a:ext cx="1777689" cy="0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70125" y="1441542"/>
            <a:ext cx="1758358" cy="1377353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498767" y="2800535"/>
            <a:ext cx="1716666" cy="21933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295766" y="2784063"/>
            <a:ext cx="50292" cy="502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35" presetClass="emph" presetSubtype="0" repeatCount="4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9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4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4" grpId="2" animBg="1"/>
      <p:bldP spid="70" grpId="0" animBg="1"/>
      <p:bldP spid="70" grpId="1" animBg="1"/>
      <p:bldP spid="70" grpId="2" animBg="1"/>
      <p:bldP spid="65" grpId="0" animBg="1"/>
      <p:bldP spid="65" grpId="1" animBg="1"/>
      <p:bldP spid="65" grpId="2" animBg="1"/>
      <p:bldP spid="71" grpId="0" animBg="1"/>
      <p:bldP spid="71" grpId="1" animBg="1"/>
      <p:bldP spid="71" grpId="2" animBg="1"/>
      <p:bldP spid="5" grpId="0"/>
      <p:bldP spid="6" grpId="0"/>
      <p:bldP spid="7" grpId="0"/>
      <p:bldP spid="22" grpId="0"/>
      <p:bldP spid="24" grpId="0"/>
      <p:bldP spid="25" grpId="0"/>
      <p:bldP spid="27" grpId="0"/>
      <p:bldP spid="8" grpId="0"/>
      <p:bldP spid="9" grpId="0"/>
      <p:bldP spid="28" grpId="0"/>
      <p:bldP spid="10" grpId="0"/>
      <p:bldP spid="11" grpId="0"/>
      <p:bldP spid="12" grpId="0"/>
      <p:bldP spid="33" grpId="0"/>
      <p:bldP spid="34" grpId="0"/>
      <p:bldP spid="14" grpId="0"/>
      <p:bldP spid="35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15" grpId="0"/>
      <p:bldP spid="17" grpId="0"/>
      <p:bldP spid="18" grpId="0"/>
      <p:bldP spid="19" grpId="0"/>
      <p:bldP spid="51" grpId="0"/>
      <p:bldP spid="52" grpId="0"/>
      <p:bldP spid="54" grpId="0" animBg="1"/>
      <p:bldP spid="54" grpId="1" animBg="1"/>
      <p:bldP spid="55" grpId="0" animBg="1"/>
      <p:bldP spid="5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72" grpId="0"/>
      <p:bldP spid="79" grpId="0"/>
      <p:bldP spid="78" grpId="0" animBg="1"/>
      <p:bldP spid="86" grpId="0" animBg="1"/>
      <p:bldP spid="87" grpId="0"/>
      <p:bldP spid="101" grpId="0" animBg="1"/>
      <p:bldP spid="101" grpId="1" animBg="1"/>
      <p:bldP spid="101" grpId="2" animBg="1"/>
      <p:bldP spid="89" grpId="0"/>
      <p:bldP spid="57" grpId="0" animBg="1"/>
      <p:bldP spid="57" grpId="1" animBg="1"/>
      <p:bldP spid="57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745" y="2924046"/>
            <a:ext cx="2083505" cy="263460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792644" y="1009885"/>
            <a:ext cx="2784508" cy="25321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816534" y="1004012"/>
            <a:ext cx="928097" cy="24702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86784" y="1021180"/>
            <a:ext cx="955104" cy="23368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93" name="Freeform 45"/>
          <p:cNvSpPr>
            <a:spLocks/>
          </p:cNvSpPr>
          <p:nvPr/>
        </p:nvSpPr>
        <p:spPr bwMode="auto">
          <a:xfrm>
            <a:off x="5791944" y="503885"/>
            <a:ext cx="1154723" cy="2052638"/>
          </a:xfrm>
          <a:custGeom>
            <a:avLst/>
            <a:gdLst>
              <a:gd name="T0" fmla="*/ 1975802500 w 788"/>
              <a:gd name="T1" fmla="*/ 0 h 1724"/>
              <a:gd name="T2" fmla="*/ 1985883125 w 788"/>
              <a:gd name="T3" fmla="*/ 2147483647 h 1724"/>
              <a:gd name="T4" fmla="*/ 0 w 788"/>
              <a:gd name="T5" fmla="*/ 2147483647 h 1724"/>
              <a:gd name="T6" fmla="*/ 1975802500 w 788"/>
              <a:gd name="T7" fmla="*/ 0 h 1724"/>
              <a:gd name="T8" fmla="*/ 0 60000 65536"/>
              <a:gd name="T9" fmla="*/ 0 60000 65536"/>
              <a:gd name="T10" fmla="*/ 0 60000 65536"/>
              <a:gd name="T11" fmla="*/ 0 60000 65536"/>
              <a:gd name="T12" fmla="*/ 0 w 788"/>
              <a:gd name="T13" fmla="*/ 0 h 1724"/>
              <a:gd name="T14" fmla="*/ 788 w 788"/>
              <a:gd name="T15" fmla="*/ 1724 h 17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8" h="1724">
                <a:moveTo>
                  <a:pt x="784" y="0"/>
                </a:moveTo>
                <a:lnTo>
                  <a:pt x="788" y="1724"/>
                </a:lnTo>
                <a:lnTo>
                  <a:pt x="0" y="1724"/>
                </a:lnTo>
                <a:lnTo>
                  <a:pt x="784" y="0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 w="25400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>
              <a:defRPr/>
            </a:pPr>
            <a:endParaRPr lang="en-IN" b="1" kern="0" dirty="0">
              <a:solidFill>
                <a:prstClr val="white"/>
              </a:solidFill>
            </a:endParaRPr>
          </a:p>
        </p:txBody>
      </p:sp>
      <p:sp>
        <p:nvSpPr>
          <p:cNvPr id="94" name="Freeform 46"/>
          <p:cNvSpPr>
            <a:spLocks/>
          </p:cNvSpPr>
          <p:nvPr/>
        </p:nvSpPr>
        <p:spPr bwMode="auto">
          <a:xfrm>
            <a:off x="4841632" y="1134642"/>
            <a:ext cx="3235569" cy="1423988"/>
          </a:xfrm>
          <a:custGeom>
            <a:avLst/>
            <a:gdLst>
              <a:gd name="T0" fmla="*/ 0 w 2208"/>
              <a:gd name="T1" fmla="*/ 2147483647 h 1196"/>
              <a:gd name="T2" fmla="*/ 2147483647 w 2208"/>
              <a:gd name="T3" fmla="*/ 0 h 1196"/>
              <a:gd name="T4" fmla="*/ 2147483647 w 2208"/>
              <a:gd name="T5" fmla="*/ 2147483647 h 1196"/>
              <a:gd name="T6" fmla="*/ 0 w 2208"/>
              <a:gd name="T7" fmla="*/ 2147483647 h 1196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1196"/>
              <a:gd name="T14" fmla="*/ 2208 w 2208"/>
              <a:gd name="T15" fmla="*/ 1196 h 1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1196">
                <a:moveTo>
                  <a:pt x="0" y="1192"/>
                </a:moveTo>
                <a:lnTo>
                  <a:pt x="1676" y="0"/>
                </a:lnTo>
                <a:lnTo>
                  <a:pt x="2208" y="1196"/>
                </a:lnTo>
                <a:lnTo>
                  <a:pt x="0" y="1192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 w="25400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>
              <a:defRPr/>
            </a:pPr>
            <a:endParaRPr lang="en-IN" b="1" kern="0" dirty="0">
              <a:solidFill>
                <a:prstClr val="white"/>
              </a:solidFill>
            </a:endParaRPr>
          </a:p>
        </p:txBody>
      </p:sp>
      <p:sp>
        <p:nvSpPr>
          <p:cNvPr id="95" name="Isosceles Triangle 10"/>
          <p:cNvSpPr>
            <a:spLocks noChangeArrowheads="1"/>
          </p:cNvSpPr>
          <p:nvPr/>
        </p:nvSpPr>
        <p:spPr bwMode="auto">
          <a:xfrm>
            <a:off x="5791944" y="487894"/>
            <a:ext cx="2286000" cy="2057401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>
              <a:defRPr/>
            </a:pP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96" name="Isosceles Triangle 10"/>
          <p:cNvSpPr>
            <a:spLocks noChangeArrowheads="1"/>
          </p:cNvSpPr>
          <p:nvPr/>
        </p:nvSpPr>
        <p:spPr bwMode="auto">
          <a:xfrm>
            <a:off x="5794611" y="506732"/>
            <a:ext cx="2286000" cy="2057401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>
              <a:defRPr/>
            </a:pPr>
            <a:endParaRPr lang="en-US" b="1" kern="0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874219" y="769016"/>
            <a:ext cx="3846688" cy="24569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874218" y="769016"/>
            <a:ext cx="3849045" cy="235642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960205" y="1024937"/>
            <a:ext cx="598651" cy="218642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144206" y="1030772"/>
            <a:ext cx="590244" cy="218642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01" name="Arc 2"/>
          <p:cNvSpPr/>
          <p:nvPr/>
        </p:nvSpPr>
        <p:spPr bwMode="auto">
          <a:xfrm flipH="1">
            <a:off x="7761979" y="2330106"/>
            <a:ext cx="334221" cy="239681"/>
          </a:xfrm>
          <a:custGeom>
            <a:avLst/>
            <a:gdLst>
              <a:gd name="connsiteX0" fmla="*/ 133788 w 322548"/>
              <a:gd name="connsiteY0" fmla="*/ 3030 h 414218"/>
              <a:gd name="connsiteX1" fmla="*/ 290639 w 322548"/>
              <a:gd name="connsiteY1" fmla="*/ 83437 h 414218"/>
              <a:gd name="connsiteX2" fmla="*/ 320974 w 322548"/>
              <a:gd name="connsiteY2" fmla="*/ 235982 h 414218"/>
              <a:gd name="connsiteX3" fmla="*/ 161274 w 322548"/>
              <a:gd name="connsiteY3" fmla="*/ 207109 h 414218"/>
              <a:gd name="connsiteX4" fmla="*/ 133788 w 322548"/>
              <a:gd name="connsiteY4" fmla="*/ 3030 h 414218"/>
              <a:gd name="connsiteX0" fmla="*/ 133788 w 322548"/>
              <a:gd name="connsiteY0" fmla="*/ 3030 h 414218"/>
              <a:gd name="connsiteX1" fmla="*/ 290639 w 322548"/>
              <a:gd name="connsiteY1" fmla="*/ 83437 h 414218"/>
              <a:gd name="connsiteX2" fmla="*/ 320974 w 322548"/>
              <a:gd name="connsiteY2" fmla="*/ 235982 h 414218"/>
              <a:gd name="connsiteX0" fmla="*/ 123254 w 312015"/>
              <a:gd name="connsiteY0" fmla="*/ 3035 h 239681"/>
              <a:gd name="connsiteX1" fmla="*/ 280105 w 312015"/>
              <a:gd name="connsiteY1" fmla="*/ 83442 h 239681"/>
              <a:gd name="connsiteX2" fmla="*/ 310440 w 312015"/>
              <a:gd name="connsiteY2" fmla="*/ 235987 h 239681"/>
              <a:gd name="connsiteX3" fmla="*/ 428 w 312015"/>
              <a:gd name="connsiteY3" fmla="*/ 239681 h 239681"/>
              <a:gd name="connsiteX4" fmla="*/ 123254 w 312015"/>
              <a:gd name="connsiteY4" fmla="*/ 3035 h 239681"/>
              <a:gd name="connsiteX0" fmla="*/ 123254 w 312015"/>
              <a:gd name="connsiteY0" fmla="*/ 3035 h 239681"/>
              <a:gd name="connsiteX1" fmla="*/ 280105 w 312015"/>
              <a:gd name="connsiteY1" fmla="*/ 83442 h 239681"/>
              <a:gd name="connsiteX2" fmla="*/ 310440 w 312015"/>
              <a:gd name="connsiteY2" fmla="*/ 235987 h 239681"/>
              <a:gd name="connsiteX0" fmla="*/ 129410 w 318171"/>
              <a:gd name="connsiteY0" fmla="*/ 3035 h 239681"/>
              <a:gd name="connsiteX1" fmla="*/ 286261 w 318171"/>
              <a:gd name="connsiteY1" fmla="*/ 83442 h 239681"/>
              <a:gd name="connsiteX2" fmla="*/ 316596 w 318171"/>
              <a:gd name="connsiteY2" fmla="*/ 235987 h 239681"/>
              <a:gd name="connsiteX3" fmla="*/ 6584 w 318171"/>
              <a:gd name="connsiteY3" fmla="*/ 239681 h 239681"/>
              <a:gd name="connsiteX4" fmla="*/ 100423 w 318171"/>
              <a:gd name="connsiteY4" fmla="*/ 59315 h 239681"/>
              <a:gd name="connsiteX5" fmla="*/ 129410 w 318171"/>
              <a:gd name="connsiteY5" fmla="*/ 3035 h 239681"/>
              <a:gd name="connsiteX0" fmla="*/ 129410 w 318171"/>
              <a:gd name="connsiteY0" fmla="*/ 3035 h 239681"/>
              <a:gd name="connsiteX1" fmla="*/ 286261 w 318171"/>
              <a:gd name="connsiteY1" fmla="*/ 83442 h 239681"/>
              <a:gd name="connsiteX2" fmla="*/ 316596 w 318171"/>
              <a:gd name="connsiteY2" fmla="*/ 235987 h 239681"/>
              <a:gd name="connsiteX0" fmla="*/ 145460 w 334221"/>
              <a:gd name="connsiteY0" fmla="*/ 3035 h 239681"/>
              <a:gd name="connsiteX1" fmla="*/ 302311 w 334221"/>
              <a:gd name="connsiteY1" fmla="*/ 83442 h 239681"/>
              <a:gd name="connsiteX2" fmla="*/ 332646 w 334221"/>
              <a:gd name="connsiteY2" fmla="*/ 235987 h 239681"/>
              <a:gd name="connsiteX3" fmla="*/ 22634 w 334221"/>
              <a:gd name="connsiteY3" fmla="*/ 239681 h 239681"/>
              <a:gd name="connsiteX4" fmla="*/ 36307 w 334221"/>
              <a:gd name="connsiteY4" fmla="*/ 202112 h 239681"/>
              <a:gd name="connsiteX5" fmla="*/ 116473 w 334221"/>
              <a:gd name="connsiteY5" fmla="*/ 59315 h 239681"/>
              <a:gd name="connsiteX6" fmla="*/ 145460 w 334221"/>
              <a:gd name="connsiteY6" fmla="*/ 3035 h 239681"/>
              <a:gd name="connsiteX0" fmla="*/ 145460 w 334221"/>
              <a:gd name="connsiteY0" fmla="*/ 3035 h 239681"/>
              <a:gd name="connsiteX1" fmla="*/ 302311 w 334221"/>
              <a:gd name="connsiteY1" fmla="*/ 83442 h 239681"/>
              <a:gd name="connsiteX2" fmla="*/ 332646 w 334221"/>
              <a:gd name="connsiteY2" fmla="*/ 235987 h 23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21" h="239681" stroke="0" extrusionOk="0">
                <a:moveTo>
                  <a:pt x="145460" y="3035"/>
                </a:moveTo>
                <a:cubicBezTo>
                  <a:pt x="205366" y="-10271"/>
                  <a:pt x="266008" y="20816"/>
                  <a:pt x="302311" y="83442"/>
                </a:cubicBezTo>
                <a:cubicBezTo>
                  <a:pt x="327665" y="127180"/>
                  <a:pt x="338565" y="181993"/>
                  <a:pt x="332646" y="235987"/>
                </a:cubicBezTo>
                <a:lnTo>
                  <a:pt x="22634" y="239681"/>
                </a:lnTo>
                <a:cubicBezTo>
                  <a:pt x="-28426" y="232783"/>
                  <a:pt x="20667" y="232173"/>
                  <a:pt x="36307" y="202112"/>
                </a:cubicBezTo>
                <a:cubicBezTo>
                  <a:pt x="51947" y="172051"/>
                  <a:pt x="96611" y="91242"/>
                  <a:pt x="116473" y="59315"/>
                </a:cubicBezTo>
                <a:cubicBezTo>
                  <a:pt x="136944" y="19874"/>
                  <a:pt x="116575" y="-986"/>
                  <a:pt x="145460" y="3035"/>
                </a:cubicBezTo>
                <a:close/>
              </a:path>
              <a:path w="334221" h="239681" fill="none">
                <a:moveTo>
                  <a:pt x="145460" y="3035"/>
                </a:moveTo>
                <a:cubicBezTo>
                  <a:pt x="205366" y="-10271"/>
                  <a:pt x="266008" y="20816"/>
                  <a:pt x="302311" y="83442"/>
                </a:cubicBezTo>
                <a:cubicBezTo>
                  <a:pt x="327665" y="127180"/>
                  <a:pt x="338565" y="181993"/>
                  <a:pt x="332646" y="235987"/>
                </a:cubicBezTo>
              </a:path>
            </a:pathLst>
          </a:custGeom>
          <a:solidFill>
            <a:srgbClr val="7030A0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  <a:extLst/>
        </p:spPr>
        <p:txBody>
          <a:bodyPr rtlCol="0" anchor="ctr"/>
          <a:lstStyle/>
          <a:p>
            <a:pPr defTabSz="914282">
              <a:defRPr/>
            </a:pPr>
            <a:endParaRPr lang="en-IN" b="1" kern="0" dirty="0">
              <a:solidFill>
                <a:prstClr val="white"/>
              </a:solidFill>
            </a:endParaRPr>
          </a:p>
        </p:txBody>
      </p:sp>
      <p:sp>
        <p:nvSpPr>
          <p:cNvPr id="102" name="Arc 2"/>
          <p:cNvSpPr/>
          <p:nvPr/>
        </p:nvSpPr>
        <p:spPr bwMode="auto">
          <a:xfrm>
            <a:off x="5791944" y="2307211"/>
            <a:ext cx="334221" cy="239681"/>
          </a:xfrm>
          <a:custGeom>
            <a:avLst/>
            <a:gdLst>
              <a:gd name="connsiteX0" fmla="*/ 133788 w 322548"/>
              <a:gd name="connsiteY0" fmla="*/ 3030 h 414218"/>
              <a:gd name="connsiteX1" fmla="*/ 290639 w 322548"/>
              <a:gd name="connsiteY1" fmla="*/ 83437 h 414218"/>
              <a:gd name="connsiteX2" fmla="*/ 320974 w 322548"/>
              <a:gd name="connsiteY2" fmla="*/ 235982 h 414218"/>
              <a:gd name="connsiteX3" fmla="*/ 161274 w 322548"/>
              <a:gd name="connsiteY3" fmla="*/ 207109 h 414218"/>
              <a:gd name="connsiteX4" fmla="*/ 133788 w 322548"/>
              <a:gd name="connsiteY4" fmla="*/ 3030 h 414218"/>
              <a:gd name="connsiteX0" fmla="*/ 133788 w 322548"/>
              <a:gd name="connsiteY0" fmla="*/ 3030 h 414218"/>
              <a:gd name="connsiteX1" fmla="*/ 290639 w 322548"/>
              <a:gd name="connsiteY1" fmla="*/ 83437 h 414218"/>
              <a:gd name="connsiteX2" fmla="*/ 320974 w 322548"/>
              <a:gd name="connsiteY2" fmla="*/ 235982 h 414218"/>
              <a:gd name="connsiteX0" fmla="*/ 123254 w 312015"/>
              <a:gd name="connsiteY0" fmla="*/ 3035 h 239681"/>
              <a:gd name="connsiteX1" fmla="*/ 280105 w 312015"/>
              <a:gd name="connsiteY1" fmla="*/ 83442 h 239681"/>
              <a:gd name="connsiteX2" fmla="*/ 310440 w 312015"/>
              <a:gd name="connsiteY2" fmla="*/ 235987 h 239681"/>
              <a:gd name="connsiteX3" fmla="*/ 428 w 312015"/>
              <a:gd name="connsiteY3" fmla="*/ 239681 h 239681"/>
              <a:gd name="connsiteX4" fmla="*/ 123254 w 312015"/>
              <a:gd name="connsiteY4" fmla="*/ 3035 h 239681"/>
              <a:gd name="connsiteX0" fmla="*/ 123254 w 312015"/>
              <a:gd name="connsiteY0" fmla="*/ 3035 h 239681"/>
              <a:gd name="connsiteX1" fmla="*/ 280105 w 312015"/>
              <a:gd name="connsiteY1" fmla="*/ 83442 h 239681"/>
              <a:gd name="connsiteX2" fmla="*/ 310440 w 312015"/>
              <a:gd name="connsiteY2" fmla="*/ 235987 h 239681"/>
              <a:gd name="connsiteX0" fmla="*/ 129410 w 318171"/>
              <a:gd name="connsiteY0" fmla="*/ 3035 h 239681"/>
              <a:gd name="connsiteX1" fmla="*/ 286261 w 318171"/>
              <a:gd name="connsiteY1" fmla="*/ 83442 h 239681"/>
              <a:gd name="connsiteX2" fmla="*/ 316596 w 318171"/>
              <a:gd name="connsiteY2" fmla="*/ 235987 h 239681"/>
              <a:gd name="connsiteX3" fmla="*/ 6584 w 318171"/>
              <a:gd name="connsiteY3" fmla="*/ 239681 h 239681"/>
              <a:gd name="connsiteX4" fmla="*/ 100423 w 318171"/>
              <a:gd name="connsiteY4" fmla="*/ 59315 h 239681"/>
              <a:gd name="connsiteX5" fmla="*/ 129410 w 318171"/>
              <a:gd name="connsiteY5" fmla="*/ 3035 h 239681"/>
              <a:gd name="connsiteX0" fmla="*/ 129410 w 318171"/>
              <a:gd name="connsiteY0" fmla="*/ 3035 h 239681"/>
              <a:gd name="connsiteX1" fmla="*/ 286261 w 318171"/>
              <a:gd name="connsiteY1" fmla="*/ 83442 h 239681"/>
              <a:gd name="connsiteX2" fmla="*/ 316596 w 318171"/>
              <a:gd name="connsiteY2" fmla="*/ 235987 h 239681"/>
              <a:gd name="connsiteX0" fmla="*/ 145460 w 334221"/>
              <a:gd name="connsiteY0" fmla="*/ 3035 h 239681"/>
              <a:gd name="connsiteX1" fmla="*/ 302311 w 334221"/>
              <a:gd name="connsiteY1" fmla="*/ 83442 h 239681"/>
              <a:gd name="connsiteX2" fmla="*/ 332646 w 334221"/>
              <a:gd name="connsiteY2" fmla="*/ 235987 h 239681"/>
              <a:gd name="connsiteX3" fmla="*/ 22634 w 334221"/>
              <a:gd name="connsiteY3" fmla="*/ 239681 h 239681"/>
              <a:gd name="connsiteX4" fmla="*/ 36307 w 334221"/>
              <a:gd name="connsiteY4" fmla="*/ 202112 h 239681"/>
              <a:gd name="connsiteX5" fmla="*/ 116473 w 334221"/>
              <a:gd name="connsiteY5" fmla="*/ 59315 h 239681"/>
              <a:gd name="connsiteX6" fmla="*/ 145460 w 334221"/>
              <a:gd name="connsiteY6" fmla="*/ 3035 h 239681"/>
              <a:gd name="connsiteX0" fmla="*/ 145460 w 334221"/>
              <a:gd name="connsiteY0" fmla="*/ 3035 h 239681"/>
              <a:gd name="connsiteX1" fmla="*/ 302311 w 334221"/>
              <a:gd name="connsiteY1" fmla="*/ 83442 h 239681"/>
              <a:gd name="connsiteX2" fmla="*/ 332646 w 334221"/>
              <a:gd name="connsiteY2" fmla="*/ 235987 h 23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21" h="239681" stroke="0" extrusionOk="0">
                <a:moveTo>
                  <a:pt x="145460" y="3035"/>
                </a:moveTo>
                <a:cubicBezTo>
                  <a:pt x="205366" y="-10271"/>
                  <a:pt x="266008" y="20816"/>
                  <a:pt x="302311" y="83442"/>
                </a:cubicBezTo>
                <a:cubicBezTo>
                  <a:pt x="327665" y="127180"/>
                  <a:pt x="338565" y="181993"/>
                  <a:pt x="332646" y="235987"/>
                </a:cubicBezTo>
                <a:lnTo>
                  <a:pt x="22634" y="239681"/>
                </a:lnTo>
                <a:cubicBezTo>
                  <a:pt x="-28426" y="232783"/>
                  <a:pt x="20667" y="232173"/>
                  <a:pt x="36307" y="202112"/>
                </a:cubicBezTo>
                <a:cubicBezTo>
                  <a:pt x="51947" y="172051"/>
                  <a:pt x="96611" y="91242"/>
                  <a:pt x="116473" y="59315"/>
                </a:cubicBezTo>
                <a:cubicBezTo>
                  <a:pt x="136944" y="19874"/>
                  <a:pt x="116575" y="-986"/>
                  <a:pt x="145460" y="3035"/>
                </a:cubicBezTo>
                <a:close/>
              </a:path>
              <a:path w="334221" h="239681" fill="none">
                <a:moveTo>
                  <a:pt x="145460" y="3035"/>
                </a:moveTo>
                <a:cubicBezTo>
                  <a:pt x="205366" y="-10271"/>
                  <a:pt x="266008" y="20816"/>
                  <a:pt x="302311" y="83442"/>
                </a:cubicBezTo>
                <a:cubicBezTo>
                  <a:pt x="327665" y="127180"/>
                  <a:pt x="338565" y="181993"/>
                  <a:pt x="332646" y="235987"/>
                </a:cubicBezTo>
              </a:path>
            </a:pathLst>
          </a:custGeom>
          <a:solidFill>
            <a:srgbClr val="7030A0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  <a:extLst/>
        </p:spPr>
        <p:txBody>
          <a:bodyPr rtlCol="0" anchor="ctr"/>
          <a:lstStyle/>
          <a:p>
            <a:pPr defTabSz="914282">
              <a:defRPr/>
            </a:pPr>
            <a:endParaRPr lang="en-IN" b="1" kern="0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523529" y="484960"/>
            <a:ext cx="5600087" cy="81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is a point on side CB produced of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isosceles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triangle ABC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with AB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AC.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If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^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BC, EF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^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AC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Prove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that :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 ~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ECF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90317" y="1358097"/>
            <a:ext cx="1023419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>
              <a:tabLst>
                <a:tab pos="482919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313967" y="1649448"/>
            <a:ext cx="381000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>
              <a:spcBef>
                <a:spcPts val="682"/>
              </a:spcBef>
              <a:tabLst>
                <a:tab pos="439632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	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2362200" y="1906337"/>
            <a:ext cx="1321777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>
              <a:spcBef>
                <a:spcPts val="682"/>
              </a:spcBef>
              <a:tabLst>
                <a:tab pos="439632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2330450" y="2272497"/>
            <a:ext cx="2854421" cy="5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defTabSz="779252">
              <a:spcBef>
                <a:spcPts val="682"/>
              </a:spcBef>
              <a:tabLst>
                <a:tab pos="439632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[Angles opposite to equal sides are equal]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2438400" y="3511252"/>
            <a:ext cx="1793631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>
              <a:spcBef>
                <a:spcPts val="682"/>
              </a:spcBef>
              <a:tabLst>
                <a:tab pos="439632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[From (i)]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2438400" y="3835802"/>
            <a:ext cx="2419350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16" tIns="38958" rIns="77916" bIns="38958">
            <a:spAutoFit/>
          </a:bodyPr>
          <a:lstStyle/>
          <a:p>
            <a:pPr algn="just" defTabSz="779252">
              <a:spcBef>
                <a:spcPts val="682"/>
              </a:spcBef>
              <a:tabLst>
                <a:tab pos="439632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[Each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is 90º]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438400" y="4192082"/>
            <a:ext cx="3127141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>
              <a:spcBef>
                <a:spcPts val="682"/>
              </a:spcBef>
              <a:tabLst>
                <a:tab pos="439632" algn="l"/>
              </a:tabLst>
            </a:pP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[By AA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similarity criterion]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2377460" y="2882097"/>
            <a:ext cx="883457" cy="3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16" tIns="38958" rIns="77916" bIns="38958">
            <a:spAutoFit/>
          </a:bodyPr>
          <a:lstStyle/>
          <a:p>
            <a:pPr algn="just" defTabSz="779252">
              <a:spcBef>
                <a:spcPts val="682"/>
              </a:spcBef>
              <a:tabLst>
                <a:tab pos="439632" algn="l"/>
              </a:tabLs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i)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4495800" y="209550"/>
            <a:ext cx="3962400" cy="2639616"/>
            <a:chOff x="3779912" y="-57150"/>
            <a:chExt cx="3962400" cy="2639616"/>
          </a:xfrm>
        </p:grpSpPr>
        <p:sp>
          <p:nvSpPr>
            <p:cNvPr id="113" name="Rectangle 112"/>
            <p:cNvSpPr/>
            <p:nvPr/>
          </p:nvSpPr>
          <p:spPr bwMode="auto">
            <a:xfrm rot="-1620000">
              <a:off x="6430206" y="916249"/>
              <a:ext cx="216000" cy="216024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500" b="1" kern="0" dirty="0" smtClean="0">
                <a:solidFill>
                  <a:prstClr val="white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999835" y="2080359"/>
              <a:ext cx="216000" cy="216024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500" b="1" kern="0" dirty="0" smtClean="0">
                <a:solidFill>
                  <a:prstClr val="white"/>
                </a:solidFill>
              </a:endParaRPr>
            </a:p>
          </p:txBody>
        </p:sp>
        <p:grpSp>
          <p:nvGrpSpPr>
            <p:cNvPr id="115" name="Group 43"/>
            <p:cNvGrpSpPr>
              <a:grpSpLocks/>
            </p:cNvGrpSpPr>
            <p:nvPr/>
          </p:nvGrpSpPr>
          <p:grpSpPr bwMode="auto">
            <a:xfrm>
              <a:off x="3779912" y="-57150"/>
              <a:ext cx="3962400" cy="2639616"/>
              <a:chOff x="3432" y="-48"/>
              <a:chExt cx="2704" cy="2217"/>
            </a:xfrm>
          </p:grpSpPr>
          <p:sp>
            <p:nvSpPr>
              <p:cNvPr id="116" name="Isosceles Triangle 10"/>
              <p:cNvSpPr>
                <a:spLocks noChangeArrowheads="1"/>
              </p:cNvSpPr>
              <p:nvPr/>
            </p:nvSpPr>
            <p:spPr bwMode="auto">
              <a:xfrm>
                <a:off x="4316" y="194"/>
                <a:ext cx="1560" cy="1728"/>
              </a:xfrm>
              <a:prstGeom prst="triangle">
                <a:avLst>
                  <a:gd name="adj" fmla="val 50000"/>
                </a:avLst>
              </a:prstGeom>
              <a:noFill/>
              <a:ln w="38100" algn="ctr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defTabSz="779252">
                  <a:defRPr/>
                </a:pPr>
                <a:endParaRPr lang="en-US" sz="1500" b="1" kern="0" dirty="0" smtClean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7" name="Straight Connector 12"/>
              <p:cNvCxnSpPr>
                <a:cxnSpLocks noChangeShapeType="1"/>
                <a:stCxn id="116" idx="0"/>
              </p:cNvCxnSpPr>
              <p:nvPr/>
            </p:nvCxnSpPr>
            <p:spPr bwMode="auto">
              <a:xfrm>
                <a:off x="5096" y="182"/>
                <a:ext cx="1" cy="1738"/>
              </a:xfrm>
              <a:prstGeom prst="line">
                <a:avLst/>
              </a:prstGeom>
              <a:noFill/>
              <a:ln w="3810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" name="Straight Connector 14"/>
              <p:cNvCxnSpPr>
                <a:cxnSpLocks noChangeShapeType="1"/>
              </p:cNvCxnSpPr>
              <p:nvPr/>
            </p:nvCxnSpPr>
            <p:spPr bwMode="auto">
              <a:xfrm flipH="1" flipV="1">
                <a:off x="3669" y="1916"/>
                <a:ext cx="647" cy="5"/>
              </a:xfrm>
              <a:prstGeom prst="line">
                <a:avLst/>
              </a:prstGeom>
              <a:noFill/>
              <a:ln w="38100" algn="ctr">
                <a:solidFill>
                  <a:schemeClr val="bg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Straight Connector 17"/>
              <p:cNvCxnSpPr>
                <a:cxnSpLocks noChangeShapeType="1"/>
              </p:cNvCxnSpPr>
              <p:nvPr/>
            </p:nvCxnSpPr>
            <p:spPr bwMode="auto">
              <a:xfrm flipH="1">
                <a:off x="3678" y="732"/>
                <a:ext cx="1658" cy="1184"/>
              </a:xfrm>
              <a:prstGeom prst="line">
                <a:avLst/>
              </a:prstGeom>
              <a:noFill/>
              <a:ln w="3810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0" name="Rectangle 37"/>
              <p:cNvSpPr>
                <a:spLocks noChangeArrowheads="1"/>
              </p:cNvSpPr>
              <p:nvPr/>
            </p:nvSpPr>
            <p:spPr bwMode="auto">
              <a:xfrm>
                <a:off x="4990" y="-48"/>
                <a:ext cx="3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779252">
                  <a:spcBef>
                    <a:spcPts val="682"/>
                  </a:spcBef>
                  <a:tabLst>
                    <a:tab pos="439632" algn="l"/>
                  </a:tabLst>
                  <a:defRPr/>
                </a:pPr>
                <a:r>
                  <a:rPr lang="en-US" sz="15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500" b="1" kern="0" dirty="0" smtClean="0">
                  <a:solidFill>
                    <a:prstClr val="white"/>
                  </a:solidFill>
                  <a:latin typeface="Arial" charset="0"/>
                </a:endParaRPr>
              </a:p>
            </p:txBody>
          </p:sp>
          <p:sp>
            <p:nvSpPr>
              <p:cNvPr id="121" name="Rectangle 38"/>
              <p:cNvSpPr>
                <a:spLocks noChangeArrowheads="1"/>
              </p:cNvSpPr>
              <p:nvPr/>
            </p:nvSpPr>
            <p:spPr bwMode="auto">
              <a:xfrm>
                <a:off x="3432" y="1860"/>
                <a:ext cx="3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779252">
                  <a:spcBef>
                    <a:spcPts val="682"/>
                  </a:spcBef>
                  <a:tabLst>
                    <a:tab pos="439632" algn="l"/>
                  </a:tabLst>
                  <a:defRPr/>
                </a:pPr>
                <a:r>
                  <a:rPr lang="en-US" sz="15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E</a:t>
                </a:r>
                <a:endParaRPr lang="en-US" sz="1500" b="1" kern="0" dirty="0" smtClean="0">
                  <a:solidFill>
                    <a:prstClr val="white"/>
                  </a:solidFill>
                  <a:latin typeface="Arial" charset="0"/>
                </a:endParaRPr>
              </a:p>
            </p:txBody>
          </p:sp>
          <p:sp>
            <p:nvSpPr>
              <p:cNvPr id="122" name="Rectangle 39"/>
              <p:cNvSpPr>
                <a:spLocks noChangeArrowheads="1"/>
              </p:cNvSpPr>
              <p:nvPr/>
            </p:nvSpPr>
            <p:spPr bwMode="auto">
              <a:xfrm>
                <a:off x="4151" y="1898"/>
                <a:ext cx="34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779252">
                  <a:spcBef>
                    <a:spcPts val="682"/>
                  </a:spcBef>
                  <a:tabLst>
                    <a:tab pos="439632" algn="l"/>
                  </a:tabLst>
                  <a:defRPr/>
                </a:pPr>
                <a:r>
                  <a:rPr lang="en-US" sz="15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500" b="1" kern="0" dirty="0" smtClean="0">
                  <a:solidFill>
                    <a:prstClr val="white"/>
                  </a:solidFill>
                  <a:latin typeface="Arial" charset="0"/>
                </a:endParaRPr>
              </a:p>
            </p:txBody>
          </p:sp>
          <p:sp>
            <p:nvSpPr>
              <p:cNvPr id="123" name="Rectangle 40"/>
              <p:cNvSpPr>
                <a:spLocks noChangeArrowheads="1"/>
              </p:cNvSpPr>
              <p:nvPr/>
            </p:nvSpPr>
            <p:spPr bwMode="auto">
              <a:xfrm>
                <a:off x="4927" y="1892"/>
                <a:ext cx="34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779252">
                  <a:spcBef>
                    <a:spcPts val="682"/>
                  </a:spcBef>
                  <a:tabLst>
                    <a:tab pos="439632" algn="l"/>
                  </a:tabLst>
                  <a:defRPr/>
                </a:pPr>
                <a:r>
                  <a:rPr lang="en-US" sz="15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US" sz="1500" b="1" kern="0" dirty="0" smtClean="0">
                  <a:solidFill>
                    <a:prstClr val="white"/>
                  </a:solidFill>
                  <a:latin typeface="Arial" charset="0"/>
                </a:endParaRPr>
              </a:p>
            </p:txBody>
          </p:sp>
          <p:sp>
            <p:nvSpPr>
              <p:cNvPr id="124" name="Rectangle 41"/>
              <p:cNvSpPr>
                <a:spLocks noChangeArrowheads="1"/>
              </p:cNvSpPr>
              <p:nvPr/>
            </p:nvSpPr>
            <p:spPr bwMode="auto">
              <a:xfrm>
                <a:off x="5796" y="1850"/>
                <a:ext cx="3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779252">
                  <a:spcBef>
                    <a:spcPts val="682"/>
                  </a:spcBef>
                  <a:tabLst>
                    <a:tab pos="439632" algn="l"/>
                  </a:tabLst>
                  <a:defRPr/>
                </a:pPr>
                <a:r>
                  <a:rPr lang="en-US" sz="15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500" b="1" kern="0" dirty="0" smtClean="0">
                  <a:solidFill>
                    <a:prstClr val="white"/>
                  </a:solidFill>
                  <a:latin typeface="Arial" charset="0"/>
                </a:endParaRPr>
              </a:p>
            </p:txBody>
          </p:sp>
          <p:sp>
            <p:nvSpPr>
              <p:cNvPr id="125" name="Rectangle 42"/>
              <p:cNvSpPr>
                <a:spLocks noChangeArrowheads="1"/>
              </p:cNvSpPr>
              <p:nvPr/>
            </p:nvSpPr>
            <p:spPr bwMode="auto">
              <a:xfrm>
                <a:off x="5336" y="563"/>
                <a:ext cx="3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779252">
                  <a:spcBef>
                    <a:spcPts val="682"/>
                  </a:spcBef>
                  <a:tabLst>
                    <a:tab pos="439632" algn="l"/>
                  </a:tabLst>
                  <a:defRPr/>
                </a:pPr>
                <a:r>
                  <a:rPr lang="en-US" sz="15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F</a:t>
                </a:r>
                <a:endParaRPr lang="en-US" sz="1500" b="1" kern="0" dirty="0" smtClean="0">
                  <a:solidFill>
                    <a:prstClr val="white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 rot="17793661">
            <a:off x="6205254" y="1419132"/>
            <a:ext cx="2776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/>
            <a:r>
              <a:rPr lang="en-US" sz="1500" b="1" dirty="0" smtClean="0">
                <a:solidFill>
                  <a:prstClr val="white"/>
                </a:solidFill>
              </a:rPr>
              <a:t>ll</a:t>
            </a:r>
            <a:endParaRPr lang="en-IN" sz="1500" b="1" dirty="0">
              <a:solidFill>
                <a:prstClr val="white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rot="3806339" flipH="1">
            <a:off x="7377488" y="1383374"/>
            <a:ext cx="2776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/>
            <a:r>
              <a:rPr lang="en-US" sz="1500" b="1" dirty="0" smtClean="0">
                <a:solidFill>
                  <a:prstClr val="white"/>
                </a:solidFill>
              </a:rPr>
              <a:t>ll</a:t>
            </a:r>
            <a:endParaRPr lang="en-IN" sz="1500" b="1" dirty="0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rot="17793661">
            <a:off x="6195448" y="140934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defRPr>
            </a:lvl1pPr>
          </a:lstStyle>
          <a:p>
            <a:pPr defTabSz="914282">
              <a:defRPr/>
            </a:pPr>
            <a:r>
              <a:rPr lang="en-US" kern="0" dirty="0">
                <a:solidFill>
                  <a:prstClr val="white"/>
                </a:solidFill>
              </a:rPr>
              <a:t>ll</a:t>
            </a:r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 rot="3806339" flipH="1">
            <a:off x="7367682" y="137358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FF0000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Arial Rounded MT Bold" pitchFamily="34" charset="0"/>
              </a:defRPr>
            </a:lvl1pPr>
          </a:lstStyle>
          <a:p>
            <a:pPr defTabSz="914282">
              <a:defRPr/>
            </a:pPr>
            <a:r>
              <a:rPr lang="en-US" kern="0" dirty="0">
                <a:solidFill>
                  <a:prstClr val="white"/>
                </a:solidFill>
              </a:rPr>
              <a:t>ll</a:t>
            </a:r>
            <a:endParaRPr lang="en-IN" kern="0" dirty="0">
              <a:solidFill>
                <a:prstClr val="white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 bwMode="auto">
          <a:xfrm>
            <a:off x="6940828" y="515620"/>
            <a:ext cx="0" cy="2032319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/>
        </p:spPr>
      </p:cxnSp>
      <p:cxnSp>
        <p:nvCxnSpPr>
          <p:cNvPr id="131" name="Straight Connector 130"/>
          <p:cNvCxnSpPr/>
          <p:nvPr/>
        </p:nvCxnSpPr>
        <p:spPr bwMode="auto">
          <a:xfrm flipH="1">
            <a:off x="5763786" y="2554523"/>
            <a:ext cx="2343502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/>
        </p:spPr>
      </p:cxnSp>
      <p:cxnSp>
        <p:nvCxnSpPr>
          <p:cNvPr id="132" name="Straight Connector 131"/>
          <p:cNvCxnSpPr/>
          <p:nvPr/>
        </p:nvCxnSpPr>
        <p:spPr bwMode="auto">
          <a:xfrm flipV="1">
            <a:off x="4873251" y="1138190"/>
            <a:ext cx="2411037" cy="1401818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/>
        </p:spPr>
      </p:cxnSp>
      <p:cxnSp>
        <p:nvCxnSpPr>
          <p:cNvPr id="133" name="Straight Connector 132"/>
          <p:cNvCxnSpPr/>
          <p:nvPr/>
        </p:nvCxnSpPr>
        <p:spPr bwMode="auto">
          <a:xfrm flipH="1" flipV="1">
            <a:off x="6941428" y="502920"/>
            <a:ext cx="1150620" cy="207264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/>
        </p:spPr>
      </p:cxnSp>
      <p:sp>
        <p:nvSpPr>
          <p:cNvPr id="144" name="Rectangle 143"/>
          <p:cNvSpPr/>
          <p:nvPr/>
        </p:nvSpPr>
        <p:spPr bwMode="auto">
          <a:xfrm rot="19920000">
            <a:off x="7159138" y="1196332"/>
            <a:ext cx="187149" cy="189188"/>
          </a:xfrm>
          <a:prstGeom prst="rect">
            <a:avLst/>
          </a:prstGeom>
          <a:solidFill>
            <a:srgbClr val="FF0000"/>
          </a:solidFill>
          <a:ln w="38100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>
              <a:defRPr/>
            </a:pPr>
            <a:endParaRPr lang="en-IN" b="1" kern="0" dirty="0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6727075" y="2349219"/>
            <a:ext cx="190500" cy="188405"/>
          </a:xfrm>
          <a:prstGeom prst="rect">
            <a:avLst/>
          </a:prstGeom>
          <a:solidFill>
            <a:srgbClr val="FF0000"/>
          </a:solidFill>
          <a:ln w="38100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>
              <a:defRPr/>
            </a:pPr>
            <a:endParaRPr lang="en-IN" b="1" kern="0" dirty="0">
              <a:solidFill>
                <a:prstClr val="white"/>
              </a:solidFill>
            </a:endParaRPr>
          </a:p>
        </p:txBody>
      </p:sp>
      <p:sp>
        <p:nvSpPr>
          <p:cNvPr id="146" name="Arc 2"/>
          <p:cNvSpPr/>
          <p:nvPr/>
        </p:nvSpPr>
        <p:spPr bwMode="auto">
          <a:xfrm>
            <a:off x="5790210" y="2306441"/>
            <a:ext cx="334221" cy="239681"/>
          </a:xfrm>
          <a:custGeom>
            <a:avLst/>
            <a:gdLst>
              <a:gd name="connsiteX0" fmla="*/ 133788 w 322548"/>
              <a:gd name="connsiteY0" fmla="*/ 3030 h 414218"/>
              <a:gd name="connsiteX1" fmla="*/ 290639 w 322548"/>
              <a:gd name="connsiteY1" fmla="*/ 83437 h 414218"/>
              <a:gd name="connsiteX2" fmla="*/ 320974 w 322548"/>
              <a:gd name="connsiteY2" fmla="*/ 235982 h 414218"/>
              <a:gd name="connsiteX3" fmla="*/ 161274 w 322548"/>
              <a:gd name="connsiteY3" fmla="*/ 207109 h 414218"/>
              <a:gd name="connsiteX4" fmla="*/ 133788 w 322548"/>
              <a:gd name="connsiteY4" fmla="*/ 3030 h 414218"/>
              <a:gd name="connsiteX0" fmla="*/ 133788 w 322548"/>
              <a:gd name="connsiteY0" fmla="*/ 3030 h 414218"/>
              <a:gd name="connsiteX1" fmla="*/ 290639 w 322548"/>
              <a:gd name="connsiteY1" fmla="*/ 83437 h 414218"/>
              <a:gd name="connsiteX2" fmla="*/ 320974 w 322548"/>
              <a:gd name="connsiteY2" fmla="*/ 235982 h 414218"/>
              <a:gd name="connsiteX0" fmla="*/ 123254 w 312015"/>
              <a:gd name="connsiteY0" fmla="*/ 3035 h 239681"/>
              <a:gd name="connsiteX1" fmla="*/ 280105 w 312015"/>
              <a:gd name="connsiteY1" fmla="*/ 83442 h 239681"/>
              <a:gd name="connsiteX2" fmla="*/ 310440 w 312015"/>
              <a:gd name="connsiteY2" fmla="*/ 235987 h 239681"/>
              <a:gd name="connsiteX3" fmla="*/ 428 w 312015"/>
              <a:gd name="connsiteY3" fmla="*/ 239681 h 239681"/>
              <a:gd name="connsiteX4" fmla="*/ 123254 w 312015"/>
              <a:gd name="connsiteY4" fmla="*/ 3035 h 239681"/>
              <a:gd name="connsiteX0" fmla="*/ 123254 w 312015"/>
              <a:gd name="connsiteY0" fmla="*/ 3035 h 239681"/>
              <a:gd name="connsiteX1" fmla="*/ 280105 w 312015"/>
              <a:gd name="connsiteY1" fmla="*/ 83442 h 239681"/>
              <a:gd name="connsiteX2" fmla="*/ 310440 w 312015"/>
              <a:gd name="connsiteY2" fmla="*/ 235987 h 239681"/>
              <a:gd name="connsiteX0" fmla="*/ 129410 w 318171"/>
              <a:gd name="connsiteY0" fmla="*/ 3035 h 239681"/>
              <a:gd name="connsiteX1" fmla="*/ 286261 w 318171"/>
              <a:gd name="connsiteY1" fmla="*/ 83442 h 239681"/>
              <a:gd name="connsiteX2" fmla="*/ 316596 w 318171"/>
              <a:gd name="connsiteY2" fmla="*/ 235987 h 239681"/>
              <a:gd name="connsiteX3" fmla="*/ 6584 w 318171"/>
              <a:gd name="connsiteY3" fmla="*/ 239681 h 239681"/>
              <a:gd name="connsiteX4" fmla="*/ 100423 w 318171"/>
              <a:gd name="connsiteY4" fmla="*/ 59315 h 239681"/>
              <a:gd name="connsiteX5" fmla="*/ 129410 w 318171"/>
              <a:gd name="connsiteY5" fmla="*/ 3035 h 239681"/>
              <a:gd name="connsiteX0" fmla="*/ 129410 w 318171"/>
              <a:gd name="connsiteY0" fmla="*/ 3035 h 239681"/>
              <a:gd name="connsiteX1" fmla="*/ 286261 w 318171"/>
              <a:gd name="connsiteY1" fmla="*/ 83442 h 239681"/>
              <a:gd name="connsiteX2" fmla="*/ 316596 w 318171"/>
              <a:gd name="connsiteY2" fmla="*/ 235987 h 239681"/>
              <a:gd name="connsiteX0" fmla="*/ 145460 w 334221"/>
              <a:gd name="connsiteY0" fmla="*/ 3035 h 239681"/>
              <a:gd name="connsiteX1" fmla="*/ 302311 w 334221"/>
              <a:gd name="connsiteY1" fmla="*/ 83442 h 239681"/>
              <a:gd name="connsiteX2" fmla="*/ 332646 w 334221"/>
              <a:gd name="connsiteY2" fmla="*/ 235987 h 239681"/>
              <a:gd name="connsiteX3" fmla="*/ 22634 w 334221"/>
              <a:gd name="connsiteY3" fmla="*/ 239681 h 239681"/>
              <a:gd name="connsiteX4" fmla="*/ 36307 w 334221"/>
              <a:gd name="connsiteY4" fmla="*/ 202112 h 239681"/>
              <a:gd name="connsiteX5" fmla="*/ 116473 w 334221"/>
              <a:gd name="connsiteY5" fmla="*/ 59315 h 239681"/>
              <a:gd name="connsiteX6" fmla="*/ 145460 w 334221"/>
              <a:gd name="connsiteY6" fmla="*/ 3035 h 239681"/>
              <a:gd name="connsiteX0" fmla="*/ 145460 w 334221"/>
              <a:gd name="connsiteY0" fmla="*/ 3035 h 239681"/>
              <a:gd name="connsiteX1" fmla="*/ 302311 w 334221"/>
              <a:gd name="connsiteY1" fmla="*/ 83442 h 239681"/>
              <a:gd name="connsiteX2" fmla="*/ 332646 w 334221"/>
              <a:gd name="connsiteY2" fmla="*/ 235987 h 23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21" h="239681" stroke="0" extrusionOk="0">
                <a:moveTo>
                  <a:pt x="145460" y="3035"/>
                </a:moveTo>
                <a:cubicBezTo>
                  <a:pt x="205366" y="-10271"/>
                  <a:pt x="266008" y="20816"/>
                  <a:pt x="302311" y="83442"/>
                </a:cubicBezTo>
                <a:cubicBezTo>
                  <a:pt x="327665" y="127180"/>
                  <a:pt x="338565" y="181993"/>
                  <a:pt x="332646" y="235987"/>
                </a:cubicBezTo>
                <a:lnTo>
                  <a:pt x="22634" y="239681"/>
                </a:lnTo>
                <a:cubicBezTo>
                  <a:pt x="-28426" y="232783"/>
                  <a:pt x="20667" y="232173"/>
                  <a:pt x="36307" y="202112"/>
                </a:cubicBezTo>
                <a:cubicBezTo>
                  <a:pt x="51947" y="172051"/>
                  <a:pt x="96611" y="91242"/>
                  <a:pt x="116473" y="59315"/>
                </a:cubicBezTo>
                <a:cubicBezTo>
                  <a:pt x="136944" y="19874"/>
                  <a:pt x="116575" y="-986"/>
                  <a:pt x="145460" y="3035"/>
                </a:cubicBezTo>
                <a:close/>
              </a:path>
              <a:path w="334221" h="239681" fill="none">
                <a:moveTo>
                  <a:pt x="145460" y="3035"/>
                </a:moveTo>
                <a:cubicBezTo>
                  <a:pt x="205366" y="-10271"/>
                  <a:pt x="266008" y="20816"/>
                  <a:pt x="302311" y="83442"/>
                </a:cubicBezTo>
                <a:cubicBezTo>
                  <a:pt x="327665" y="127180"/>
                  <a:pt x="338565" y="181993"/>
                  <a:pt x="332646" y="235987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  <a:extLst/>
        </p:spPr>
        <p:txBody>
          <a:bodyPr rtlCol="0" anchor="ctr"/>
          <a:lstStyle/>
          <a:p>
            <a:pPr defTabSz="914282">
              <a:defRPr/>
            </a:pPr>
            <a:endParaRPr lang="en-IN" b="1" kern="0" dirty="0">
              <a:solidFill>
                <a:prstClr val="white"/>
              </a:solidFill>
            </a:endParaRPr>
          </a:p>
        </p:txBody>
      </p:sp>
      <p:sp>
        <p:nvSpPr>
          <p:cNvPr id="147" name="Arc 2"/>
          <p:cNvSpPr/>
          <p:nvPr/>
        </p:nvSpPr>
        <p:spPr bwMode="auto">
          <a:xfrm flipH="1">
            <a:off x="7764147" y="2323402"/>
            <a:ext cx="334221" cy="239681"/>
          </a:xfrm>
          <a:custGeom>
            <a:avLst/>
            <a:gdLst>
              <a:gd name="connsiteX0" fmla="*/ 133788 w 322548"/>
              <a:gd name="connsiteY0" fmla="*/ 3030 h 414218"/>
              <a:gd name="connsiteX1" fmla="*/ 290639 w 322548"/>
              <a:gd name="connsiteY1" fmla="*/ 83437 h 414218"/>
              <a:gd name="connsiteX2" fmla="*/ 320974 w 322548"/>
              <a:gd name="connsiteY2" fmla="*/ 235982 h 414218"/>
              <a:gd name="connsiteX3" fmla="*/ 161274 w 322548"/>
              <a:gd name="connsiteY3" fmla="*/ 207109 h 414218"/>
              <a:gd name="connsiteX4" fmla="*/ 133788 w 322548"/>
              <a:gd name="connsiteY4" fmla="*/ 3030 h 414218"/>
              <a:gd name="connsiteX0" fmla="*/ 133788 w 322548"/>
              <a:gd name="connsiteY0" fmla="*/ 3030 h 414218"/>
              <a:gd name="connsiteX1" fmla="*/ 290639 w 322548"/>
              <a:gd name="connsiteY1" fmla="*/ 83437 h 414218"/>
              <a:gd name="connsiteX2" fmla="*/ 320974 w 322548"/>
              <a:gd name="connsiteY2" fmla="*/ 235982 h 414218"/>
              <a:gd name="connsiteX0" fmla="*/ 123254 w 312015"/>
              <a:gd name="connsiteY0" fmla="*/ 3035 h 239681"/>
              <a:gd name="connsiteX1" fmla="*/ 280105 w 312015"/>
              <a:gd name="connsiteY1" fmla="*/ 83442 h 239681"/>
              <a:gd name="connsiteX2" fmla="*/ 310440 w 312015"/>
              <a:gd name="connsiteY2" fmla="*/ 235987 h 239681"/>
              <a:gd name="connsiteX3" fmla="*/ 428 w 312015"/>
              <a:gd name="connsiteY3" fmla="*/ 239681 h 239681"/>
              <a:gd name="connsiteX4" fmla="*/ 123254 w 312015"/>
              <a:gd name="connsiteY4" fmla="*/ 3035 h 239681"/>
              <a:gd name="connsiteX0" fmla="*/ 123254 w 312015"/>
              <a:gd name="connsiteY0" fmla="*/ 3035 h 239681"/>
              <a:gd name="connsiteX1" fmla="*/ 280105 w 312015"/>
              <a:gd name="connsiteY1" fmla="*/ 83442 h 239681"/>
              <a:gd name="connsiteX2" fmla="*/ 310440 w 312015"/>
              <a:gd name="connsiteY2" fmla="*/ 235987 h 239681"/>
              <a:gd name="connsiteX0" fmla="*/ 129410 w 318171"/>
              <a:gd name="connsiteY0" fmla="*/ 3035 h 239681"/>
              <a:gd name="connsiteX1" fmla="*/ 286261 w 318171"/>
              <a:gd name="connsiteY1" fmla="*/ 83442 h 239681"/>
              <a:gd name="connsiteX2" fmla="*/ 316596 w 318171"/>
              <a:gd name="connsiteY2" fmla="*/ 235987 h 239681"/>
              <a:gd name="connsiteX3" fmla="*/ 6584 w 318171"/>
              <a:gd name="connsiteY3" fmla="*/ 239681 h 239681"/>
              <a:gd name="connsiteX4" fmla="*/ 100423 w 318171"/>
              <a:gd name="connsiteY4" fmla="*/ 59315 h 239681"/>
              <a:gd name="connsiteX5" fmla="*/ 129410 w 318171"/>
              <a:gd name="connsiteY5" fmla="*/ 3035 h 239681"/>
              <a:gd name="connsiteX0" fmla="*/ 129410 w 318171"/>
              <a:gd name="connsiteY0" fmla="*/ 3035 h 239681"/>
              <a:gd name="connsiteX1" fmla="*/ 286261 w 318171"/>
              <a:gd name="connsiteY1" fmla="*/ 83442 h 239681"/>
              <a:gd name="connsiteX2" fmla="*/ 316596 w 318171"/>
              <a:gd name="connsiteY2" fmla="*/ 235987 h 239681"/>
              <a:gd name="connsiteX0" fmla="*/ 145460 w 334221"/>
              <a:gd name="connsiteY0" fmla="*/ 3035 h 239681"/>
              <a:gd name="connsiteX1" fmla="*/ 302311 w 334221"/>
              <a:gd name="connsiteY1" fmla="*/ 83442 h 239681"/>
              <a:gd name="connsiteX2" fmla="*/ 332646 w 334221"/>
              <a:gd name="connsiteY2" fmla="*/ 235987 h 239681"/>
              <a:gd name="connsiteX3" fmla="*/ 22634 w 334221"/>
              <a:gd name="connsiteY3" fmla="*/ 239681 h 239681"/>
              <a:gd name="connsiteX4" fmla="*/ 36307 w 334221"/>
              <a:gd name="connsiteY4" fmla="*/ 202112 h 239681"/>
              <a:gd name="connsiteX5" fmla="*/ 116473 w 334221"/>
              <a:gd name="connsiteY5" fmla="*/ 59315 h 239681"/>
              <a:gd name="connsiteX6" fmla="*/ 145460 w 334221"/>
              <a:gd name="connsiteY6" fmla="*/ 3035 h 239681"/>
              <a:gd name="connsiteX0" fmla="*/ 145460 w 334221"/>
              <a:gd name="connsiteY0" fmla="*/ 3035 h 239681"/>
              <a:gd name="connsiteX1" fmla="*/ 302311 w 334221"/>
              <a:gd name="connsiteY1" fmla="*/ 83442 h 239681"/>
              <a:gd name="connsiteX2" fmla="*/ 332646 w 334221"/>
              <a:gd name="connsiteY2" fmla="*/ 235987 h 23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21" h="239681" stroke="0" extrusionOk="0">
                <a:moveTo>
                  <a:pt x="145460" y="3035"/>
                </a:moveTo>
                <a:cubicBezTo>
                  <a:pt x="205366" y="-10271"/>
                  <a:pt x="266008" y="20816"/>
                  <a:pt x="302311" y="83442"/>
                </a:cubicBezTo>
                <a:cubicBezTo>
                  <a:pt x="327665" y="127180"/>
                  <a:pt x="338565" y="181993"/>
                  <a:pt x="332646" y="235987"/>
                </a:cubicBezTo>
                <a:lnTo>
                  <a:pt x="22634" y="239681"/>
                </a:lnTo>
                <a:cubicBezTo>
                  <a:pt x="-28426" y="232783"/>
                  <a:pt x="20667" y="232173"/>
                  <a:pt x="36307" y="202112"/>
                </a:cubicBezTo>
                <a:cubicBezTo>
                  <a:pt x="51947" y="172051"/>
                  <a:pt x="96611" y="91242"/>
                  <a:pt x="116473" y="59315"/>
                </a:cubicBezTo>
                <a:cubicBezTo>
                  <a:pt x="136944" y="19874"/>
                  <a:pt x="116575" y="-986"/>
                  <a:pt x="145460" y="3035"/>
                </a:cubicBezTo>
                <a:close/>
              </a:path>
              <a:path w="334221" h="239681" fill="none">
                <a:moveTo>
                  <a:pt x="145460" y="3035"/>
                </a:moveTo>
                <a:cubicBezTo>
                  <a:pt x="205366" y="-10271"/>
                  <a:pt x="266008" y="20816"/>
                  <a:pt x="302311" y="83442"/>
                </a:cubicBezTo>
                <a:cubicBezTo>
                  <a:pt x="327665" y="127180"/>
                  <a:pt x="338565" y="181993"/>
                  <a:pt x="332646" y="235987"/>
                </a:cubicBez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</a:ln>
          <a:effectLst/>
          <a:extLst/>
        </p:spPr>
        <p:txBody>
          <a:bodyPr rtlCol="0" anchor="ctr"/>
          <a:lstStyle/>
          <a:p>
            <a:pPr defTabSz="914282">
              <a:defRPr/>
            </a:pPr>
            <a:endParaRPr lang="en-IN" b="1" kern="0" dirty="0">
              <a:solidFill>
                <a:prstClr val="white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28232" y="1892681"/>
            <a:ext cx="5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449606" y="18926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734456" y="1892681"/>
            <a:ext cx="6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52945" y="2272497"/>
            <a:ext cx="81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ABC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449606" y="22724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45142" y="227249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52945" y="2882097"/>
            <a:ext cx="81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ABD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449606" y="28820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645142" y="2882097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ECF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13642" y="3207287"/>
            <a:ext cx="286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ABD and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ECF,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63352" y="3504424"/>
            <a:ext cx="81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ABD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449606" y="35044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655549" y="3504424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FCE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3352" y="3835802"/>
            <a:ext cx="81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ADB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449606" y="38358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655549" y="383580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EFC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3352" y="4192082"/>
            <a:ext cx="81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ABD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449606" y="4192082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82"/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~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55549" y="419208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ECF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22707" y="2272497"/>
            <a:ext cx="31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22707" y="2882097"/>
            <a:ext cx="31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93224" y="4192082"/>
            <a:ext cx="31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2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i="1" dirty="0">
              <a:solidFill>
                <a:prstClr val="white"/>
              </a:solidFill>
              <a:latin typeface="Book Antiqua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627353" y="195053"/>
            <a:ext cx="1889294" cy="461665"/>
            <a:chOff x="2906126" y="-618340"/>
            <a:chExt cx="2621292" cy="609931"/>
          </a:xfrm>
        </p:grpSpPr>
        <p:sp>
          <p:nvSpPr>
            <p:cNvPr id="75" name="Rounded Rectangle 74"/>
            <p:cNvSpPr/>
            <p:nvPr/>
          </p:nvSpPr>
          <p:spPr>
            <a:xfrm>
              <a:off x="2906724" y="-502585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06126" y="-618340"/>
              <a:ext cx="2621292" cy="60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EX.6.3 Q.11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774658" y="4192082"/>
            <a:ext cx="1584188" cy="32935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4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4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5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7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5" presetClass="emph" presetSubtype="0" repeatCount="3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35" presetClass="emph" presetSubtype="0" repeatCount="3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3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100" grpId="0" animBg="1"/>
      <p:bldP spid="101" grpId="0" animBg="1"/>
      <p:bldP spid="101" grpId="1" animBg="1"/>
      <p:bldP spid="101" grpId="2" animBg="1"/>
      <p:bldP spid="101" grpId="3" animBg="1"/>
      <p:bldP spid="102" grpId="0" animBg="1"/>
      <p:bldP spid="102" grpId="1" animBg="1"/>
      <p:bldP spid="102" grpId="2" animBg="1"/>
      <p:bldP spid="102" grpId="3" animBg="1"/>
      <p:bldP spid="104" grpId="0"/>
      <p:bldP spid="106" grpId="0"/>
      <p:bldP spid="107" grpId="0"/>
      <p:bldP spid="108" grpId="0"/>
      <p:bldP spid="109" grpId="0"/>
      <p:bldP spid="110" grpId="0"/>
      <p:bldP spid="111" grpId="0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44" grpId="0" animBg="1"/>
      <p:bldP spid="144" grpId="1" animBg="1"/>
      <p:bldP spid="144" grpId="2" animBg="1"/>
      <p:bldP spid="144" grpId="3" animBg="1"/>
      <p:bldP spid="144" grpId="4" animBg="1"/>
      <p:bldP spid="144" grpId="5" animBg="1"/>
      <p:bldP spid="145" grpId="0" animBg="1"/>
      <p:bldP spid="145" grpId="1" animBg="1"/>
      <p:bldP spid="145" grpId="2" animBg="1"/>
      <p:bldP spid="145" grpId="3" animBg="1"/>
      <p:bldP spid="145" grpId="4" animBg="1"/>
      <p:bldP spid="145" grpId="5" animBg="1"/>
      <p:bldP spid="146" grpId="0" animBg="1"/>
      <p:bldP spid="147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853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unded Rectangle 155"/>
          <p:cNvSpPr/>
          <p:nvPr/>
        </p:nvSpPr>
        <p:spPr>
          <a:xfrm>
            <a:off x="2362747" y="2493237"/>
            <a:ext cx="374755" cy="51843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2385703" y="1642624"/>
            <a:ext cx="374755" cy="518437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4535409" y="2315434"/>
            <a:ext cx="374756" cy="192391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5624953" y="2160649"/>
            <a:ext cx="255963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466126" y="2945719"/>
            <a:ext cx="309715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6544819" y="2181609"/>
            <a:ext cx="255963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72851" y="1323975"/>
            <a:ext cx="4133435" cy="2131425"/>
            <a:chOff x="4472851" y="904875"/>
            <a:chExt cx="4133435" cy="2131425"/>
          </a:xfrm>
        </p:grpSpPr>
        <p:grpSp>
          <p:nvGrpSpPr>
            <p:cNvPr id="8" name="Group 7"/>
            <p:cNvGrpSpPr/>
            <p:nvPr/>
          </p:nvGrpSpPr>
          <p:grpSpPr>
            <a:xfrm>
              <a:off x="4472851" y="904875"/>
              <a:ext cx="4133435" cy="2044050"/>
              <a:chOff x="4472851" y="904875"/>
              <a:chExt cx="4133435" cy="204405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472851" y="1001414"/>
                <a:ext cx="4133435" cy="1822867"/>
                <a:chOff x="4411459" y="1689058"/>
                <a:chExt cx="4133435" cy="1822867"/>
              </a:xfrm>
            </p:grpSpPr>
            <p:sp>
              <p:nvSpPr>
                <p:cNvPr id="23" name="Isosceles Triangle 22"/>
                <p:cNvSpPr/>
                <p:nvPr/>
              </p:nvSpPr>
              <p:spPr bwMode="auto">
                <a:xfrm>
                  <a:off x="6693130" y="1993020"/>
                  <a:ext cx="1745364" cy="1179892"/>
                </a:xfrm>
                <a:prstGeom prst="triangle">
                  <a:avLst>
                    <a:gd name="adj" fmla="val 12727"/>
                  </a:avLst>
                </a:prstGeom>
                <a:noFill/>
                <a:ln w="285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1" dirty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787237" y="1689058"/>
                  <a:ext cx="320922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P</a:t>
                  </a:r>
                  <a:endParaRPr lang="en-US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558251" y="3145510"/>
                  <a:ext cx="34817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Q</a:t>
                  </a:r>
                  <a:endParaRPr lang="en-US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199928" y="3173371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R</a:t>
                  </a:r>
                  <a:endParaRPr lang="en-US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11459" y="2521864"/>
                  <a:ext cx="4828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2.5</a:t>
                  </a:r>
                  <a:endParaRPr lang="en-US" sz="16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313886" y="3165786"/>
                  <a:ext cx="45717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10</a:t>
                  </a:r>
                  <a:endParaRPr lang="en-US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469116" y="2422795"/>
                  <a:ext cx="3032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6</a:t>
                  </a:r>
                  <a:endParaRPr lang="en-US" sz="1600" b="1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4579990" y="1978840"/>
                  <a:ext cx="1962004" cy="1516803"/>
                  <a:chOff x="4753229" y="2517686"/>
                  <a:chExt cx="1783635" cy="1253557"/>
                </a:xfrm>
              </p:grpSpPr>
              <p:sp>
                <p:nvSpPr>
                  <p:cNvPr id="37" name="Isosceles Triangle 36"/>
                  <p:cNvSpPr/>
                  <p:nvPr/>
                </p:nvSpPr>
                <p:spPr bwMode="auto">
                  <a:xfrm>
                    <a:off x="4884739" y="2771252"/>
                    <a:ext cx="1499928" cy="749013"/>
                  </a:xfrm>
                  <a:custGeom>
                    <a:avLst/>
                    <a:gdLst>
                      <a:gd name="connsiteX0" fmla="*/ 0 w 1411801"/>
                      <a:gd name="connsiteY0" fmla="*/ 953931 h 953931"/>
                      <a:gd name="connsiteX1" fmla="*/ 360348 w 1411801"/>
                      <a:gd name="connsiteY1" fmla="*/ 0 h 953931"/>
                      <a:gd name="connsiteX2" fmla="*/ 1411801 w 1411801"/>
                      <a:gd name="connsiteY2" fmla="*/ 953931 h 953931"/>
                      <a:gd name="connsiteX3" fmla="*/ 0 w 1411801"/>
                      <a:gd name="connsiteY3" fmla="*/ 953931 h 953931"/>
                      <a:gd name="connsiteX0" fmla="*/ 0 w 1707076"/>
                      <a:gd name="connsiteY0" fmla="*/ 953931 h 972981"/>
                      <a:gd name="connsiteX1" fmla="*/ 360348 w 1707076"/>
                      <a:gd name="connsiteY1" fmla="*/ 0 h 972981"/>
                      <a:gd name="connsiteX2" fmla="*/ 1707076 w 1707076"/>
                      <a:gd name="connsiteY2" fmla="*/ 972981 h 972981"/>
                      <a:gd name="connsiteX3" fmla="*/ 0 w 1707076"/>
                      <a:gd name="connsiteY3" fmla="*/ 953931 h 972981"/>
                      <a:gd name="connsiteX0" fmla="*/ 0 w 1707076"/>
                      <a:gd name="connsiteY0" fmla="*/ 887256 h 906306"/>
                      <a:gd name="connsiteX1" fmla="*/ 388923 w 1707076"/>
                      <a:gd name="connsiteY1" fmla="*/ 0 h 906306"/>
                      <a:gd name="connsiteX2" fmla="*/ 1707076 w 1707076"/>
                      <a:gd name="connsiteY2" fmla="*/ 906306 h 906306"/>
                      <a:gd name="connsiteX3" fmla="*/ 0 w 1707076"/>
                      <a:gd name="connsiteY3" fmla="*/ 887256 h 906306"/>
                      <a:gd name="connsiteX0" fmla="*/ 0 w 1649926"/>
                      <a:gd name="connsiteY0" fmla="*/ 887256 h 906306"/>
                      <a:gd name="connsiteX1" fmla="*/ 388923 w 1649926"/>
                      <a:gd name="connsiteY1" fmla="*/ 0 h 906306"/>
                      <a:gd name="connsiteX2" fmla="*/ 1649926 w 1649926"/>
                      <a:gd name="connsiteY2" fmla="*/ 906306 h 906306"/>
                      <a:gd name="connsiteX3" fmla="*/ 0 w 1649926"/>
                      <a:gd name="connsiteY3" fmla="*/ 887256 h 906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49926" h="906306">
                        <a:moveTo>
                          <a:pt x="0" y="887256"/>
                        </a:moveTo>
                        <a:lnTo>
                          <a:pt x="388923" y="0"/>
                        </a:lnTo>
                        <a:lnTo>
                          <a:pt x="1649926" y="906306"/>
                        </a:lnTo>
                        <a:lnTo>
                          <a:pt x="0" y="887256"/>
                        </a:ln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b="1" dirty="0" smtClea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079087" y="2517686"/>
                    <a:ext cx="342750" cy="279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latin typeface="Bookman Old Style" pitchFamily="18" charset="0"/>
                      </a:rPr>
                      <a:t>M</a:t>
                    </a:r>
                    <a:endParaRPr lang="en-US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4753229" y="3475773"/>
                    <a:ext cx="306319" cy="279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latin typeface="Bookman Old Style" pitchFamily="18" charset="0"/>
                      </a:rPr>
                      <a:t>N</a:t>
                    </a:r>
                    <a:endParaRPr lang="en-US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245118" y="3491446"/>
                    <a:ext cx="291746" cy="279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prstClr val="white"/>
                        </a:solidFill>
                        <a:latin typeface="Bookman Old Style" pitchFamily="18" charset="0"/>
                      </a:rPr>
                      <a:t>L</a:t>
                    </a:r>
                    <a:endParaRPr lang="en-US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5522986" y="2389063"/>
                  <a:ext cx="3032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5</a:t>
                  </a:r>
                  <a:endParaRPr lang="en-US" sz="16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981461" y="2408896"/>
                  <a:ext cx="44755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70°</a:t>
                  </a:r>
                  <a:endParaRPr lang="en-US" sz="14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758612" y="2881668"/>
                  <a:ext cx="44755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70°</a:t>
                  </a:r>
                  <a:endParaRPr lang="en-US" sz="1400" b="1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" name="Arc 3"/>
              <p:cNvSpPr/>
              <p:nvPr/>
            </p:nvSpPr>
            <p:spPr>
              <a:xfrm rot="6415145">
                <a:off x="4825889" y="937825"/>
                <a:ext cx="831273" cy="831273"/>
              </a:xfrm>
              <a:prstGeom prst="arc">
                <a:avLst>
                  <a:gd name="adj1" fmla="val 19410424"/>
                  <a:gd name="adj2" fmla="val 111902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Arc 118"/>
              <p:cNvSpPr/>
              <p:nvPr/>
            </p:nvSpPr>
            <p:spPr>
              <a:xfrm rot="6415145">
                <a:off x="4811522" y="904875"/>
                <a:ext cx="831273" cy="831273"/>
              </a:xfrm>
              <a:prstGeom prst="arc">
                <a:avLst>
                  <a:gd name="adj1" fmla="val 19529110"/>
                  <a:gd name="adj2" fmla="val 0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Arc 122"/>
              <p:cNvSpPr/>
              <p:nvPr/>
            </p:nvSpPr>
            <p:spPr>
              <a:xfrm rot="20249244">
                <a:off x="6263771" y="2261922"/>
                <a:ext cx="687003" cy="687003"/>
              </a:xfrm>
              <a:prstGeom prst="arc">
                <a:avLst>
                  <a:gd name="adj1" fmla="val 19529110"/>
                  <a:gd name="adj2" fmla="val 0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2" name="Arc 121"/>
            <p:cNvSpPr/>
            <p:nvPr/>
          </p:nvSpPr>
          <p:spPr>
            <a:xfrm rot="20382803">
              <a:off x="6140810" y="2205027"/>
              <a:ext cx="831273" cy="831273"/>
            </a:xfrm>
            <a:prstGeom prst="arc">
              <a:avLst>
                <a:gd name="adj1" fmla="val 19634102"/>
                <a:gd name="adj2" fmla="val 0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13080" y="631265"/>
            <a:ext cx="8055030" cy="834353"/>
          </a:xfrm>
          <a:prstGeom prst="rect">
            <a:avLst/>
          </a:prstGeom>
        </p:spPr>
        <p:txBody>
          <a:bodyPr wrap="squar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pairs of triangles are similar. Write the similarity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criterion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used by you for answering the question and also write the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pairs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similar triangles in the symbolic form :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88663" y="2785591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4093" y="2492641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" y="1402709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Sol.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96730" y="1736738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39567" y="170360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3880" y="243819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ML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0087" y="2731908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889622" y="2756867"/>
            <a:ext cx="398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60772" y="2583163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39567" y="2526320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81" name="Straight Connector 80"/>
          <p:cNvCxnSpPr>
            <a:stCxn id="37" idx="2"/>
          </p:cNvCxnSpPr>
          <p:nvPr/>
        </p:nvCxnSpPr>
        <p:spPr>
          <a:xfrm flipH="1" flipV="1">
            <a:off x="5170094" y="2018928"/>
            <a:ext cx="1265874" cy="9044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23" idx="4"/>
          </p:cNvCxnSpPr>
          <p:nvPr/>
        </p:nvCxnSpPr>
        <p:spPr>
          <a:xfrm flipV="1">
            <a:off x="6762915" y="2904368"/>
            <a:ext cx="1736971" cy="96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7" idx="0"/>
          </p:cNvCxnSpPr>
          <p:nvPr/>
        </p:nvCxnSpPr>
        <p:spPr>
          <a:xfrm flipV="1">
            <a:off x="4786043" y="2005731"/>
            <a:ext cx="394274" cy="89863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752524" y="1725386"/>
            <a:ext cx="229784" cy="119097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633251" y="1594589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2.5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704374" y="189029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1710890" y="1909764"/>
            <a:ext cx="3625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695019" y="2443323"/>
            <a:ext cx="320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629166" y="271679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703703" y="2758498"/>
            <a:ext cx="299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966277" y="1932456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968583" y="1636569"/>
            <a:ext cx="412231" cy="232793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09785" y="1589462"/>
            <a:ext cx="529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0179" y="1885169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55724" y="1908133"/>
            <a:ext cx="3981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084905" y="1729411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396517" y="158726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337464" y="188296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2430523" y="1902437"/>
            <a:ext cx="299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073444" y="2580208"/>
            <a:ext cx="33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374227" y="243805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385969" y="273376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2412132" y="2753234"/>
            <a:ext cx="2723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800000" flipV="1">
            <a:off x="1784175" y="2498583"/>
            <a:ext cx="167603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800000" flipV="1">
            <a:off x="1790539" y="2775620"/>
            <a:ext cx="125923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924822" y="2828918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09600" y="3295650"/>
            <a:ext cx="4652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Corresponding sides are not proportional.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731920" y="3767028"/>
            <a:ext cx="3568480" cy="32117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32592" y="37528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47027" y="3752850"/>
            <a:ext cx="36199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MNL and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 are not similar.</a:t>
            </a:r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628419" y="1826124"/>
            <a:ext cx="1254977" cy="461665"/>
            <a:chOff x="5060433" y="6189017"/>
            <a:chExt cx="1254977" cy="461665"/>
          </a:xfrm>
        </p:grpSpPr>
        <p:sp>
          <p:nvSpPr>
            <p:cNvPr id="131" name="Rounded Rectangular Callout 130"/>
            <p:cNvSpPr/>
            <p:nvPr/>
          </p:nvSpPr>
          <p:spPr>
            <a:xfrm>
              <a:off x="5102098" y="6209794"/>
              <a:ext cx="1171649" cy="420112"/>
            </a:xfrm>
            <a:prstGeom prst="wedgeRoundRectCallout">
              <a:avLst>
                <a:gd name="adj1" fmla="val 63401"/>
                <a:gd name="adj2" fmla="val 38979"/>
                <a:gd name="adj3" fmla="val 16667"/>
              </a:avLst>
            </a:prstGeom>
            <a:solidFill>
              <a:srgbClr val="6666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2" name="TextBox 142"/>
            <p:cNvSpPr txBox="1">
              <a:spLocks noChangeArrowheads="1"/>
            </p:cNvSpPr>
            <p:nvPr/>
          </p:nvSpPr>
          <p:spPr bwMode="auto">
            <a:xfrm>
              <a:off x="5060433" y="6189017"/>
              <a:ext cx="12549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smaller side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MNL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05112" y="1642048"/>
            <a:ext cx="1305499" cy="461665"/>
            <a:chOff x="5505112" y="1222948"/>
            <a:chExt cx="1305499" cy="461665"/>
          </a:xfrm>
        </p:grpSpPr>
        <p:sp>
          <p:nvSpPr>
            <p:cNvPr id="85" name="Rounded Rectangular Callout 84"/>
            <p:cNvSpPr/>
            <p:nvPr/>
          </p:nvSpPr>
          <p:spPr>
            <a:xfrm>
              <a:off x="5548784" y="1236080"/>
              <a:ext cx="1171649" cy="420112"/>
            </a:xfrm>
            <a:prstGeom prst="wedgeRoundRectCallout">
              <a:avLst>
                <a:gd name="adj1" fmla="val 63401"/>
                <a:gd name="adj2" fmla="val 38979"/>
                <a:gd name="adj3" fmla="val 16667"/>
              </a:avLst>
            </a:prstGeom>
            <a:solidFill>
              <a:srgbClr val="6666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42"/>
            <p:cNvSpPr txBox="1">
              <a:spLocks noChangeArrowheads="1"/>
            </p:cNvSpPr>
            <p:nvPr/>
          </p:nvSpPr>
          <p:spPr bwMode="auto">
            <a:xfrm>
              <a:off x="5505112" y="1222948"/>
              <a:ext cx="13054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smaller side of </a:t>
              </a:r>
              <a:r>
                <a:rPr lang="en-US" sz="12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PQR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349537" y="219730"/>
            <a:ext cx="2561530" cy="523220"/>
            <a:chOff x="2904556" y="-580370"/>
            <a:chExt cx="2561530" cy="523220"/>
          </a:xfrm>
        </p:grpSpPr>
        <p:sp>
          <p:nvSpPr>
            <p:cNvPr id="79" name="Rounded Rectangle 78"/>
            <p:cNvSpPr/>
            <p:nvPr/>
          </p:nvSpPr>
          <p:spPr>
            <a:xfrm>
              <a:off x="2906724" y="-502585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04556" y="-580370"/>
              <a:ext cx="256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EX.6.3 Q.1 (iv)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9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5" grpId="0" animBg="1"/>
      <p:bldP spid="155" grpId="1" animBg="1"/>
      <p:bldP spid="147" grpId="0" animBg="1"/>
      <p:bldP spid="147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2" grpId="0"/>
      <p:bldP spid="13" grpId="0" animBg="1"/>
      <p:bldP spid="13" grpId="1" animBg="1"/>
      <p:bldP spid="15" grpId="0" animBg="1"/>
      <p:bldP spid="15" grpId="1" animBg="1"/>
      <p:bldP spid="41" grpId="0"/>
      <p:bldP spid="51" grpId="0"/>
      <p:bldP spid="53" grpId="0"/>
      <p:bldP spid="54" grpId="0"/>
      <p:bldP spid="55" grpId="0"/>
      <p:bldP spid="57" grpId="0"/>
      <p:bldP spid="58" grpId="0"/>
      <p:bldP spid="106" grpId="0"/>
      <p:bldP spid="107" grpId="0"/>
      <p:bldP spid="109" grpId="0"/>
      <p:bldP spid="110" grpId="0"/>
      <p:bldP spid="140" grpId="0" animBg="1"/>
      <p:bldP spid="140" grpId="1" animBg="1"/>
      <p:bldP spid="141" grpId="0" animBg="1"/>
      <p:bldP spid="141" grpId="1" animBg="1"/>
      <p:bldP spid="48" grpId="0"/>
      <p:bldP spid="49" grpId="0"/>
      <p:bldP spid="134" grpId="0"/>
      <p:bldP spid="135" grpId="0"/>
      <p:bldP spid="136" grpId="0"/>
      <p:bldP spid="172" grpId="0"/>
      <p:bldP spid="173" grpId="0"/>
      <p:bldP spid="174" grpId="0"/>
      <p:bldP spid="186" grpId="0"/>
      <p:bldP spid="115" grpId="0"/>
      <p:bldP spid="121" grpId="0" animBg="1"/>
      <p:bldP spid="125" grpId="0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rc 82"/>
          <p:cNvSpPr/>
          <p:nvPr/>
        </p:nvSpPr>
        <p:spPr>
          <a:xfrm rot="17322844">
            <a:off x="4999017" y="2887447"/>
            <a:ext cx="457200" cy="457200"/>
          </a:xfrm>
          <a:prstGeom prst="arc">
            <a:avLst>
              <a:gd name="adj1" fmla="val 15007991"/>
              <a:gd name="adj2" fmla="val 19903321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8028987">
            <a:off x="2009685" y="1895815"/>
            <a:ext cx="268966" cy="268966"/>
          </a:xfrm>
          <a:prstGeom prst="arc">
            <a:avLst>
              <a:gd name="adj1" fmla="val 16044094"/>
              <a:gd name="adj2" fmla="val 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6290" y="3510849"/>
            <a:ext cx="5367310" cy="59977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65801" y="1754632"/>
            <a:ext cx="1639547" cy="1229590"/>
            <a:chOff x="920554" y="1568012"/>
            <a:chExt cx="1639547" cy="1229590"/>
          </a:xfrm>
        </p:grpSpPr>
        <p:grpSp>
          <p:nvGrpSpPr>
            <p:cNvPr id="13" name="Group 12"/>
            <p:cNvGrpSpPr/>
            <p:nvPr/>
          </p:nvGrpSpPr>
          <p:grpSpPr>
            <a:xfrm>
              <a:off x="920554" y="1568012"/>
              <a:ext cx="1639547" cy="1229590"/>
              <a:chOff x="1220636" y="3617979"/>
              <a:chExt cx="1639547" cy="122959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1352212" y="3879850"/>
                <a:ext cx="1374405" cy="698553"/>
              </a:xfrm>
              <a:custGeom>
                <a:avLst/>
                <a:gdLst>
                  <a:gd name="connsiteX0" fmla="*/ 0 w 1603005"/>
                  <a:gd name="connsiteY0" fmla="*/ 755703 h 755703"/>
                  <a:gd name="connsiteX1" fmla="*/ 497204 w 1603005"/>
                  <a:gd name="connsiteY1" fmla="*/ 0 h 755703"/>
                  <a:gd name="connsiteX2" fmla="*/ 1603005 w 1603005"/>
                  <a:gd name="connsiteY2" fmla="*/ 755703 h 755703"/>
                  <a:gd name="connsiteX3" fmla="*/ 0 w 1603005"/>
                  <a:gd name="connsiteY3" fmla="*/ 755703 h 755703"/>
                  <a:gd name="connsiteX0" fmla="*/ 0 w 1393455"/>
                  <a:gd name="connsiteY0" fmla="*/ 762053 h 762053"/>
                  <a:gd name="connsiteX1" fmla="*/ 287654 w 1393455"/>
                  <a:gd name="connsiteY1" fmla="*/ 0 h 762053"/>
                  <a:gd name="connsiteX2" fmla="*/ 1393455 w 1393455"/>
                  <a:gd name="connsiteY2" fmla="*/ 755703 h 762053"/>
                  <a:gd name="connsiteX3" fmla="*/ 0 w 1393455"/>
                  <a:gd name="connsiteY3" fmla="*/ 762053 h 762053"/>
                  <a:gd name="connsiteX0" fmla="*/ 0 w 1393455"/>
                  <a:gd name="connsiteY0" fmla="*/ 508053 h 508053"/>
                  <a:gd name="connsiteX1" fmla="*/ 541654 w 1393455"/>
                  <a:gd name="connsiteY1" fmla="*/ 0 h 508053"/>
                  <a:gd name="connsiteX2" fmla="*/ 1393455 w 1393455"/>
                  <a:gd name="connsiteY2" fmla="*/ 501703 h 508053"/>
                  <a:gd name="connsiteX3" fmla="*/ 0 w 1393455"/>
                  <a:gd name="connsiteY3" fmla="*/ 508053 h 508053"/>
                  <a:gd name="connsiteX0" fmla="*/ 0 w 1279155"/>
                  <a:gd name="connsiteY0" fmla="*/ 508053 h 508053"/>
                  <a:gd name="connsiteX1" fmla="*/ 541654 w 1279155"/>
                  <a:gd name="connsiteY1" fmla="*/ 0 h 508053"/>
                  <a:gd name="connsiteX2" fmla="*/ 1279155 w 1279155"/>
                  <a:gd name="connsiteY2" fmla="*/ 508053 h 508053"/>
                  <a:gd name="connsiteX3" fmla="*/ 0 w 1279155"/>
                  <a:gd name="connsiteY3" fmla="*/ 508053 h 508053"/>
                  <a:gd name="connsiteX0" fmla="*/ 0 w 1349005"/>
                  <a:gd name="connsiteY0" fmla="*/ 685853 h 685853"/>
                  <a:gd name="connsiteX1" fmla="*/ 611504 w 1349005"/>
                  <a:gd name="connsiteY1" fmla="*/ 0 h 685853"/>
                  <a:gd name="connsiteX2" fmla="*/ 1349005 w 1349005"/>
                  <a:gd name="connsiteY2" fmla="*/ 508053 h 685853"/>
                  <a:gd name="connsiteX3" fmla="*/ 0 w 1349005"/>
                  <a:gd name="connsiteY3" fmla="*/ 685853 h 685853"/>
                  <a:gd name="connsiteX0" fmla="*/ 0 w 1374405"/>
                  <a:gd name="connsiteY0" fmla="*/ 685853 h 685853"/>
                  <a:gd name="connsiteX1" fmla="*/ 611504 w 1374405"/>
                  <a:gd name="connsiteY1" fmla="*/ 0 h 685853"/>
                  <a:gd name="connsiteX2" fmla="*/ 1374405 w 1374405"/>
                  <a:gd name="connsiteY2" fmla="*/ 673153 h 685853"/>
                  <a:gd name="connsiteX3" fmla="*/ 0 w 1374405"/>
                  <a:gd name="connsiteY3" fmla="*/ 685853 h 685853"/>
                  <a:gd name="connsiteX0" fmla="*/ 0 w 1374405"/>
                  <a:gd name="connsiteY0" fmla="*/ 698553 h 698553"/>
                  <a:gd name="connsiteX1" fmla="*/ 751204 w 1374405"/>
                  <a:gd name="connsiteY1" fmla="*/ 0 h 698553"/>
                  <a:gd name="connsiteX2" fmla="*/ 1374405 w 1374405"/>
                  <a:gd name="connsiteY2" fmla="*/ 685853 h 698553"/>
                  <a:gd name="connsiteX3" fmla="*/ 0 w 1374405"/>
                  <a:gd name="connsiteY3" fmla="*/ 698553 h 69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4405" h="698553">
                    <a:moveTo>
                      <a:pt x="0" y="698553"/>
                    </a:moveTo>
                    <a:lnTo>
                      <a:pt x="751204" y="0"/>
                    </a:lnTo>
                    <a:lnTo>
                      <a:pt x="1374405" y="685853"/>
                    </a:lnTo>
                    <a:lnTo>
                      <a:pt x="0" y="698553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40341" y="3617979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20636" y="4539792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42467" y="4520742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851706" y="3979966"/>
                <a:ext cx="5004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80°</a:t>
                </a:r>
                <a:endParaRPr 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534957" y="248019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3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3832" y="195649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2.5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52750" y="1486130"/>
            <a:ext cx="2454199" cy="1922952"/>
            <a:chOff x="2952750" y="747161"/>
            <a:chExt cx="2454199" cy="1922952"/>
          </a:xfrm>
        </p:grpSpPr>
        <p:grpSp>
          <p:nvGrpSpPr>
            <p:cNvPr id="5" name="Group 4"/>
            <p:cNvGrpSpPr/>
            <p:nvPr/>
          </p:nvGrpSpPr>
          <p:grpSpPr>
            <a:xfrm>
              <a:off x="2952750" y="747161"/>
              <a:ext cx="2412471" cy="1922952"/>
              <a:chOff x="2800350" y="1051961"/>
              <a:chExt cx="2412471" cy="1922952"/>
            </a:xfrm>
          </p:grpSpPr>
          <p:sp>
            <p:nvSpPr>
              <p:cNvPr id="6" name="Isosceles Triangle 5"/>
              <p:cNvSpPr/>
              <p:nvPr/>
            </p:nvSpPr>
            <p:spPr>
              <a:xfrm>
                <a:off x="2951833" y="1322425"/>
                <a:ext cx="2133600" cy="1377950"/>
              </a:xfrm>
              <a:custGeom>
                <a:avLst/>
                <a:gdLst>
                  <a:gd name="connsiteX0" fmla="*/ 0 w 2133600"/>
                  <a:gd name="connsiteY0" fmla="*/ 914400 h 914400"/>
                  <a:gd name="connsiteX1" fmla="*/ 645307 w 2133600"/>
                  <a:gd name="connsiteY1" fmla="*/ 0 h 914400"/>
                  <a:gd name="connsiteX2" fmla="*/ 2133600 w 2133600"/>
                  <a:gd name="connsiteY2" fmla="*/ 914400 h 914400"/>
                  <a:gd name="connsiteX3" fmla="*/ 0 w 2133600"/>
                  <a:gd name="connsiteY3" fmla="*/ 914400 h 914400"/>
                  <a:gd name="connsiteX0" fmla="*/ 0 w 2133600"/>
                  <a:gd name="connsiteY0" fmla="*/ 1377950 h 1377950"/>
                  <a:gd name="connsiteX1" fmla="*/ 1928007 w 2133600"/>
                  <a:gd name="connsiteY1" fmla="*/ 0 h 1377950"/>
                  <a:gd name="connsiteX2" fmla="*/ 2133600 w 2133600"/>
                  <a:gd name="connsiteY2" fmla="*/ 1377950 h 1377950"/>
                  <a:gd name="connsiteX3" fmla="*/ 0 w 2133600"/>
                  <a:gd name="connsiteY3" fmla="*/ 1377950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600" h="1377950">
                    <a:moveTo>
                      <a:pt x="0" y="1377950"/>
                    </a:moveTo>
                    <a:lnTo>
                      <a:pt x="1928007" y="0"/>
                    </a:lnTo>
                    <a:lnTo>
                      <a:pt x="2133600" y="1377950"/>
                    </a:lnTo>
                    <a:lnTo>
                      <a:pt x="0" y="137795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36858" y="1051961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00350" y="264497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E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06327" y="2667136"/>
                <a:ext cx="3064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F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97028" y="2372537"/>
                <a:ext cx="5004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prstClr val="white"/>
                    </a:solidFill>
                    <a:latin typeface="Bookman Old Style" pitchFamily="18" charset="0"/>
                  </a:rPr>
                  <a:t> </a:t>
                </a:r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80°</a:t>
                </a:r>
                <a:endParaRPr 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978313" y="234473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6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03661" y="153366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9536" y="3504334"/>
            <a:ext cx="5801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Two triangles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are not similar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as a given pair of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equal angles is not included between given sides.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Arc 83"/>
          <p:cNvSpPr/>
          <p:nvPr/>
        </p:nvSpPr>
        <p:spPr>
          <a:xfrm rot="8028987">
            <a:off x="2001484" y="1894127"/>
            <a:ext cx="268966" cy="268966"/>
          </a:xfrm>
          <a:prstGeom prst="arc">
            <a:avLst>
              <a:gd name="adj1" fmla="val 16188163"/>
              <a:gd name="adj2" fmla="val 0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Arc 84"/>
          <p:cNvSpPr/>
          <p:nvPr/>
        </p:nvSpPr>
        <p:spPr>
          <a:xfrm rot="20234089">
            <a:off x="5002940" y="2906097"/>
            <a:ext cx="384048" cy="381406"/>
          </a:xfrm>
          <a:prstGeom prst="arc">
            <a:avLst>
              <a:gd name="adj1" fmla="val 11597713"/>
              <a:gd name="adj2" fmla="val 17645739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76456" y="3098664"/>
            <a:ext cx="1002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 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rot="540000" flipH="1">
            <a:off x="1450617" y="1959353"/>
            <a:ext cx="640557" cy="813831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20000" flipH="1">
            <a:off x="1397899" y="2682795"/>
            <a:ext cx="1388052" cy="5397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6" idx="2"/>
          </p:cNvCxnSpPr>
          <p:nvPr/>
        </p:nvCxnSpPr>
        <p:spPr>
          <a:xfrm>
            <a:off x="5023335" y="1736609"/>
            <a:ext cx="214498" cy="13979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096097" y="3135956"/>
            <a:ext cx="2134517" cy="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3080" y="662575"/>
            <a:ext cx="8055030" cy="834353"/>
          </a:xfrm>
          <a:prstGeom prst="rect">
            <a:avLst/>
          </a:prstGeom>
        </p:spPr>
        <p:txBody>
          <a:bodyPr wrap="squar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pairs of triangles are similar. Write the similarity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criterion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used by you for answering the question and also write the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pairs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similar triangles in the symbolic form 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76749" y="228986"/>
            <a:ext cx="2423218" cy="533737"/>
            <a:chOff x="2904556" y="-580370"/>
            <a:chExt cx="2561530" cy="523220"/>
          </a:xfrm>
        </p:grpSpPr>
        <p:sp>
          <p:nvSpPr>
            <p:cNvPr id="35" name="Rounded Rectangle 34"/>
            <p:cNvSpPr/>
            <p:nvPr/>
          </p:nvSpPr>
          <p:spPr>
            <a:xfrm>
              <a:off x="2906724" y="-502585"/>
              <a:ext cx="226369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4556" y="-580370"/>
              <a:ext cx="256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EX.6.3 Q.1 (v)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76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19" grpId="0" animBg="1"/>
      <p:bldP spid="19" grpId="1" animBg="1"/>
      <p:bldP spid="76" grpId="0" animBg="1"/>
      <p:bldP spid="30" grpId="0"/>
      <p:bldP spid="84" grpId="0" animBg="1"/>
      <p:bldP spid="85" grpId="0" animBg="1"/>
      <p:bldP spid="86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Isosceles Triangle 58"/>
          <p:cNvSpPr/>
          <p:nvPr/>
        </p:nvSpPr>
        <p:spPr>
          <a:xfrm>
            <a:off x="4867231" y="1670623"/>
            <a:ext cx="2341006" cy="1164058"/>
          </a:xfrm>
          <a:prstGeom prst="triangle">
            <a:avLst>
              <a:gd name="adj" fmla="val 33909"/>
            </a:avLst>
          </a:prstGeom>
          <a:solidFill>
            <a:srgbClr val="5E28E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Arc 82"/>
          <p:cNvSpPr/>
          <p:nvPr/>
        </p:nvSpPr>
        <p:spPr>
          <a:xfrm>
            <a:off x="5464482" y="1431131"/>
            <a:ext cx="400818" cy="489263"/>
          </a:xfrm>
          <a:prstGeom prst="arc">
            <a:avLst>
              <a:gd name="adj1" fmla="val 2244607"/>
              <a:gd name="adj2" fmla="val 7493144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2" name="Pie 1"/>
          <p:cNvSpPr/>
          <p:nvPr/>
        </p:nvSpPr>
        <p:spPr>
          <a:xfrm rot="5239065">
            <a:off x="944269" y="2586488"/>
            <a:ext cx="421049" cy="421368"/>
          </a:xfrm>
          <a:prstGeom prst="pie">
            <a:avLst>
              <a:gd name="adj1" fmla="val 12993667"/>
              <a:gd name="adj2" fmla="val 1640179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 rot="5239065">
            <a:off x="4648763" y="2625244"/>
            <a:ext cx="421049" cy="421368"/>
          </a:xfrm>
          <a:prstGeom prst="pie">
            <a:avLst>
              <a:gd name="adj1" fmla="val 13026252"/>
              <a:gd name="adj2" fmla="val 1640179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 rot="18294993">
            <a:off x="6979450" y="2575630"/>
            <a:ext cx="457574" cy="507895"/>
          </a:xfrm>
          <a:prstGeom prst="pie">
            <a:avLst>
              <a:gd name="adj1" fmla="val 14062008"/>
              <a:gd name="adj2" fmla="val 1646869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 rot="10452970">
            <a:off x="1772481" y="1424012"/>
            <a:ext cx="421368" cy="421049"/>
          </a:xfrm>
          <a:prstGeom prst="pie">
            <a:avLst>
              <a:gd name="adj1" fmla="val 12993667"/>
              <a:gd name="adj2" fmla="val 186881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991086" y="1797963"/>
            <a:ext cx="1167891" cy="8377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981200" y="1632988"/>
            <a:ext cx="2003180" cy="11678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143463" y="2802251"/>
            <a:ext cx="284091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1790325"/>
            <a:ext cx="450764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70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6397" y="2501342"/>
            <a:ext cx="452183" cy="30869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80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145" y="1360961"/>
            <a:ext cx="314510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D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2464" y="2790960"/>
            <a:ext cx="304892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E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08040" y="2814733"/>
            <a:ext cx="293671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F</a:t>
            </a:r>
            <a:endParaRPr lang="en-US" sz="1400" b="1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4677706" y="1845170"/>
            <a:ext cx="1165337" cy="809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645494" y="1670623"/>
            <a:ext cx="1570354" cy="1160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4840579" y="2834681"/>
            <a:ext cx="237797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31887" y="2520073"/>
            <a:ext cx="424286" cy="306567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 smtClean="0">
                <a:solidFill>
                  <a:prstClr val="white"/>
                </a:solidFill>
                <a:latin typeface="BookmanOldStyle-Bold"/>
              </a:rPr>
              <a:t>30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OldStyle-Bold"/>
              </a:rPr>
              <a:t>º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7628" y="1355574"/>
            <a:ext cx="305520" cy="30869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P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9479" y="2791649"/>
            <a:ext cx="324860" cy="30869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Q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3146" y="2697495"/>
            <a:ext cx="315190" cy="30869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5875" y="2987385"/>
            <a:ext cx="666339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9030" y="3240098"/>
            <a:ext cx="475582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53650" y="3240098"/>
            <a:ext cx="696797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20378" y="3240098"/>
            <a:ext cx="693591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63972" y="3240098"/>
            <a:ext cx="30552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84229" y="3240098"/>
            <a:ext cx="60368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180</a:t>
            </a:r>
            <a:r>
              <a:rPr lang="en-US" sz="1600" b="1" baseline="30000" dirty="0">
                <a:solidFill>
                  <a:prstClr val="white"/>
                </a:solidFill>
                <a:latin typeface="BookmanOldStyle"/>
              </a:rPr>
              <a:t>0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71576" y="3625838"/>
            <a:ext cx="475582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46174" y="3625818"/>
            <a:ext cx="373271" cy="338851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25117" y="3625818"/>
            <a:ext cx="373271" cy="338851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62507" y="3633398"/>
            <a:ext cx="30552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2840" y="3633398"/>
            <a:ext cx="60368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180</a:t>
            </a:r>
            <a:r>
              <a:rPr lang="en-US" sz="1600" b="1" baseline="30000" dirty="0">
                <a:solidFill>
                  <a:prstClr val="white"/>
                </a:solidFill>
                <a:latin typeface="BookmanOldStyle"/>
              </a:rPr>
              <a:t>0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43238" y="4007201"/>
            <a:ext cx="475582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56578" y="4007201"/>
            <a:ext cx="30552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76907" y="4007201"/>
            <a:ext cx="599013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OldStyle"/>
              </a:rPr>
              <a:t>180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OldStyle"/>
              </a:rPr>
              <a:t>0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86402" y="3987878"/>
            <a:ext cx="71566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- 110</a:t>
            </a:r>
            <a:r>
              <a:rPr lang="en-US" sz="1600" b="1" baseline="30000" dirty="0">
                <a:solidFill>
                  <a:prstClr val="white"/>
                </a:solidFill>
                <a:latin typeface="BookmanOldStyle"/>
              </a:rPr>
              <a:t>0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44361" y="4307685"/>
            <a:ext cx="475582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57717" y="4307685"/>
            <a:ext cx="30552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06353" y="4307685"/>
            <a:ext cx="489251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70</a:t>
            </a:r>
            <a:r>
              <a:rPr lang="en-US" sz="1600" b="1" baseline="30000" dirty="0">
                <a:solidFill>
                  <a:prstClr val="white"/>
                </a:solidFill>
                <a:latin typeface="BookmanOldStyle"/>
              </a:rPr>
              <a:t>0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41800" y="2978312"/>
            <a:ext cx="1059076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PQR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68362" y="2532391"/>
            <a:ext cx="459552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OldStyle-Bold"/>
              </a:rPr>
              <a:t>80</a:t>
            </a:r>
            <a:r>
              <a:rPr lang="en-US" sz="1600" b="1" baseline="30000" dirty="0">
                <a:solidFill>
                  <a:prstClr val="white"/>
                </a:solidFill>
                <a:latin typeface="BookmanOldStyle-Bold"/>
              </a:rPr>
              <a:t>º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841266" y="3919499"/>
            <a:ext cx="367739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02194" y="3917117"/>
            <a:ext cx="367739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96163" y="4306947"/>
            <a:ext cx="367739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57091" y="4304579"/>
            <a:ext cx="367739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513517" y="219730"/>
            <a:ext cx="2116967" cy="461665"/>
            <a:chOff x="3016781" y="-580370"/>
            <a:chExt cx="2116967" cy="461665"/>
          </a:xfrm>
        </p:grpSpPr>
        <p:sp>
          <p:nvSpPr>
            <p:cNvPr id="85" name="Rounded Rectangle 84"/>
            <p:cNvSpPr/>
            <p:nvPr/>
          </p:nvSpPr>
          <p:spPr>
            <a:xfrm>
              <a:off x="3121051" y="-540652"/>
              <a:ext cx="190842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16781" y="-580370"/>
              <a:ext cx="211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EX.6.3 Q.1 (vi)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13080" y="634582"/>
            <a:ext cx="8055030" cy="834353"/>
          </a:xfrm>
          <a:prstGeom prst="rect">
            <a:avLst/>
          </a:prstGeom>
        </p:spPr>
        <p:txBody>
          <a:bodyPr wrap="squar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pairs of triangles are similar. Write the similarity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criterion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used by you for answering the question and also write the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pairs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similar triangles in the symbolic form :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803530" y="3625818"/>
            <a:ext cx="454743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8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71392" y="3625818"/>
            <a:ext cx="454743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3" grpId="0" animBg="1"/>
      <p:bldP spid="2" grpId="0" animBg="1"/>
      <p:bldP spid="3" grpId="0" animBg="1"/>
      <p:bldP spid="3" grpId="1" animBg="1"/>
      <p:bldP spid="4" grpId="0" animBg="1"/>
      <p:bldP spid="4" grpId="1" animBg="1"/>
      <p:bldP spid="5" grpId="0" animBg="1"/>
      <p:bldP spid="11" grpId="0"/>
      <p:bldP spid="12" grpId="0"/>
      <p:bldP spid="13" grpId="0"/>
      <p:bldP spid="14" grpId="0"/>
      <p:bldP spid="15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55" grpId="0"/>
      <p:bldP spid="60" grpId="0"/>
      <p:bldP spid="88" grpId="0"/>
      <p:bldP spid="87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sosceles Triangle 70"/>
          <p:cNvSpPr/>
          <p:nvPr/>
        </p:nvSpPr>
        <p:spPr>
          <a:xfrm>
            <a:off x="1166792" y="1642369"/>
            <a:ext cx="2817585" cy="1164058"/>
          </a:xfrm>
          <a:prstGeom prst="triangle">
            <a:avLst>
              <a:gd name="adj" fmla="val 29007"/>
            </a:avLst>
          </a:prstGeom>
          <a:solidFill>
            <a:srgbClr val="5E28E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4867231" y="1670623"/>
            <a:ext cx="2341006" cy="1164058"/>
          </a:xfrm>
          <a:prstGeom prst="triangle">
            <a:avLst>
              <a:gd name="adj" fmla="val 33909"/>
            </a:avLst>
          </a:prstGeom>
          <a:solidFill>
            <a:srgbClr val="5E28E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Arc 82"/>
          <p:cNvSpPr/>
          <p:nvPr/>
        </p:nvSpPr>
        <p:spPr>
          <a:xfrm>
            <a:off x="5494992" y="1480234"/>
            <a:ext cx="400818" cy="440160"/>
          </a:xfrm>
          <a:prstGeom prst="arc">
            <a:avLst>
              <a:gd name="adj1" fmla="val 2244607"/>
              <a:gd name="adj2" fmla="val 823207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Pie 1"/>
          <p:cNvSpPr/>
          <p:nvPr/>
        </p:nvSpPr>
        <p:spPr>
          <a:xfrm rot="5239065">
            <a:off x="944269" y="2586488"/>
            <a:ext cx="421049" cy="421368"/>
          </a:xfrm>
          <a:prstGeom prst="pie">
            <a:avLst>
              <a:gd name="adj1" fmla="val 12993667"/>
              <a:gd name="adj2" fmla="val 16401799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 rot="5239065">
            <a:off x="4648763" y="2625244"/>
            <a:ext cx="421049" cy="421368"/>
          </a:xfrm>
          <a:prstGeom prst="pie">
            <a:avLst>
              <a:gd name="adj1" fmla="val 13026252"/>
              <a:gd name="adj2" fmla="val 16401799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 rot="18294993">
            <a:off x="6979450" y="2575630"/>
            <a:ext cx="457574" cy="507895"/>
          </a:xfrm>
          <a:prstGeom prst="pie">
            <a:avLst>
              <a:gd name="adj1" fmla="val 14062008"/>
              <a:gd name="adj2" fmla="val 1646869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 rot="10452970">
            <a:off x="1772481" y="1424012"/>
            <a:ext cx="421368" cy="421049"/>
          </a:xfrm>
          <a:prstGeom prst="pie">
            <a:avLst>
              <a:gd name="adj1" fmla="val 12993667"/>
              <a:gd name="adj2" fmla="val 18688115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3545" y="4110721"/>
            <a:ext cx="1828800" cy="38064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991086" y="1797963"/>
            <a:ext cx="1167891" cy="8377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981200" y="1632988"/>
            <a:ext cx="2003180" cy="11678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143463" y="2802251"/>
            <a:ext cx="284091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1790325"/>
            <a:ext cx="450764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70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6397" y="2501342"/>
            <a:ext cx="452183" cy="30869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80</a:t>
            </a:r>
            <a:r>
              <a:rPr lang="en-US" sz="1400" b="1" baseline="30000" dirty="0">
                <a:solidFill>
                  <a:prstClr val="white"/>
                </a:solidFill>
                <a:latin typeface="BookmanOldStyle-Bold"/>
              </a:rPr>
              <a:t>0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145" y="1360961"/>
            <a:ext cx="314510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D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2464" y="2790960"/>
            <a:ext cx="304892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E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08040" y="2814733"/>
            <a:ext cx="293671" cy="307493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F</a:t>
            </a:r>
            <a:endParaRPr lang="en-US" sz="1400" b="1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4677706" y="1845170"/>
            <a:ext cx="1165337" cy="809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645494" y="1670623"/>
            <a:ext cx="1570354" cy="1160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4840579" y="2834681"/>
            <a:ext cx="237797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31887" y="2520073"/>
            <a:ext cx="424286" cy="306567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 smtClean="0">
                <a:solidFill>
                  <a:prstClr val="white"/>
                </a:solidFill>
                <a:latin typeface="BookmanOldStyle-Bold"/>
              </a:rPr>
              <a:t>30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OldStyle-Bold"/>
              </a:rPr>
              <a:t>º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7628" y="1355574"/>
            <a:ext cx="305520" cy="30869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P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9479" y="2791649"/>
            <a:ext cx="324860" cy="30869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Q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3146" y="2697495"/>
            <a:ext cx="315190" cy="30869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OldStyle-Bold"/>
              </a:rPr>
              <a:t>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5875" y="2987385"/>
            <a:ext cx="666339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19300" y="3094916"/>
            <a:ext cx="2303006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DEF and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PQR,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19859" y="3369273"/>
            <a:ext cx="50698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33232" y="3369273"/>
            <a:ext cx="30552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95680" y="3357573"/>
            <a:ext cx="475582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19958" y="3705512"/>
            <a:ext cx="490863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633232" y="3705512"/>
            <a:ext cx="30552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Old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95644" y="3693813"/>
            <a:ext cx="506980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2000" y="4131235"/>
            <a:ext cx="361928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SymbolMT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35786" y="4131235"/>
            <a:ext cx="1746359" cy="339619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DEF ~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29051" y="3330933"/>
            <a:ext cx="2189192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......... [each is 70</a:t>
            </a:r>
            <a:r>
              <a:rPr lang="en-US" sz="1600" b="1" baseline="30000" dirty="0">
                <a:solidFill>
                  <a:srgbClr val="FFFF00"/>
                </a:solidFill>
                <a:latin typeface="Bookman Old Style" pitchFamily="18" charset="0"/>
              </a:rPr>
              <a:t>0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29051" y="3756272"/>
            <a:ext cx="2189192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......... [each is 80</a:t>
            </a:r>
            <a:r>
              <a:rPr lang="en-US" sz="1600" b="1" baseline="30000" dirty="0">
                <a:solidFill>
                  <a:srgbClr val="FFFF00"/>
                </a:solidFill>
                <a:latin typeface="Bookman Old Style" pitchFamily="18" charset="0"/>
              </a:rPr>
              <a:t>0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9051" y="4132372"/>
            <a:ext cx="3739296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......... [by AA similarity criterion]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968362" y="2532391"/>
            <a:ext cx="459552" cy="337345"/>
          </a:xfrm>
          <a:prstGeom prst="rect">
            <a:avLst/>
          </a:prstGeom>
        </p:spPr>
        <p:txBody>
          <a:bodyPr wrap="non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OldStyle-Bold"/>
              </a:rPr>
              <a:t>80</a:t>
            </a:r>
            <a:r>
              <a:rPr lang="en-US" sz="1600" b="1" baseline="30000" dirty="0">
                <a:solidFill>
                  <a:prstClr val="white"/>
                </a:solidFill>
                <a:latin typeface="BookmanOldStyle-Bold"/>
              </a:rPr>
              <a:t>º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3080" y="634582"/>
            <a:ext cx="8055030" cy="834353"/>
          </a:xfrm>
          <a:prstGeom prst="rect">
            <a:avLst/>
          </a:prstGeom>
        </p:spPr>
        <p:txBody>
          <a:bodyPr wrap="square" lIns="90235" tIns="45121" rIns="90235" bIns="45121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State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which pairs of triangles are similar. Write the similarity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criterion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used by you for answering the question and also write the 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pairs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similar triangles in the symbolic form :</a:t>
            </a:r>
          </a:p>
        </p:txBody>
      </p:sp>
      <p:sp>
        <p:nvSpPr>
          <p:cNvPr id="72" name="Pie 71"/>
          <p:cNvSpPr/>
          <p:nvPr/>
        </p:nvSpPr>
        <p:spPr>
          <a:xfrm rot="10452970">
            <a:off x="5437568" y="1491399"/>
            <a:ext cx="451764" cy="429512"/>
          </a:xfrm>
          <a:prstGeom prst="pie">
            <a:avLst>
              <a:gd name="adj1" fmla="val 12993667"/>
              <a:gd name="adj2" fmla="val 18688115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513517" y="219730"/>
            <a:ext cx="2116967" cy="461665"/>
            <a:chOff x="3016781" y="-580370"/>
            <a:chExt cx="2116967" cy="461665"/>
          </a:xfrm>
        </p:grpSpPr>
        <p:sp>
          <p:nvSpPr>
            <p:cNvPr id="75" name="Rounded Rectangle 74"/>
            <p:cNvSpPr/>
            <p:nvPr/>
          </p:nvSpPr>
          <p:spPr>
            <a:xfrm>
              <a:off x="3121051" y="-540652"/>
              <a:ext cx="1908426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16781" y="-580370"/>
              <a:ext cx="2116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EX.6.3 Q.1 (vi)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2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59" grpId="0" animBg="1"/>
      <p:bldP spid="59" grpId="1" animBg="1"/>
      <p:bldP spid="6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21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843656" y="4451873"/>
            <a:ext cx="1595506" cy="320529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3" name="Isosceles Triangle 141"/>
          <p:cNvSpPr/>
          <p:nvPr/>
        </p:nvSpPr>
        <p:spPr>
          <a:xfrm flipH="1">
            <a:off x="7407035" y="1120436"/>
            <a:ext cx="1123523" cy="1449741"/>
          </a:xfrm>
          <a:custGeom>
            <a:avLst/>
            <a:gdLst>
              <a:gd name="connsiteX0" fmla="*/ 0 w 1853403"/>
              <a:gd name="connsiteY0" fmla="*/ 1203713 h 1203713"/>
              <a:gd name="connsiteX1" fmla="*/ 926702 w 1853403"/>
              <a:gd name="connsiteY1" fmla="*/ 0 h 1203713"/>
              <a:gd name="connsiteX2" fmla="*/ 1853403 w 1853403"/>
              <a:gd name="connsiteY2" fmla="*/ 1203713 h 1203713"/>
              <a:gd name="connsiteX3" fmla="*/ 0 w 1853403"/>
              <a:gd name="connsiteY3" fmla="*/ 1203713 h 1203713"/>
              <a:gd name="connsiteX0" fmla="*/ 0 w 1853403"/>
              <a:gd name="connsiteY0" fmla="*/ 740362 h 740362"/>
              <a:gd name="connsiteX1" fmla="*/ 1385952 w 1853403"/>
              <a:gd name="connsiteY1" fmla="*/ 0 h 740362"/>
              <a:gd name="connsiteX2" fmla="*/ 1853403 w 1853403"/>
              <a:gd name="connsiteY2" fmla="*/ 740362 h 740362"/>
              <a:gd name="connsiteX3" fmla="*/ 0 w 1853403"/>
              <a:gd name="connsiteY3" fmla="*/ 740362 h 740362"/>
              <a:gd name="connsiteX0" fmla="*/ 0 w 1172728"/>
              <a:gd name="connsiteY0" fmla="*/ 1478443 h 1478443"/>
              <a:gd name="connsiteX1" fmla="*/ 705277 w 1172728"/>
              <a:gd name="connsiteY1" fmla="*/ 0 h 1478443"/>
              <a:gd name="connsiteX2" fmla="*/ 1172728 w 1172728"/>
              <a:gd name="connsiteY2" fmla="*/ 740362 h 1478443"/>
              <a:gd name="connsiteX3" fmla="*/ 0 w 1172728"/>
              <a:gd name="connsiteY3" fmla="*/ 1478443 h 1478443"/>
              <a:gd name="connsiteX0" fmla="*/ 0 w 1172728"/>
              <a:gd name="connsiteY0" fmla="*/ 1462042 h 1462042"/>
              <a:gd name="connsiteX1" fmla="*/ 45104 w 1172728"/>
              <a:gd name="connsiteY1" fmla="*/ 0 h 1462042"/>
              <a:gd name="connsiteX2" fmla="*/ 1172728 w 1172728"/>
              <a:gd name="connsiteY2" fmla="*/ 723961 h 1462042"/>
              <a:gd name="connsiteX3" fmla="*/ 0 w 1172728"/>
              <a:gd name="connsiteY3" fmla="*/ 1462042 h 1462042"/>
              <a:gd name="connsiteX0" fmla="*/ 660173 w 1127624"/>
              <a:gd name="connsiteY0" fmla="*/ 1449741 h 1449741"/>
              <a:gd name="connsiteX1" fmla="*/ 0 w 1127624"/>
              <a:gd name="connsiteY1" fmla="*/ 0 h 1449741"/>
              <a:gd name="connsiteX2" fmla="*/ 1127624 w 1127624"/>
              <a:gd name="connsiteY2" fmla="*/ 723961 h 1449741"/>
              <a:gd name="connsiteX3" fmla="*/ 660173 w 1127624"/>
              <a:gd name="connsiteY3" fmla="*/ 1449741 h 1449741"/>
              <a:gd name="connsiteX0" fmla="*/ 660173 w 1123523"/>
              <a:gd name="connsiteY0" fmla="*/ 1449741 h 1449741"/>
              <a:gd name="connsiteX1" fmla="*/ 0 w 1123523"/>
              <a:gd name="connsiteY1" fmla="*/ 0 h 1449741"/>
              <a:gd name="connsiteX2" fmla="*/ 1123523 w 1123523"/>
              <a:gd name="connsiteY2" fmla="*/ 699359 h 1449741"/>
              <a:gd name="connsiteX3" fmla="*/ 660173 w 1123523"/>
              <a:gd name="connsiteY3" fmla="*/ 1449741 h 144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523" h="1449741">
                <a:moveTo>
                  <a:pt x="660173" y="1449741"/>
                </a:moveTo>
                <a:lnTo>
                  <a:pt x="0" y="0"/>
                </a:lnTo>
                <a:lnTo>
                  <a:pt x="1123523" y="699359"/>
                </a:lnTo>
                <a:lnTo>
                  <a:pt x="660173" y="144974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2" name="Isosceles Triangle 141"/>
          <p:cNvSpPr/>
          <p:nvPr/>
        </p:nvSpPr>
        <p:spPr>
          <a:xfrm>
            <a:off x="6221434" y="1089201"/>
            <a:ext cx="1172728" cy="1478443"/>
          </a:xfrm>
          <a:custGeom>
            <a:avLst/>
            <a:gdLst>
              <a:gd name="connsiteX0" fmla="*/ 0 w 1853403"/>
              <a:gd name="connsiteY0" fmla="*/ 1203713 h 1203713"/>
              <a:gd name="connsiteX1" fmla="*/ 926702 w 1853403"/>
              <a:gd name="connsiteY1" fmla="*/ 0 h 1203713"/>
              <a:gd name="connsiteX2" fmla="*/ 1853403 w 1853403"/>
              <a:gd name="connsiteY2" fmla="*/ 1203713 h 1203713"/>
              <a:gd name="connsiteX3" fmla="*/ 0 w 1853403"/>
              <a:gd name="connsiteY3" fmla="*/ 1203713 h 1203713"/>
              <a:gd name="connsiteX0" fmla="*/ 0 w 1853403"/>
              <a:gd name="connsiteY0" fmla="*/ 740362 h 740362"/>
              <a:gd name="connsiteX1" fmla="*/ 1385952 w 1853403"/>
              <a:gd name="connsiteY1" fmla="*/ 0 h 740362"/>
              <a:gd name="connsiteX2" fmla="*/ 1853403 w 1853403"/>
              <a:gd name="connsiteY2" fmla="*/ 740362 h 740362"/>
              <a:gd name="connsiteX3" fmla="*/ 0 w 1853403"/>
              <a:gd name="connsiteY3" fmla="*/ 740362 h 740362"/>
              <a:gd name="connsiteX0" fmla="*/ 0 w 1172728"/>
              <a:gd name="connsiteY0" fmla="*/ 1478443 h 1478443"/>
              <a:gd name="connsiteX1" fmla="*/ 705277 w 1172728"/>
              <a:gd name="connsiteY1" fmla="*/ 0 h 1478443"/>
              <a:gd name="connsiteX2" fmla="*/ 1172728 w 1172728"/>
              <a:gd name="connsiteY2" fmla="*/ 740362 h 1478443"/>
              <a:gd name="connsiteX3" fmla="*/ 0 w 1172728"/>
              <a:gd name="connsiteY3" fmla="*/ 1478443 h 14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28" h="1478443">
                <a:moveTo>
                  <a:pt x="0" y="1478443"/>
                </a:moveTo>
                <a:lnTo>
                  <a:pt x="705277" y="0"/>
                </a:lnTo>
                <a:lnTo>
                  <a:pt x="1172728" y="740362"/>
                </a:lnTo>
                <a:lnTo>
                  <a:pt x="0" y="147844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8" name="Arc 167"/>
          <p:cNvSpPr/>
          <p:nvPr/>
        </p:nvSpPr>
        <p:spPr>
          <a:xfrm rot="3120000">
            <a:off x="7226090" y="1646593"/>
            <a:ext cx="352541" cy="352541"/>
          </a:xfrm>
          <a:prstGeom prst="arc">
            <a:avLst>
              <a:gd name="adj1" fmla="val 16455286"/>
              <a:gd name="adj2" fmla="val 46216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9" name="Arc 168"/>
          <p:cNvSpPr/>
          <p:nvPr/>
        </p:nvSpPr>
        <p:spPr>
          <a:xfrm rot="19860000" flipH="1">
            <a:off x="7218818" y="1641220"/>
            <a:ext cx="352541" cy="352541"/>
          </a:xfrm>
          <a:prstGeom prst="arc">
            <a:avLst>
              <a:gd name="adj1" fmla="val 16455286"/>
              <a:gd name="adj2" fmla="val 2320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356780" y="2703808"/>
            <a:ext cx="1055775" cy="52298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355298" y="1451538"/>
            <a:ext cx="1055775" cy="52298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 rot="19620000">
            <a:off x="7652720" y="1268877"/>
            <a:ext cx="518436" cy="16418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390635" y="2367894"/>
            <a:ext cx="341712" cy="21852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 rot="19675354">
            <a:off x="6523914" y="2291566"/>
            <a:ext cx="517504" cy="19866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395972" y="2057796"/>
            <a:ext cx="353462" cy="24037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 rot="3543862">
            <a:off x="7288145" y="2244239"/>
            <a:ext cx="523425" cy="1969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421035" y="1122360"/>
            <a:ext cx="364087" cy="21852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 rot="3543862">
            <a:off x="7051275" y="1287597"/>
            <a:ext cx="432583" cy="1790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421678" y="828231"/>
            <a:ext cx="357506" cy="238316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2109370" y="618748"/>
            <a:ext cx="3560821" cy="22709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2097999" y="353721"/>
            <a:ext cx="4981211" cy="24980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86417" y="277543"/>
            <a:ext cx="553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prstClr val="white"/>
                </a:solidFill>
                <a:latin typeface="Bookman Old Style" pitchFamily="18" charset="0"/>
              </a:rPr>
              <a:t>  BD and CE intersect each other at the point P</a:t>
            </a:r>
          </a:p>
          <a:p>
            <a:r>
              <a:rPr lang="it-IT" sz="1600" b="1" dirty="0" smtClean="0">
                <a:solidFill>
                  <a:prstClr val="white"/>
                </a:solidFill>
                <a:latin typeface="Bookman Old Style" pitchFamily="18" charset="0"/>
              </a:rPr>
              <a:t>  Is </a:t>
            </a:r>
            <a:r>
              <a:rPr lang="it-IT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it-IT" sz="1600" b="1" dirty="0" smtClean="0">
                <a:solidFill>
                  <a:prstClr val="white"/>
                </a:solidFill>
                <a:latin typeface="Bookman Old Style" pitchFamily="18" charset="0"/>
              </a:rPr>
              <a:t>PBC similar to </a:t>
            </a:r>
            <a:r>
              <a:rPr lang="it-IT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it-IT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PDE ?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Why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52541" y="806899"/>
            <a:ext cx="2663444" cy="2055043"/>
            <a:chOff x="3176512" y="386334"/>
            <a:chExt cx="2663444" cy="2055043"/>
          </a:xfrm>
        </p:grpSpPr>
        <p:grpSp>
          <p:nvGrpSpPr>
            <p:cNvPr id="74" name="Group 73"/>
            <p:cNvGrpSpPr/>
            <p:nvPr/>
          </p:nvGrpSpPr>
          <p:grpSpPr>
            <a:xfrm>
              <a:off x="3346704" y="667512"/>
              <a:ext cx="2311146" cy="1489763"/>
              <a:chOff x="4206240" y="667512"/>
              <a:chExt cx="2624328" cy="169164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4206240" y="667512"/>
                <a:ext cx="804672" cy="169164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6071616" y="685800"/>
                <a:ext cx="758952" cy="167335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206240" y="694944"/>
                <a:ext cx="2615184" cy="1655064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011129" y="669367"/>
                <a:ext cx="1069181" cy="1678734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Rectangle 74"/>
            <p:cNvSpPr/>
            <p:nvPr/>
          </p:nvSpPr>
          <p:spPr>
            <a:xfrm>
              <a:off x="4864100" y="213360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6512" y="213360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92018" y="394650"/>
              <a:ext cx="2867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515828" y="386334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3425247">
              <a:off x="4104243" y="823249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5 cm</a:t>
              </a:r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rot="19697884">
              <a:off x="4715593" y="799082"/>
              <a:ext cx="64152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1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12 cm</a:t>
              </a:r>
              <a:endParaRPr lang="en-US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3403251">
              <a:off x="4330792" y="1770647"/>
              <a:ext cx="683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10 cm</a:t>
              </a:r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9637884">
              <a:off x="3564188" y="1803218"/>
              <a:ext cx="6479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6 cm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177296" y="1223125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6411" y="876591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69446" y="776593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1421850" y="1092064"/>
            <a:ext cx="3497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1369446" y="10623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07597" y="89621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33460" y="77659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2123980" y="1092064"/>
            <a:ext cx="33988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2065333" y="10623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34347" y="1409599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391498" y="1725070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1334347" y="169535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07597" y="152921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95119" y="140959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154833" y="1725070"/>
            <a:ext cx="20149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2095119" y="16953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2060" y="152921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61474" y="15292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34347" y="202230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391498" y="2337780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1334347" y="230806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07597" y="21419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29183" y="202230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119703" y="2337780"/>
            <a:ext cx="33988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2061056" y="230806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34347" y="264982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CP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391498" y="2965299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334347" y="2935581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807597" y="27694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95119" y="264982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2154833" y="2965299"/>
            <a:ext cx="20149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2095119" y="293558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2060" y="27694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61474" y="276944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7141" y="327686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PBC and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98375" y="356592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184492" y="3881391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1098375" y="3851673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45551" y="37063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91707" y="3565920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CP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1847300" y="3881391"/>
            <a:ext cx="31172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791707" y="3851673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47231" y="3706366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[From (i) and (ii)]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2437" y="412948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BPC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51162" y="412948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741597" y="4129487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DPE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28181" y="4110437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[Vertically opposite angles]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8716" y="445291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503537" y="44529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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727876" y="4452912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47231" y="4452912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600" b="1" i="1"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(SAS criterion)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6223148" y="1110014"/>
            <a:ext cx="2303093" cy="145755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139" name="Straight Connector 138"/>
          <p:cNvCxnSpPr/>
          <p:nvPr/>
        </p:nvCxnSpPr>
        <p:spPr>
          <a:xfrm>
            <a:off x="6934724" y="1093909"/>
            <a:ext cx="941587" cy="147839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140" name="Rectangle 139"/>
          <p:cNvSpPr/>
          <p:nvPr/>
        </p:nvSpPr>
        <p:spPr>
          <a:xfrm>
            <a:off x="7051508" y="163980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400" b="1" kern="0" dirty="0" smtClean="0">
                <a:solidFill>
                  <a:prstClr val="white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P</a:t>
            </a:r>
            <a:endParaRPr lang="en-US" sz="1400" kern="0" dirty="0">
              <a:solidFill>
                <a:prstClr val="white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6932906" y="1081366"/>
            <a:ext cx="468972" cy="743703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45" name="Straight Connector 144"/>
          <p:cNvCxnSpPr/>
          <p:nvPr/>
        </p:nvCxnSpPr>
        <p:spPr>
          <a:xfrm>
            <a:off x="7405429" y="1829743"/>
            <a:ext cx="468972" cy="74370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cxnSp>
        <p:nvCxnSpPr>
          <p:cNvPr id="146" name="Straight Connector 145"/>
          <p:cNvCxnSpPr/>
          <p:nvPr/>
        </p:nvCxnSpPr>
        <p:spPr>
          <a:xfrm rot="16200000">
            <a:off x="6434671" y="1604470"/>
            <a:ext cx="747806" cy="1185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47" name="Straight Connector 146"/>
          <p:cNvCxnSpPr/>
          <p:nvPr/>
        </p:nvCxnSpPr>
        <p:spPr>
          <a:xfrm rot="16200000">
            <a:off x="7605224" y="902945"/>
            <a:ext cx="711512" cy="112832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171" name="TextBox 170"/>
          <p:cNvSpPr txBox="1"/>
          <p:nvPr/>
        </p:nvSpPr>
        <p:spPr>
          <a:xfrm>
            <a:off x="552060" y="443384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596812" y="227019"/>
            <a:ext cx="1889213" cy="523220"/>
            <a:chOff x="2904556" y="-580370"/>
            <a:chExt cx="1889213" cy="523220"/>
          </a:xfrm>
        </p:grpSpPr>
        <p:sp>
          <p:nvSpPr>
            <p:cNvPr id="160" name="Rounded Rectangle 159"/>
            <p:cNvSpPr/>
            <p:nvPr/>
          </p:nvSpPr>
          <p:spPr>
            <a:xfrm>
              <a:off x="2910333" y="-502585"/>
              <a:ext cx="1355952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904556" y="-580370"/>
              <a:ext cx="1889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Example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6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2" dur="4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4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43" grpId="0" animBg="1"/>
      <p:bldP spid="142" grpId="0" animBg="1"/>
      <p:bldP spid="168" grpId="0" animBg="1"/>
      <p:bldP spid="168" grpId="1" animBg="1"/>
      <p:bldP spid="169" grpId="0" animBg="1"/>
      <p:bldP spid="169" grpId="1" animBg="1"/>
      <p:bldP spid="167" grpId="0" animBg="1"/>
      <p:bldP spid="167" grpId="1" animBg="1"/>
      <p:bldP spid="166" grpId="0" animBg="1"/>
      <p:bldP spid="166" grpId="1" animBg="1"/>
      <p:bldP spid="159" grpId="0" animBg="1"/>
      <p:bldP spid="159" grpId="1" animBg="1"/>
      <p:bldP spid="158" grpId="0" animBg="1"/>
      <p:bldP spid="158" grpId="1" animBg="1"/>
      <p:bldP spid="157" grpId="0" animBg="1"/>
      <p:bldP spid="157" grpId="1" animBg="1"/>
      <p:bldP spid="156" grpId="0" animBg="1"/>
      <p:bldP spid="156" grpId="1" animBg="1"/>
      <p:bldP spid="151" grpId="0" animBg="1"/>
      <p:bldP spid="151" grpId="1" animBg="1"/>
      <p:bldP spid="150" grpId="0" animBg="1"/>
      <p:bldP spid="150" grpId="1" animBg="1"/>
      <p:bldP spid="149" grpId="0" animBg="1"/>
      <p:bldP spid="149" grpId="1" animBg="1"/>
      <p:bldP spid="148" grpId="0" animBg="1"/>
      <p:bldP spid="148" grpId="1" animBg="1"/>
      <p:bldP spid="88" grpId="0"/>
      <p:bldP spid="89" grpId="0"/>
      <p:bldP spid="91" grpId="0"/>
      <p:bldP spid="92" grpId="0"/>
      <p:bldP spid="93" grpId="0"/>
      <p:bldP spid="95" grpId="0"/>
      <p:bldP spid="96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7" grpId="0"/>
      <p:bldP spid="108" grpId="0"/>
      <p:bldP spid="109" grpId="0"/>
      <p:bldP spid="111" grpId="0"/>
      <p:bldP spid="112" grpId="0"/>
      <p:bldP spid="114" grpId="0"/>
      <p:bldP spid="115" grpId="0"/>
      <p:bldP spid="116" grpId="0"/>
      <p:bldP spid="118" grpId="0"/>
      <p:bldP spid="119" grpId="0"/>
      <p:bldP spid="120" grpId="0"/>
      <p:bldP spid="121" grpId="0"/>
      <p:bldP spid="122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40" grpId="0"/>
      <p:bldP spid="140" grpId="1"/>
      <p:bldP spid="140" grpId="2"/>
      <p:bldP spid="1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 rot="21547669">
            <a:off x="7733007" y="1986896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 rot="21547669">
            <a:off x="5950669" y="1987081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 rot="21547669">
            <a:off x="1018206" y="2775437"/>
            <a:ext cx="394186" cy="2314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 rot="21547669">
            <a:off x="7368899" y="1052970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 rot="21547669">
            <a:off x="1673471" y="2782795"/>
            <a:ext cx="386819" cy="2325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 rot="21547669">
            <a:off x="6849915" y="1397379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 rot="21547669">
            <a:off x="1671108" y="2491499"/>
            <a:ext cx="399156" cy="2107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 rot="21547669">
            <a:off x="1038911" y="2464426"/>
            <a:ext cx="363781" cy="2255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rot="21547669">
            <a:off x="5950670" y="1987054"/>
            <a:ext cx="292262" cy="1904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580358" y="750239"/>
            <a:ext cx="3434062" cy="24980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4898416" y="740538"/>
            <a:ext cx="3575406" cy="1202076"/>
          </a:xfrm>
          <a:prstGeom prst="triangle">
            <a:avLst/>
          </a:prstGeom>
          <a:solidFill>
            <a:srgbClr val="FFC000">
              <a:alpha val="5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4914651" y="1058568"/>
            <a:ext cx="2489021" cy="886752"/>
          </a:xfrm>
          <a:prstGeom prst="triangle">
            <a:avLst>
              <a:gd name="adj" fmla="val 51626"/>
            </a:avLst>
          </a:prstGeom>
          <a:solidFill>
            <a:srgbClr val="FF0000">
              <a:alpha val="5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75897" y="481502"/>
            <a:ext cx="3813860" cy="1745166"/>
            <a:chOff x="1747378" y="1357083"/>
            <a:chExt cx="3813860" cy="1745166"/>
          </a:xfrm>
        </p:grpSpPr>
        <p:sp>
          <p:nvSpPr>
            <p:cNvPr id="2" name="Isosceles Triangle 1"/>
            <p:cNvSpPr/>
            <p:nvPr/>
          </p:nvSpPr>
          <p:spPr>
            <a:xfrm>
              <a:off x="1869897" y="1613043"/>
              <a:ext cx="3575406" cy="1202076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164440" y="1931542"/>
              <a:ext cx="1202076" cy="87330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747378" y="2786085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5536" y="1357083"/>
              <a:ext cx="3000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L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08256" y="2794472"/>
              <a:ext cx="352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M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51006" y="1716008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6434" y="2773801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N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5403" y="1869896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88792" y="2187946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i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endParaRPr lang="en-US" sz="1400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8189788">
              <a:off x="3612980" y="2496396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46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  <a:endParaRPr lang="en-US" sz="1400" kern="0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8189788">
              <a:off x="4700326" y="2525508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46</a:t>
              </a:r>
              <a:r>
                <a:rPr lang="en-US" sz="1400" b="1" kern="0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  <a:endParaRPr lang="en-US" sz="1400" kern="0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14" name="Arc 13"/>
            <p:cNvSpPr/>
            <p:nvPr/>
          </p:nvSpPr>
          <p:spPr>
            <a:xfrm rot="14136507">
              <a:off x="4040977" y="2570967"/>
              <a:ext cx="356425" cy="346725"/>
            </a:xfrm>
            <a:prstGeom prst="arc">
              <a:avLst>
                <a:gd name="adj1" fmla="val 16824192"/>
                <a:gd name="adj2" fmla="val 2125733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4136507">
              <a:off x="5056376" y="2570966"/>
              <a:ext cx="356425" cy="346725"/>
            </a:xfrm>
            <a:prstGeom prst="arc">
              <a:avLst>
                <a:gd name="adj1" fmla="val 16824192"/>
                <a:gd name="adj2" fmla="val 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16146" y="2788967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03055" y="2789429"/>
              <a:ext cx="288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1335" y="701847"/>
            <a:ext cx="3641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xpress x in term of a, b and 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2526" y="1057735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8250" y="1057735"/>
            <a:ext cx="2266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PKN and 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LKM 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75356" y="1376535"/>
            <a:ext cx="1087555" cy="338554"/>
            <a:chOff x="975356" y="1376535"/>
            <a:chExt cx="1087555" cy="338554"/>
          </a:xfrm>
        </p:grpSpPr>
        <p:sp>
          <p:nvSpPr>
            <p:cNvPr id="24" name="Rectangle 23"/>
            <p:cNvSpPr/>
            <p:nvPr/>
          </p:nvSpPr>
          <p:spPr>
            <a:xfrm>
              <a:off x="975356" y="1376535"/>
              <a:ext cx="5052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K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85921" y="1376535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57644" y="1376535"/>
              <a:ext cx="5052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K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46160" y="1376535"/>
            <a:ext cx="1907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(Common angle)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4044" y="1660199"/>
            <a:ext cx="1682673" cy="357216"/>
            <a:chOff x="704044" y="1660199"/>
            <a:chExt cx="1682673" cy="357216"/>
          </a:xfrm>
        </p:grpSpPr>
        <p:sp>
          <p:nvSpPr>
            <p:cNvPr id="28" name="Rectangle 27"/>
            <p:cNvSpPr/>
            <p:nvPr/>
          </p:nvSpPr>
          <p:spPr>
            <a:xfrm>
              <a:off x="704044" y="1660199"/>
              <a:ext cx="79380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KNP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85921" y="1678861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57644" y="1678861"/>
              <a:ext cx="8290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KML</a:t>
              </a:r>
              <a:endParaRPr lang="en-US" sz="16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46160" y="1678861"/>
            <a:ext cx="931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(Given)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2941" y="1982935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PKN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85921" y="198293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57644" y="1982935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LKM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3071" y="198293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46160" y="1982935"/>
            <a:ext cx="1616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(AA criterion)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9197" y="2416029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KN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1564" y="2723806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KM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96685" y="2723806"/>
            <a:ext cx="4070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43868" y="241602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PN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26235" y="272380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LM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671356" y="2723806"/>
            <a:ext cx="4070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385921" y="256440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46160" y="2461103"/>
            <a:ext cx="246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(Corresponding sides of similar triangles)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8329" y="30517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1048" y="3329014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(b + c)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49738" y="3359494"/>
            <a:ext cx="6452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64402" y="305171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i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i="1" kern="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005" y="3329014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684075" y="3359494"/>
            <a:ext cx="2527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85921" y="32000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4363" y="386684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i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i="1" kern="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03350" y="386684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44380" y="3711324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05950" y="3952423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 + c</a:t>
            </a:r>
            <a:endParaRPr lang="en-US" sz="1600" kern="0" dirty="0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378095" y="4019101"/>
            <a:ext cx="5288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182718" y="3607991"/>
            <a:ext cx="340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4000" kern="0" dirty="0" smtClean="0">
                <a:solidFill>
                  <a:prstClr val="white"/>
                </a:solidFill>
                <a:latin typeface="Bell MT" pitchFamily="18" charset="0"/>
                <a:sym typeface="Symbol"/>
              </a:rPr>
              <a:t>(</a:t>
            </a:r>
            <a:endParaRPr lang="en-US" sz="4000" kern="0" dirty="0">
              <a:solidFill>
                <a:prstClr val="white"/>
              </a:solidFill>
              <a:latin typeface="Bell MT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1760799" y="3607991"/>
            <a:ext cx="340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4000" kern="0" dirty="0" smtClean="0">
                <a:solidFill>
                  <a:prstClr val="white"/>
                </a:solidFill>
                <a:latin typeface="Bell MT" pitchFamily="18" charset="0"/>
                <a:sym typeface="Symbol"/>
              </a:rPr>
              <a:t>)</a:t>
            </a:r>
            <a:endParaRPr lang="en-US" sz="4000" kern="0" dirty="0">
              <a:solidFill>
                <a:prstClr val="white"/>
              </a:solidFill>
              <a:latin typeface="Bell MT" pitchFamily="18" charset="0"/>
            </a:endParaRPr>
          </a:p>
        </p:txBody>
      </p:sp>
      <p:sp>
        <p:nvSpPr>
          <p:cNvPr id="71" name="Arc 70"/>
          <p:cNvSpPr/>
          <p:nvPr/>
        </p:nvSpPr>
        <p:spPr>
          <a:xfrm rot="1183689">
            <a:off x="4935071" y="1720866"/>
            <a:ext cx="356800" cy="279217"/>
          </a:xfrm>
          <a:custGeom>
            <a:avLst/>
            <a:gdLst>
              <a:gd name="connsiteX0" fmla="*/ 209545 w 356425"/>
              <a:gd name="connsiteY0" fmla="*/ 2700 h 346725"/>
              <a:gd name="connsiteX1" fmla="*/ 355491 w 356425"/>
              <a:gd name="connsiteY1" fmla="*/ 155633 h 346725"/>
              <a:gd name="connsiteX2" fmla="*/ 178213 w 356425"/>
              <a:gd name="connsiteY2" fmla="*/ 173363 h 346725"/>
              <a:gd name="connsiteX3" fmla="*/ 209545 w 356425"/>
              <a:gd name="connsiteY3" fmla="*/ 2700 h 346725"/>
              <a:gd name="connsiteX0" fmla="*/ 209545 w 356425"/>
              <a:gd name="connsiteY0" fmla="*/ 2700 h 346725"/>
              <a:gd name="connsiteX1" fmla="*/ 355491 w 356425"/>
              <a:gd name="connsiteY1" fmla="*/ 155633 h 346725"/>
              <a:gd name="connsiteX0" fmla="*/ 31332 w 177278"/>
              <a:gd name="connsiteY0" fmla="*/ 0 h 170663"/>
              <a:gd name="connsiteX1" fmla="*/ 177278 w 177278"/>
              <a:gd name="connsiteY1" fmla="*/ 152933 h 170663"/>
              <a:gd name="connsiteX2" fmla="*/ 25846 w 177278"/>
              <a:gd name="connsiteY2" fmla="*/ 167626 h 170663"/>
              <a:gd name="connsiteX3" fmla="*/ 0 w 177278"/>
              <a:gd name="connsiteY3" fmla="*/ 170663 h 170663"/>
              <a:gd name="connsiteX4" fmla="*/ 31332 w 177278"/>
              <a:gd name="connsiteY4" fmla="*/ 0 h 170663"/>
              <a:gd name="connsiteX0" fmla="*/ 31332 w 177278"/>
              <a:gd name="connsiteY0" fmla="*/ 0 h 170663"/>
              <a:gd name="connsiteX1" fmla="*/ 177278 w 177278"/>
              <a:gd name="connsiteY1" fmla="*/ 152933 h 170663"/>
              <a:gd name="connsiteX0" fmla="*/ 5486 w 151432"/>
              <a:gd name="connsiteY0" fmla="*/ 0 h 167626"/>
              <a:gd name="connsiteX1" fmla="*/ 151432 w 151432"/>
              <a:gd name="connsiteY1" fmla="*/ 152933 h 167626"/>
              <a:gd name="connsiteX2" fmla="*/ 0 w 151432"/>
              <a:gd name="connsiteY2" fmla="*/ 167626 h 167626"/>
              <a:gd name="connsiteX3" fmla="*/ 5486 w 151432"/>
              <a:gd name="connsiteY3" fmla="*/ 0 h 167626"/>
              <a:gd name="connsiteX0" fmla="*/ 5486 w 151432"/>
              <a:gd name="connsiteY0" fmla="*/ 0 h 167626"/>
              <a:gd name="connsiteX1" fmla="*/ 151432 w 151432"/>
              <a:gd name="connsiteY1" fmla="*/ 152933 h 167626"/>
              <a:gd name="connsiteX0" fmla="*/ 204933 w 350879"/>
              <a:gd name="connsiteY0" fmla="*/ 0 h 274565"/>
              <a:gd name="connsiteX1" fmla="*/ 350879 w 350879"/>
              <a:gd name="connsiteY1" fmla="*/ 152933 h 274565"/>
              <a:gd name="connsiteX2" fmla="*/ 0 w 350879"/>
              <a:gd name="connsiteY2" fmla="*/ 274565 h 274565"/>
              <a:gd name="connsiteX3" fmla="*/ 204933 w 350879"/>
              <a:gd name="connsiteY3" fmla="*/ 0 h 274565"/>
              <a:gd name="connsiteX0" fmla="*/ 204933 w 350879"/>
              <a:gd name="connsiteY0" fmla="*/ 0 h 274565"/>
              <a:gd name="connsiteX1" fmla="*/ 350879 w 350879"/>
              <a:gd name="connsiteY1" fmla="*/ 152933 h 274565"/>
              <a:gd name="connsiteX0" fmla="*/ 204933 w 350879"/>
              <a:gd name="connsiteY0" fmla="*/ 0 h 274565"/>
              <a:gd name="connsiteX1" fmla="*/ 350879 w 350879"/>
              <a:gd name="connsiteY1" fmla="*/ 152933 h 274565"/>
              <a:gd name="connsiteX2" fmla="*/ 0 w 350879"/>
              <a:gd name="connsiteY2" fmla="*/ 274565 h 274565"/>
              <a:gd name="connsiteX3" fmla="*/ 204933 w 350879"/>
              <a:gd name="connsiteY3" fmla="*/ 0 h 274565"/>
              <a:gd name="connsiteX0" fmla="*/ 204933 w 350879"/>
              <a:gd name="connsiteY0" fmla="*/ 0 h 274565"/>
              <a:gd name="connsiteX1" fmla="*/ 350879 w 350879"/>
              <a:gd name="connsiteY1" fmla="*/ 152933 h 274565"/>
              <a:gd name="connsiteX0" fmla="*/ 210854 w 356800"/>
              <a:gd name="connsiteY0" fmla="*/ 0 h 279217"/>
              <a:gd name="connsiteX1" fmla="*/ 356800 w 356800"/>
              <a:gd name="connsiteY1" fmla="*/ 152933 h 279217"/>
              <a:gd name="connsiteX2" fmla="*/ 0 w 356800"/>
              <a:gd name="connsiteY2" fmla="*/ 279217 h 279217"/>
              <a:gd name="connsiteX3" fmla="*/ 210854 w 356800"/>
              <a:gd name="connsiteY3" fmla="*/ 0 h 279217"/>
              <a:gd name="connsiteX0" fmla="*/ 210854 w 356800"/>
              <a:gd name="connsiteY0" fmla="*/ 0 h 279217"/>
              <a:gd name="connsiteX1" fmla="*/ 356800 w 356800"/>
              <a:gd name="connsiteY1" fmla="*/ 152933 h 27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6800" h="279217" stroke="0" extrusionOk="0">
                <a:moveTo>
                  <a:pt x="210854" y="0"/>
                </a:moveTo>
                <a:cubicBezTo>
                  <a:pt x="289126" y="13599"/>
                  <a:pt x="348669" y="75992"/>
                  <a:pt x="356800" y="152933"/>
                </a:cubicBezTo>
                <a:cubicBezTo>
                  <a:pt x="239840" y="193477"/>
                  <a:pt x="119371" y="245398"/>
                  <a:pt x="0" y="279217"/>
                </a:cubicBezTo>
                <a:lnTo>
                  <a:pt x="210854" y="0"/>
                </a:lnTo>
                <a:close/>
              </a:path>
              <a:path w="356800" h="279217" fill="none">
                <a:moveTo>
                  <a:pt x="210854" y="0"/>
                </a:moveTo>
                <a:cubicBezTo>
                  <a:pt x="289126" y="13599"/>
                  <a:pt x="348669" y="75992"/>
                  <a:pt x="356800" y="152933"/>
                </a:cubicBezTo>
              </a:path>
            </a:pathLst>
          </a:cu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Arc 78"/>
          <p:cNvSpPr/>
          <p:nvPr/>
        </p:nvSpPr>
        <p:spPr bwMode="auto">
          <a:xfrm rot="16213132">
            <a:off x="8172020" y="1646704"/>
            <a:ext cx="219498" cy="383537"/>
          </a:xfrm>
          <a:custGeom>
            <a:avLst/>
            <a:gdLst>
              <a:gd name="connsiteX0" fmla="*/ 190436 w 474161"/>
              <a:gd name="connsiteY0" fmla="*/ 5860 h 599610"/>
              <a:gd name="connsiteX1" fmla="*/ 395718 w 474161"/>
              <a:gd name="connsiteY1" fmla="*/ 77006 h 599610"/>
              <a:gd name="connsiteX2" fmla="*/ 237081 w 474161"/>
              <a:gd name="connsiteY2" fmla="*/ 299805 h 599610"/>
              <a:gd name="connsiteX3" fmla="*/ 190436 w 474161"/>
              <a:gd name="connsiteY3" fmla="*/ 5860 h 599610"/>
              <a:gd name="connsiteX0" fmla="*/ 190436 w 474161"/>
              <a:gd name="connsiteY0" fmla="*/ 5860 h 599610"/>
              <a:gd name="connsiteX1" fmla="*/ 395718 w 474161"/>
              <a:gd name="connsiteY1" fmla="*/ 77006 h 599610"/>
              <a:gd name="connsiteX0" fmla="*/ 0 w 207582"/>
              <a:gd name="connsiteY0" fmla="*/ 9510 h 303455"/>
              <a:gd name="connsiteX1" fmla="*/ 205282 w 207582"/>
              <a:gd name="connsiteY1" fmla="*/ 80656 h 303455"/>
              <a:gd name="connsiteX2" fmla="*/ 46645 w 207582"/>
              <a:gd name="connsiteY2" fmla="*/ 303455 h 303455"/>
              <a:gd name="connsiteX3" fmla="*/ 0 w 207582"/>
              <a:gd name="connsiteY3" fmla="*/ 9510 h 303455"/>
              <a:gd name="connsiteX0" fmla="*/ 0 w 207582"/>
              <a:gd name="connsiteY0" fmla="*/ 9510 h 303455"/>
              <a:gd name="connsiteX1" fmla="*/ 207582 w 207582"/>
              <a:gd name="connsiteY1" fmla="*/ 59216 h 303455"/>
              <a:gd name="connsiteX0" fmla="*/ 0 w 214743"/>
              <a:gd name="connsiteY0" fmla="*/ 9510 h 303455"/>
              <a:gd name="connsiteX1" fmla="*/ 214743 w 214743"/>
              <a:gd name="connsiteY1" fmla="*/ 63951 h 303455"/>
              <a:gd name="connsiteX2" fmla="*/ 46645 w 214743"/>
              <a:gd name="connsiteY2" fmla="*/ 303455 h 303455"/>
              <a:gd name="connsiteX3" fmla="*/ 0 w 214743"/>
              <a:gd name="connsiteY3" fmla="*/ 9510 h 303455"/>
              <a:gd name="connsiteX0" fmla="*/ 0 w 214743"/>
              <a:gd name="connsiteY0" fmla="*/ 9510 h 303455"/>
              <a:gd name="connsiteX1" fmla="*/ 207582 w 214743"/>
              <a:gd name="connsiteY1" fmla="*/ 59216 h 303455"/>
              <a:gd name="connsiteX0" fmla="*/ 0 w 214743"/>
              <a:gd name="connsiteY0" fmla="*/ 9510 h 375046"/>
              <a:gd name="connsiteX1" fmla="*/ 214743 w 214743"/>
              <a:gd name="connsiteY1" fmla="*/ 63951 h 375046"/>
              <a:gd name="connsiteX2" fmla="*/ 6438 w 214743"/>
              <a:gd name="connsiteY2" fmla="*/ 375046 h 375046"/>
              <a:gd name="connsiteX3" fmla="*/ 0 w 214743"/>
              <a:gd name="connsiteY3" fmla="*/ 9510 h 375046"/>
              <a:gd name="connsiteX0" fmla="*/ 0 w 214743"/>
              <a:gd name="connsiteY0" fmla="*/ 9510 h 375046"/>
              <a:gd name="connsiteX1" fmla="*/ 207582 w 214743"/>
              <a:gd name="connsiteY1" fmla="*/ 59216 h 375046"/>
              <a:gd name="connsiteX0" fmla="*/ 0 w 214743"/>
              <a:gd name="connsiteY0" fmla="*/ 9510 h 375046"/>
              <a:gd name="connsiteX1" fmla="*/ 214743 w 214743"/>
              <a:gd name="connsiteY1" fmla="*/ 63951 h 375046"/>
              <a:gd name="connsiteX2" fmla="*/ 6438 w 214743"/>
              <a:gd name="connsiteY2" fmla="*/ 375046 h 375046"/>
              <a:gd name="connsiteX3" fmla="*/ 0 w 214743"/>
              <a:gd name="connsiteY3" fmla="*/ 9510 h 375046"/>
              <a:gd name="connsiteX0" fmla="*/ 0 w 214743"/>
              <a:gd name="connsiteY0" fmla="*/ 9510 h 375046"/>
              <a:gd name="connsiteX1" fmla="*/ 207582 w 214743"/>
              <a:gd name="connsiteY1" fmla="*/ 59216 h 375046"/>
              <a:gd name="connsiteX0" fmla="*/ 2372 w 217115"/>
              <a:gd name="connsiteY0" fmla="*/ 9510 h 384589"/>
              <a:gd name="connsiteX1" fmla="*/ 217115 w 217115"/>
              <a:gd name="connsiteY1" fmla="*/ 63951 h 384589"/>
              <a:gd name="connsiteX2" fmla="*/ 4084 w 217115"/>
              <a:gd name="connsiteY2" fmla="*/ 384589 h 384589"/>
              <a:gd name="connsiteX3" fmla="*/ 2372 w 217115"/>
              <a:gd name="connsiteY3" fmla="*/ 9510 h 384589"/>
              <a:gd name="connsiteX0" fmla="*/ 2372 w 217115"/>
              <a:gd name="connsiteY0" fmla="*/ 9510 h 384589"/>
              <a:gd name="connsiteX1" fmla="*/ 209954 w 217115"/>
              <a:gd name="connsiteY1" fmla="*/ 59216 h 384589"/>
              <a:gd name="connsiteX0" fmla="*/ 2372 w 219498"/>
              <a:gd name="connsiteY0" fmla="*/ 8458 h 383537"/>
              <a:gd name="connsiteX1" fmla="*/ 217115 w 219498"/>
              <a:gd name="connsiteY1" fmla="*/ 62899 h 383537"/>
              <a:gd name="connsiteX2" fmla="*/ 4084 w 219498"/>
              <a:gd name="connsiteY2" fmla="*/ 383537 h 383537"/>
              <a:gd name="connsiteX3" fmla="*/ 2372 w 219498"/>
              <a:gd name="connsiteY3" fmla="*/ 8458 h 383537"/>
              <a:gd name="connsiteX0" fmla="*/ 2372 w 219498"/>
              <a:gd name="connsiteY0" fmla="*/ 8458 h 383537"/>
              <a:gd name="connsiteX1" fmla="*/ 219498 w 219498"/>
              <a:gd name="connsiteY1" fmla="*/ 62891 h 38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498" h="383537" stroke="0" extrusionOk="0">
                <a:moveTo>
                  <a:pt x="2372" y="8458"/>
                </a:moveTo>
                <a:cubicBezTo>
                  <a:pt x="75845" y="-10187"/>
                  <a:pt x="161425" y="-511"/>
                  <a:pt x="217115" y="62899"/>
                </a:cubicBezTo>
                <a:lnTo>
                  <a:pt x="4084" y="383537"/>
                </a:lnTo>
                <a:cubicBezTo>
                  <a:pt x="-5179" y="268863"/>
                  <a:pt x="4518" y="130303"/>
                  <a:pt x="2372" y="8458"/>
                </a:cubicBezTo>
                <a:close/>
              </a:path>
              <a:path w="219498" h="383537" fill="none">
                <a:moveTo>
                  <a:pt x="2372" y="8458"/>
                </a:moveTo>
                <a:cubicBezTo>
                  <a:pt x="75845" y="-10187"/>
                  <a:pt x="163808" y="-519"/>
                  <a:pt x="219498" y="62891"/>
                </a:cubicBezTo>
              </a:path>
            </a:pathLst>
          </a:custGeom>
          <a:solidFill>
            <a:srgbClr val="92D050"/>
          </a:solidFill>
          <a:ln w="19050">
            <a:solidFill>
              <a:schemeClr val="tx1"/>
            </a:solidFill>
          </a:ln>
          <a:effectLst/>
          <a:ex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Arc 78"/>
          <p:cNvSpPr/>
          <p:nvPr/>
        </p:nvSpPr>
        <p:spPr bwMode="auto">
          <a:xfrm rot="16213132">
            <a:off x="7118741" y="1666129"/>
            <a:ext cx="216950" cy="334811"/>
          </a:xfrm>
          <a:custGeom>
            <a:avLst/>
            <a:gdLst>
              <a:gd name="connsiteX0" fmla="*/ 190436 w 474161"/>
              <a:gd name="connsiteY0" fmla="*/ 5860 h 599610"/>
              <a:gd name="connsiteX1" fmla="*/ 395718 w 474161"/>
              <a:gd name="connsiteY1" fmla="*/ 77006 h 599610"/>
              <a:gd name="connsiteX2" fmla="*/ 237081 w 474161"/>
              <a:gd name="connsiteY2" fmla="*/ 299805 h 599610"/>
              <a:gd name="connsiteX3" fmla="*/ 190436 w 474161"/>
              <a:gd name="connsiteY3" fmla="*/ 5860 h 599610"/>
              <a:gd name="connsiteX0" fmla="*/ 190436 w 474161"/>
              <a:gd name="connsiteY0" fmla="*/ 5860 h 599610"/>
              <a:gd name="connsiteX1" fmla="*/ 395718 w 474161"/>
              <a:gd name="connsiteY1" fmla="*/ 77006 h 599610"/>
              <a:gd name="connsiteX0" fmla="*/ 0 w 207582"/>
              <a:gd name="connsiteY0" fmla="*/ 9510 h 303455"/>
              <a:gd name="connsiteX1" fmla="*/ 205282 w 207582"/>
              <a:gd name="connsiteY1" fmla="*/ 80656 h 303455"/>
              <a:gd name="connsiteX2" fmla="*/ 46645 w 207582"/>
              <a:gd name="connsiteY2" fmla="*/ 303455 h 303455"/>
              <a:gd name="connsiteX3" fmla="*/ 0 w 207582"/>
              <a:gd name="connsiteY3" fmla="*/ 9510 h 303455"/>
              <a:gd name="connsiteX0" fmla="*/ 0 w 207582"/>
              <a:gd name="connsiteY0" fmla="*/ 9510 h 303455"/>
              <a:gd name="connsiteX1" fmla="*/ 207582 w 207582"/>
              <a:gd name="connsiteY1" fmla="*/ 59216 h 303455"/>
              <a:gd name="connsiteX0" fmla="*/ 0 w 214743"/>
              <a:gd name="connsiteY0" fmla="*/ 9510 h 303455"/>
              <a:gd name="connsiteX1" fmla="*/ 214743 w 214743"/>
              <a:gd name="connsiteY1" fmla="*/ 63951 h 303455"/>
              <a:gd name="connsiteX2" fmla="*/ 46645 w 214743"/>
              <a:gd name="connsiteY2" fmla="*/ 303455 h 303455"/>
              <a:gd name="connsiteX3" fmla="*/ 0 w 214743"/>
              <a:gd name="connsiteY3" fmla="*/ 9510 h 303455"/>
              <a:gd name="connsiteX0" fmla="*/ 0 w 214743"/>
              <a:gd name="connsiteY0" fmla="*/ 9510 h 303455"/>
              <a:gd name="connsiteX1" fmla="*/ 207582 w 214743"/>
              <a:gd name="connsiteY1" fmla="*/ 59216 h 303455"/>
              <a:gd name="connsiteX0" fmla="*/ 0 w 214743"/>
              <a:gd name="connsiteY0" fmla="*/ 9510 h 375046"/>
              <a:gd name="connsiteX1" fmla="*/ 214743 w 214743"/>
              <a:gd name="connsiteY1" fmla="*/ 63951 h 375046"/>
              <a:gd name="connsiteX2" fmla="*/ 6438 w 214743"/>
              <a:gd name="connsiteY2" fmla="*/ 375046 h 375046"/>
              <a:gd name="connsiteX3" fmla="*/ 0 w 214743"/>
              <a:gd name="connsiteY3" fmla="*/ 9510 h 375046"/>
              <a:gd name="connsiteX0" fmla="*/ 0 w 214743"/>
              <a:gd name="connsiteY0" fmla="*/ 9510 h 375046"/>
              <a:gd name="connsiteX1" fmla="*/ 207582 w 214743"/>
              <a:gd name="connsiteY1" fmla="*/ 59216 h 375046"/>
              <a:gd name="connsiteX0" fmla="*/ 0 w 214743"/>
              <a:gd name="connsiteY0" fmla="*/ 9510 h 375046"/>
              <a:gd name="connsiteX1" fmla="*/ 214743 w 214743"/>
              <a:gd name="connsiteY1" fmla="*/ 63951 h 375046"/>
              <a:gd name="connsiteX2" fmla="*/ 6438 w 214743"/>
              <a:gd name="connsiteY2" fmla="*/ 375046 h 375046"/>
              <a:gd name="connsiteX3" fmla="*/ 0 w 214743"/>
              <a:gd name="connsiteY3" fmla="*/ 9510 h 375046"/>
              <a:gd name="connsiteX0" fmla="*/ 0 w 214743"/>
              <a:gd name="connsiteY0" fmla="*/ 9510 h 375046"/>
              <a:gd name="connsiteX1" fmla="*/ 207582 w 214743"/>
              <a:gd name="connsiteY1" fmla="*/ 59216 h 375046"/>
              <a:gd name="connsiteX0" fmla="*/ 2372 w 217115"/>
              <a:gd name="connsiteY0" fmla="*/ 9510 h 384589"/>
              <a:gd name="connsiteX1" fmla="*/ 217115 w 217115"/>
              <a:gd name="connsiteY1" fmla="*/ 63951 h 384589"/>
              <a:gd name="connsiteX2" fmla="*/ 4084 w 217115"/>
              <a:gd name="connsiteY2" fmla="*/ 384589 h 384589"/>
              <a:gd name="connsiteX3" fmla="*/ 2372 w 217115"/>
              <a:gd name="connsiteY3" fmla="*/ 9510 h 384589"/>
              <a:gd name="connsiteX0" fmla="*/ 2372 w 217115"/>
              <a:gd name="connsiteY0" fmla="*/ 9510 h 384589"/>
              <a:gd name="connsiteX1" fmla="*/ 209954 w 217115"/>
              <a:gd name="connsiteY1" fmla="*/ 59216 h 384589"/>
              <a:gd name="connsiteX0" fmla="*/ 2372 w 219498"/>
              <a:gd name="connsiteY0" fmla="*/ 8458 h 383537"/>
              <a:gd name="connsiteX1" fmla="*/ 217115 w 219498"/>
              <a:gd name="connsiteY1" fmla="*/ 62899 h 383537"/>
              <a:gd name="connsiteX2" fmla="*/ 4084 w 219498"/>
              <a:gd name="connsiteY2" fmla="*/ 383537 h 383537"/>
              <a:gd name="connsiteX3" fmla="*/ 2372 w 219498"/>
              <a:gd name="connsiteY3" fmla="*/ 8458 h 383537"/>
              <a:gd name="connsiteX0" fmla="*/ 2372 w 219498"/>
              <a:gd name="connsiteY0" fmla="*/ 8458 h 383537"/>
              <a:gd name="connsiteX1" fmla="*/ 219498 w 219498"/>
              <a:gd name="connsiteY1" fmla="*/ 62891 h 38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498" h="383537" stroke="0" extrusionOk="0">
                <a:moveTo>
                  <a:pt x="2372" y="8458"/>
                </a:moveTo>
                <a:cubicBezTo>
                  <a:pt x="75845" y="-10187"/>
                  <a:pt x="161425" y="-511"/>
                  <a:pt x="217115" y="62899"/>
                </a:cubicBezTo>
                <a:lnTo>
                  <a:pt x="4084" y="383537"/>
                </a:lnTo>
                <a:cubicBezTo>
                  <a:pt x="-5179" y="268863"/>
                  <a:pt x="4518" y="130303"/>
                  <a:pt x="2372" y="8458"/>
                </a:cubicBezTo>
                <a:close/>
              </a:path>
              <a:path w="219498" h="383537" fill="none">
                <a:moveTo>
                  <a:pt x="2372" y="8458"/>
                </a:moveTo>
                <a:cubicBezTo>
                  <a:pt x="75845" y="-10187"/>
                  <a:pt x="163808" y="-519"/>
                  <a:pt x="219498" y="62891"/>
                </a:cubicBezTo>
              </a:path>
            </a:pathLst>
          </a:custGeom>
          <a:solidFill>
            <a:srgbClr val="92D050"/>
          </a:solidFill>
          <a:ln w="19050">
            <a:solidFill>
              <a:schemeClr val="tx1"/>
            </a:solidFill>
          </a:ln>
          <a:effectLst/>
          <a:ex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1243" y="3717919"/>
            <a:ext cx="1487917" cy="59237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96812" y="227019"/>
            <a:ext cx="1889213" cy="523220"/>
            <a:chOff x="2904556" y="-580370"/>
            <a:chExt cx="1889213" cy="523220"/>
          </a:xfrm>
        </p:grpSpPr>
        <p:sp>
          <p:nvSpPr>
            <p:cNvPr id="66" name="Rounded Rectangle 65"/>
            <p:cNvSpPr/>
            <p:nvPr/>
          </p:nvSpPr>
          <p:spPr>
            <a:xfrm>
              <a:off x="2910333" y="-502585"/>
              <a:ext cx="1355952" cy="3822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04556" y="-580370"/>
              <a:ext cx="1889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Example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Curved Up Arrow 72"/>
          <p:cNvSpPr/>
          <p:nvPr/>
        </p:nvSpPr>
        <p:spPr>
          <a:xfrm>
            <a:off x="1108754" y="2226722"/>
            <a:ext cx="228772" cy="143224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5898"/>
            <a:endParaRPr lang="en-US" sz="1600" b="1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74" name="Curved Up Arrow 73"/>
          <p:cNvSpPr/>
          <p:nvPr/>
        </p:nvSpPr>
        <p:spPr>
          <a:xfrm>
            <a:off x="1943783" y="2232200"/>
            <a:ext cx="268711" cy="132266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5898"/>
            <a:endParaRPr lang="en-US" sz="1600" b="1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75" name="Curved Up Arrow 74"/>
          <p:cNvSpPr/>
          <p:nvPr/>
        </p:nvSpPr>
        <p:spPr>
          <a:xfrm>
            <a:off x="969543" y="2232200"/>
            <a:ext cx="385137" cy="137747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5898"/>
            <a:endParaRPr lang="en-US" sz="1600" b="1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76" name="Curved Up Arrow 75"/>
          <p:cNvSpPr/>
          <p:nvPr/>
        </p:nvSpPr>
        <p:spPr>
          <a:xfrm>
            <a:off x="1828206" y="2223803"/>
            <a:ext cx="414196" cy="146144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5898"/>
            <a:endParaRPr lang="en-US" sz="1600" b="1">
              <a:solidFill>
                <a:prstClr val="black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0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77" grpId="0" animBg="1"/>
      <p:bldP spid="77" grpId="1" animBg="1"/>
      <p:bldP spid="69" grpId="0" animBg="1"/>
      <p:bldP spid="70" grpId="0" animBg="1"/>
      <p:bldP spid="18" grpId="0"/>
      <p:bldP spid="22" grpId="0"/>
      <p:bldP spid="23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3" grpId="0"/>
      <p:bldP spid="44" grpId="0"/>
      <p:bldP spid="46" grpId="0"/>
      <p:bldP spid="47" grpId="0"/>
      <p:bldP spid="48" grpId="0"/>
      <p:bldP spid="49" grpId="0"/>
      <p:bldP spid="51" grpId="0"/>
      <p:bldP spid="52" grpId="0"/>
      <p:bldP spid="54" grpId="0"/>
      <p:bldP spid="55" grpId="0"/>
      <p:bldP spid="61" grpId="0"/>
      <p:bldP spid="62" grpId="0"/>
      <p:bldP spid="63" grpId="0"/>
      <p:bldP spid="65" grpId="0"/>
      <p:bldP spid="67" grpId="0"/>
      <p:bldP spid="71" grpId="0" animBg="1"/>
      <p:bldP spid="71" grpId="1" animBg="1"/>
      <p:bldP spid="71" grpId="2" animBg="1"/>
      <p:bldP spid="79" grpId="0" animBg="1"/>
      <p:bldP spid="79" grpId="1" animBg="1"/>
      <p:bldP spid="80" grpId="0" animBg="1"/>
      <p:bldP spid="80" grpId="1" animBg="1"/>
      <p:bldP spid="59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1166</Words>
  <Application>Microsoft Office PowerPoint</Application>
  <PresentationFormat>On-screen Show (16:9)</PresentationFormat>
  <Paragraphs>473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Arial Rounded MT Bold</vt:lpstr>
      <vt:lpstr>Bell MT</vt:lpstr>
      <vt:lpstr>Book Antiqua</vt:lpstr>
      <vt:lpstr>Bookman Old Style</vt:lpstr>
      <vt:lpstr>BookmanOldStyle</vt:lpstr>
      <vt:lpstr>BookmanOldStyle-Bold</vt:lpstr>
      <vt:lpstr>Calibri</vt:lpstr>
      <vt:lpstr>Cambria Math</vt:lpstr>
      <vt:lpstr>Century Schoolbook</vt:lpstr>
      <vt:lpstr>Symbol</vt:lpstr>
      <vt:lpstr>Symbol Tiger</vt:lpstr>
      <vt:lpstr>SymbolMT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192</cp:revision>
  <dcterms:created xsi:type="dcterms:W3CDTF">2014-06-06T06:24:09Z</dcterms:created>
  <dcterms:modified xsi:type="dcterms:W3CDTF">2022-04-23T04:58:29Z</dcterms:modified>
</cp:coreProperties>
</file>