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</p:sldMasterIdLst>
  <p:notesMasterIdLst>
    <p:notesMasterId r:id="rId19"/>
  </p:notes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1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57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9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0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51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3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68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4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53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01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65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1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4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 bwMode="auto">
          <a:xfrm>
            <a:off x="840433" y="4049521"/>
            <a:ext cx="1250301" cy="56776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994539" y="2506736"/>
            <a:ext cx="1250301" cy="56776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6064576" y="1043440"/>
            <a:ext cx="2474237" cy="1521983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17829"/>
              <a:gd name="connsiteY0" fmla="*/ 1552575 h 1552575"/>
              <a:gd name="connsiteX1" fmla="*/ 387477 w 917829"/>
              <a:gd name="connsiteY1" fmla="*/ 0 h 1552575"/>
              <a:gd name="connsiteX2" fmla="*/ 917829 w 917829"/>
              <a:gd name="connsiteY2" fmla="*/ 914400 h 1552575"/>
              <a:gd name="connsiteX3" fmla="*/ 0 w 917829"/>
              <a:gd name="connsiteY3" fmla="*/ 1552575 h 1552575"/>
              <a:gd name="connsiteX0" fmla="*/ 0 w 2498979"/>
              <a:gd name="connsiteY0" fmla="*/ 1552575 h 1552575"/>
              <a:gd name="connsiteX1" fmla="*/ 387477 w 2498979"/>
              <a:gd name="connsiteY1" fmla="*/ 0 h 1552575"/>
              <a:gd name="connsiteX2" fmla="*/ 2498979 w 2498979"/>
              <a:gd name="connsiteY2" fmla="*/ 1543050 h 1552575"/>
              <a:gd name="connsiteX3" fmla="*/ 0 w 2498979"/>
              <a:gd name="connsiteY3" fmla="*/ 1552575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8979" h="1552575">
                <a:moveTo>
                  <a:pt x="0" y="1552575"/>
                </a:moveTo>
                <a:lnTo>
                  <a:pt x="387477" y="0"/>
                </a:lnTo>
                <a:lnTo>
                  <a:pt x="2498979" y="1543050"/>
                </a:lnTo>
                <a:lnTo>
                  <a:pt x="0" y="1552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6071255" y="1039660"/>
            <a:ext cx="2098929" cy="152400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260854"/>
              <a:gd name="connsiteY0" fmla="*/ 914400 h 914400"/>
              <a:gd name="connsiteX1" fmla="*/ 530352 w 2260854"/>
              <a:gd name="connsiteY1" fmla="*/ 0 h 914400"/>
              <a:gd name="connsiteX2" fmla="*/ 2260854 w 2260854"/>
              <a:gd name="connsiteY2" fmla="*/ 28575 h 914400"/>
              <a:gd name="connsiteX3" fmla="*/ 0 w 2260854"/>
              <a:gd name="connsiteY3" fmla="*/ 914400 h 914400"/>
              <a:gd name="connsiteX0" fmla="*/ 0 w 2260854"/>
              <a:gd name="connsiteY0" fmla="*/ 885825 h 885825"/>
              <a:gd name="connsiteX1" fmla="*/ 539877 w 2260854"/>
              <a:gd name="connsiteY1" fmla="*/ 0 h 885825"/>
              <a:gd name="connsiteX2" fmla="*/ 2260854 w 2260854"/>
              <a:gd name="connsiteY2" fmla="*/ 0 h 885825"/>
              <a:gd name="connsiteX3" fmla="*/ 0 w 2260854"/>
              <a:gd name="connsiteY3" fmla="*/ 885825 h 885825"/>
              <a:gd name="connsiteX0" fmla="*/ 0 w 2108454"/>
              <a:gd name="connsiteY0" fmla="*/ 1485900 h 1485900"/>
              <a:gd name="connsiteX1" fmla="*/ 387477 w 2108454"/>
              <a:gd name="connsiteY1" fmla="*/ 0 h 1485900"/>
              <a:gd name="connsiteX2" fmla="*/ 2108454 w 2108454"/>
              <a:gd name="connsiteY2" fmla="*/ 0 h 1485900"/>
              <a:gd name="connsiteX3" fmla="*/ 0 w 2108454"/>
              <a:gd name="connsiteY3" fmla="*/ 1485900 h 1485900"/>
              <a:gd name="connsiteX0" fmla="*/ 0 w 2108454"/>
              <a:gd name="connsiteY0" fmla="*/ 1495425 h 1495425"/>
              <a:gd name="connsiteX1" fmla="*/ 397002 w 2108454"/>
              <a:gd name="connsiteY1" fmla="*/ 0 h 1495425"/>
              <a:gd name="connsiteX2" fmla="*/ 2108454 w 2108454"/>
              <a:gd name="connsiteY2" fmla="*/ 9525 h 1495425"/>
              <a:gd name="connsiteX3" fmla="*/ 0 w 2108454"/>
              <a:gd name="connsiteY3" fmla="*/ 1495425 h 1495425"/>
              <a:gd name="connsiteX0" fmla="*/ 0 w 2089404"/>
              <a:gd name="connsiteY0" fmla="*/ 1495425 h 1495425"/>
              <a:gd name="connsiteX1" fmla="*/ 397002 w 2089404"/>
              <a:gd name="connsiteY1" fmla="*/ 0 h 1495425"/>
              <a:gd name="connsiteX2" fmla="*/ 2089404 w 2089404"/>
              <a:gd name="connsiteY2" fmla="*/ 19050 h 1495425"/>
              <a:gd name="connsiteX3" fmla="*/ 0 w 2089404"/>
              <a:gd name="connsiteY3" fmla="*/ 1495425 h 1495425"/>
              <a:gd name="connsiteX0" fmla="*/ 0 w 2089404"/>
              <a:gd name="connsiteY0" fmla="*/ 1524000 h 1524000"/>
              <a:gd name="connsiteX1" fmla="*/ 397002 w 2089404"/>
              <a:gd name="connsiteY1" fmla="*/ 0 h 1524000"/>
              <a:gd name="connsiteX2" fmla="*/ 2089404 w 2089404"/>
              <a:gd name="connsiteY2" fmla="*/ 19050 h 1524000"/>
              <a:gd name="connsiteX3" fmla="*/ 0 w 2089404"/>
              <a:gd name="connsiteY3" fmla="*/ 1524000 h 1524000"/>
              <a:gd name="connsiteX0" fmla="*/ 0 w 2098929"/>
              <a:gd name="connsiteY0" fmla="*/ 1524000 h 1524000"/>
              <a:gd name="connsiteX1" fmla="*/ 397002 w 2098929"/>
              <a:gd name="connsiteY1" fmla="*/ 0 h 1524000"/>
              <a:gd name="connsiteX2" fmla="*/ 2098929 w 2098929"/>
              <a:gd name="connsiteY2" fmla="*/ 0 h 1524000"/>
              <a:gd name="connsiteX3" fmla="*/ 0 w 2098929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929" h="1524000">
                <a:moveTo>
                  <a:pt x="0" y="1524000"/>
                </a:moveTo>
                <a:lnTo>
                  <a:pt x="397002" y="0"/>
                </a:lnTo>
                <a:lnTo>
                  <a:pt x="2098929" y="0"/>
                </a:lnTo>
                <a:lnTo>
                  <a:pt x="0" y="1524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588623" y="905386"/>
            <a:ext cx="5273082" cy="24076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60619" y="556861"/>
            <a:ext cx="4193785" cy="21796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3518" y="410000"/>
            <a:ext cx="9144000" cy="1266252"/>
            <a:chOff x="9525" y="28575"/>
            <a:chExt cx="9144000" cy="1266252"/>
          </a:xfrm>
        </p:grpSpPr>
        <p:sp>
          <p:nvSpPr>
            <p:cNvPr id="4" name="TextBox 3"/>
            <p:cNvSpPr txBox="1"/>
            <p:nvPr/>
          </p:nvSpPr>
          <p:spPr>
            <a:xfrm>
              <a:off x="9525" y="28575"/>
              <a:ext cx="914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ABCD is a trapezium in which AB </a:t>
              </a:r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Symbol" pitchFamily="18" charset="2"/>
                </a:rPr>
                <a:t>||</a:t>
              </a:r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 DC and </a:t>
              </a:r>
              <a:endPara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its </a:t>
              </a:r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diagonals intersect each other at the point O</a:t>
              </a:r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FFC000"/>
                  </a:solidFill>
                  <a:latin typeface="Bookman Old Style" pitchFamily="18" charset="0"/>
                </a:rPr>
                <a:t>Show </a:t>
              </a:r>
              <a:r>
                <a:rPr lang="en-US" sz="1600" b="1" dirty="0">
                  <a:solidFill>
                    <a:srgbClr val="FFC000"/>
                  </a:solidFill>
                  <a:latin typeface="Bookman Old Style" pitchFamily="18" charset="0"/>
                </a:rPr>
                <a:t>that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1891" y="65624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7289" y="951649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BO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2725" y="64629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CO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2725" y="956273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DO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61247" y="970699"/>
              <a:ext cx="367732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04332" y="975323"/>
              <a:ext cx="353383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50079" y="79583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7524" y="1563123"/>
            <a:ext cx="1746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Construction :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623" y="1921898"/>
            <a:ext cx="5750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Draw a line EF through point O, such that EF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 CD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198" y="218107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ADC,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9455" y="2181077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EO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 CD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92361" y="2446141"/>
            <a:ext cx="492443" cy="677108"/>
            <a:chOff x="992361" y="2674741"/>
            <a:chExt cx="492443" cy="677108"/>
          </a:xfrm>
        </p:grpSpPr>
        <p:sp>
          <p:nvSpPr>
            <p:cNvPr id="19" name="TextBox 18"/>
            <p:cNvSpPr txBox="1"/>
            <p:nvPr/>
          </p:nvSpPr>
          <p:spPr>
            <a:xfrm>
              <a:off x="992361" y="2674741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AE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2361" y="3013295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ED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4481" y="3013295"/>
              <a:ext cx="371409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723881" y="2446141"/>
            <a:ext cx="500458" cy="677108"/>
            <a:chOff x="1723881" y="2674741"/>
            <a:chExt cx="500458" cy="677108"/>
          </a:xfrm>
        </p:grpSpPr>
        <p:sp>
          <p:nvSpPr>
            <p:cNvPr id="21" name="TextBox 20"/>
            <p:cNvSpPr txBox="1"/>
            <p:nvPr/>
          </p:nvSpPr>
          <p:spPr>
            <a:xfrm>
              <a:off x="1723881" y="267474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3881" y="301329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OC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86000" y="3013295"/>
              <a:ext cx="371409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460089" y="26206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511" y="262067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…(1)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198" y="3000227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ABD,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9455" y="300022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OE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 AB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839961" y="3303391"/>
            <a:ext cx="492443" cy="677108"/>
            <a:chOff x="839961" y="3303391"/>
            <a:chExt cx="492443" cy="677108"/>
          </a:xfrm>
        </p:grpSpPr>
        <p:sp>
          <p:nvSpPr>
            <p:cNvPr id="30" name="TextBox 29"/>
            <p:cNvSpPr txBox="1"/>
            <p:nvPr/>
          </p:nvSpPr>
          <p:spPr>
            <a:xfrm>
              <a:off x="839961" y="330339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ED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9961" y="3641945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AE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902081" y="3641945"/>
              <a:ext cx="371409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571481" y="3303391"/>
            <a:ext cx="508473" cy="677108"/>
            <a:chOff x="1571481" y="3303391"/>
            <a:chExt cx="508473" cy="677108"/>
          </a:xfrm>
        </p:grpSpPr>
        <p:sp>
          <p:nvSpPr>
            <p:cNvPr id="32" name="TextBox 31"/>
            <p:cNvSpPr txBox="1"/>
            <p:nvPr/>
          </p:nvSpPr>
          <p:spPr>
            <a:xfrm>
              <a:off x="1571481" y="3303391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OD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481" y="364194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BO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633600" y="3641945"/>
              <a:ext cx="371409" cy="0"/>
            </a:xfrm>
            <a:prstGeom prst="line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307689" y="347792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436" y="398049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AE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0436" y="431905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ED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1956" y="3980499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BO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1956" y="4319053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OD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92556" y="4319053"/>
            <a:ext cx="371409" cy="0"/>
          </a:xfrm>
          <a:prstGeom prst="line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24075" y="4319053"/>
            <a:ext cx="371409" cy="0"/>
          </a:xfrm>
          <a:prstGeom prst="line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298164" y="415503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511" y="411092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…(2)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818185" y="212474"/>
            <a:ext cx="1507631" cy="400110"/>
            <a:chOff x="2768348" y="-1087493"/>
            <a:chExt cx="2629678" cy="632292"/>
          </a:xfrm>
        </p:grpSpPr>
        <p:sp>
          <p:nvSpPr>
            <p:cNvPr id="56" name="Rounded Rectangle 55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76733" y="-1087493"/>
              <a:ext cx="2621293" cy="632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EX.6.2 Q.9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320865" y="1471065"/>
            <a:ext cx="32340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18855" y="701289"/>
            <a:ext cx="2809304" cy="2251204"/>
            <a:chOff x="5918855" y="701289"/>
            <a:chExt cx="2809304" cy="2251204"/>
          </a:xfrm>
        </p:grpSpPr>
        <p:sp>
          <p:nvSpPr>
            <p:cNvPr id="2" name="Trapezoid 1"/>
            <p:cNvSpPr/>
            <p:nvPr/>
          </p:nvSpPr>
          <p:spPr>
            <a:xfrm>
              <a:off x="6050606" y="1020609"/>
              <a:ext cx="2518910" cy="1558345"/>
            </a:xfrm>
            <a:prstGeom prst="trapezoid">
              <a:avLst/>
            </a:prstGeom>
            <a:no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18855" y="2573027"/>
              <a:ext cx="331419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317853" y="701289"/>
              <a:ext cx="344243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396740" y="2614302"/>
              <a:ext cx="331419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19217" y="723782"/>
              <a:ext cx="344243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907616" y="1473314"/>
            <a:ext cx="331419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505843" y="4988039"/>
            <a:ext cx="331419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027414" y="1020609"/>
            <a:ext cx="2163924" cy="15583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28652" y="1011084"/>
            <a:ext cx="2142499" cy="15583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66526" y="1665725"/>
            <a:ext cx="347449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276711" y="1656907"/>
            <a:ext cx="206670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21540000">
            <a:off x="6432291" y="1006925"/>
            <a:ext cx="1768593" cy="29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60000" flipV="1">
            <a:off x="6276712" y="1656907"/>
            <a:ext cx="1063538" cy="9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rot="3511149">
            <a:off x="6311269" y="-96816"/>
            <a:ext cx="2078180" cy="1550754"/>
          </a:xfrm>
          <a:prstGeom prst="arc">
            <a:avLst>
              <a:gd name="adj1" fmla="val 19552740"/>
              <a:gd name="adj2" fmla="val 1605540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Arc 78"/>
          <p:cNvSpPr/>
          <p:nvPr/>
        </p:nvSpPr>
        <p:spPr>
          <a:xfrm rot="3685381">
            <a:off x="4657063" y="-74750"/>
            <a:ext cx="2857376" cy="2450904"/>
          </a:xfrm>
          <a:prstGeom prst="arc">
            <a:avLst>
              <a:gd name="adj1" fmla="val 19515063"/>
              <a:gd name="adj2" fmla="val 1396576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11725928">
            <a:off x="5735841" y="1578321"/>
            <a:ext cx="3369844" cy="1773132"/>
          </a:xfrm>
          <a:prstGeom prst="arc">
            <a:avLst>
              <a:gd name="adj1" fmla="val 20563449"/>
              <a:gd name="adj2" fmla="val 1035853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12126399">
            <a:off x="6049678" y="936682"/>
            <a:ext cx="2008622" cy="1367185"/>
          </a:xfrm>
          <a:prstGeom prst="arc">
            <a:avLst>
              <a:gd name="adj1" fmla="val 20361369"/>
              <a:gd name="adj2" fmla="val 1266437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3012" y="2529702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solidFill>
                            <a:prstClr val="white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2" y="2529702"/>
                <a:ext cx="4363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/>
          <p:nvPr/>
        </p:nvCxnSpPr>
        <p:spPr>
          <a:xfrm>
            <a:off x="6039132" y="2578123"/>
            <a:ext cx="25484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60000" flipV="1">
            <a:off x="6290241" y="1658408"/>
            <a:ext cx="1032259" cy="9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60000" flipV="1">
            <a:off x="6276715" y="1652940"/>
            <a:ext cx="1063538" cy="9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53012" y="3394708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solidFill>
                            <a:prstClr val="white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2" y="3394708"/>
                <a:ext cx="4363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 rot="18356854">
            <a:off x="4276725" y="1518280"/>
            <a:ext cx="3506673" cy="1939248"/>
          </a:xfrm>
          <a:prstGeom prst="arc">
            <a:avLst>
              <a:gd name="adj1" fmla="val 20563449"/>
              <a:gd name="adj2" fmla="val 1035853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Arc 113"/>
          <p:cNvSpPr/>
          <p:nvPr/>
        </p:nvSpPr>
        <p:spPr>
          <a:xfrm rot="11723248">
            <a:off x="6063606" y="991424"/>
            <a:ext cx="1301901" cy="828509"/>
          </a:xfrm>
          <a:prstGeom prst="arc">
            <a:avLst>
              <a:gd name="adj1" fmla="val 19552740"/>
              <a:gd name="adj2" fmla="val 1605540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 rot="18478290">
            <a:off x="5395697" y="1973834"/>
            <a:ext cx="3360881" cy="2393798"/>
          </a:xfrm>
          <a:prstGeom prst="arc">
            <a:avLst>
              <a:gd name="adj1" fmla="val 20361369"/>
              <a:gd name="adj2" fmla="val 1266437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Arc 115"/>
          <p:cNvSpPr/>
          <p:nvPr/>
        </p:nvSpPr>
        <p:spPr>
          <a:xfrm rot="12109199">
            <a:off x="5765178" y="1631982"/>
            <a:ext cx="1997090" cy="1403878"/>
          </a:xfrm>
          <a:prstGeom prst="arc">
            <a:avLst>
              <a:gd name="adj1" fmla="val 19515063"/>
              <a:gd name="adj2" fmla="val 1396576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3012" y="41189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prstClr val="white"/>
                </a:solidFill>
              </a:rPr>
              <a:t>i.e</a:t>
            </a:r>
            <a:endParaRPr lang="en-US" sz="1800" b="1" dirty="0">
              <a:solidFill>
                <a:prstClr val="white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822992" y="3208974"/>
            <a:ext cx="0" cy="15343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384473" y="3134114"/>
            <a:ext cx="500458" cy="677108"/>
            <a:chOff x="4384473" y="3134114"/>
            <a:chExt cx="500458" cy="677108"/>
          </a:xfrm>
        </p:grpSpPr>
        <p:sp>
          <p:nvSpPr>
            <p:cNvPr id="124" name="TextBox 123"/>
            <p:cNvSpPr txBox="1"/>
            <p:nvPr/>
          </p:nvSpPr>
          <p:spPr>
            <a:xfrm>
              <a:off x="4384473" y="313411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84473" y="3472668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434789" y="3472668"/>
              <a:ext cx="356917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15993" y="3134114"/>
            <a:ext cx="508473" cy="677108"/>
            <a:chOff x="5115993" y="3134114"/>
            <a:chExt cx="508473" cy="677108"/>
          </a:xfrm>
        </p:grpSpPr>
        <p:sp>
          <p:nvSpPr>
            <p:cNvPr id="126" name="TextBox 125"/>
            <p:cNvSpPr txBox="1"/>
            <p:nvPr/>
          </p:nvSpPr>
          <p:spPr>
            <a:xfrm>
              <a:off x="5115993" y="313411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15993" y="3472668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166308" y="3472668"/>
              <a:ext cx="356917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852201" y="330864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851754" y="3227191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solidFill>
                            <a:prstClr val="white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754" y="3227191"/>
                <a:ext cx="4363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5998132" y="3236716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…[From (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) and (ii)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55521" y="3199169"/>
            <a:ext cx="1263356" cy="55751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99" grpId="0" animBg="1"/>
      <p:bldP spid="99" grpId="1" animBg="1"/>
      <p:bldP spid="69" grpId="0" animBg="1"/>
      <p:bldP spid="51" grpId="0" animBg="1"/>
      <p:bldP spid="51" grpId="1" animBg="1"/>
      <p:bldP spid="58" grpId="0" animBg="1"/>
      <p:bldP spid="58" grpId="1" animBg="1"/>
      <p:bldP spid="77" grpId="0" animBg="1"/>
      <p:bldP spid="77" grpId="1" animBg="1"/>
      <p:bldP spid="13" grpId="0"/>
      <p:bldP spid="15" grpId="0"/>
      <p:bldP spid="16" grpId="0"/>
      <p:bldP spid="17" grpId="0"/>
      <p:bldP spid="25" grpId="0"/>
      <p:bldP spid="26" grpId="0"/>
      <p:bldP spid="27" grpId="0"/>
      <p:bldP spid="28" grpId="0"/>
      <p:bldP spid="36" grpId="0"/>
      <p:bldP spid="38" grpId="0"/>
      <p:bldP spid="39" grpId="0"/>
      <p:bldP spid="40" grpId="0"/>
      <p:bldP spid="41" grpId="0"/>
      <p:bldP spid="44" grpId="0"/>
      <p:bldP spid="45" grpId="0"/>
      <p:bldP spid="88" grpId="0"/>
      <p:bldP spid="93" grpId="0"/>
      <p:bldP spid="60" grpId="0"/>
      <p:bldP spid="76" grpId="0" animBg="1"/>
      <p:bldP spid="76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64" grpId="0"/>
      <p:bldP spid="110" grpId="0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21" grpId="0"/>
      <p:bldP spid="130" grpId="0"/>
      <p:bldP spid="95" grpId="0"/>
      <p:bldP spid="96" grpId="0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 bwMode="auto">
          <a:xfrm>
            <a:off x="2835946" y="1459133"/>
            <a:ext cx="1154714" cy="23691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0" dirty="0" smtClean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751775" y="4568328"/>
            <a:ext cx="714165" cy="24029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796247" y="4568329"/>
            <a:ext cx="714165" cy="24029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892255" y="4493559"/>
            <a:ext cx="2682214" cy="32117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Isosceles Triangle 82"/>
          <p:cNvSpPr/>
          <p:nvPr/>
        </p:nvSpPr>
        <p:spPr>
          <a:xfrm rot="16200000">
            <a:off x="6803785" y="992969"/>
            <a:ext cx="884184" cy="2190178"/>
          </a:xfrm>
          <a:custGeom>
            <a:avLst/>
            <a:gdLst>
              <a:gd name="connsiteX0" fmla="*/ 0 w 2286000"/>
              <a:gd name="connsiteY0" fmla="*/ 768096 h 768096"/>
              <a:gd name="connsiteX1" fmla="*/ 975025 w 2286000"/>
              <a:gd name="connsiteY1" fmla="*/ 0 h 768096"/>
              <a:gd name="connsiteX2" fmla="*/ 2286000 w 2286000"/>
              <a:gd name="connsiteY2" fmla="*/ 768096 h 768096"/>
              <a:gd name="connsiteX3" fmla="*/ 0 w 2286000"/>
              <a:gd name="connsiteY3" fmla="*/ 768096 h 768096"/>
              <a:gd name="connsiteX0" fmla="*/ 0 w 2090057"/>
              <a:gd name="connsiteY0" fmla="*/ 1290610 h 1290610"/>
              <a:gd name="connsiteX1" fmla="*/ 779082 w 2090057"/>
              <a:gd name="connsiteY1" fmla="*/ 0 h 1290610"/>
              <a:gd name="connsiteX2" fmla="*/ 2090057 w 2090057"/>
              <a:gd name="connsiteY2" fmla="*/ 768096 h 1290610"/>
              <a:gd name="connsiteX3" fmla="*/ 0 w 2090057"/>
              <a:gd name="connsiteY3" fmla="*/ 1290610 h 1290610"/>
              <a:gd name="connsiteX0" fmla="*/ 0 w 1284517"/>
              <a:gd name="connsiteY0" fmla="*/ 1290610 h 1290610"/>
              <a:gd name="connsiteX1" fmla="*/ 779082 w 1284517"/>
              <a:gd name="connsiteY1" fmla="*/ 0 h 1290610"/>
              <a:gd name="connsiteX2" fmla="*/ 1284517 w 1284517"/>
              <a:gd name="connsiteY2" fmla="*/ 633838 h 1290610"/>
              <a:gd name="connsiteX3" fmla="*/ 0 w 1284517"/>
              <a:gd name="connsiteY3" fmla="*/ 1290610 h 1290610"/>
              <a:gd name="connsiteX0" fmla="*/ 0 w 1309123"/>
              <a:gd name="connsiteY0" fmla="*/ 1290610 h 1290610"/>
              <a:gd name="connsiteX1" fmla="*/ 779082 w 1309123"/>
              <a:gd name="connsiteY1" fmla="*/ 0 h 1290610"/>
              <a:gd name="connsiteX2" fmla="*/ 1309123 w 1309123"/>
              <a:gd name="connsiteY2" fmla="*/ 658442 h 1290610"/>
              <a:gd name="connsiteX3" fmla="*/ 0 w 1309123"/>
              <a:gd name="connsiteY3" fmla="*/ 1290610 h 1290610"/>
              <a:gd name="connsiteX0" fmla="*/ 0 w 1403434"/>
              <a:gd name="connsiteY0" fmla="*/ 1097889 h 1097889"/>
              <a:gd name="connsiteX1" fmla="*/ 873393 w 1403434"/>
              <a:gd name="connsiteY1" fmla="*/ 0 h 1097889"/>
              <a:gd name="connsiteX2" fmla="*/ 1403434 w 1403434"/>
              <a:gd name="connsiteY2" fmla="*/ 658442 h 1097889"/>
              <a:gd name="connsiteX3" fmla="*/ 0 w 1403434"/>
              <a:gd name="connsiteY3" fmla="*/ 1097889 h 1097889"/>
              <a:gd name="connsiteX0" fmla="*/ 0 w 1403434"/>
              <a:gd name="connsiteY0" fmla="*/ 1097889 h 1097889"/>
              <a:gd name="connsiteX1" fmla="*/ 873393 w 1403434"/>
              <a:gd name="connsiteY1" fmla="*/ 0 h 1097889"/>
              <a:gd name="connsiteX2" fmla="*/ 889585 w 1403434"/>
              <a:gd name="connsiteY2" fmla="*/ 12455 h 1097889"/>
              <a:gd name="connsiteX3" fmla="*/ 1403434 w 1403434"/>
              <a:gd name="connsiteY3" fmla="*/ 658442 h 1097889"/>
              <a:gd name="connsiteX4" fmla="*/ 0 w 1403434"/>
              <a:gd name="connsiteY4" fmla="*/ 1097889 h 1097889"/>
              <a:gd name="connsiteX0" fmla="*/ 0 w 1403434"/>
              <a:gd name="connsiteY0" fmla="*/ 1101990 h 1101990"/>
              <a:gd name="connsiteX1" fmla="*/ 889795 w 1403434"/>
              <a:gd name="connsiteY1" fmla="*/ 0 h 1101990"/>
              <a:gd name="connsiteX2" fmla="*/ 889585 w 1403434"/>
              <a:gd name="connsiteY2" fmla="*/ 16556 h 1101990"/>
              <a:gd name="connsiteX3" fmla="*/ 1403434 w 1403434"/>
              <a:gd name="connsiteY3" fmla="*/ 662543 h 1101990"/>
              <a:gd name="connsiteX4" fmla="*/ 0 w 1403434"/>
              <a:gd name="connsiteY4" fmla="*/ 1101990 h 1101990"/>
              <a:gd name="connsiteX0" fmla="*/ 0 w 1403434"/>
              <a:gd name="connsiteY0" fmla="*/ 1552460 h 1552460"/>
              <a:gd name="connsiteX1" fmla="*/ 889795 w 1403434"/>
              <a:gd name="connsiteY1" fmla="*/ 450470 h 1552460"/>
              <a:gd name="connsiteX2" fmla="*/ 527090 w 1403434"/>
              <a:gd name="connsiteY2" fmla="*/ 28 h 1552460"/>
              <a:gd name="connsiteX3" fmla="*/ 1403434 w 1403434"/>
              <a:gd name="connsiteY3" fmla="*/ 1113013 h 1552460"/>
              <a:gd name="connsiteX4" fmla="*/ 0 w 1403434"/>
              <a:gd name="connsiteY4" fmla="*/ 1552460 h 1552460"/>
              <a:gd name="connsiteX0" fmla="*/ 0 w 1403434"/>
              <a:gd name="connsiteY0" fmla="*/ 1553361 h 1553361"/>
              <a:gd name="connsiteX1" fmla="*/ 527301 w 1403434"/>
              <a:gd name="connsiteY1" fmla="*/ 3968 h 1553361"/>
              <a:gd name="connsiteX2" fmla="*/ 527090 w 1403434"/>
              <a:gd name="connsiteY2" fmla="*/ 929 h 1553361"/>
              <a:gd name="connsiteX3" fmla="*/ 1403434 w 1403434"/>
              <a:gd name="connsiteY3" fmla="*/ 1113914 h 1553361"/>
              <a:gd name="connsiteX4" fmla="*/ 0 w 1403434"/>
              <a:gd name="connsiteY4" fmla="*/ 1553361 h 1553361"/>
              <a:gd name="connsiteX0" fmla="*/ 0 w 884184"/>
              <a:gd name="connsiteY0" fmla="*/ 2190178 h 2190178"/>
              <a:gd name="connsiteX1" fmla="*/ 8051 w 884184"/>
              <a:gd name="connsiteY1" fmla="*/ 3968 h 2190178"/>
              <a:gd name="connsiteX2" fmla="*/ 7840 w 884184"/>
              <a:gd name="connsiteY2" fmla="*/ 929 h 2190178"/>
              <a:gd name="connsiteX3" fmla="*/ 884184 w 884184"/>
              <a:gd name="connsiteY3" fmla="*/ 1113914 h 2190178"/>
              <a:gd name="connsiteX4" fmla="*/ 0 w 884184"/>
              <a:gd name="connsiteY4" fmla="*/ 2190178 h 219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184" h="2190178">
                <a:moveTo>
                  <a:pt x="0" y="2190178"/>
                </a:moveTo>
                <a:cubicBezTo>
                  <a:pt x="2684" y="1461441"/>
                  <a:pt x="5367" y="732705"/>
                  <a:pt x="8051" y="3968"/>
                </a:cubicBezTo>
                <a:cubicBezTo>
                  <a:pt x="9348" y="8120"/>
                  <a:pt x="6543" y="-3223"/>
                  <a:pt x="7840" y="929"/>
                </a:cubicBezTo>
                <a:lnTo>
                  <a:pt x="884184" y="1113914"/>
                </a:lnTo>
                <a:lnTo>
                  <a:pt x="0" y="2190178"/>
                </a:lnTo>
                <a:close/>
              </a:path>
            </a:pathLst>
          </a:custGeom>
          <a:solidFill>
            <a:srgbClr val="92D050">
              <a:alpha val="65098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9" name="Isosceles Triangle 81"/>
          <p:cNvSpPr/>
          <p:nvPr/>
        </p:nvSpPr>
        <p:spPr>
          <a:xfrm rot="5400000" flipH="1" flipV="1">
            <a:off x="6998041" y="723466"/>
            <a:ext cx="542284" cy="1319217"/>
          </a:xfrm>
          <a:custGeom>
            <a:avLst/>
            <a:gdLst>
              <a:gd name="connsiteX0" fmla="*/ 0 w 1554480"/>
              <a:gd name="connsiteY0" fmla="*/ 521208 h 521208"/>
              <a:gd name="connsiteX1" fmla="*/ 885820 w 1554480"/>
              <a:gd name="connsiteY1" fmla="*/ 0 h 521208"/>
              <a:gd name="connsiteX2" fmla="*/ 1554480 w 1554480"/>
              <a:gd name="connsiteY2" fmla="*/ 521208 h 521208"/>
              <a:gd name="connsiteX3" fmla="*/ 0 w 1554480"/>
              <a:gd name="connsiteY3" fmla="*/ 521208 h 521208"/>
              <a:gd name="connsiteX0" fmla="*/ 0 w 1242423"/>
              <a:gd name="connsiteY0" fmla="*/ 601037 h 601037"/>
              <a:gd name="connsiteX1" fmla="*/ 573763 w 1242423"/>
              <a:gd name="connsiteY1" fmla="*/ 0 h 601037"/>
              <a:gd name="connsiteX2" fmla="*/ 1242423 w 1242423"/>
              <a:gd name="connsiteY2" fmla="*/ 521208 h 601037"/>
              <a:gd name="connsiteX3" fmla="*/ 0 w 1242423"/>
              <a:gd name="connsiteY3" fmla="*/ 601037 h 601037"/>
              <a:gd name="connsiteX0" fmla="*/ 0 w 1242423"/>
              <a:gd name="connsiteY0" fmla="*/ 949380 h 949380"/>
              <a:gd name="connsiteX1" fmla="*/ 722534 w 1242423"/>
              <a:gd name="connsiteY1" fmla="*/ 0 h 949380"/>
              <a:gd name="connsiteX2" fmla="*/ 1242423 w 1242423"/>
              <a:gd name="connsiteY2" fmla="*/ 869551 h 949380"/>
              <a:gd name="connsiteX3" fmla="*/ 0 w 1242423"/>
              <a:gd name="connsiteY3" fmla="*/ 949380 h 949380"/>
              <a:gd name="connsiteX0" fmla="*/ 0 w 1390039"/>
              <a:gd name="connsiteY0" fmla="*/ 1322520 h 1322520"/>
              <a:gd name="connsiteX1" fmla="*/ 870150 w 1390039"/>
              <a:gd name="connsiteY1" fmla="*/ 0 h 1322520"/>
              <a:gd name="connsiteX2" fmla="*/ 1390039 w 1390039"/>
              <a:gd name="connsiteY2" fmla="*/ 869551 h 1322520"/>
              <a:gd name="connsiteX3" fmla="*/ 0 w 1390039"/>
              <a:gd name="connsiteY3" fmla="*/ 1322520 h 1322520"/>
              <a:gd name="connsiteX0" fmla="*/ 0 w 1390039"/>
              <a:gd name="connsiteY0" fmla="*/ 1105196 h 1105196"/>
              <a:gd name="connsiteX1" fmla="*/ 870150 w 1390039"/>
              <a:gd name="connsiteY1" fmla="*/ 0 h 1105196"/>
              <a:gd name="connsiteX2" fmla="*/ 1390039 w 1390039"/>
              <a:gd name="connsiteY2" fmla="*/ 652227 h 1105196"/>
              <a:gd name="connsiteX3" fmla="*/ 0 w 1390039"/>
              <a:gd name="connsiteY3" fmla="*/ 1105196 h 1105196"/>
              <a:gd name="connsiteX0" fmla="*/ 0 w 939370"/>
              <a:gd name="connsiteY0" fmla="*/ 1105196 h 1105196"/>
              <a:gd name="connsiteX1" fmla="*/ 870150 w 939370"/>
              <a:gd name="connsiteY1" fmla="*/ 0 h 1105196"/>
              <a:gd name="connsiteX2" fmla="*/ 939370 w 939370"/>
              <a:gd name="connsiteY2" fmla="*/ 658761 h 1105196"/>
              <a:gd name="connsiteX3" fmla="*/ 0 w 939370"/>
              <a:gd name="connsiteY3" fmla="*/ 1105196 h 1105196"/>
              <a:gd name="connsiteX0" fmla="*/ 0 w 540953"/>
              <a:gd name="connsiteY0" fmla="*/ 572884 h 658761"/>
              <a:gd name="connsiteX1" fmla="*/ 471733 w 540953"/>
              <a:gd name="connsiteY1" fmla="*/ 0 h 658761"/>
              <a:gd name="connsiteX2" fmla="*/ 540953 w 540953"/>
              <a:gd name="connsiteY2" fmla="*/ 658761 h 658761"/>
              <a:gd name="connsiteX3" fmla="*/ 0 w 540953"/>
              <a:gd name="connsiteY3" fmla="*/ 572884 h 658761"/>
              <a:gd name="connsiteX0" fmla="*/ 0 w 542284"/>
              <a:gd name="connsiteY0" fmla="*/ 572884 h 1244109"/>
              <a:gd name="connsiteX1" fmla="*/ 471733 w 542284"/>
              <a:gd name="connsiteY1" fmla="*/ 0 h 1244109"/>
              <a:gd name="connsiteX2" fmla="*/ 540953 w 542284"/>
              <a:gd name="connsiteY2" fmla="*/ 658761 h 1244109"/>
              <a:gd name="connsiteX3" fmla="*/ 540246 w 542284"/>
              <a:gd name="connsiteY3" fmla="*/ 1244109 h 1244109"/>
              <a:gd name="connsiteX4" fmla="*/ 0 w 542284"/>
              <a:gd name="connsiteY4" fmla="*/ 572884 h 1244109"/>
              <a:gd name="connsiteX0" fmla="*/ 0 w 542284"/>
              <a:gd name="connsiteY0" fmla="*/ 644728 h 1315953"/>
              <a:gd name="connsiteX1" fmla="*/ 523984 w 542284"/>
              <a:gd name="connsiteY1" fmla="*/ 0 h 1315953"/>
              <a:gd name="connsiteX2" fmla="*/ 540953 w 542284"/>
              <a:gd name="connsiteY2" fmla="*/ 730605 h 1315953"/>
              <a:gd name="connsiteX3" fmla="*/ 540246 w 542284"/>
              <a:gd name="connsiteY3" fmla="*/ 1315953 h 1315953"/>
              <a:gd name="connsiteX4" fmla="*/ 0 w 542284"/>
              <a:gd name="connsiteY4" fmla="*/ 644728 h 1315953"/>
              <a:gd name="connsiteX0" fmla="*/ 0 w 542284"/>
              <a:gd name="connsiteY0" fmla="*/ 647992 h 1319217"/>
              <a:gd name="connsiteX1" fmla="*/ 527250 w 542284"/>
              <a:gd name="connsiteY1" fmla="*/ 0 h 1319217"/>
              <a:gd name="connsiteX2" fmla="*/ 540953 w 542284"/>
              <a:gd name="connsiteY2" fmla="*/ 733869 h 1319217"/>
              <a:gd name="connsiteX3" fmla="*/ 540246 w 542284"/>
              <a:gd name="connsiteY3" fmla="*/ 1319217 h 1319217"/>
              <a:gd name="connsiteX4" fmla="*/ 0 w 542284"/>
              <a:gd name="connsiteY4" fmla="*/ 647992 h 13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284" h="1319217">
                <a:moveTo>
                  <a:pt x="0" y="647992"/>
                </a:moveTo>
                <a:lnTo>
                  <a:pt x="527250" y="0"/>
                </a:lnTo>
                <a:lnTo>
                  <a:pt x="540953" y="733869"/>
                </a:lnTo>
                <a:cubicBezTo>
                  <a:pt x="534186" y="734131"/>
                  <a:pt x="547013" y="1318955"/>
                  <a:pt x="540246" y="1319217"/>
                </a:cubicBezTo>
                <a:lnTo>
                  <a:pt x="0" y="647992"/>
                </a:lnTo>
                <a:close/>
              </a:path>
            </a:pathLst>
          </a:custGeom>
          <a:solidFill>
            <a:srgbClr val="0000FF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 rot="1320000">
            <a:off x="7028219" y="1429279"/>
            <a:ext cx="442570" cy="442570"/>
          </a:xfrm>
          <a:prstGeom prst="arc">
            <a:avLst>
              <a:gd name="adj1" fmla="val 11888194"/>
              <a:gd name="adj2" fmla="val 17833631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flipV="1">
            <a:off x="7037649" y="1438567"/>
            <a:ext cx="442570" cy="442570"/>
          </a:xfrm>
          <a:prstGeom prst="arc">
            <a:avLst>
              <a:gd name="adj1" fmla="val 13120204"/>
              <a:gd name="adj2" fmla="val 19196947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1254619" y="2333008"/>
            <a:ext cx="1138780" cy="50494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539229" y="1453629"/>
            <a:ext cx="3426521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3246902" y="949710"/>
            <a:ext cx="1067316" cy="4915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44553" y="1046680"/>
            <a:ext cx="1619577" cy="23691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0" dirty="0" smtClean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582404" y="628154"/>
            <a:ext cx="6372310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9599" y="575758"/>
            <a:ext cx="8095218" cy="1408478"/>
            <a:chOff x="362982" y="163754"/>
            <a:chExt cx="8095218" cy="1408478"/>
          </a:xfrm>
        </p:grpSpPr>
        <p:sp>
          <p:nvSpPr>
            <p:cNvPr id="3" name="TextBox 2"/>
            <p:cNvSpPr txBox="1"/>
            <p:nvPr/>
          </p:nvSpPr>
          <p:spPr>
            <a:xfrm>
              <a:off x="362982" y="163754"/>
              <a:ext cx="8095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 The diagonals of a quadrilateral ABCD intersect each other </a:t>
              </a:r>
            </a:p>
            <a:p>
              <a:pPr>
                <a:lnSpc>
                  <a:spcPct val="200000"/>
                </a:lnSpc>
              </a:pP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 at the point 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80141" y="584517"/>
              <a:ext cx="12372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such that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87589" y="47574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64504" y="776441"/>
              <a:ext cx="32276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87589" y="734824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6517" y="60039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0317" y="479388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927924" y="776441"/>
              <a:ext cx="2994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40539" y="728850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431" y="979736"/>
              <a:ext cx="3855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show that  ABCD is a trapezium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982" y="1233678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407" y="1782620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251473" y="1722356"/>
            <a:ext cx="1216296" cy="597634"/>
            <a:chOff x="1251473" y="1722356"/>
            <a:chExt cx="1216296" cy="597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348311" y="2015536"/>
              <a:ext cx="2707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1473" y="19814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BO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1473" y="1722356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88977" y="184110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48876" y="172235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59653" y="2015536"/>
              <a:ext cx="29155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59296" y="1981436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1287" y="235408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313645" y="2578263"/>
            <a:ext cx="31434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2192" y="254892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8604" y="22898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9744" y="240859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9643" y="228984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1319" y="2578263"/>
            <a:ext cx="3739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0063" y="254892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41246" y="24085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146" y="2842530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AOB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COD,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898415" y="862041"/>
            <a:ext cx="2738162" cy="1953637"/>
            <a:chOff x="5199915" y="531841"/>
            <a:chExt cx="2738162" cy="1953637"/>
          </a:xfrm>
        </p:grpSpPr>
        <p:sp>
          <p:nvSpPr>
            <p:cNvPr id="34" name="Rectangle 1"/>
            <p:cNvSpPr/>
            <p:nvPr/>
          </p:nvSpPr>
          <p:spPr>
            <a:xfrm>
              <a:off x="5446098" y="787341"/>
              <a:ext cx="2205956" cy="1412768"/>
            </a:xfrm>
            <a:custGeom>
              <a:avLst/>
              <a:gdLst>
                <a:gd name="connsiteX0" fmla="*/ 0 w 2438400"/>
                <a:gd name="connsiteY0" fmla="*/ 0 h 1676400"/>
                <a:gd name="connsiteX1" fmla="*/ 2438400 w 2438400"/>
                <a:gd name="connsiteY1" fmla="*/ 0 h 1676400"/>
                <a:gd name="connsiteX2" fmla="*/ 2438400 w 2438400"/>
                <a:gd name="connsiteY2" fmla="*/ 1676400 h 1676400"/>
                <a:gd name="connsiteX3" fmla="*/ 0 w 2438400"/>
                <a:gd name="connsiteY3" fmla="*/ 1676400 h 1676400"/>
                <a:gd name="connsiteX4" fmla="*/ 0 w 2438400"/>
                <a:gd name="connsiteY4" fmla="*/ 0 h 1676400"/>
                <a:gd name="connsiteX0" fmla="*/ 0 w 2438400"/>
                <a:gd name="connsiteY0" fmla="*/ 0 h 1676400"/>
                <a:gd name="connsiteX1" fmla="*/ 2090928 w 2438400"/>
                <a:gd name="connsiteY1" fmla="*/ 9144 h 1676400"/>
                <a:gd name="connsiteX2" fmla="*/ 2438400 w 2438400"/>
                <a:gd name="connsiteY2" fmla="*/ 1676400 h 1676400"/>
                <a:gd name="connsiteX3" fmla="*/ 0 w 2438400"/>
                <a:gd name="connsiteY3" fmla="*/ 1676400 h 1676400"/>
                <a:gd name="connsiteX4" fmla="*/ 0 w 2438400"/>
                <a:gd name="connsiteY4" fmla="*/ 0 h 1676400"/>
                <a:gd name="connsiteX0" fmla="*/ 502920 w 2438400"/>
                <a:gd name="connsiteY0" fmla="*/ 0 h 1667256"/>
                <a:gd name="connsiteX1" fmla="*/ 2090928 w 2438400"/>
                <a:gd name="connsiteY1" fmla="*/ 0 h 1667256"/>
                <a:gd name="connsiteX2" fmla="*/ 2438400 w 2438400"/>
                <a:gd name="connsiteY2" fmla="*/ 1667256 h 1667256"/>
                <a:gd name="connsiteX3" fmla="*/ 0 w 2438400"/>
                <a:gd name="connsiteY3" fmla="*/ 1667256 h 1667256"/>
                <a:gd name="connsiteX4" fmla="*/ 502920 w 2438400"/>
                <a:gd name="connsiteY4" fmla="*/ 0 h 1667256"/>
                <a:gd name="connsiteX0" fmla="*/ 502920 w 2438400"/>
                <a:gd name="connsiteY0" fmla="*/ 0 h 1667256"/>
                <a:gd name="connsiteX1" fmla="*/ 1962912 w 2438400"/>
                <a:gd name="connsiteY1" fmla="*/ 9144 h 1667256"/>
                <a:gd name="connsiteX2" fmla="*/ 2438400 w 2438400"/>
                <a:gd name="connsiteY2" fmla="*/ 1667256 h 1667256"/>
                <a:gd name="connsiteX3" fmla="*/ 0 w 2438400"/>
                <a:gd name="connsiteY3" fmla="*/ 1667256 h 1667256"/>
                <a:gd name="connsiteX4" fmla="*/ 502920 w 2438400"/>
                <a:gd name="connsiteY4" fmla="*/ 0 h 1667256"/>
                <a:gd name="connsiteX0" fmla="*/ 502920 w 2438400"/>
                <a:gd name="connsiteY0" fmla="*/ 9906 h 1677162"/>
                <a:gd name="connsiteX1" fmla="*/ 1959737 w 2438400"/>
                <a:gd name="connsiteY1" fmla="*/ 0 h 1677162"/>
                <a:gd name="connsiteX2" fmla="*/ 2438400 w 2438400"/>
                <a:gd name="connsiteY2" fmla="*/ 1677162 h 1677162"/>
                <a:gd name="connsiteX3" fmla="*/ 0 w 2438400"/>
                <a:gd name="connsiteY3" fmla="*/ 1677162 h 1677162"/>
                <a:gd name="connsiteX4" fmla="*/ 502920 w 2438400"/>
                <a:gd name="connsiteY4" fmla="*/ 9906 h 1677162"/>
                <a:gd name="connsiteX0" fmla="*/ 502920 w 2438400"/>
                <a:gd name="connsiteY0" fmla="*/ 6731 h 1673987"/>
                <a:gd name="connsiteX1" fmla="*/ 1966087 w 2438400"/>
                <a:gd name="connsiteY1" fmla="*/ 0 h 1673987"/>
                <a:gd name="connsiteX2" fmla="*/ 2438400 w 2438400"/>
                <a:gd name="connsiteY2" fmla="*/ 1673987 h 1673987"/>
                <a:gd name="connsiteX3" fmla="*/ 0 w 2438400"/>
                <a:gd name="connsiteY3" fmla="*/ 1673987 h 1673987"/>
                <a:gd name="connsiteX4" fmla="*/ 502920 w 2438400"/>
                <a:gd name="connsiteY4" fmla="*/ 6731 h 167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1673987">
                  <a:moveTo>
                    <a:pt x="502920" y="6731"/>
                  </a:moveTo>
                  <a:lnTo>
                    <a:pt x="1966087" y="0"/>
                  </a:lnTo>
                  <a:lnTo>
                    <a:pt x="2438400" y="1673987"/>
                  </a:lnTo>
                  <a:lnTo>
                    <a:pt x="0" y="1673987"/>
                  </a:lnTo>
                  <a:lnTo>
                    <a:pt x="502920" y="6731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99915" y="2146923"/>
              <a:ext cx="34496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00019" y="54198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7784" y="53184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1126" y="2132372"/>
              <a:ext cx="33695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41246" y="421248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[By SAS  criterion]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43039" y="446863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1935" y="4468637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ABCD is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trapezium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134677" y="3432106"/>
            <a:ext cx="31434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43224" y="34027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636" y="3143689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39976" y="32624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1823" y="314368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733499" y="3432106"/>
            <a:ext cx="3739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82243" y="3402769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41246" y="32624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[From (i)]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1074" y="36810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AOB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2700" y="36810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22719" y="368103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31722" y="3691083"/>
            <a:ext cx="280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[Vertically Opposite  </a:t>
            </a:r>
          </a:p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angles]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9598" y="4212480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AOB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257" y="45108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54027" y="451084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93950" y="451084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CDO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41246" y="451084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[c.a.s.t.]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04891" y="31091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56757" y="31091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56488" y="3109164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CDB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61287" y="4169395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  </a:t>
            </a:r>
            <a:r>
              <a:rPr lang="en-US" sz="16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DC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3581229" y="1833925"/>
            <a:ext cx="1569659" cy="46164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586223" y="1817611"/>
            <a:ext cx="1602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Hint : To prove </a:t>
            </a:r>
          </a:p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       AB </a:t>
            </a:r>
            <a:r>
              <a:rPr lang="en-US" sz="1400" b="1" dirty="0" smtClean="0">
                <a:solidFill>
                  <a:prstClr val="white"/>
                </a:solidFill>
              </a:rPr>
              <a:t>II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BC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8" name="Arc 97"/>
          <p:cNvSpPr/>
          <p:nvPr/>
        </p:nvSpPr>
        <p:spPr>
          <a:xfrm rot="8960354" flipH="1">
            <a:off x="5897229" y="2219053"/>
            <a:ext cx="549602" cy="604562"/>
          </a:xfrm>
          <a:prstGeom prst="arc">
            <a:avLst>
              <a:gd name="adj1" fmla="val 19737773"/>
              <a:gd name="adj2" fmla="val 396456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9" name="Arc 98"/>
          <p:cNvSpPr/>
          <p:nvPr/>
        </p:nvSpPr>
        <p:spPr>
          <a:xfrm rot="9300000" flipH="1">
            <a:off x="7624874" y="826711"/>
            <a:ext cx="549602" cy="604562"/>
          </a:xfrm>
          <a:prstGeom prst="arc">
            <a:avLst>
              <a:gd name="adj1" fmla="val 9268960"/>
              <a:gd name="adj2" fmla="val 11590791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822825" y="3143689"/>
            <a:ext cx="0" cy="167621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6590163" y="1117516"/>
            <a:ext cx="134257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6146269" y="2523357"/>
            <a:ext cx="2202103" cy="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818185" y="216400"/>
            <a:ext cx="1910474" cy="538754"/>
            <a:chOff x="2768348" y="-1042778"/>
            <a:chExt cx="2926234" cy="632292"/>
          </a:xfrm>
        </p:grpSpPr>
        <p:sp>
          <p:nvSpPr>
            <p:cNvPr id="105" name="Rounded Rectangle 104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15637" y="-1042778"/>
              <a:ext cx="2878945" cy="632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EX.6.2 Q.10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 rot="60000" flipV="1">
            <a:off x="6159512" y="1088474"/>
            <a:ext cx="1761996" cy="144580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21540000">
            <a:off x="6596889" y="1107510"/>
            <a:ext cx="1744550" cy="1445805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90957" y="147714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O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1" name="Left-Right Arrow 80"/>
          <p:cNvSpPr/>
          <p:nvPr/>
        </p:nvSpPr>
        <p:spPr>
          <a:xfrm rot="19717847">
            <a:off x="1642711" y="1997374"/>
            <a:ext cx="421916" cy="84425"/>
          </a:xfrm>
          <a:prstGeom prst="leftRightArrow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43039" y="309970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46143" y="413463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53012" y="4175758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solidFill>
                            <a:prstClr val="white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2" y="4175758"/>
                <a:ext cx="4363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4940763" y="3521806"/>
            <a:ext cx="3796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But, these are a pair of alternate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interior angles on transversal BD.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5" presetClass="emph" presetSubtype="0" repeatCount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88" grpId="0" animBg="1"/>
      <p:bldP spid="89" grpId="0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74" grpId="0" animBg="1"/>
      <p:bldP spid="14" grpId="0"/>
      <p:bldP spid="23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43" grpId="0"/>
      <p:bldP spid="44" grpId="0"/>
      <p:bldP spid="45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93" grpId="0" animBg="1"/>
      <p:bldP spid="93" grpId="1" animBg="1"/>
      <p:bldP spid="94" grpId="0"/>
      <p:bldP spid="94" grpId="1"/>
      <p:bldP spid="98" grpId="0" animBg="1"/>
      <p:bldP spid="98" grpId="1" animBg="1"/>
      <p:bldP spid="99" grpId="0" animBg="1"/>
      <p:bldP spid="99" grpId="1" animBg="1"/>
      <p:bldP spid="76" grpId="0"/>
      <p:bldP spid="81" grpId="0" animBg="1"/>
      <p:bldP spid="81" grpId="1" animBg="1"/>
      <p:bldP spid="114" grpId="0"/>
      <p:bldP spid="115" grpId="0"/>
      <p:bldP spid="100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924563" y="1486679"/>
            <a:ext cx="2454529" cy="134302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641854"/>
              <a:gd name="connsiteY0" fmla="*/ 1358900 h 1358900"/>
              <a:gd name="connsiteX1" fmla="*/ 2111502 w 2641854"/>
              <a:gd name="connsiteY1" fmla="*/ 0 h 1358900"/>
              <a:gd name="connsiteX2" fmla="*/ 2641854 w 2641854"/>
              <a:gd name="connsiteY2" fmla="*/ 914400 h 1358900"/>
              <a:gd name="connsiteX3" fmla="*/ 0 w 2641854"/>
              <a:gd name="connsiteY3" fmla="*/ 1358900 h 1358900"/>
              <a:gd name="connsiteX0" fmla="*/ 0 w 2438654"/>
              <a:gd name="connsiteY0" fmla="*/ 1358900 h 1358900"/>
              <a:gd name="connsiteX1" fmla="*/ 2111502 w 2438654"/>
              <a:gd name="connsiteY1" fmla="*/ 0 h 1358900"/>
              <a:gd name="connsiteX2" fmla="*/ 2438654 w 2438654"/>
              <a:gd name="connsiteY2" fmla="*/ 1339850 h 1358900"/>
              <a:gd name="connsiteX3" fmla="*/ 0 w 2438654"/>
              <a:gd name="connsiteY3" fmla="*/ 1358900 h 1358900"/>
              <a:gd name="connsiteX0" fmla="*/ 0 w 2432304"/>
              <a:gd name="connsiteY0" fmla="*/ 1352550 h 1352550"/>
              <a:gd name="connsiteX1" fmla="*/ 2105152 w 2432304"/>
              <a:gd name="connsiteY1" fmla="*/ 0 h 1352550"/>
              <a:gd name="connsiteX2" fmla="*/ 2432304 w 2432304"/>
              <a:gd name="connsiteY2" fmla="*/ 1339850 h 1352550"/>
              <a:gd name="connsiteX3" fmla="*/ 0 w 2432304"/>
              <a:gd name="connsiteY3" fmla="*/ 1352550 h 1352550"/>
              <a:gd name="connsiteX0" fmla="*/ 0 w 2451354"/>
              <a:gd name="connsiteY0" fmla="*/ 1352550 h 1358900"/>
              <a:gd name="connsiteX1" fmla="*/ 2105152 w 2451354"/>
              <a:gd name="connsiteY1" fmla="*/ 0 h 1358900"/>
              <a:gd name="connsiteX2" fmla="*/ 2451354 w 2451354"/>
              <a:gd name="connsiteY2" fmla="*/ 1358900 h 1358900"/>
              <a:gd name="connsiteX3" fmla="*/ 0 w 2451354"/>
              <a:gd name="connsiteY3" fmla="*/ 1352550 h 1358900"/>
              <a:gd name="connsiteX0" fmla="*/ 0 w 2438654"/>
              <a:gd name="connsiteY0" fmla="*/ 1352550 h 1352550"/>
              <a:gd name="connsiteX1" fmla="*/ 2105152 w 2438654"/>
              <a:gd name="connsiteY1" fmla="*/ 0 h 1352550"/>
              <a:gd name="connsiteX2" fmla="*/ 2438654 w 2438654"/>
              <a:gd name="connsiteY2" fmla="*/ 1339850 h 1352550"/>
              <a:gd name="connsiteX3" fmla="*/ 0 w 2438654"/>
              <a:gd name="connsiteY3" fmla="*/ 1352550 h 1352550"/>
              <a:gd name="connsiteX0" fmla="*/ 0 w 2454529"/>
              <a:gd name="connsiteY0" fmla="*/ 1343025 h 1343025"/>
              <a:gd name="connsiteX1" fmla="*/ 2121027 w 2454529"/>
              <a:gd name="connsiteY1" fmla="*/ 0 h 1343025"/>
              <a:gd name="connsiteX2" fmla="*/ 2454529 w 2454529"/>
              <a:gd name="connsiteY2" fmla="*/ 1339850 h 1343025"/>
              <a:gd name="connsiteX3" fmla="*/ 0 w 2454529"/>
              <a:gd name="connsiteY3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529" h="1343025">
                <a:moveTo>
                  <a:pt x="0" y="1343025"/>
                </a:moveTo>
                <a:lnTo>
                  <a:pt x="2121027" y="0"/>
                </a:lnTo>
                <a:lnTo>
                  <a:pt x="2454529" y="1339850"/>
                </a:lnTo>
                <a:lnTo>
                  <a:pt x="0" y="134302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Isosceles Triangle 49"/>
          <p:cNvSpPr/>
          <p:nvPr/>
        </p:nvSpPr>
        <p:spPr>
          <a:xfrm rot="10800000">
            <a:off x="7158914" y="1771523"/>
            <a:ext cx="1241509" cy="107061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14654"/>
              <a:gd name="connsiteY0" fmla="*/ 1327150 h 1327150"/>
              <a:gd name="connsiteX1" fmla="*/ 384302 w 914654"/>
              <a:gd name="connsiteY1" fmla="*/ 0 h 1327150"/>
              <a:gd name="connsiteX2" fmla="*/ 914654 w 914654"/>
              <a:gd name="connsiteY2" fmla="*/ 914400 h 1327150"/>
              <a:gd name="connsiteX3" fmla="*/ 0 w 914654"/>
              <a:gd name="connsiteY3" fmla="*/ 1327150 h 1327150"/>
              <a:gd name="connsiteX0" fmla="*/ 0 w 2057654"/>
              <a:gd name="connsiteY0" fmla="*/ 1327150 h 1327150"/>
              <a:gd name="connsiteX1" fmla="*/ 384302 w 2057654"/>
              <a:gd name="connsiteY1" fmla="*/ 0 h 1327150"/>
              <a:gd name="connsiteX2" fmla="*/ 2057654 w 2057654"/>
              <a:gd name="connsiteY2" fmla="*/ 12700 h 1327150"/>
              <a:gd name="connsiteX3" fmla="*/ 0 w 2057654"/>
              <a:gd name="connsiteY3" fmla="*/ 1327150 h 1327150"/>
              <a:gd name="connsiteX0" fmla="*/ 0 w 2057654"/>
              <a:gd name="connsiteY0" fmla="*/ 1314450 h 1314450"/>
              <a:gd name="connsiteX1" fmla="*/ 333502 w 2057654"/>
              <a:gd name="connsiteY1" fmla="*/ 0 h 1314450"/>
              <a:gd name="connsiteX2" fmla="*/ 2057654 w 2057654"/>
              <a:gd name="connsiteY2" fmla="*/ 0 h 1314450"/>
              <a:gd name="connsiteX3" fmla="*/ 0 w 2057654"/>
              <a:gd name="connsiteY3" fmla="*/ 1314450 h 1314450"/>
              <a:gd name="connsiteX0" fmla="*/ 0 w 2051304"/>
              <a:gd name="connsiteY0" fmla="*/ 1314450 h 1314450"/>
              <a:gd name="connsiteX1" fmla="*/ 327152 w 2051304"/>
              <a:gd name="connsiteY1" fmla="*/ 0 h 1314450"/>
              <a:gd name="connsiteX2" fmla="*/ 2051304 w 2051304"/>
              <a:gd name="connsiteY2" fmla="*/ 0 h 1314450"/>
              <a:gd name="connsiteX3" fmla="*/ 0 w 2051304"/>
              <a:gd name="connsiteY3" fmla="*/ 1314450 h 1314450"/>
              <a:gd name="connsiteX0" fmla="*/ 428497 w 1724152"/>
              <a:gd name="connsiteY0" fmla="*/ 830691 h 830691"/>
              <a:gd name="connsiteX1" fmla="*/ 0 w 1724152"/>
              <a:gd name="connsiteY1" fmla="*/ 0 h 830691"/>
              <a:gd name="connsiteX2" fmla="*/ 1724152 w 1724152"/>
              <a:gd name="connsiteY2" fmla="*/ 0 h 830691"/>
              <a:gd name="connsiteX3" fmla="*/ 428497 w 1724152"/>
              <a:gd name="connsiteY3" fmla="*/ 830691 h 830691"/>
              <a:gd name="connsiteX0" fmla="*/ 428497 w 885584"/>
              <a:gd name="connsiteY0" fmla="*/ 830691 h 830691"/>
              <a:gd name="connsiteX1" fmla="*/ 0 w 885584"/>
              <a:gd name="connsiteY1" fmla="*/ 0 h 830691"/>
              <a:gd name="connsiteX2" fmla="*/ 885584 w 885584"/>
              <a:gd name="connsiteY2" fmla="*/ 543653 h 830691"/>
              <a:gd name="connsiteX3" fmla="*/ 428497 w 885584"/>
              <a:gd name="connsiteY3" fmla="*/ 830691 h 830691"/>
              <a:gd name="connsiteX0" fmla="*/ 423803 w 880890"/>
              <a:gd name="connsiteY0" fmla="*/ 837602 h 837602"/>
              <a:gd name="connsiteX1" fmla="*/ 0 w 880890"/>
              <a:gd name="connsiteY1" fmla="*/ 0 h 837602"/>
              <a:gd name="connsiteX2" fmla="*/ 880890 w 880890"/>
              <a:gd name="connsiteY2" fmla="*/ 550564 h 837602"/>
              <a:gd name="connsiteX3" fmla="*/ 423803 w 880890"/>
              <a:gd name="connsiteY3" fmla="*/ 837602 h 837602"/>
              <a:gd name="connsiteX0" fmla="*/ 780507 w 1237594"/>
              <a:gd name="connsiteY0" fmla="*/ 1026498 h 1026498"/>
              <a:gd name="connsiteX1" fmla="*/ 0 w 1237594"/>
              <a:gd name="connsiteY1" fmla="*/ 0 h 1026498"/>
              <a:gd name="connsiteX2" fmla="*/ 1237594 w 1237594"/>
              <a:gd name="connsiteY2" fmla="*/ 739460 h 1026498"/>
              <a:gd name="connsiteX3" fmla="*/ 780507 w 1237594"/>
              <a:gd name="connsiteY3" fmla="*/ 1026498 h 1026498"/>
              <a:gd name="connsiteX0" fmla="*/ 780507 w 1211781"/>
              <a:gd name="connsiteY0" fmla="*/ 1026498 h 1026498"/>
              <a:gd name="connsiteX1" fmla="*/ 0 w 1211781"/>
              <a:gd name="connsiteY1" fmla="*/ 0 h 1026498"/>
              <a:gd name="connsiteX2" fmla="*/ 1211781 w 1211781"/>
              <a:gd name="connsiteY2" fmla="*/ 755584 h 1026498"/>
              <a:gd name="connsiteX3" fmla="*/ 780507 w 1211781"/>
              <a:gd name="connsiteY3" fmla="*/ 1026498 h 1026498"/>
              <a:gd name="connsiteX0" fmla="*/ 789894 w 1211781"/>
              <a:gd name="connsiteY0" fmla="*/ 1026498 h 1026498"/>
              <a:gd name="connsiteX1" fmla="*/ 0 w 1211781"/>
              <a:gd name="connsiteY1" fmla="*/ 0 h 1026498"/>
              <a:gd name="connsiteX2" fmla="*/ 1211781 w 1211781"/>
              <a:gd name="connsiteY2" fmla="*/ 755584 h 1026498"/>
              <a:gd name="connsiteX3" fmla="*/ 789894 w 1211781"/>
              <a:gd name="connsiteY3" fmla="*/ 1026498 h 1026498"/>
              <a:gd name="connsiteX0" fmla="*/ 801628 w 1223515"/>
              <a:gd name="connsiteY0" fmla="*/ 1035712 h 1035712"/>
              <a:gd name="connsiteX1" fmla="*/ 0 w 1223515"/>
              <a:gd name="connsiteY1" fmla="*/ 0 h 1035712"/>
              <a:gd name="connsiteX2" fmla="*/ 1223515 w 1223515"/>
              <a:gd name="connsiteY2" fmla="*/ 764798 h 1035712"/>
              <a:gd name="connsiteX3" fmla="*/ 801628 w 1223515"/>
              <a:gd name="connsiteY3" fmla="*/ 1035712 h 103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15" h="1035712">
                <a:moveTo>
                  <a:pt x="801628" y="1035712"/>
                </a:moveTo>
                <a:lnTo>
                  <a:pt x="0" y="0"/>
                </a:lnTo>
                <a:lnTo>
                  <a:pt x="1223515" y="764798"/>
                </a:lnTo>
                <a:lnTo>
                  <a:pt x="801628" y="1035712"/>
                </a:lnTo>
                <a:close/>
              </a:path>
            </a:pathLst>
          </a:cu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Arc 153"/>
          <p:cNvSpPr/>
          <p:nvPr/>
        </p:nvSpPr>
        <p:spPr>
          <a:xfrm rot="4660176" flipH="1">
            <a:off x="6918607" y="1817635"/>
            <a:ext cx="465146" cy="460541"/>
          </a:xfrm>
          <a:prstGeom prst="arc">
            <a:avLst>
              <a:gd name="adj1" fmla="val 13481364"/>
              <a:gd name="adj2" fmla="val 17304748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5919567" y="1476822"/>
            <a:ext cx="2131477" cy="1361131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14654"/>
              <a:gd name="connsiteY0" fmla="*/ 1327150 h 1327150"/>
              <a:gd name="connsiteX1" fmla="*/ 384302 w 914654"/>
              <a:gd name="connsiteY1" fmla="*/ 0 h 1327150"/>
              <a:gd name="connsiteX2" fmla="*/ 914654 w 914654"/>
              <a:gd name="connsiteY2" fmla="*/ 914400 h 1327150"/>
              <a:gd name="connsiteX3" fmla="*/ 0 w 914654"/>
              <a:gd name="connsiteY3" fmla="*/ 1327150 h 1327150"/>
              <a:gd name="connsiteX0" fmla="*/ 0 w 2057654"/>
              <a:gd name="connsiteY0" fmla="*/ 1327150 h 1327150"/>
              <a:gd name="connsiteX1" fmla="*/ 384302 w 2057654"/>
              <a:gd name="connsiteY1" fmla="*/ 0 h 1327150"/>
              <a:gd name="connsiteX2" fmla="*/ 2057654 w 2057654"/>
              <a:gd name="connsiteY2" fmla="*/ 12700 h 1327150"/>
              <a:gd name="connsiteX3" fmla="*/ 0 w 2057654"/>
              <a:gd name="connsiteY3" fmla="*/ 1327150 h 1327150"/>
              <a:gd name="connsiteX0" fmla="*/ 0 w 2057654"/>
              <a:gd name="connsiteY0" fmla="*/ 1314450 h 1314450"/>
              <a:gd name="connsiteX1" fmla="*/ 333502 w 2057654"/>
              <a:gd name="connsiteY1" fmla="*/ 0 h 1314450"/>
              <a:gd name="connsiteX2" fmla="*/ 2057654 w 2057654"/>
              <a:gd name="connsiteY2" fmla="*/ 0 h 1314450"/>
              <a:gd name="connsiteX3" fmla="*/ 0 w 2057654"/>
              <a:gd name="connsiteY3" fmla="*/ 1314450 h 1314450"/>
              <a:gd name="connsiteX0" fmla="*/ 0 w 2051304"/>
              <a:gd name="connsiteY0" fmla="*/ 1314450 h 1314450"/>
              <a:gd name="connsiteX1" fmla="*/ 327152 w 2051304"/>
              <a:gd name="connsiteY1" fmla="*/ 0 h 1314450"/>
              <a:gd name="connsiteX2" fmla="*/ 2051304 w 2051304"/>
              <a:gd name="connsiteY2" fmla="*/ 0 h 1314450"/>
              <a:gd name="connsiteX3" fmla="*/ 0 w 2051304"/>
              <a:gd name="connsiteY3" fmla="*/ 1314450 h 1314450"/>
              <a:gd name="connsiteX0" fmla="*/ 0 w 2100585"/>
              <a:gd name="connsiteY0" fmla="*/ 1316753 h 1316753"/>
              <a:gd name="connsiteX1" fmla="*/ 327152 w 2100585"/>
              <a:gd name="connsiteY1" fmla="*/ 2303 h 1316753"/>
              <a:gd name="connsiteX2" fmla="*/ 2100585 w 2100585"/>
              <a:gd name="connsiteY2" fmla="*/ 0 h 1316753"/>
              <a:gd name="connsiteX3" fmla="*/ 0 w 2100585"/>
              <a:gd name="connsiteY3" fmla="*/ 1316753 h 131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585" h="1316753">
                <a:moveTo>
                  <a:pt x="0" y="1316753"/>
                </a:moveTo>
                <a:lnTo>
                  <a:pt x="327152" y="2303"/>
                </a:lnTo>
                <a:lnTo>
                  <a:pt x="2100585" y="0"/>
                </a:lnTo>
                <a:lnTo>
                  <a:pt x="0" y="131675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Isosceles Triangle 49"/>
          <p:cNvSpPr/>
          <p:nvPr/>
        </p:nvSpPr>
        <p:spPr>
          <a:xfrm>
            <a:off x="6257508" y="1481685"/>
            <a:ext cx="893845" cy="865831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14654"/>
              <a:gd name="connsiteY0" fmla="*/ 1327150 h 1327150"/>
              <a:gd name="connsiteX1" fmla="*/ 384302 w 914654"/>
              <a:gd name="connsiteY1" fmla="*/ 0 h 1327150"/>
              <a:gd name="connsiteX2" fmla="*/ 914654 w 914654"/>
              <a:gd name="connsiteY2" fmla="*/ 914400 h 1327150"/>
              <a:gd name="connsiteX3" fmla="*/ 0 w 914654"/>
              <a:gd name="connsiteY3" fmla="*/ 1327150 h 1327150"/>
              <a:gd name="connsiteX0" fmla="*/ 0 w 2057654"/>
              <a:gd name="connsiteY0" fmla="*/ 1327150 h 1327150"/>
              <a:gd name="connsiteX1" fmla="*/ 384302 w 2057654"/>
              <a:gd name="connsiteY1" fmla="*/ 0 h 1327150"/>
              <a:gd name="connsiteX2" fmla="*/ 2057654 w 2057654"/>
              <a:gd name="connsiteY2" fmla="*/ 12700 h 1327150"/>
              <a:gd name="connsiteX3" fmla="*/ 0 w 2057654"/>
              <a:gd name="connsiteY3" fmla="*/ 1327150 h 1327150"/>
              <a:gd name="connsiteX0" fmla="*/ 0 w 2057654"/>
              <a:gd name="connsiteY0" fmla="*/ 1314450 h 1314450"/>
              <a:gd name="connsiteX1" fmla="*/ 333502 w 2057654"/>
              <a:gd name="connsiteY1" fmla="*/ 0 h 1314450"/>
              <a:gd name="connsiteX2" fmla="*/ 2057654 w 2057654"/>
              <a:gd name="connsiteY2" fmla="*/ 0 h 1314450"/>
              <a:gd name="connsiteX3" fmla="*/ 0 w 2057654"/>
              <a:gd name="connsiteY3" fmla="*/ 1314450 h 1314450"/>
              <a:gd name="connsiteX0" fmla="*/ 0 w 2051304"/>
              <a:gd name="connsiteY0" fmla="*/ 1314450 h 1314450"/>
              <a:gd name="connsiteX1" fmla="*/ 327152 w 2051304"/>
              <a:gd name="connsiteY1" fmla="*/ 0 h 1314450"/>
              <a:gd name="connsiteX2" fmla="*/ 2051304 w 2051304"/>
              <a:gd name="connsiteY2" fmla="*/ 0 h 1314450"/>
              <a:gd name="connsiteX3" fmla="*/ 0 w 2051304"/>
              <a:gd name="connsiteY3" fmla="*/ 1314450 h 1314450"/>
              <a:gd name="connsiteX0" fmla="*/ 428497 w 1724152"/>
              <a:gd name="connsiteY0" fmla="*/ 830691 h 830691"/>
              <a:gd name="connsiteX1" fmla="*/ 0 w 1724152"/>
              <a:gd name="connsiteY1" fmla="*/ 0 h 830691"/>
              <a:gd name="connsiteX2" fmla="*/ 1724152 w 1724152"/>
              <a:gd name="connsiteY2" fmla="*/ 0 h 830691"/>
              <a:gd name="connsiteX3" fmla="*/ 428497 w 1724152"/>
              <a:gd name="connsiteY3" fmla="*/ 830691 h 830691"/>
              <a:gd name="connsiteX0" fmla="*/ 428497 w 885584"/>
              <a:gd name="connsiteY0" fmla="*/ 830691 h 830691"/>
              <a:gd name="connsiteX1" fmla="*/ 0 w 885584"/>
              <a:gd name="connsiteY1" fmla="*/ 0 h 830691"/>
              <a:gd name="connsiteX2" fmla="*/ 885584 w 885584"/>
              <a:gd name="connsiteY2" fmla="*/ 543653 h 830691"/>
              <a:gd name="connsiteX3" fmla="*/ 428497 w 885584"/>
              <a:gd name="connsiteY3" fmla="*/ 830691 h 830691"/>
              <a:gd name="connsiteX0" fmla="*/ 423803 w 880890"/>
              <a:gd name="connsiteY0" fmla="*/ 837602 h 837602"/>
              <a:gd name="connsiteX1" fmla="*/ 0 w 880890"/>
              <a:gd name="connsiteY1" fmla="*/ 0 h 837602"/>
              <a:gd name="connsiteX2" fmla="*/ 880890 w 880890"/>
              <a:gd name="connsiteY2" fmla="*/ 550564 h 837602"/>
              <a:gd name="connsiteX3" fmla="*/ 423803 w 880890"/>
              <a:gd name="connsiteY3" fmla="*/ 837602 h 83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890" h="837602">
                <a:moveTo>
                  <a:pt x="423803" y="837602"/>
                </a:moveTo>
                <a:lnTo>
                  <a:pt x="0" y="0"/>
                </a:lnTo>
                <a:lnTo>
                  <a:pt x="880890" y="550564"/>
                </a:lnTo>
                <a:lnTo>
                  <a:pt x="423803" y="837602"/>
                </a:lnTo>
                <a:close/>
              </a:path>
            </a:pathLst>
          </a:cu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Arc 152"/>
          <p:cNvSpPr/>
          <p:nvPr/>
        </p:nvSpPr>
        <p:spPr>
          <a:xfrm rot="16939824">
            <a:off x="6930685" y="1819594"/>
            <a:ext cx="465146" cy="460541"/>
          </a:xfrm>
          <a:prstGeom prst="arc">
            <a:avLst>
              <a:gd name="adj1" fmla="val 13481364"/>
              <a:gd name="adj2" fmla="val 17304748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078657" y="2438166"/>
            <a:ext cx="383704" cy="27704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030895" y="1836542"/>
            <a:ext cx="422074" cy="25185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90014" y="590072"/>
            <a:ext cx="2103605" cy="27876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565317" y="588747"/>
            <a:ext cx="4861248" cy="28560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1458" y="234808"/>
            <a:ext cx="1427292" cy="369332"/>
            <a:chOff x="3811458" y="234808"/>
            <a:chExt cx="1427292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3811458" y="255550"/>
              <a:ext cx="1261622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EX.6.4 (Q.3)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2019" y="573304"/>
            <a:ext cx="7494352" cy="309597"/>
            <a:chOff x="482019" y="573304"/>
            <a:chExt cx="7494352" cy="309597"/>
          </a:xfrm>
        </p:grpSpPr>
        <p:sp>
          <p:nvSpPr>
            <p:cNvPr id="5" name="Rectangle 4"/>
            <p:cNvSpPr/>
            <p:nvPr/>
          </p:nvSpPr>
          <p:spPr>
            <a:xfrm>
              <a:off x="482019" y="573304"/>
              <a:ext cx="7316822" cy="307336"/>
            </a:xfrm>
            <a:prstGeom prst="rect">
              <a:avLst/>
            </a:prstGeom>
          </p:spPr>
          <p:txBody>
            <a:bodyPr wrap="square" lIns="90998" tIns="45502" rIns="90998" bIns="45502">
              <a:spAutoFit/>
            </a:bodyPr>
            <a:lstStyle/>
            <a:p>
              <a:pPr defTabSz="809459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and DBC are two triangles on the same base BC.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26565" y="575565"/>
              <a:ext cx="2549806" cy="307336"/>
            </a:xfrm>
            <a:prstGeom prst="rect">
              <a:avLst/>
            </a:prstGeom>
          </p:spPr>
          <p:txBody>
            <a:bodyPr wrap="none" lIns="90998" tIns="45502" rIns="90998" bIns="45502">
              <a:spAutoFit/>
            </a:bodyPr>
            <a:lstStyle/>
            <a:p>
              <a:pPr defTabSz="809459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If AD intersects BC at O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568" y="848013"/>
            <a:ext cx="3338449" cy="638667"/>
            <a:chOff x="501568" y="848013"/>
            <a:chExt cx="3338449" cy="638667"/>
          </a:xfrm>
        </p:grpSpPr>
        <p:grpSp>
          <p:nvGrpSpPr>
            <p:cNvPr id="7" name="Group 115"/>
            <p:cNvGrpSpPr/>
            <p:nvPr/>
          </p:nvGrpSpPr>
          <p:grpSpPr>
            <a:xfrm>
              <a:off x="1650637" y="848013"/>
              <a:ext cx="2189380" cy="638667"/>
              <a:chOff x="5007338" y="407644"/>
              <a:chExt cx="2189380" cy="63925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07338" y="738840"/>
                <a:ext cx="1332358" cy="308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ar(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DBC)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73684" y="577876"/>
                <a:ext cx="292068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65766" y="436245"/>
                <a:ext cx="546181" cy="308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AO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5992" y="407644"/>
                <a:ext cx="990977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ar(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ABC)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073808" y="729578"/>
                <a:ext cx="94420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9146" y="729578"/>
                <a:ext cx="4493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963962" y="544641"/>
                <a:ext cx="232756" cy="308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09459"/>
                <a:r>
                  <a:rPr lang="en-US" sz="1400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117422" y="1171427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pt-BR" sz="1400" b="1" dirty="0">
                  <a:solidFill>
                    <a:prstClr val="white"/>
                  </a:solidFill>
                  <a:latin typeface="Bookman Old Style" pitchFamily="18" charset="0"/>
                </a:rPr>
                <a:t>DO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1568" y="1007833"/>
              <a:ext cx="1350759" cy="307336"/>
            </a:xfrm>
            <a:prstGeom prst="rect">
              <a:avLst/>
            </a:prstGeom>
          </p:spPr>
          <p:txBody>
            <a:bodyPr wrap="none" lIns="90998" tIns="45502" rIns="90998" bIns="45502">
              <a:spAutoFit/>
            </a:bodyPr>
            <a:lstStyle/>
            <a:p>
              <a:pPr defTabSz="809459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show that : 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97334" y="1155448"/>
            <a:ext cx="2706820" cy="2024386"/>
            <a:chOff x="5797334" y="1155448"/>
            <a:chExt cx="2706820" cy="2024386"/>
          </a:xfrm>
        </p:grpSpPr>
        <p:sp>
          <p:nvSpPr>
            <p:cNvPr id="32" name="Trapezoid 31"/>
            <p:cNvSpPr/>
            <p:nvPr/>
          </p:nvSpPr>
          <p:spPr>
            <a:xfrm>
              <a:off x="5924550" y="1479204"/>
              <a:ext cx="2466975" cy="1362784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43625" y="11554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A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73614" y="281050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6941" y="11575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7334" y="280972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20000" flipV="1">
              <a:off x="5953125" y="1446928"/>
              <a:ext cx="2066440" cy="14270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21480000">
              <a:off x="6300812" y="1446927"/>
              <a:ext cx="2066440" cy="14270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994184" y="199164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O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120000" flipV="1">
            <a:off x="5944085" y="1441302"/>
            <a:ext cx="2094044" cy="14416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480000">
            <a:off x="6284114" y="1447404"/>
            <a:ext cx="2094044" cy="14416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20000" flipV="1">
            <a:off x="5938603" y="1438213"/>
            <a:ext cx="2094044" cy="144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94184" y="19916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1F497D">
                    <a:lumMod val="50000"/>
                  </a:srgbClr>
                </a:solidFill>
              </a:rPr>
              <a:t>O</a:t>
            </a:r>
            <a:endParaRPr lang="en-US" sz="1800" b="1" dirty="0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6264431" y="1500375"/>
            <a:ext cx="432067" cy="8642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595541" y="1778101"/>
            <a:ext cx="799760" cy="10571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110748" y="1434015"/>
            <a:ext cx="1645712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Draw AL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dobe Arabic"/>
                <a:sym typeface="Symbol"/>
              </a:rPr>
              <a:t>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BC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2991" y="1434014"/>
            <a:ext cx="1799600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Construction :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05071" y="1434014"/>
            <a:ext cx="1714872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DM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dobe Arabic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dobe Arabic"/>
                <a:sym typeface="Symbol"/>
              </a:rPr>
              <a:t>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BC.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379099" y="2318850"/>
            <a:ext cx="1160906" cy="30474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379099" y="1940863"/>
            <a:ext cx="1160906" cy="30474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982" y="1963244"/>
            <a:ext cx="749634" cy="338114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Proof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525020" y="2112038"/>
            <a:ext cx="307205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24318" y="1926465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803900" y="2280316"/>
            <a:ext cx="16797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96199" y="2280316"/>
            <a:ext cx="1096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31395" y="1996550"/>
            <a:ext cx="192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70255" y="1680244"/>
            <a:ext cx="302396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63773" y="1977412"/>
            <a:ext cx="302396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392254" y="1799352"/>
            <a:ext cx="495091" cy="307336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da-DK" sz="14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23454" y="1799352"/>
            <a:ext cx="291175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19089" y="1799352"/>
            <a:ext cx="547837" cy="307336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da-DK" sz="1400" b="1" dirty="0">
                <a:solidFill>
                  <a:prstClr val="white"/>
                </a:solidFill>
                <a:latin typeface="Bookman Old Style" pitchFamily="18" charset="0"/>
              </a:rPr>
              <a:t>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94644" y="1799352"/>
            <a:ext cx="291175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931395" y="2607652"/>
            <a:ext cx="192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70255" y="2284974"/>
            <a:ext cx="302396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63773" y="2588537"/>
            <a:ext cx="302396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392254" y="2423180"/>
            <a:ext cx="495091" cy="307336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da-DK" sz="14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23454" y="2423180"/>
            <a:ext cx="291175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19090" y="2423180"/>
            <a:ext cx="551382" cy="307336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da-DK" sz="1400" b="1" dirty="0">
                <a:solidFill>
                  <a:prstClr val="white"/>
                </a:solidFill>
                <a:latin typeface="Bookman Old Style" pitchFamily="18" charset="0"/>
              </a:rPr>
              <a:t>DM</a:t>
            </a:r>
            <a:endParaRPr lang="da-DK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94644" y="2423180"/>
            <a:ext cx="291175" cy="307336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723327" y="1926465"/>
            <a:ext cx="832990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24318" y="2288404"/>
            <a:ext cx="371325" cy="307336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09735" y="2288404"/>
            <a:ext cx="812150" cy="307336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DBC)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909462" y="1704666"/>
            <a:ext cx="192545" cy="549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909462" y="2340068"/>
            <a:ext cx="192545" cy="549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461069" y="2447100"/>
            <a:ext cx="337913" cy="2586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68731" y="1842059"/>
            <a:ext cx="330251" cy="2512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49"/>
          <p:cNvSpPr/>
          <p:nvPr/>
        </p:nvSpPr>
        <p:spPr>
          <a:xfrm>
            <a:off x="5920781" y="1479204"/>
            <a:ext cx="2136383" cy="135875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14654"/>
              <a:gd name="connsiteY0" fmla="*/ 1327150 h 1327150"/>
              <a:gd name="connsiteX1" fmla="*/ 384302 w 914654"/>
              <a:gd name="connsiteY1" fmla="*/ 0 h 1327150"/>
              <a:gd name="connsiteX2" fmla="*/ 914654 w 914654"/>
              <a:gd name="connsiteY2" fmla="*/ 914400 h 1327150"/>
              <a:gd name="connsiteX3" fmla="*/ 0 w 914654"/>
              <a:gd name="connsiteY3" fmla="*/ 1327150 h 1327150"/>
              <a:gd name="connsiteX0" fmla="*/ 0 w 2057654"/>
              <a:gd name="connsiteY0" fmla="*/ 1327150 h 1327150"/>
              <a:gd name="connsiteX1" fmla="*/ 384302 w 2057654"/>
              <a:gd name="connsiteY1" fmla="*/ 0 h 1327150"/>
              <a:gd name="connsiteX2" fmla="*/ 2057654 w 2057654"/>
              <a:gd name="connsiteY2" fmla="*/ 12700 h 1327150"/>
              <a:gd name="connsiteX3" fmla="*/ 0 w 2057654"/>
              <a:gd name="connsiteY3" fmla="*/ 1327150 h 1327150"/>
              <a:gd name="connsiteX0" fmla="*/ 0 w 2057654"/>
              <a:gd name="connsiteY0" fmla="*/ 1314450 h 1314450"/>
              <a:gd name="connsiteX1" fmla="*/ 333502 w 2057654"/>
              <a:gd name="connsiteY1" fmla="*/ 0 h 1314450"/>
              <a:gd name="connsiteX2" fmla="*/ 2057654 w 2057654"/>
              <a:gd name="connsiteY2" fmla="*/ 0 h 1314450"/>
              <a:gd name="connsiteX3" fmla="*/ 0 w 2057654"/>
              <a:gd name="connsiteY3" fmla="*/ 1314450 h 1314450"/>
              <a:gd name="connsiteX0" fmla="*/ 0 w 2051304"/>
              <a:gd name="connsiteY0" fmla="*/ 1314450 h 1314450"/>
              <a:gd name="connsiteX1" fmla="*/ 327152 w 2051304"/>
              <a:gd name="connsiteY1" fmla="*/ 0 h 1314450"/>
              <a:gd name="connsiteX2" fmla="*/ 2051304 w 2051304"/>
              <a:gd name="connsiteY2" fmla="*/ 0 h 1314450"/>
              <a:gd name="connsiteX3" fmla="*/ 0 w 2051304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304" h="1314450">
                <a:moveTo>
                  <a:pt x="0" y="1314450"/>
                </a:moveTo>
                <a:lnTo>
                  <a:pt x="327152" y="0"/>
                </a:lnTo>
                <a:lnTo>
                  <a:pt x="2051304" y="0"/>
                </a:lnTo>
                <a:lnTo>
                  <a:pt x="0" y="131445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51284" y="22549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34032" y="14562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M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50263" y="3566960"/>
            <a:ext cx="2285311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ALO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DMO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20740" y="3885405"/>
            <a:ext cx="3166962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.... [each 90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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,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construction]</a:t>
            </a:r>
            <a:endParaRPr lang="en-US" sz="1600" b="1" i="1" dirty="0">
              <a:solidFill>
                <a:srgbClr val="FFFF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74939" y="3885405"/>
            <a:ext cx="783296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ALO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87879" y="3885405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81771" y="3885405"/>
            <a:ext cx="86152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DMO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920739" y="4209113"/>
            <a:ext cx="3439473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.... [vertically opposite angles]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74939" y="4209113"/>
            <a:ext cx="783296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AOL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87879" y="4209113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881771" y="4209113"/>
            <a:ext cx="86152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DOM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7768" y="4529832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88828" y="4529832"/>
            <a:ext cx="800061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ALO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20741" y="4529832"/>
            <a:ext cx="3388177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.... [by AA similarity criterion]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679167" y="4529832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~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890500" y="4529832"/>
            <a:ext cx="82929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DMO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452749" y="3089167"/>
            <a:ext cx="741618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.... (i)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059492" y="3079783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988862" y="3258224"/>
            <a:ext cx="1096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390977" y="3258224"/>
            <a:ext cx="4618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397717" y="2894210"/>
            <a:ext cx="462696" cy="338114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AL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359471" y="3256149"/>
            <a:ext cx="539189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DM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257799" y="2894210"/>
            <a:ext cx="887492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ABC)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4207" y="3256149"/>
            <a:ext cx="902638" cy="33921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DBC)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58790" y="2894210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58790" y="3256149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 flipV="1">
            <a:off x="6259876" y="1481325"/>
            <a:ext cx="432067" cy="864267"/>
          </a:xfrm>
          <a:prstGeom prst="line">
            <a:avLst/>
          </a:prstGeom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7584405" y="1769141"/>
            <a:ext cx="811381" cy="1067910"/>
          </a:xfrm>
          <a:prstGeom prst="line">
            <a:avLst/>
          </a:prstGeom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48"/>
          <p:cNvSpPr/>
          <p:nvPr/>
        </p:nvSpPr>
        <p:spPr>
          <a:xfrm>
            <a:off x="5929710" y="1476757"/>
            <a:ext cx="2463041" cy="1366076"/>
          </a:xfrm>
          <a:custGeom>
            <a:avLst/>
            <a:gdLst>
              <a:gd name="connsiteX0" fmla="*/ 0 w 2438654"/>
              <a:gd name="connsiteY0" fmla="*/ 1352550 h 1352550"/>
              <a:gd name="connsiteX1" fmla="*/ 0 w 2438654"/>
              <a:gd name="connsiteY1" fmla="*/ 0 h 1352550"/>
              <a:gd name="connsiteX2" fmla="*/ 2438654 w 2438654"/>
              <a:gd name="connsiteY2" fmla="*/ 1352550 h 1352550"/>
              <a:gd name="connsiteX3" fmla="*/ 0 w 2438654"/>
              <a:gd name="connsiteY3" fmla="*/ 1352550 h 1352550"/>
              <a:gd name="connsiteX0" fmla="*/ 0 w 2438654"/>
              <a:gd name="connsiteY0" fmla="*/ 1352550 h 1352550"/>
              <a:gd name="connsiteX1" fmla="*/ 2101850 w 2438654"/>
              <a:gd name="connsiteY1" fmla="*/ 0 h 1352550"/>
              <a:gd name="connsiteX2" fmla="*/ 2438654 w 2438654"/>
              <a:gd name="connsiteY2" fmla="*/ 1352550 h 1352550"/>
              <a:gd name="connsiteX3" fmla="*/ 0 w 2438654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654" h="1352550">
                <a:moveTo>
                  <a:pt x="0" y="1352550"/>
                </a:moveTo>
                <a:lnTo>
                  <a:pt x="2101850" y="0"/>
                </a:lnTo>
                <a:lnTo>
                  <a:pt x="2438654" y="1352550"/>
                </a:lnTo>
                <a:lnTo>
                  <a:pt x="0" y="1352550"/>
                </a:lnTo>
                <a:close/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5926011" y="1479837"/>
            <a:ext cx="2127488" cy="1349671"/>
          </a:xfrm>
          <a:prstGeom prst="line">
            <a:avLst/>
          </a:prstGeom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19772699">
            <a:off x="6657865" y="2202624"/>
            <a:ext cx="125307" cy="12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9500133">
            <a:off x="7522719" y="1801224"/>
            <a:ext cx="125307" cy="12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52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52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9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0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6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51" grpId="0" animBg="1"/>
      <p:bldP spid="154" grpId="0" animBg="1"/>
      <p:bldP spid="154" grpId="1" animBg="1"/>
      <p:bldP spid="50" grpId="0" animBg="1"/>
      <p:bldP spid="150" grpId="0" animBg="1"/>
      <p:bldP spid="153" grpId="0" animBg="1"/>
      <p:bldP spid="153" grpId="1" animBg="1"/>
      <p:bldP spid="120" grpId="0" animBg="1"/>
      <p:bldP spid="120" grpId="1" animBg="1"/>
      <p:bldP spid="121" grpId="0" animBg="1"/>
      <p:bldP spid="121" grpId="1" animBg="1"/>
      <p:bldP spid="60" grpId="0" animBg="1"/>
      <p:bldP spid="51" grpId="0" animBg="1"/>
      <p:bldP spid="63" grpId="0"/>
      <p:bldP spid="63" grpId="1"/>
      <p:bldP spid="71" grpId="0"/>
      <p:bldP spid="72" grpId="0"/>
      <p:bldP spid="73" grpId="0"/>
      <p:bldP spid="74" grpId="0" animBg="1"/>
      <p:bldP spid="74" grpId="1" animBg="1"/>
      <p:bldP spid="75" grpId="0" animBg="1"/>
      <p:bldP spid="75" grpId="1" animBg="1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2" grpId="0" animBg="1"/>
      <p:bldP spid="102" grpId="1" animBg="1"/>
      <p:bldP spid="104" grpId="0"/>
      <p:bldP spid="105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41" grpId="0"/>
      <p:bldP spid="142" grpId="0"/>
      <p:bldP spid="143" grpId="0"/>
      <p:bldP spid="144" grpId="0"/>
      <p:bldP spid="145" grpId="0"/>
      <p:bldP spid="146" grpId="0"/>
      <p:bldP spid="103" grpId="0" animBg="1"/>
      <p:bldP spid="103" grpId="1" animBg="1"/>
      <p:bldP spid="64" grpId="0" animBg="1"/>
      <p:bldP spid="64" grpId="1" animBg="1"/>
      <p:bldP spid="70" grpId="0" animBg="1"/>
      <p:bldP spid="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1043021" y="2229067"/>
            <a:ext cx="1546368" cy="67667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3222" y="3595814"/>
            <a:ext cx="2237173" cy="77164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369379" y="3988762"/>
            <a:ext cx="4527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83310" y="3996872"/>
            <a:ext cx="1180614" cy="340129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ar (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DBC)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1966" y="3627882"/>
            <a:ext cx="1178458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ar (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ABC)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13068" y="3993795"/>
            <a:ext cx="1096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75762" y="3808668"/>
            <a:ext cx="309765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55962" y="3646971"/>
            <a:ext cx="496590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5468" y="4001554"/>
            <a:ext cx="509414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1414" y="3809267"/>
            <a:ext cx="1900590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.... from (i) &amp; (ii)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494" y="2396495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31340" y="2203914"/>
            <a:ext cx="546181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4161" y="2572904"/>
            <a:ext cx="512612" cy="33921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DO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125004" y="2573175"/>
            <a:ext cx="5113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39164" y="2388409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05341" y="2211999"/>
            <a:ext cx="546181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04122" y="2580990"/>
            <a:ext cx="538399" cy="33921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DM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015000" y="2581260"/>
            <a:ext cx="5113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01413" y="2330186"/>
            <a:ext cx="950295" cy="338114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.... (ii)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27460" y="2968222"/>
            <a:ext cx="4705537" cy="584335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.... [corresponding sides of similar triangles.]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621351" y="3509182"/>
            <a:ext cx="324046" cy="30829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4" name="Curved Up Arrow 143"/>
          <p:cNvSpPr/>
          <p:nvPr/>
        </p:nvSpPr>
        <p:spPr>
          <a:xfrm>
            <a:off x="1199566" y="1981383"/>
            <a:ext cx="287298" cy="215311"/>
          </a:xfrm>
          <a:prstGeom prst="curvedUp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5" name="Curved Up Arrow 144"/>
          <p:cNvSpPr/>
          <p:nvPr/>
        </p:nvSpPr>
        <p:spPr>
          <a:xfrm>
            <a:off x="2126882" y="1981383"/>
            <a:ext cx="287298" cy="215311"/>
          </a:xfrm>
          <a:prstGeom prst="curvedUp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6" name="Curved Up Arrow 145"/>
          <p:cNvSpPr/>
          <p:nvPr/>
        </p:nvSpPr>
        <p:spPr>
          <a:xfrm>
            <a:off x="1197915" y="1981383"/>
            <a:ext cx="435007" cy="215311"/>
          </a:xfrm>
          <a:prstGeom prst="curvedUp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7" name="Curved Up Arrow 146"/>
          <p:cNvSpPr/>
          <p:nvPr/>
        </p:nvSpPr>
        <p:spPr>
          <a:xfrm>
            <a:off x="2138812" y="1981383"/>
            <a:ext cx="421427" cy="215311"/>
          </a:xfrm>
          <a:prstGeom prst="curvedUp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971708" y="3500973"/>
            <a:ext cx="648773" cy="67667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01901" y="3485460"/>
            <a:ext cx="2948731" cy="701156"/>
            <a:chOff x="4619402" y="179234"/>
            <a:chExt cx="2932861" cy="69791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4619402" y="531447"/>
              <a:ext cx="10902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084994" y="531447"/>
              <a:ext cx="45035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085396" y="179234"/>
              <a:ext cx="44651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AL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0512" y="539497"/>
              <a:ext cx="511456" cy="33764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DM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44769" y="179234"/>
              <a:ext cx="865720" cy="33764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(</a:t>
              </a:r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ABC)</a:t>
              </a:r>
              <a:endParaRPr lang="en-US" sz="16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31251" y="539497"/>
              <a:ext cx="862514" cy="33764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(</a:t>
              </a:r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DBC)</a:t>
              </a:r>
              <a:endParaRPr lang="en-US" sz="16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47370" y="179234"/>
              <a:ext cx="396040" cy="33764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ar</a:t>
              </a:r>
              <a:endParaRPr lang="en-US" sz="16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47370" y="539497"/>
              <a:ext cx="396040" cy="33764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ar</a:t>
              </a:r>
              <a:endParaRPr lang="en-US" sz="16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32133" y="375215"/>
              <a:ext cx="307875" cy="33764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pt-BR" sz="1600" b="1" dirty="0">
                  <a:solidFill>
                    <a:prstClr val="white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614418" y="347862"/>
              <a:ext cx="937845" cy="337647"/>
            </a:xfrm>
            <a:prstGeom prst="rect">
              <a:avLst/>
            </a:prstGeom>
          </p:spPr>
          <p:txBody>
            <a:bodyPr wrap="square" lIns="90536" tIns="45271" rIns="90536" bIns="45271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.... (i)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5552346" y="3475339"/>
            <a:ext cx="2883675" cy="75064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8602" y="1647256"/>
            <a:ext cx="1783396" cy="438200"/>
            <a:chOff x="659285" y="183580"/>
            <a:chExt cx="1773798" cy="436171"/>
          </a:xfrm>
        </p:grpSpPr>
        <p:sp>
          <p:nvSpPr>
            <p:cNvPr id="2" name="Rounded Rectangle 1"/>
            <p:cNvSpPr/>
            <p:nvPr/>
          </p:nvSpPr>
          <p:spPr>
            <a:xfrm>
              <a:off x="659285" y="183580"/>
              <a:ext cx="1773798" cy="43617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8373" y="242525"/>
              <a:ext cx="795755" cy="338037"/>
            </a:xfrm>
            <a:prstGeom prst="rect">
              <a:avLst/>
            </a:prstGeom>
          </p:spPr>
          <p:txBody>
            <a:bodyPr wrap="square" lIns="90536" tIns="45271" rIns="90536" bIns="45271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ALO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84997" y="242525"/>
              <a:ext cx="307058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~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95192" y="242525"/>
              <a:ext cx="824827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</a:rPr>
                <a:t>DMO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49809" y="1285479"/>
            <a:ext cx="821768" cy="338114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Proof.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3811458" y="234808"/>
            <a:ext cx="1427292" cy="369332"/>
            <a:chOff x="3811458" y="234808"/>
            <a:chExt cx="1427292" cy="369332"/>
          </a:xfrm>
        </p:grpSpPr>
        <p:sp>
          <p:nvSpPr>
            <p:cNvPr id="137" name="Rounded Rectangle 136"/>
            <p:cNvSpPr/>
            <p:nvPr/>
          </p:nvSpPr>
          <p:spPr>
            <a:xfrm>
              <a:off x="3811458" y="255550"/>
              <a:ext cx="1261622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EX.6.4 (Q.3)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82019" y="573304"/>
            <a:ext cx="7494352" cy="309597"/>
            <a:chOff x="482019" y="573304"/>
            <a:chExt cx="7494352" cy="309597"/>
          </a:xfrm>
        </p:grpSpPr>
        <p:sp>
          <p:nvSpPr>
            <p:cNvPr id="140" name="Rectangle 139"/>
            <p:cNvSpPr/>
            <p:nvPr/>
          </p:nvSpPr>
          <p:spPr>
            <a:xfrm>
              <a:off x="482019" y="573304"/>
              <a:ext cx="7316822" cy="307336"/>
            </a:xfrm>
            <a:prstGeom prst="rect">
              <a:avLst/>
            </a:prstGeom>
          </p:spPr>
          <p:txBody>
            <a:bodyPr wrap="square" lIns="90998" tIns="45502" rIns="90998" bIns="45502">
              <a:spAutoFit/>
            </a:bodyPr>
            <a:lstStyle/>
            <a:p>
              <a:pPr defTabSz="809459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and DBC are two triangles on the same base BC. 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426565" y="575565"/>
              <a:ext cx="2549806" cy="307336"/>
            </a:xfrm>
            <a:prstGeom prst="rect">
              <a:avLst/>
            </a:prstGeom>
          </p:spPr>
          <p:txBody>
            <a:bodyPr wrap="none" lIns="90998" tIns="45502" rIns="90998" bIns="45502">
              <a:spAutoFit/>
            </a:bodyPr>
            <a:lstStyle/>
            <a:p>
              <a:pPr defTabSz="809459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If AD intersects BC at O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01568" y="848013"/>
            <a:ext cx="3338449" cy="638667"/>
            <a:chOff x="501568" y="848013"/>
            <a:chExt cx="3338449" cy="638667"/>
          </a:xfrm>
        </p:grpSpPr>
        <p:grpSp>
          <p:nvGrpSpPr>
            <p:cNvPr id="143" name="Group 115"/>
            <p:cNvGrpSpPr/>
            <p:nvPr/>
          </p:nvGrpSpPr>
          <p:grpSpPr>
            <a:xfrm>
              <a:off x="1650637" y="848013"/>
              <a:ext cx="2189380" cy="638667"/>
              <a:chOff x="5007338" y="407644"/>
              <a:chExt cx="2189380" cy="639258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5007338" y="738840"/>
                <a:ext cx="1332358" cy="308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ar(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DBC)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073684" y="577876"/>
                <a:ext cx="292068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465766" y="436245"/>
                <a:ext cx="546181" cy="308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AO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025992" y="407644"/>
                <a:ext cx="990977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9459"/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ar(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pt-BR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ABC)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5073808" y="729578"/>
                <a:ext cx="94420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479146" y="729578"/>
                <a:ext cx="4493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6963962" y="544641"/>
                <a:ext cx="232756" cy="308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09459"/>
                <a:r>
                  <a:rPr lang="en-US" sz="1400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p:grpSp>
        <p:sp>
          <p:nvSpPr>
            <p:cNvPr id="148" name="Rectangle 147"/>
            <p:cNvSpPr/>
            <p:nvPr/>
          </p:nvSpPr>
          <p:spPr>
            <a:xfrm>
              <a:off x="3117422" y="1171427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pt-BR" sz="1400" b="1" dirty="0">
                  <a:solidFill>
                    <a:prstClr val="white"/>
                  </a:solidFill>
                  <a:latin typeface="Bookman Old Style" pitchFamily="18" charset="0"/>
                </a:rPr>
                <a:t>DO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01568" y="1007833"/>
              <a:ext cx="1350759" cy="307336"/>
            </a:xfrm>
            <a:prstGeom prst="rect">
              <a:avLst/>
            </a:prstGeom>
          </p:spPr>
          <p:txBody>
            <a:bodyPr wrap="none" lIns="90998" tIns="45502" rIns="90998" bIns="45502">
              <a:spAutoFit/>
            </a:bodyPr>
            <a:lstStyle/>
            <a:p>
              <a:pPr defTabSz="809459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show that : 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797334" y="1155448"/>
            <a:ext cx="2706820" cy="2024386"/>
            <a:chOff x="5797334" y="1155448"/>
            <a:chExt cx="2706820" cy="2024386"/>
          </a:xfrm>
        </p:grpSpPr>
        <p:sp>
          <p:nvSpPr>
            <p:cNvPr id="165" name="Trapezoid 164"/>
            <p:cNvSpPr/>
            <p:nvPr/>
          </p:nvSpPr>
          <p:spPr>
            <a:xfrm>
              <a:off x="5924550" y="1479204"/>
              <a:ext cx="2466975" cy="1362784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143625" y="11554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A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173614" y="281050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836941" y="11575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797334" y="280972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120000" flipV="1">
              <a:off x="5953125" y="1446928"/>
              <a:ext cx="2066440" cy="14270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21480000">
              <a:off x="6300812" y="1446927"/>
              <a:ext cx="2066440" cy="14270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6994184" y="199164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O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87" name="Straight Connector 186"/>
          <p:cNvCxnSpPr/>
          <p:nvPr/>
        </p:nvCxnSpPr>
        <p:spPr>
          <a:xfrm flipH="1" flipV="1">
            <a:off x="6264431" y="1500375"/>
            <a:ext cx="432067" cy="86426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7595541" y="1778101"/>
            <a:ext cx="799760" cy="105714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651284" y="22549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334032" y="14562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M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 rot="19772699">
            <a:off x="6657865" y="2202624"/>
            <a:ext cx="125307" cy="12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 rot="19500133">
            <a:off x="7522719" y="1801224"/>
            <a:ext cx="125307" cy="12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42" grpId="0" animBg="1"/>
      <p:bldP spid="34" grpId="0"/>
      <p:bldP spid="35" grpId="0"/>
      <p:bldP spid="37" grpId="0"/>
      <p:bldP spid="39" grpId="0"/>
      <p:bldP spid="40" grpId="0"/>
      <p:bldP spid="41" grpId="0"/>
      <p:bldP spid="51" grpId="0"/>
      <p:bldP spid="52" grpId="0"/>
      <p:bldP spid="53" grpId="0"/>
      <p:bldP spid="56" grpId="0"/>
      <p:bldP spid="57" grpId="0"/>
      <p:bldP spid="60" grpId="0"/>
      <p:bldP spid="62" grpId="0"/>
      <p:bldP spid="63" grpId="0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56" grpId="0" animBg="1"/>
      <p:bldP spid="15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6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/>
          <p:cNvSpPr/>
          <p:nvPr/>
        </p:nvSpPr>
        <p:spPr>
          <a:xfrm>
            <a:off x="6314040" y="1172033"/>
            <a:ext cx="2129869" cy="1825599"/>
          </a:xfrm>
          <a:prstGeom prst="triangle">
            <a:avLst>
              <a:gd name="adj" fmla="val 30952"/>
            </a:avLst>
          </a:prstGeom>
          <a:solidFill>
            <a:srgbClr val="FFC000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7" name="Isosceles Triangle 6"/>
          <p:cNvSpPr/>
          <p:nvPr/>
        </p:nvSpPr>
        <p:spPr>
          <a:xfrm>
            <a:off x="6990268" y="1180534"/>
            <a:ext cx="1480878" cy="1820739"/>
          </a:xfrm>
          <a:custGeom>
            <a:avLst/>
            <a:gdLst>
              <a:gd name="connsiteX0" fmla="*/ 0 w 1219621"/>
              <a:gd name="connsiteY0" fmla="*/ 1222862 h 1222862"/>
              <a:gd name="connsiteX1" fmla="*/ 609811 w 1219621"/>
              <a:gd name="connsiteY1" fmla="*/ 0 h 1222862"/>
              <a:gd name="connsiteX2" fmla="*/ 1219621 w 1219621"/>
              <a:gd name="connsiteY2" fmla="*/ 1222862 h 1222862"/>
              <a:gd name="connsiteX3" fmla="*/ 0 w 1219621"/>
              <a:gd name="connsiteY3" fmla="*/ 1222862 h 1222862"/>
              <a:gd name="connsiteX0" fmla="*/ 0 w 1606482"/>
              <a:gd name="connsiteY0" fmla="*/ 1222862 h 1222862"/>
              <a:gd name="connsiteX1" fmla="*/ 609811 w 1606482"/>
              <a:gd name="connsiteY1" fmla="*/ 0 h 1222862"/>
              <a:gd name="connsiteX2" fmla="*/ 1606482 w 1606482"/>
              <a:gd name="connsiteY2" fmla="*/ 1222862 h 1222862"/>
              <a:gd name="connsiteX3" fmla="*/ 0 w 1606482"/>
              <a:gd name="connsiteY3" fmla="*/ 1222862 h 1222862"/>
              <a:gd name="connsiteX0" fmla="*/ 0 w 2123972"/>
              <a:gd name="connsiteY0" fmla="*/ 1227886 h 1227886"/>
              <a:gd name="connsiteX1" fmla="*/ 1127301 w 2123972"/>
              <a:gd name="connsiteY1" fmla="*/ 0 h 1227886"/>
              <a:gd name="connsiteX2" fmla="*/ 2123972 w 2123972"/>
              <a:gd name="connsiteY2" fmla="*/ 1222862 h 1227886"/>
              <a:gd name="connsiteX3" fmla="*/ 0 w 2123972"/>
              <a:gd name="connsiteY3" fmla="*/ 1227886 h 1227886"/>
              <a:gd name="connsiteX0" fmla="*/ 0 w 2123972"/>
              <a:gd name="connsiteY0" fmla="*/ 1825763 h 1825763"/>
              <a:gd name="connsiteX1" fmla="*/ 634932 w 2123972"/>
              <a:gd name="connsiteY1" fmla="*/ 0 h 1825763"/>
              <a:gd name="connsiteX2" fmla="*/ 2123972 w 2123972"/>
              <a:gd name="connsiteY2" fmla="*/ 1820739 h 1825763"/>
              <a:gd name="connsiteX3" fmla="*/ 0 w 2123972"/>
              <a:gd name="connsiteY3" fmla="*/ 1825763 h 1825763"/>
              <a:gd name="connsiteX0" fmla="*/ 0 w 1516047"/>
              <a:gd name="connsiteY0" fmla="*/ 1825763 h 1825763"/>
              <a:gd name="connsiteX1" fmla="*/ 27007 w 1516047"/>
              <a:gd name="connsiteY1" fmla="*/ 0 h 1825763"/>
              <a:gd name="connsiteX2" fmla="*/ 1516047 w 1516047"/>
              <a:gd name="connsiteY2" fmla="*/ 1820739 h 1825763"/>
              <a:gd name="connsiteX3" fmla="*/ 0 w 1516047"/>
              <a:gd name="connsiteY3" fmla="*/ 1825763 h 1825763"/>
              <a:gd name="connsiteX0" fmla="*/ 0 w 1516047"/>
              <a:gd name="connsiteY0" fmla="*/ 1825763 h 1825763"/>
              <a:gd name="connsiteX1" fmla="*/ 52128 w 1516047"/>
              <a:gd name="connsiteY1" fmla="*/ 0 h 1825763"/>
              <a:gd name="connsiteX2" fmla="*/ 1516047 w 1516047"/>
              <a:gd name="connsiteY2" fmla="*/ 1820739 h 1825763"/>
              <a:gd name="connsiteX3" fmla="*/ 0 w 1516047"/>
              <a:gd name="connsiteY3" fmla="*/ 1825763 h 1825763"/>
              <a:gd name="connsiteX0" fmla="*/ 0 w 1480878"/>
              <a:gd name="connsiteY0" fmla="*/ 1825763 h 1825763"/>
              <a:gd name="connsiteX1" fmla="*/ 16959 w 1480878"/>
              <a:gd name="connsiteY1" fmla="*/ 0 h 1825763"/>
              <a:gd name="connsiteX2" fmla="*/ 1480878 w 1480878"/>
              <a:gd name="connsiteY2" fmla="*/ 1820739 h 1825763"/>
              <a:gd name="connsiteX3" fmla="*/ 0 w 1480878"/>
              <a:gd name="connsiteY3" fmla="*/ 1825763 h 1825763"/>
              <a:gd name="connsiteX0" fmla="*/ 28259 w 1463919"/>
              <a:gd name="connsiteY0" fmla="*/ 1830787 h 1830787"/>
              <a:gd name="connsiteX1" fmla="*/ 0 w 1463919"/>
              <a:gd name="connsiteY1" fmla="*/ 0 h 1830787"/>
              <a:gd name="connsiteX2" fmla="*/ 1463919 w 1463919"/>
              <a:gd name="connsiteY2" fmla="*/ 1820739 h 1830787"/>
              <a:gd name="connsiteX3" fmla="*/ 28259 w 1463919"/>
              <a:gd name="connsiteY3" fmla="*/ 1830787 h 1830787"/>
              <a:gd name="connsiteX0" fmla="*/ 0 w 1480878"/>
              <a:gd name="connsiteY0" fmla="*/ 1825763 h 1825763"/>
              <a:gd name="connsiteX1" fmla="*/ 16959 w 1480878"/>
              <a:gd name="connsiteY1" fmla="*/ 0 h 1825763"/>
              <a:gd name="connsiteX2" fmla="*/ 1480878 w 1480878"/>
              <a:gd name="connsiteY2" fmla="*/ 1820739 h 1825763"/>
              <a:gd name="connsiteX3" fmla="*/ 0 w 1480878"/>
              <a:gd name="connsiteY3" fmla="*/ 1825763 h 1825763"/>
              <a:gd name="connsiteX0" fmla="*/ 0 w 1480878"/>
              <a:gd name="connsiteY0" fmla="*/ 1820739 h 1820739"/>
              <a:gd name="connsiteX1" fmla="*/ 1886 w 1480878"/>
              <a:gd name="connsiteY1" fmla="*/ 0 h 1820739"/>
              <a:gd name="connsiteX2" fmla="*/ 1480878 w 1480878"/>
              <a:gd name="connsiteY2" fmla="*/ 1815715 h 1820739"/>
              <a:gd name="connsiteX3" fmla="*/ 0 w 1480878"/>
              <a:gd name="connsiteY3" fmla="*/ 1820739 h 182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878" h="1820739">
                <a:moveTo>
                  <a:pt x="0" y="1820739"/>
                </a:moveTo>
                <a:cubicBezTo>
                  <a:pt x="629" y="1213826"/>
                  <a:pt x="1257" y="606913"/>
                  <a:pt x="1886" y="0"/>
                </a:cubicBezTo>
                <a:lnTo>
                  <a:pt x="1480878" y="1815715"/>
                </a:lnTo>
                <a:lnTo>
                  <a:pt x="0" y="1820739"/>
                </a:lnTo>
                <a:close/>
              </a:path>
            </a:pathLst>
          </a:custGeom>
          <a:solidFill>
            <a:srgbClr val="00B05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6338826" y="1771014"/>
            <a:ext cx="2123972" cy="1227886"/>
          </a:xfrm>
          <a:custGeom>
            <a:avLst/>
            <a:gdLst>
              <a:gd name="connsiteX0" fmla="*/ 0 w 1219621"/>
              <a:gd name="connsiteY0" fmla="*/ 1222862 h 1222862"/>
              <a:gd name="connsiteX1" fmla="*/ 609811 w 1219621"/>
              <a:gd name="connsiteY1" fmla="*/ 0 h 1222862"/>
              <a:gd name="connsiteX2" fmla="*/ 1219621 w 1219621"/>
              <a:gd name="connsiteY2" fmla="*/ 1222862 h 1222862"/>
              <a:gd name="connsiteX3" fmla="*/ 0 w 1219621"/>
              <a:gd name="connsiteY3" fmla="*/ 1222862 h 1222862"/>
              <a:gd name="connsiteX0" fmla="*/ 0 w 1606482"/>
              <a:gd name="connsiteY0" fmla="*/ 1222862 h 1222862"/>
              <a:gd name="connsiteX1" fmla="*/ 609811 w 1606482"/>
              <a:gd name="connsiteY1" fmla="*/ 0 h 1222862"/>
              <a:gd name="connsiteX2" fmla="*/ 1606482 w 1606482"/>
              <a:gd name="connsiteY2" fmla="*/ 1222862 h 1222862"/>
              <a:gd name="connsiteX3" fmla="*/ 0 w 1606482"/>
              <a:gd name="connsiteY3" fmla="*/ 1222862 h 1222862"/>
              <a:gd name="connsiteX0" fmla="*/ 0 w 2123972"/>
              <a:gd name="connsiteY0" fmla="*/ 1227886 h 1227886"/>
              <a:gd name="connsiteX1" fmla="*/ 1127301 w 2123972"/>
              <a:gd name="connsiteY1" fmla="*/ 0 h 1227886"/>
              <a:gd name="connsiteX2" fmla="*/ 2123972 w 2123972"/>
              <a:gd name="connsiteY2" fmla="*/ 1222862 h 1227886"/>
              <a:gd name="connsiteX3" fmla="*/ 0 w 2123972"/>
              <a:gd name="connsiteY3" fmla="*/ 1227886 h 122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972" h="1227886">
                <a:moveTo>
                  <a:pt x="0" y="1227886"/>
                </a:moveTo>
                <a:lnTo>
                  <a:pt x="1127301" y="0"/>
                </a:lnTo>
                <a:lnTo>
                  <a:pt x="2123972" y="1222862"/>
                </a:lnTo>
                <a:lnTo>
                  <a:pt x="0" y="1227886"/>
                </a:lnTo>
                <a:close/>
              </a:path>
            </a:pathLst>
          </a:custGeom>
          <a:solidFill>
            <a:srgbClr val="FFC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592517" y="1368933"/>
            <a:ext cx="1841213" cy="23242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3" name="Isosceles Triangle 2"/>
          <p:cNvSpPr/>
          <p:nvPr/>
        </p:nvSpPr>
        <p:spPr>
          <a:xfrm>
            <a:off x="6990496" y="1180455"/>
            <a:ext cx="477729" cy="1088995"/>
          </a:xfrm>
          <a:custGeom>
            <a:avLst/>
            <a:gdLst>
              <a:gd name="connsiteX0" fmla="*/ 0 w 754060"/>
              <a:gd name="connsiteY0" fmla="*/ 595898 h 595898"/>
              <a:gd name="connsiteX1" fmla="*/ 377030 w 754060"/>
              <a:gd name="connsiteY1" fmla="*/ 0 h 595898"/>
              <a:gd name="connsiteX2" fmla="*/ 754060 w 754060"/>
              <a:gd name="connsiteY2" fmla="*/ 595898 h 595898"/>
              <a:gd name="connsiteX3" fmla="*/ 0 w 754060"/>
              <a:gd name="connsiteY3" fmla="*/ 595898 h 595898"/>
              <a:gd name="connsiteX0" fmla="*/ 0 w 754060"/>
              <a:gd name="connsiteY0" fmla="*/ 696382 h 696382"/>
              <a:gd name="connsiteX1" fmla="*/ 623215 w 754060"/>
              <a:gd name="connsiteY1" fmla="*/ 0 h 696382"/>
              <a:gd name="connsiteX2" fmla="*/ 754060 w 754060"/>
              <a:gd name="connsiteY2" fmla="*/ 696382 h 696382"/>
              <a:gd name="connsiteX3" fmla="*/ 0 w 754060"/>
              <a:gd name="connsiteY3" fmla="*/ 696382 h 696382"/>
              <a:gd name="connsiteX0" fmla="*/ 0 w 633480"/>
              <a:gd name="connsiteY0" fmla="*/ 696382 h 736575"/>
              <a:gd name="connsiteX1" fmla="*/ 623215 w 633480"/>
              <a:gd name="connsiteY1" fmla="*/ 0 h 736575"/>
              <a:gd name="connsiteX2" fmla="*/ 633480 w 633480"/>
              <a:gd name="connsiteY2" fmla="*/ 736575 h 736575"/>
              <a:gd name="connsiteX3" fmla="*/ 0 w 633480"/>
              <a:gd name="connsiteY3" fmla="*/ 696382 h 736575"/>
              <a:gd name="connsiteX0" fmla="*/ 0 w 643528"/>
              <a:gd name="connsiteY0" fmla="*/ 696382 h 701405"/>
              <a:gd name="connsiteX1" fmla="*/ 623215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696382 h 701405"/>
              <a:gd name="connsiteX1" fmla="*/ 643311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701406 h 706429"/>
              <a:gd name="connsiteX1" fmla="*/ 628238 w 643528"/>
              <a:gd name="connsiteY1" fmla="*/ 0 h 706429"/>
              <a:gd name="connsiteX2" fmla="*/ 643528 w 643528"/>
              <a:gd name="connsiteY2" fmla="*/ 706429 h 706429"/>
              <a:gd name="connsiteX3" fmla="*/ 0 w 643528"/>
              <a:gd name="connsiteY3" fmla="*/ 701406 h 706429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477729"/>
              <a:gd name="connsiteY0" fmla="*/ 1083244 h 1083244"/>
              <a:gd name="connsiteX1" fmla="*/ 10264 w 477729"/>
              <a:gd name="connsiteY1" fmla="*/ 0 h 1083244"/>
              <a:gd name="connsiteX2" fmla="*/ 477729 w 477729"/>
              <a:gd name="connsiteY2" fmla="*/ 580824 h 1083244"/>
              <a:gd name="connsiteX3" fmla="*/ 0 w 477729"/>
              <a:gd name="connsiteY3" fmla="*/ 1083244 h 1083244"/>
              <a:gd name="connsiteX0" fmla="*/ 0 w 477729"/>
              <a:gd name="connsiteY0" fmla="*/ 1088995 h 1088995"/>
              <a:gd name="connsiteX1" fmla="*/ 21766 w 477729"/>
              <a:gd name="connsiteY1" fmla="*/ 0 h 1088995"/>
              <a:gd name="connsiteX2" fmla="*/ 477729 w 477729"/>
              <a:gd name="connsiteY2" fmla="*/ 586575 h 1088995"/>
              <a:gd name="connsiteX3" fmla="*/ 0 w 477729"/>
              <a:gd name="connsiteY3" fmla="*/ 1088995 h 1088995"/>
              <a:gd name="connsiteX0" fmla="*/ 0 w 477729"/>
              <a:gd name="connsiteY0" fmla="*/ 1088995 h 1088995"/>
              <a:gd name="connsiteX1" fmla="*/ 6136 w 477729"/>
              <a:gd name="connsiteY1" fmla="*/ 0 h 1088995"/>
              <a:gd name="connsiteX2" fmla="*/ 477729 w 477729"/>
              <a:gd name="connsiteY2" fmla="*/ 586575 h 1088995"/>
              <a:gd name="connsiteX3" fmla="*/ 0 w 477729"/>
              <a:gd name="connsiteY3" fmla="*/ 1088995 h 10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29" h="1088995">
                <a:moveTo>
                  <a:pt x="0" y="1088995"/>
                </a:moveTo>
                <a:cubicBezTo>
                  <a:pt x="3421" y="727914"/>
                  <a:pt x="2715" y="361081"/>
                  <a:pt x="6136" y="0"/>
                </a:cubicBezTo>
                <a:cubicBezTo>
                  <a:pt x="141861" y="193608"/>
                  <a:pt x="347028" y="423111"/>
                  <a:pt x="477729" y="586575"/>
                </a:cubicBezTo>
                <a:lnTo>
                  <a:pt x="0" y="108899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6359573" y="2287447"/>
            <a:ext cx="643528" cy="706429"/>
          </a:xfrm>
          <a:custGeom>
            <a:avLst/>
            <a:gdLst>
              <a:gd name="connsiteX0" fmla="*/ 0 w 754060"/>
              <a:gd name="connsiteY0" fmla="*/ 595898 h 595898"/>
              <a:gd name="connsiteX1" fmla="*/ 377030 w 754060"/>
              <a:gd name="connsiteY1" fmla="*/ 0 h 595898"/>
              <a:gd name="connsiteX2" fmla="*/ 754060 w 754060"/>
              <a:gd name="connsiteY2" fmla="*/ 595898 h 595898"/>
              <a:gd name="connsiteX3" fmla="*/ 0 w 754060"/>
              <a:gd name="connsiteY3" fmla="*/ 595898 h 595898"/>
              <a:gd name="connsiteX0" fmla="*/ 0 w 754060"/>
              <a:gd name="connsiteY0" fmla="*/ 696382 h 696382"/>
              <a:gd name="connsiteX1" fmla="*/ 623215 w 754060"/>
              <a:gd name="connsiteY1" fmla="*/ 0 h 696382"/>
              <a:gd name="connsiteX2" fmla="*/ 754060 w 754060"/>
              <a:gd name="connsiteY2" fmla="*/ 696382 h 696382"/>
              <a:gd name="connsiteX3" fmla="*/ 0 w 754060"/>
              <a:gd name="connsiteY3" fmla="*/ 696382 h 696382"/>
              <a:gd name="connsiteX0" fmla="*/ 0 w 633480"/>
              <a:gd name="connsiteY0" fmla="*/ 696382 h 736575"/>
              <a:gd name="connsiteX1" fmla="*/ 623215 w 633480"/>
              <a:gd name="connsiteY1" fmla="*/ 0 h 736575"/>
              <a:gd name="connsiteX2" fmla="*/ 633480 w 633480"/>
              <a:gd name="connsiteY2" fmla="*/ 736575 h 736575"/>
              <a:gd name="connsiteX3" fmla="*/ 0 w 633480"/>
              <a:gd name="connsiteY3" fmla="*/ 696382 h 736575"/>
              <a:gd name="connsiteX0" fmla="*/ 0 w 643528"/>
              <a:gd name="connsiteY0" fmla="*/ 696382 h 701405"/>
              <a:gd name="connsiteX1" fmla="*/ 623215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696382 h 701405"/>
              <a:gd name="connsiteX1" fmla="*/ 643311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701406 h 706429"/>
              <a:gd name="connsiteX1" fmla="*/ 628238 w 643528"/>
              <a:gd name="connsiteY1" fmla="*/ 0 h 706429"/>
              <a:gd name="connsiteX2" fmla="*/ 643528 w 643528"/>
              <a:gd name="connsiteY2" fmla="*/ 706429 h 706429"/>
              <a:gd name="connsiteX3" fmla="*/ 0 w 643528"/>
              <a:gd name="connsiteY3" fmla="*/ 701406 h 7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528" h="706429">
                <a:moveTo>
                  <a:pt x="0" y="701406"/>
                </a:moveTo>
                <a:lnTo>
                  <a:pt x="628238" y="0"/>
                </a:lnTo>
                <a:cubicBezTo>
                  <a:pt x="628310" y="233802"/>
                  <a:pt x="643456" y="472627"/>
                  <a:pt x="643528" y="706429"/>
                </a:cubicBezTo>
                <a:lnTo>
                  <a:pt x="0" y="70140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581484" y="1129307"/>
            <a:ext cx="1804934" cy="23474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640342" y="636935"/>
            <a:ext cx="846703" cy="23242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563487" y="628622"/>
            <a:ext cx="6047861" cy="25566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800" y="575939"/>
            <a:ext cx="7296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Altitudes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CE of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intersect each other at the point P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Show that :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AEP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(ii)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CBE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iii)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AEP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ADB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iv)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PDC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BEC	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1929" y="2111115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3187" y="2381935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7348" y="2381935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79934" y="2381935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34709" y="2111115"/>
            <a:ext cx="220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1503" y="2719717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APE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85664" y="2719717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CPD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78250" y="2719717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3753" y="30694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67374" y="3069446"/>
            <a:ext cx="2179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~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02295" y="2381935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[each is 90°]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2295" y="2719717"/>
            <a:ext cx="3087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[vertically opposite angles]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02295" y="3069446"/>
            <a:ext cx="3041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similarity criterion]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9909" y="3482825"/>
            <a:ext cx="2230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CBE,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3190" y="3798029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87351" y="3798029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CEB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9937" y="379802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45278" y="412557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74378" y="412557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66964" y="4125575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3753" y="44886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4799" y="4488640"/>
            <a:ext cx="2179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~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57069" y="3789337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[each is 90°]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57069" y="4115655"/>
            <a:ext cx="186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57069" y="4488640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similarity criterion]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66204" y="2846325"/>
            <a:ext cx="129884" cy="1434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20700000">
            <a:off x="6809913" y="2084850"/>
            <a:ext cx="387795" cy="352541"/>
          </a:xfrm>
          <a:prstGeom prst="arc">
            <a:avLst>
              <a:gd name="adj1" fmla="val 16966739"/>
              <a:gd name="adj2" fmla="val 19648151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 rot="3360000" flipV="1">
            <a:off x="6797882" y="2113288"/>
            <a:ext cx="387795" cy="352541"/>
          </a:xfrm>
          <a:prstGeom prst="arc">
            <a:avLst>
              <a:gd name="adj1" fmla="val 16966739"/>
              <a:gd name="adj2" fmla="val 19648151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90496" y="2846383"/>
            <a:ext cx="129884" cy="143485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15300000">
            <a:off x="8274822" y="2818232"/>
            <a:ext cx="387795" cy="352541"/>
          </a:xfrm>
          <a:prstGeom prst="arc">
            <a:avLst>
              <a:gd name="adj1" fmla="val 16966739"/>
              <a:gd name="adj2" fmla="val 20196482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1543" y="106792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rot="2700000">
            <a:off x="7309145" y="1697141"/>
            <a:ext cx="129884" cy="130441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199445" y="884287"/>
            <a:ext cx="2419050" cy="2408474"/>
            <a:chOff x="1806353" y="3045372"/>
            <a:chExt cx="1817466" cy="1809522"/>
          </a:xfrm>
        </p:grpSpPr>
        <p:sp>
          <p:nvSpPr>
            <p:cNvPr id="6" name="Isosceles Triangle 5"/>
            <p:cNvSpPr/>
            <p:nvPr/>
          </p:nvSpPr>
          <p:spPr>
            <a:xfrm>
              <a:off x="1905000" y="3257550"/>
              <a:ext cx="1600200" cy="1371600"/>
            </a:xfrm>
            <a:prstGeom prst="triangle">
              <a:avLst>
                <a:gd name="adj" fmla="val 30952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04775" y="3257550"/>
              <a:ext cx="0" cy="1371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14774" y="3710536"/>
              <a:ext cx="838200" cy="9144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04882" y="4519524"/>
              <a:ext cx="101587" cy="1086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2700000">
              <a:off x="2642790" y="3655941"/>
              <a:ext cx="97584" cy="9800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26951" y="3536086"/>
              <a:ext cx="259178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0689" y="3045372"/>
              <a:ext cx="253157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06353" y="4596167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4630" y="4600533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74276" y="4598796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3068" y="4034029"/>
              <a:ext cx="24111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32785" y="1305201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997014" y="1160744"/>
            <a:ext cx="0" cy="182559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44822" y="1773717"/>
            <a:ext cx="1115645" cy="121706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974427" y="2251438"/>
            <a:ext cx="50292" cy="50292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28050" y="197404"/>
            <a:ext cx="1955209" cy="461665"/>
            <a:chOff x="2768348" y="-1087493"/>
            <a:chExt cx="2712747" cy="609931"/>
          </a:xfrm>
        </p:grpSpPr>
        <p:sp>
          <p:nvSpPr>
            <p:cNvPr id="75" name="Rounded Rectangle 74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59803" y="-1087493"/>
              <a:ext cx="2621292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EX.6.3 Q.7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67" grpId="0" animBg="1"/>
      <p:bldP spid="67" grpId="1" animBg="1"/>
      <p:bldP spid="7" grpId="0" animBg="1"/>
      <p:bldP spid="7" grpId="1" animBg="1"/>
      <p:bldP spid="63" grpId="0" animBg="1"/>
      <p:bldP spid="63" grpId="1" animBg="1"/>
      <p:bldP spid="3" grpId="0" animBg="1"/>
      <p:bldP spid="3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5" grpId="0" animBg="1"/>
      <p:bldP spid="65" grpId="1" animBg="1"/>
      <p:bldP spid="65" grpId="2" animBg="1"/>
      <p:bldP spid="5" grpId="0" animBg="1"/>
      <p:bldP spid="5" grpId="1" animBg="1"/>
      <p:bldP spid="5" grpId="2" animBg="1"/>
      <p:bldP spid="66" grpId="0" animBg="1"/>
      <p:bldP spid="66" grpId="1" animBg="1"/>
      <p:bldP spid="66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/>
      <p:bldP spid="64" grpId="0" animBg="1"/>
      <p:bldP spid="64" grpId="1" animBg="1"/>
      <p:bldP spid="64" grpId="2" animBg="1"/>
      <p:bldP spid="64" grpId="3" animBg="1"/>
      <p:bldP spid="64" grpId="4" animBg="1"/>
      <p:bldP spid="72" grpId="0"/>
      <p:bldP spid="2" grpId="0" animBg="1"/>
      <p:bldP spid="2" grpId="1" animBg="1"/>
      <p:bldP spid="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sosceles Triangle 2"/>
          <p:cNvSpPr/>
          <p:nvPr/>
        </p:nvSpPr>
        <p:spPr>
          <a:xfrm>
            <a:off x="6358484" y="1667603"/>
            <a:ext cx="2111547" cy="1252205"/>
          </a:xfrm>
          <a:custGeom>
            <a:avLst/>
            <a:gdLst>
              <a:gd name="connsiteX0" fmla="*/ 0 w 754060"/>
              <a:gd name="connsiteY0" fmla="*/ 595898 h 595898"/>
              <a:gd name="connsiteX1" fmla="*/ 377030 w 754060"/>
              <a:gd name="connsiteY1" fmla="*/ 0 h 595898"/>
              <a:gd name="connsiteX2" fmla="*/ 754060 w 754060"/>
              <a:gd name="connsiteY2" fmla="*/ 595898 h 595898"/>
              <a:gd name="connsiteX3" fmla="*/ 0 w 754060"/>
              <a:gd name="connsiteY3" fmla="*/ 595898 h 595898"/>
              <a:gd name="connsiteX0" fmla="*/ 0 w 754060"/>
              <a:gd name="connsiteY0" fmla="*/ 696382 h 696382"/>
              <a:gd name="connsiteX1" fmla="*/ 623215 w 754060"/>
              <a:gd name="connsiteY1" fmla="*/ 0 h 696382"/>
              <a:gd name="connsiteX2" fmla="*/ 754060 w 754060"/>
              <a:gd name="connsiteY2" fmla="*/ 696382 h 696382"/>
              <a:gd name="connsiteX3" fmla="*/ 0 w 754060"/>
              <a:gd name="connsiteY3" fmla="*/ 696382 h 696382"/>
              <a:gd name="connsiteX0" fmla="*/ 0 w 633480"/>
              <a:gd name="connsiteY0" fmla="*/ 696382 h 736575"/>
              <a:gd name="connsiteX1" fmla="*/ 623215 w 633480"/>
              <a:gd name="connsiteY1" fmla="*/ 0 h 736575"/>
              <a:gd name="connsiteX2" fmla="*/ 633480 w 633480"/>
              <a:gd name="connsiteY2" fmla="*/ 736575 h 736575"/>
              <a:gd name="connsiteX3" fmla="*/ 0 w 633480"/>
              <a:gd name="connsiteY3" fmla="*/ 696382 h 736575"/>
              <a:gd name="connsiteX0" fmla="*/ 0 w 643528"/>
              <a:gd name="connsiteY0" fmla="*/ 696382 h 701405"/>
              <a:gd name="connsiteX1" fmla="*/ 623215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696382 h 701405"/>
              <a:gd name="connsiteX1" fmla="*/ 643311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701406 h 706429"/>
              <a:gd name="connsiteX1" fmla="*/ 628238 w 643528"/>
              <a:gd name="connsiteY1" fmla="*/ 0 h 706429"/>
              <a:gd name="connsiteX2" fmla="*/ 643528 w 643528"/>
              <a:gd name="connsiteY2" fmla="*/ 706429 h 706429"/>
              <a:gd name="connsiteX3" fmla="*/ 0 w 643528"/>
              <a:gd name="connsiteY3" fmla="*/ 701406 h 706429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1095703"/>
              <a:gd name="connsiteY0" fmla="*/ 701406 h 701406"/>
              <a:gd name="connsiteX1" fmla="*/ 628238 w 1095703"/>
              <a:gd name="connsiteY1" fmla="*/ 0 h 701406"/>
              <a:gd name="connsiteX2" fmla="*/ 1095703 w 1095703"/>
              <a:gd name="connsiteY2" fmla="*/ 580824 h 701406"/>
              <a:gd name="connsiteX3" fmla="*/ 0 w 1095703"/>
              <a:gd name="connsiteY3" fmla="*/ 701406 h 701406"/>
              <a:gd name="connsiteX0" fmla="*/ 0 w 477729"/>
              <a:gd name="connsiteY0" fmla="*/ 1083244 h 1083244"/>
              <a:gd name="connsiteX1" fmla="*/ 10264 w 477729"/>
              <a:gd name="connsiteY1" fmla="*/ 0 h 1083244"/>
              <a:gd name="connsiteX2" fmla="*/ 477729 w 477729"/>
              <a:gd name="connsiteY2" fmla="*/ 580824 h 1083244"/>
              <a:gd name="connsiteX3" fmla="*/ 0 w 477729"/>
              <a:gd name="connsiteY3" fmla="*/ 1083244 h 1083244"/>
              <a:gd name="connsiteX0" fmla="*/ 0 w 477729"/>
              <a:gd name="connsiteY0" fmla="*/ 1088995 h 1088995"/>
              <a:gd name="connsiteX1" fmla="*/ 21766 w 477729"/>
              <a:gd name="connsiteY1" fmla="*/ 0 h 1088995"/>
              <a:gd name="connsiteX2" fmla="*/ 477729 w 477729"/>
              <a:gd name="connsiteY2" fmla="*/ 586575 h 1088995"/>
              <a:gd name="connsiteX3" fmla="*/ 0 w 477729"/>
              <a:gd name="connsiteY3" fmla="*/ 1088995 h 1088995"/>
              <a:gd name="connsiteX0" fmla="*/ 0 w 477729"/>
              <a:gd name="connsiteY0" fmla="*/ 1088995 h 1088995"/>
              <a:gd name="connsiteX1" fmla="*/ 6136 w 477729"/>
              <a:gd name="connsiteY1" fmla="*/ 0 h 1088995"/>
              <a:gd name="connsiteX2" fmla="*/ 477729 w 477729"/>
              <a:gd name="connsiteY2" fmla="*/ 586575 h 1088995"/>
              <a:gd name="connsiteX3" fmla="*/ 0 w 477729"/>
              <a:gd name="connsiteY3" fmla="*/ 1088995 h 1088995"/>
              <a:gd name="connsiteX0" fmla="*/ 0 w 1109741"/>
              <a:gd name="connsiteY0" fmla="*/ 1821859 h 1821859"/>
              <a:gd name="connsiteX1" fmla="*/ 638148 w 1109741"/>
              <a:gd name="connsiteY1" fmla="*/ 0 h 1821859"/>
              <a:gd name="connsiteX2" fmla="*/ 1109741 w 1109741"/>
              <a:gd name="connsiteY2" fmla="*/ 586575 h 1821859"/>
              <a:gd name="connsiteX3" fmla="*/ 0 w 1109741"/>
              <a:gd name="connsiteY3" fmla="*/ 1821859 h 1821859"/>
              <a:gd name="connsiteX0" fmla="*/ 0 w 2111547"/>
              <a:gd name="connsiteY0" fmla="*/ 1821859 h 1823705"/>
              <a:gd name="connsiteX1" fmla="*/ 638148 w 2111547"/>
              <a:gd name="connsiteY1" fmla="*/ 0 h 1823705"/>
              <a:gd name="connsiteX2" fmla="*/ 2111547 w 2111547"/>
              <a:gd name="connsiteY2" fmla="*/ 1823705 h 1823705"/>
              <a:gd name="connsiteX3" fmla="*/ 0 w 2111547"/>
              <a:gd name="connsiteY3" fmla="*/ 1821859 h 1823705"/>
              <a:gd name="connsiteX0" fmla="*/ 0 w 2111547"/>
              <a:gd name="connsiteY0" fmla="*/ 1250359 h 1252205"/>
              <a:gd name="connsiteX1" fmla="*/ 1115519 w 2111547"/>
              <a:gd name="connsiteY1" fmla="*/ 0 h 1252205"/>
              <a:gd name="connsiteX2" fmla="*/ 2111547 w 2111547"/>
              <a:gd name="connsiteY2" fmla="*/ 1252205 h 1252205"/>
              <a:gd name="connsiteX3" fmla="*/ 0 w 2111547"/>
              <a:gd name="connsiteY3" fmla="*/ 1250359 h 1252205"/>
              <a:gd name="connsiteX0" fmla="*/ 0 w 2111547"/>
              <a:gd name="connsiteY0" fmla="*/ 1250359 h 1252205"/>
              <a:gd name="connsiteX1" fmla="*/ 1115519 w 2111547"/>
              <a:gd name="connsiteY1" fmla="*/ 0 h 1252205"/>
              <a:gd name="connsiteX2" fmla="*/ 2111547 w 2111547"/>
              <a:gd name="connsiteY2" fmla="*/ 1252205 h 1252205"/>
              <a:gd name="connsiteX3" fmla="*/ 0 w 2111547"/>
              <a:gd name="connsiteY3" fmla="*/ 1250359 h 1252205"/>
              <a:gd name="connsiteX0" fmla="*/ 0 w 2111547"/>
              <a:gd name="connsiteY0" fmla="*/ 1250359 h 1252205"/>
              <a:gd name="connsiteX1" fmla="*/ 1115519 w 2111547"/>
              <a:gd name="connsiteY1" fmla="*/ 0 h 1252205"/>
              <a:gd name="connsiteX2" fmla="*/ 2111547 w 2111547"/>
              <a:gd name="connsiteY2" fmla="*/ 1252205 h 1252205"/>
              <a:gd name="connsiteX3" fmla="*/ 0 w 2111547"/>
              <a:gd name="connsiteY3" fmla="*/ 1250359 h 12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547" h="1252205">
                <a:moveTo>
                  <a:pt x="0" y="1250359"/>
                </a:moveTo>
                <a:cubicBezTo>
                  <a:pt x="191680" y="963237"/>
                  <a:pt x="930563" y="266952"/>
                  <a:pt x="1115519" y="0"/>
                </a:cubicBezTo>
                <a:cubicBezTo>
                  <a:pt x="1251244" y="193608"/>
                  <a:pt x="1980846" y="1088741"/>
                  <a:pt x="2111547" y="1252205"/>
                </a:cubicBezTo>
                <a:lnTo>
                  <a:pt x="0" y="1250359"/>
                </a:lnTo>
                <a:close/>
              </a:path>
            </a:pathLst>
          </a:custGeom>
          <a:solidFill>
            <a:srgbClr val="00B05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Isosceles Triangle 6"/>
          <p:cNvSpPr/>
          <p:nvPr/>
        </p:nvSpPr>
        <p:spPr>
          <a:xfrm>
            <a:off x="6996806" y="1097957"/>
            <a:ext cx="1480878" cy="1820739"/>
          </a:xfrm>
          <a:custGeom>
            <a:avLst/>
            <a:gdLst>
              <a:gd name="connsiteX0" fmla="*/ 0 w 1219621"/>
              <a:gd name="connsiteY0" fmla="*/ 1222862 h 1222862"/>
              <a:gd name="connsiteX1" fmla="*/ 609811 w 1219621"/>
              <a:gd name="connsiteY1" fmla="*/ 0 h 1222862"/>
              <a:gd name="connsiteX2" fmla="*/ 1219621 w 1219621"/>
              <a:gd name="connsiteY2" fmla="*/ 1222862 h 1222862"/>
              <a:gd name="connsiteX3" fmla="*/ 0 w 1219621"/>
              <a:gd name="connsiteY3" fmla="*/ 1222862 h 1222862"/>
              <a:gd name="connsiteX0" fmla="*/ 0 w 1606482"/>
              <a:gd name="connsiteY0" fmla="*/ 1222862 h 1222862"/>
              <a:gd name="connsiteX1" fmla="*/ 609811 w 1606482"/>
              <a:gd name="connsiteY1" fmla="*/ 0 h 1222862"/>
              <a:gd name="connsiteX2" fmla="*/ 1606482 w 1606482"/>
              <a:gd name="connsiteY2" fmla="*/ 1222862 h 1222862"/>
              <a:gd name="connsiteX3" fmla="*/ 0 w 1606482"/>
              <a:gd name="connsiteY3" fmla="*/ 1222862 h 1222862"/>
              <a:gd name="connsiteX0" fmla="*/ 0 w 2123972"/>
              <a:gd name="connsiteY0" fmla="*/ 1227886 h 1227886"/>
              <a:gd name="connsiteX1" fmla="*/ 1127301 w 2123972"/>
              <a:gd name="connsiteY1" fmla="*/ 0 h 1227886"/>
              <a:gd name="connsiteX2" fmla="*/ 2123972 w 2123972"/>
              <a:gd name="connsiteY2" fmla="*/ 1222862 h 1227886"/>
              <a:gd name="connsiteX3" fmla="*/ 0 w 2123972"/>
              <a:gd name="connsiteY3" fmla="*/ 1227886 h 1227886"/>
              <a:gd name="connsiteX0" fmla="*/ 0 w 2123972"/>
              <a:gd name="connsiteY0" fmla="*/ 1825763 h 1825763"/>
              <a:gd name="connsiteX1" fmla="*/ 634932 w 2123972"/>
              <a:gd name="connsiteY1" fmla="*/ 0 h 1825763"/>
              <a:gd name="connsiteX2" fmla="*/ 2123972 w 2123972"/>
              <a:gd name="connsiteY2" fmla="*/ 1820739 h 1825763"/>
              <a:gd name="connsiteX3" fmla="*/ 0 w 2123972"/>
              <a:gd name="connsiteY3" fmla="*/ 1825763 h 1825763"/>
              <a:gd name="connsiteX0" fmla="*/ 0 w 1516047"/>
              <a:gd name="connsiteY0" fmla="*/ 1825763 h 1825763"/>
              <a:gd name="connsiteX1" fmla="*/ 27007 w 1516047"/>
              <a:gd name="connsiteY1" fmla="*/ 0 h 1825763"/>
              <a:gd name="connsiteX2" fmla="*/ 1516047 w 1516047"/>
              <a:gd name="connsiteY2" fmla="*/ 1820739 h 1825763"/>
              <a:gd name="connsiteX3" fmla="*/ 0 w 1516047"/>
              <a:gd name="connsiteY3" fmla="*/ 1825763 h 1825763"/>
              <a:gd name="connsiteX0" fmla="*/ 0 w 1516047"/>
              <a:gd name="connsiteY0" fmla="*/ 1825763 h 1825763"/>
              <a:gd name="connsiteX1" fmla="*/ 52128 w 1516047"/>
              <a:gd name="connsiteY1" fmla="*/ 0 h 1825763"/>
              <a:gd name="connsiteX2" fmla="*/ 1516047 w 1516047"/>
              <a:gd name="connsiteY2" fmla="*/ 1820739 h 1825763"/>
              <a:gd name="connsiteX3" fmla="*/ 0 w 1516047"/>
              <a:gd name="connsiteY3" fmla="*/ 1825763 h 1825763"/>
              <a:gd name="connsiteX0" fmla="*/ 0 w 1480878"/>
              <a:gd name="connsiteY0" fmla="*/ 1825763 h 1825763"/>
              <a:gd name="connsiteX1" fmla="*/ 16959 w 1480878"/>
              <a:gd name="connsiteY1" fmla="*/ 0 h 1825763"/>
              <a:gd name="connsiteX2" fmla="*/ 1480878 w 1480878"/>
              <a:gd name="connsiteY2" fmla="*/ 1820739 h 1825763"/>
              <a:gd name="connsiteX3" fmla="*/ 0 w 1480878"/>
              <a:gd name="connsiteY3" fmla="*/ 1825763 h 1825763"/>
              <a:gd name="connsiteX0" fmla="*/ 28259 w 1463919"/>
              <a:gd name="connsiteY0" fmla="*/ 1830787 h 1830787"/>
              <a:gd name="connsiteX1" fmla="*/ 0 w 1463919"/>
              <a:gd name="connsiteY1" fmla="*/ 0 h 1830787"/>
              <a:gd name="connsiteX2" fmla="*/ 1463919 w 1463919"/>
              <a:gd name="connsiteY2" fmla="*/ 1820739 h 1830787"/>
              <a:gd name="connsiteX3" fmla="*/ 28259 w 1463919"/>
              <a:gd name="connsiteY3" fmla="*/ 1830787 h 1830787"/>
              <a:gd name="connsiteX0" fmla="*/ 0 w 1480878"/>
              <a:gd name="connsiteY0" fmla="*/ 1825763 h 1825763"/>
              <a:gd name="connsiteX1" fmla="*/ 16959 w 1480878"/>
              <a:gd name="connsiteY1" fmla="*/ 0 h 1825763"/>
              <a:gd name="connsiteX2" fmla="*/ 1480878 w 1480878"/>
              <a:gd name="connsiteY2" fmla="*/ 1820739 h 1825763"/>
              <a:gd name="connsiteX3" fmla="*/ 0 w 1480878"/>
              <a:gd name="connsiteY3" fmla="*/ 1825763 h 1825763"/>
              <a:gd name="connsiteX0" fmla="*/ 0 w 1480878"/>
              <a:gd name="connsiteY0" fmla="*/ 1820739 h 1820739"/>
              <a:gd name="connsiteX1" fmla="*/ 1886 w 1480878"/>
              <a:gd name="connsiteY1" fmla="*/ 0 h 1820739"/>
              <a:gd name="connsiteX2" fmla="*/ 1480878 w 1480878"/>
              <a:gd name="connsiteY2" fmla="*/ 1815715 h 1820739"/>
              <a:gd name="connsiteX3" fmla="*/ 0 w 1480878"/>
              <a:gd name="connsiteY3" fmla="*/ 1820739 h 182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878" h="1820739">
                <a:moveTo>
                  <a:pt x="0" y="1820739"/>
                </a:moveTo>
                <a:cubicBezTo>
                  <a:pt x="629" y="1213826"/>
                  <a:pt x="1257" y="606913"/>
                  <a:pt x="1886" y="0"/>
                </a:cubicBezTo>
                <a:lnTo>
                  <a:pt x="1480878" y="1815715"/>
                </a:lnTo>
                <a:lnTo>
                  <a:pt x="0" y="1820739"/>
                </a:lnTo>
                <a:close/>
              </a:path>
            </a:pathLst>
          </a:custGeom>
          <a:solidFill>
            <a:srgbClr val="00B05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6359573" y="2213143"/>
            <a:ext cx="643528" cy="706429"/>
          </a:xfrm>
          <a:custGeom>
            <a:avLst/>
            <a:gdLst>
              <a:gd name="connsiteX0" fmla="*/ 0 w 754060"/>
              <a:gd name="connsiteY0" fmla="*/ 595898 h 595898"/>
              <a:gd name="connsiteX1" fmla="*/ 377030 w 754060"/>
              <a:gd name="connsiteY1" fmla="*/ 0 h 595898"/>
              <a:gd name="connsiteX2" fmla="*/ 754060 w 754060"/>
              <a:gd name="connsiteY2" fmla="*/ 595898 h 595898"/>
              <a:gd name="connsiteX3" fmla="*/ 0 w 754060"/>
              <a:gd name="connsiteY3" fmla="*/ 595898 h 595898"/>
              <a:gd name="connsiteX0" fmla="*/ 0 w 754060"/>
              <a:gd name="connsiteY0" fmla="*/ 696382 h 696382"/>
              <a:gd name="connsiteX1" fmla="*/ 623215 w 754060"/>
              <a:gd name="connsiteY1" fmla="*/ 0 h 696382"/>
              <a:gd name="connsiteX2" fmla="*/ 754060 w 754060"/>
              <a:gd name="connsiteY2" fmla="*/ 696382 h 696382"/>
              <a:gd name="connsiteX3" fmla="*/ 0 w 754060"/>
              <a:gd name="connsiteY3" fmla="*/ 696382 h 696382"/>
              <a:gd name="connsiteX0" fmla="*/ 0 w 633480"/>
              <a:gd name="connsiteY0" fmla="*/ 696382 h 736575"/>
              <a:gd name="connsiteX1" fmla="*/ 623215 w 633480"/>
              <a:gd name="connsiteY1" fmla="*/ 0 h 736575"/>
              <a:gd name="connsiteX2" fmla="*/ 633480 w 633480"/>
              <a:gd name="connsiteY2" fmla="*/ 736575 h 736575"/>
              <a:gd name="connsiteX3" fmla="*/ 0 w 633480"/>
              <a:gd name="connsiteY3" fmla="*/ 696382 h 736575"/>
              <a:gd name="connsiteX0" fmla="*/ 0 w 643528"/>
              <a:gd name="connsiteY0" fmla="*/ 696382 h 701405"/>
              <a:gd name="connsiteX1" fmla="*/ 623215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696382 h 701405"/>
              <a:gd name="connsiteX1" fmla="*/ 643311 w 643528"/>
              <a:gd name="connsiteY1" fmla="*/ 0 h 701405"/>
              <a:gd name="connsiteX2" fmla="*/ 643528 w 643528"/>
              <a:gd name="connsiteY2" fmla="*/ 701405 h 701405"/>
              <a:gd name="connsiteX3" fmla="*/ 0 w 643528"/>
              <a:gd name="connsiteY3" fmla="*/ 696382 h 701405"/>
              <a:gd name="connsiteX0" fmla="*/ 0 w 643528"/>
              <a:gd name="connsiteY0" fmla="*/ 701406 h 706429"/>
              <a:gd name="connsiteX1" fmla="*/ 628238 w 643528"/>
              <a:gd name="connsiteY1" fmla="*/ 0 h 706429"/>
              <a:gd name="connsiteX2" fmla="*/ 643528 w 643528"/>
              <a:gd name="connsiteY2" fmla="*/ 706429 h 706429"/>
              <a:gd name="connsiteX3" fmla="*/ 0 w 643528"/>
              <a:gd name="connsiteY3" fmla="*/ 701406 h 7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528" h="706429">
                <a:moveTo>
                  <a:pt x="0" y="701406"/>
                </a:moveTo>
                <a:lnTo>
                  <a:pt x="628238" y="0"/>
                </a:lnTo>
                <a:cubicBezTo>
                  <a:pt x="628310" y="233802"/>
                  <a:pt x="643456" y="472627"/>
                  <a:pt x="643528" y="706429"/>
                </a:cubicBezTo>
                <a:lnTo>
                  <a:pt x="0" y="701406"/>
                </a:lnTo>
                <a:close/>
              </a:path>
            </a:pathLst>
          </a:cu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866846" y="2018584"/>
            <a:ext cx="1841213" cy="23242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74848" y="1778958"/>
            <a:ext cx="1841213" cy="23474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800" y="501635"/>
            <a:ext cx="7296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Given :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Altitudes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CE of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intersect each other at the   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point P 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Show that : 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(i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AEP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CDP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ii)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ABD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CBE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iii)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AEP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ADB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iv)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PDC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BEC	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2051" y="2173113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Arc 65"/>
          <p:cNvSpPr/>
          <p:nvPr/>
        </p:nvSpPr>
        <p:spPr>
          <a:xfrm rot="16860000" flipV="1">
            <a:off x="6149856" y="2743928"/>
            <a:ext cx="387795" cy="352541"/>
          </a:xfrm>
          <a:prstGeom prst="arc">
            <a:avLst>
              <a:gd name="adj1" fmla="val 16966739"/>
              <a:gd name="adj2" fmla="val 19648151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7000801" y="1114813"/>
            <a:ext cx="460142" cy="1091197"/>
          </a:xfrm>
          <a:custGeom>
            <a:avLst/>
            <a:gdLst>
              <a:gd name="connsiteX0" fmla="*/ 0 w 1219621"/>
              <a:gd name="connsiteY0" fmla="*/ 1222862 h 1222862"/>
              <a:gd name="connsiteX1" fmla="*/ 609811 w 1219621"/>
              <a:gd name="connsiteY1" fmla="*/ 0 h 1222862"/>
              <a:gd name="connsiteX2" fmla="*/ 1219621 w 1219621"/>
              <a:gd name="connsiteY2" fmla="*/ 1222862 h 1222862"/>
              <a:gd name="connsiteX3" fmla="*/ 0 w 1219621"/>
              <a:gd name="connsiteY3" fmla="*/ 1222862 h 1222862"/>
              <a:gd name="connsiteX0" fmla="*/ 0 w 1606482"/>
              <a:gd name="connsiteY0" fmla="*/ 1222862 h 1222862"/>
              <a:gd name="connsiteX1" fmla="*/ 609811 w 1606482"/>
              <a:gd name="connsiteY1" fmla="*/ 0 h 1222862"/>
              <a:gd name="connsiteX2" fmla="*/ 1606482 w 1606482"/>
              <a:gd name="connsiteY2" fmla="*/ 1222862 h 1222862"/>
              <a:gd name="connsiteX3" fmla="*/ 0 w 1606482"/>
              <a:gd name="connsiteY3" fmla="*/ 1222862 h 1222862"/>
              <a:gd name="connsiteX0" fmla="*/ 0 w 2123972"/>
              <a:gd name="connsiteY0" fmla="*/ 1227886 h 1227886"/>
              <a:gd name="connsiteX1" fmla="*/ 1127301 w 2123972"/>
              <a:gd name="connsiteY1" fmla="*/ 0 h 1227886"/>
              <a:gd name="connsiteX2" fmla="*/ 2123972 w 2123972"/>
              <a:gd name="connsiteY2" fmla="*/ 1222862 h 1227886"/>
              <a:gd name="connsiteX3" fmla="*/ 0 w 2123972"/>
              <a:gd name="connsiteY3" fmla="*/ 1227886 h 1227886"/>
              <a:gd name="connsiteX0" fmla="*/ 0 w 2123972"/>
              <a:gd name="connsiteY0" fmla="*/ 1053490 h 1053490"/>
              <a:gd name="connsiteX1" fmla="*/ 10225 w 2123972"/>
              <a:gd name="connsiteY1" fmla="*/ 0 h 1053490"/>
              <a:gd name="connsiteX2" fmla="*/ 2123972 w 2123972"/>
              <a:gd name="connsiteY2" fmla="*/ 1048466 h 1053490"/>
              <a:gd name="connsiteX3" fmla="*/ 0 w 2123972"/>
              <a:gd name="connsiteY3" fmla="*/ 1053490 h 1053490"/>
              <a:gd name="connsiteX0" fmla="*/ 0 w 464855"/>
              <a:gd name="connsiteY0" fmla="*/ 1053490 h 1053490"/>
              <a:gd name="connsiteX1" fmla="*/ 10225 w 464855"/>
              <a:gd name="connsiteY1" fmla="*/ 0 h 1053490"/>
              <a:gd name="connsiteX2" fmla="*/ 464855 w 464855"/>
              <a:gd name="connsiteY2" fmla="*/ 567699 h 1053490"/>
              <a:gd name="connsiteX3" fmla="*/ 0 w 464855"/>
              <a:gd name="connsiteY3" fmla="*/ 1053490 h 1053490"/>
              <a:gd name="connsiteX0" fmla="*/ 0 w 460142"/>
              <a:gd name="connsiteY0" fmla="*/ 1091197 h 1091197"/>
              <a:gd name="connsiteX1" fmla="*/ 5512 w 460142"/>
              <a:gd name="connsiteY1" fmla="*/ 0 h 1091197"/>
              <a:gd name="connsiteX2" fmla="*/ 460142 w 460142"/>
              <a:gd name="connsiteY2" fmla="*/ 567699 h 1091197"/>
              <a:gd name="connsiteX3" fmla="*/ 0 w 460142"/>
              <a:gd name="connsiteY3" fmla="*/ 1091197 h 109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42" h="1091197">
                <a:moveTo>
                  <a:pt x="0" y="1091197"/>
                </a:moveTo>
                <a:cubicBezTo>
                  <a:pt x="1837" y="727465"/>
                  <a:pt x="3675" y="363732"/>
                  <a:pt x="5512" y="0"/>
                </a:cubicBezTo>
                <a:lnTo>
                  <a:pt x="460142" y="567699"/>
                </a:lnTo>
                <a:lnTo>
                  <a:pt x="0" y="1091197"/>
                </a:lnTo>
                <a:close/>
              </a:path>
            </a:pathLst>
          </a:custGeom>
          <a:solidFill>
            <a:srgbClr val="FFC0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92877" y="2772079"/>
            <a:ext cx="129884" cy="143485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7260000">
            <a:off x="6779997" y="899581"/>
            <a:ext cx="469233" cy="426575"/>
          </a:xfrm>
          <a:prstGeom prst="arc">
            <a:avLst>
              <a:gd name="adj1" fmla="val 17526412"/>
              <a:gd name="adj2" fmla="val 20196482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5671" y="171996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5671" y="196554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93614" y="2173113"/>
            <a:ext cx="2214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16704" y="2511042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40865" y="2511042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23177" y="251104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03395" y="2502350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[each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is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90°]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75608" y="2841387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99769" y="2841387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182081" y="2841387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03395" y="2832695"/>
            <a:ext cx="186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4624" y="31841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97506" y="3184148"/>
            <a:ext cx="1765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AEP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~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03395" y="3184148"/>
            <a:ext cx="3041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[by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AA similarity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criterion]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2968338">
            <a:off x="7401185" y="1722225"/>
            <a:ext cx="129884" cy="13044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93614" y="3549112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PDC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BEC,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37013" y="387998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PDC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61174" y="3879988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53760" y="387998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11991" y="3871296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[each is 90°]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414435" y="425290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PCD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38596" y="4252908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31182" y="425290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11991" y="4244216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14350" y="457332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22299" y="4573328"/>
            <a:ext cx="2179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PDC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~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11991" y="4573328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similarity criterion]</a:t>
            </a:r>
          </a:p>
        </p:txBody>
      </p:sp>
      <p:sp>
        <p:nvSpPr>
          <p:cNvPr id="98" name="Rectangle 97"/>
          <p:cNvSpPr/>
          <p:nvPr/>
        </p:nvSpPr>
        <p:spPr>
          <a:xfrm rot="2700000">
            <a:off x="7309145" y="1622837"/>
            <a:ext cx="129884" cy="130441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199445" y="809983"/>
            <a:ext cx="2419050" cy="2408474"/>
            <a:chOff x="1806353" y="3045372"/>
            <a:chExt cx="1817466" cy="1809522"/>
          </a:xfrm>
        </p:grpSpPr>
        <p:sp>
          <p:nvSpPr>
            <p:cNvPr id="6" name="Isosceles Triangle 5"/>
            <p:cNvSpPr/>
            <p:nvPr/>
          </p:nvSpPr>
          <p:spPr>
            <a:xfrm>
              <a:off x="1905000" y="3257550"/>
              <a:ext cx="1600200" cy="1371600"/>
            </a:xfrm>
            <a:prstGeom prst="triangle">
              <a:avLst>
                <a:gd name="adj" fmla="val 30952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04775" y="3257550"/>
              <a:ext cx="0" cy="1371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14774" y="3710536"/>
              <a:ext cx="838200" cy="9144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04882" y="4519524"/>
              <a:ext cx="101587" cy="1086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2940000">
              <a:off x="2642790" y="3655941"/>
              <a:ext cx="97584" cy="9800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26951" y="3536086"/>
              <a:ext cx="259178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0689" y="3045372"/>
              <a:ext cx="253157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06353" y="4596167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4630" y="4600533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74276" y="4598796"/>
              <a:ext cx="24954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3068" y="4034029"/>
              <a:ext cx="241113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02742" y="1234701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671" y="148028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528050" y="191248"/>
            <a:ext cx="1955209" cy="461665"/>
            <a:chOff x="2768348" y="-1087493"/>
            <a:chExt cx="2712747" cy="609931"/>
          </a:xfrm>
        </p:grpSpPr>
        <p:sp>
          <p:nvSpPr>
            <p:cNvPr id="59" name="Rounded Rectangle 58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9803" y="-1087493"/>
              <a:ext cx="2621292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EX.6.3 Q.7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8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7" grpId="0" animBg="1"/>
      <p:bldP spid="67" grpId="1" animBg="1"/>
      <p:bldP spid="3" grpId="0" animBg="1"/>
      <p:bldP spid="3" grpId="1" animBg="1"/>
      <p:bldP spid="66" grpId="0" animBg="1"/>
      <p:bldP spid="66" grpId="1" animBg="1"/>
      <p:bldP spid="66" grpId="2" animBg="1"/>
      <p:bldP spid="7" grpId="0" animBg="1"/>
      <p:bldP spid="7" grpId="1" animBg="1"/>
      <p:bldP spid="68" grpId="0" animBg="1"/>
      <p:bldP spid="68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69" grpId="2" animBg="1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5" grpId="1" animBg="1"/>
      <p:bldP spid="85" grpId="2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8" grpId="1" animBg="1"/>
      <p:bldP spid="9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567889" y="997597"/>
            <a:ext cx="2156882" cy="23242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52860" y="617885"/>
            <a:ext cx="7448190" cy="23242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4247" y="547097"/>
            <a:ext cx="8724491" cy="911131"/>
            <a:chOff x="133758" y="66795"/>
            <a:chExt cx="8724491" cy="911131"/>
          </a:xfrm>
        </p:grpSpPr>
        <p:sp>
          <p:nvSpPr>
            <p:cNvPr id="18" name="Rectangle 17"/>
            <p:cNvSpPr/>
            <p:nvPr/>
          </p:nvSpPr>
          <p:spPr>
            <a:xfrm>
              <a:off x="133758" y="66795"/>
              <a:ext cx="8724491" cy="337841"/>
            </a:xfrm>
            <a:prstGeom prst="rect">
              <a:avLst/>
            </a:prstGeom>
          </p:spPr>
          <p:txBody>
            <a:bodyPr wrap="square" lIns="90737" tIns="45367" rIns="90737" bIns="4536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If a line intersects sides AB and AC of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at D and E respectively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3759" y="455062"/>
              <a:ext cx="4057242" cy="337841"/>
            </a:xfrm>
            <a:prstGeom prst="rect">
              <a:avLst/>
            </a:prstGeom>
          </p:spPr>
          <p:txBody>
            <a:bodyPr wrap="square" lIns="90737" tIns="45367" rIns="90737" bIns="4536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and is parallel to BC, prove that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12460" y="327190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2460" y="639372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685762" y="651944"/>
              <a:ext cx="3329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55410" y="32719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5000" y="635067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434707" y="648867"/>
              <a:ext cx="32320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7106" y="47959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77927" y="191249"/>
            <a:ext cx="2514111" cy="461665"/>
            <a:chOff x="2837551" y="-1087492"/>
            <a:chExt cx="3488192" cy="609931"/>
          </a:xfrm>
        </p:grpSpPr>
        <p:sp>
          <p:nvSpPr>
            <p:cNvPr id="73" name="Rounded Rectangle 72"/>
            <p:cNvSpPr/>
            <p:nvPr/>
          </p:nvSpPr>
          <p:spPr>
            <a:xfrm>
              <a:off x="2837551" y="-973641"/>
              <a:ext cx="3051574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59803" y="-1087492"/>
              <a:ext cx="3465940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Solved Example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20455" y="1288921"/>
            <a:ext cx="2674265" cy="2768092"/>
            <a:chOff x="5620455" y="1288921"/>
            <a:chExt cx="2674265" cy="2768092"/>
          </a:xfrm>
        </p:grpSpPr>
        <p:sp>
          <p:nvSpPr>
            <p:cNvPr id="2" name="Isosceles Triangle 1"/>
            <p:cNvSpPr/>
            <p:nvPr/>
          </p:nvSpPr>
          <p:spPr>
            <a:xfrm>
              <a:off x="5972175" y="1581151"/>
              <a:ext cx="2194179" cy="2175408"/>
            </a:xfrm>
            <a:prstGeom prst="triangle">
              <a:avLst>
                <a:gd name="adj" fmla="val 32202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5620455" y="2760184"/>
              <a:ext cx="2579864" cy="208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21487" y="2477420"/>
              <a:ext cx="285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46913" y="246789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01050" y="371845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91956" y="371478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B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30899" y="128892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5620455" y="2760184"/>
            <a:ext cx="2579864" cy="2083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48635" y="271705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445812" y="27144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61047" y="3743360"/>
            <a:ext cx="2205888" cy="367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58836" y="13504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4687" y="3240213"/>
            <a:ext cx="478864" cy="619959"/>
            <a:chOff x="1302296" y="2907285"/>
            <a:chExt cx="478864" cy="619959"/>
          </a:xfrm>
        </p:grpSpPr>
        <p:sp>
          <p:nvSpPr>
            <p:cNvPr id="89" name="TextBox 88"/>
            <p:cNvSpPr txBox="1"/>
            <p:nvPr/>
          </p:nvSpPr>
          <p:spPr>
            <a:xfrm>
              <a:off x="1302296" y="290728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02296" y="321946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318732" y="3248042"/>
              <a:ext cx="4624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1596212" y="3240213"/>
            <a:ext cx="478864" cy="619959"/>
            <a:chOff x="2073821" y="2907285"/>
            <a:chExt cx="478864" cy="619959"/>
          </a:xfrm>
        </p:grpSpPr>
        <p:sp>
          <p:nvSpPr>
            <p:cNvPr id="93" name="TextBox 92"/>
            <p:cNvSpPr txBox="1"/>
            <p:nvPr/>
          </p:nvSpPr>
          <p:spPr>
            <a:xfrm>
              <a:off x="2073821" y="290728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AE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73821" y="321946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090257" y="3248042"/>
              <a:ext cx="4624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289333" y="339261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83562" y="3363585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….(i)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0500" y="1940989"/>
            <a:ext cx="873176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ADE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411074" y="1940989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5875" y="1940989"/>
            <a:ext cx="865160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01798" y="1950514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</a:t>
            </a:r>
            <a:r>
              <a:rPr lang="en-US" dirty="0" smtClean="0"/>
              <a:t>corresponding angles]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20499" y="2228123"/>
            <a:ext cx="873176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DAE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11074" y="2228123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715876" y="2228123"/>
            <a:ext cx="865160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20751" y="2170973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</a:t>
            </a:r>
            <a:r>
              <a:rPr lang="en-US" dirty="0" smtClean="0"/>
              <a:t>[common angle]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26019" y="2645955"/>
            <a:ext cx="836306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ADE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321342" y="2645955"/>
            <a:ext cx="368485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21427" y="2645955"/>
            <a:ext cx="828292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11289" y="2722155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[by AA similarity criterion]</a:t>
            </a:r>
          </a:p>
        </p:txBody>
      </p:sp>
      <p:sp>
        <p:nvSpPr>
          <p:cNvPr id="111" name="Curved Up Arrow 110"/>
          <p:cNvSpPr/>
          <p:nvPr/>
        </p:nvSpPr>
        <p:spPr>
          <a:xfrm>
            <a:off x="950869" y="2940953"/>
            <a:ext cx="349966" cy="14958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2" name="Curved Up Arrow 111"/>
          <p:cNvSpPr/>
          <p:nvPr/>
        </p:nvSpPr>
        <p:spPr>
          <a:xfrm>
            <a:off x="2052960" y="2945929"/>
            <a:ext cx="343696" cy="15021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Curved Up Arrow 112"/>
          <p:cNvSpPr/>
          <p:nvPr/>
        </p:nvSpPr>
        <p:spPr>
          <a:xfrm>
            <a:off x="910856" y="2942359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Curved Up Arrow 113"/>
          <p:cNvSpPr/>
          <p:nvPr/>
        </p:nvSpPr>
        <p:spPr>
          <a:xfrm>
            <a:off x="1998992" y="2945929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175" y="1710450"/>
            <a:ext cx="2152372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ADE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&amp;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002997" y="1640446"/>
            <a:ext cx="2112303" cy="208597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213104"/>
              <a:gd name="connsiteY0" fmla="*/ 2152650 h 2152650"/>
              <a:gd name="connsiteX1" fmla="*/ 682752 w 1213104"/>
              <a:gd name="connsiteY1" fmla="*/ 0 h 2152650"/>
              <a:gd name="connsiteX2" fmla="*/ 1213104 w 1213104"/>
              <a:gd name="connsiteY2" fmla="*/ 914400 h 2152650"/>
              <a:gd name="connsiteX3" fmla="*/ 0 w 1213104"/>
              <a:gd name="connsiteY3" fmla="*/ 2152650 h 2152650"/>
              <a:gd name="connsiteX0" fmla="*/ 0 w 1203579"/>
              <a:gd name="connsiteY0" fmla="*/ 2133600 h 2133600"/>
              <a:gd name="connsiteX1" fmla="*/ 673227 w 1203579"/>
              <a:gd name="connsiteY1" fmla="*/ 0 h 2133600"/>
              <a:gd name="connsiteX2" fmla="*/ 1203579 w 1203579"/>
              <a:gd name="connsiteY2" fmla="*/ 914400 h 2133600"/>
              <a:gd name="connsiteX3" fmla="*/ 0 w 1203579"/>
              <a:gd name="connsiteY3" fmla="*/ 2133600 h 2133600"/>
              <a:gd name="connsiteX0" fmla="*/ 0 w 2098929"/>
              <a:gd name="connsiteY0" fmla="*/ 2133600 h 2133600"/>
              <a:gd name="connsiteX1" fmla="*/ 673227 w 2098929"/>
              <a:gd name="connsiteY1" fmla="*/ 0 h 2133600"/>
              <a:gd name="connsiteX2" fmla="*/ 2098929 w 2098929"/>
              <a:gd name="connsiteY2" fmla="*/ 2105025 h 2133600"/>
              <a:gd name="connsiteX3" fmla="*/ 0 w 2098929"/>
              <a:gd name="connsiteY3" fmla="*/ 2133600 h 2133600"/>
              <a:gd name="connsiteX0" fmla="*/ 0 w 2079879"/>
              <a:gd name="connsiteY0" fmla="*/ 2105025 h 2105025"/>
              <a:gd name="connsiteX1" fmla="*/ 654177 w 2079879"/>
              <a:gd name="connsiteY1" fmla="*/ 0 h 2105025"/>
              <a:gd name="connsiteX2" fmla="*/ 2079879 w 2079879"/>
              <a:gd name="connsiteY2" fmla="*/ 2105025 h 2105025"/>
              <a:gd name="connsiteX3" fmla="*/ 0 w 2079879"/>
              <a:gd name="connsiteY3" fmla="*/ 2105025 h 2105025"/>
              <a:gd name="connsiteX0" fmla="*/ 0 w 2079879"/>
              <a:gd name="connsiteY0" fmla="*/ 2124075 h 2124075"/>
              <a:gd name="connsiteX1" fmla="*/ 673227 w 2079879"/>
              <a:gd name="connsiteY1" fmla="*/ 0 h 2124075"/>
              <a:gd name="connsiteX2" fmla="*/ 2079879 w 2079879"/>
              <a:gd name="connsiteY2" fmla="*/ 2124075 h 2124075"/>
              <a:gd name="connsiteX3" fmla="*/ 0 w 2079879"/>
              <a:gd name="connsiteY3" fmla="*/ 2124075 h 2124075"/>
              <a:gd name="connsiteX0" fmla="*/ 0 w 2079879"/>
              <a:gd name="connsiteY0" fmla="*/ 2095500 h 2095500"/>
              <a:gd name="connsiteX1" fmla="*/ 673227 w 2079879"/>
              <a:gd name="connsiteY1" fmla="*/ 0 h 2095500"/>
              <a:gd name="connsiteX2" fmla="*/ 2079879 w 2079879"/>
              <a:gd name="connsiteY2" fmla="*/ 2095500 h 2095500"/>
              <a:gd name="connsiteX3" fmla="*/ 0 w 2079879"/>
              <a:gd name="connsiteY3" fmla="*/ 2095500 h 2095500"/>
              <a:gd name="connsiteX0" fmla="*/ 0 w 2112303"/>
              <a:gd name="connsiteY0" fmla="*/ 2095500 h 2095500"/>
              <a:gd name="connsiteX1" fmla="*/ 673227 w 2112303"/>
              <a:gd name="connsiteY1" fmla="*/ 0 h 2095500"/>
              <a:gd name="connsiteX2" fmla="*/ 2112303 w 2112303"/>
              <a:gd name="connsiteY2" fmla="*/ 2093354 h 2095500"/>
              <a:gd name="connsiteX3" fmla="*/ 2079879 w 2112303"/>
              <a:gd name="connsiteY3" fmla="*/ 2095500 h 2095500"/>
              <a:gd name="connsiteX4" fmla="*/ 0 w 2112303"/>
              <a:gd name="connsiteY4" fmla="*/ 2095500 h 2095500"/>
              <a:gd name="connsiteX0" fmla="*/ 0 w 2112303"/>
              <a:gd name="connsiteY0" fmla="*/ 2095500 h 2095500"/>
              <a:gd name="connsiteX1" fmla="*/ 701802 w 2112303"/>
              <a:gd name="connsiteY1" fmla="*/ 0 h 2095500"/>
              <a:gd name="connsiteX2" fmla="*/ 2112303 w 2112303"/>
              <a:gd name="connsiteY2" fmla="*/ 2093354 h 2095500"/>
              <a:gd name="connsiteX3" fmla="*/ 2079879 w 2112303"/>
              <a:gd name="connsiteY3" fmla="*/ 2095500 h 2095500"/>
              <a:gd name="connsiteX4" fmla="*/ 0 w 2112303"/>
              <a:gd name="connsiteY4" fmla="*/ 2095500 h 2095500"/>
              <a:gd name="connsiteX0" fmla="*/ 0 w 2112303"/>
              <a:gd name="connsiteY0" fmla="*/ 2095500 h 2095500"/>
              <a:gd name="connsiteX1" fmla="*/ 673227 w 2112303"/>
              <a:gd name="connsiteY1" fmla="*/ 0 h 2095500"/>
              <a:gd name="connsiteX2" fmla="*/ 2112303 w 2112303"/>
              <a:gd name="connsiteY2" fmla="*/ 2093354 h 2095500"/>
              <a:gd name="connsiteX3" fmla="*/ 2079879 w 2112303"/>
              <a:gd name="connsiteY3" fmla="*/ 2095500 h 2095500"/>
              <a:gd name="connsiteX4" fmla="*/ 0 w 2112303"/>
              <a:gd name="connsiteY4" fmla="*/ 2095500 h 2095500"/>
              <a:gd name="connsiteX0" fmla="*/ 0 w 2112303"/>
              <a:gd name="connsiteY0" fmla="*/ 2085975 h 2085975"/>
              <a:gd name="connsiteX1" fmla="*/ 692277 w 2112303"/>
              <a:gd name="connsiteY1" fmla="*/ 0 h 2085975"/>
              <a:gd name="connsiteX2" fmla="*/ 2112303 w 2112303"/>
              <a:gd name="connsiteY2" fmla="*/ 2083829 h 2085975"/>
              <a:gd name="connsiteX3" fmla="*/ 2079879 w 2112303"/>
              <a:gd name="connsiteY3" fmla="*/ 2085975 h 2085975"/>
              <a:gd name="connsiteX4" fmla="*/ 0 w 2112303"/>
              <a:gd name="connsiteY4" fmla="*/ 2085975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303" h="2085975">
                <a:moveTo>
                  <a:pt x="0" y="2085975"/>
                </a:moveTo>
                <a:lnTo>
                  <a:pt x="692277" y="0"/>
                </a:lnTo>
                <a:lnTo>
                  <a:pt x="2112303" y="2083829"/>
                </a:lnTo>
                <a:lnTo>
                  <a:pt x="2079879" y="2085975"/>
                </a:lnTo>
                <a:lnTo>
                  <a:pt x="0" y="2085975"/>
                </a:lnTo>
                <a:close/>
              </a:path>
            </a:pathLst>
          </a:cu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Arc 156"/>
          <p:cNvSpPr/>
          <p:nvPr/>
        </p:nvSpPr>
        <p:spPr>
          <a:xfrm rot="1980867">
            <a:off x="5763406" y="3518433"/>
            <a:ext cx="457200" cy="457200"/>
          </a:xfrm>
          <a:prstGeom prst="arc">
            <a:avLst>
              <a:gd name="adj1" fmla="val 15176034"/>
              <a:gd name="adj2" fmla="val 1952448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6307799" y="1619759"/>
            <a:ext cx="1142264" cy="114300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908304"/>
              <a:gd name="connsiteY0" fmla="*/ 1171575 h 1171575"/>
              <a:gd name="connsiteX1" fmla="*/ 377952 w 908304"/>
              <a:gd name="connsiteY1" fmla="*/ 0 h 1171575"/>
              <a:gd name="connsiteX2" fmla="*/ 908304 w 908304"/>
              <a:gd name="connsiteY2" fmla="*/ 914400 h 1171575"/>
              <a:gd name="connsiteX3" fmla="*/ 0 w 908304"/>
              <a:gd name="connsiteY3" fmla="*/ 1171575 h 1171575"/>
              <a:gd name="connsiteX0" fmla="*/ 0 w 1146429"/>
              <a:gd name="connsiteY0" fmla="*/ 1171575 h 1171575"/>
              <a:gd name="connsiteX1" fmla="*/ 377952 w 1146429"/>
              <a:gd name="connsiteY1" fmla="*/ 0 h 1171575"/>
              <a:gd name="connsiteX2" fmla="*/ 1146429 w 1146429"/>
              <a:gd name="connsiteY2" fmla="*/ 1143000 h 1171575"/>
              <a:gd name="connsiteX3" fmla="*/ 0 w 1146429"/>
              <a:gd name="connsiteY3" fmla="*/ 1171575 h 1171575"/>
              <a:gd name="connsiteX0" fmla="*/ 0 w 1117854"/>
              <a:gd name="connsiteY0" fmla="*/ 1152525 h 1152525"/>
              <a:gd name="connsiteX1" fmla="*/ 349377 w 1117854"/>
              <a:gd name="connsiteY1" fmla="*/ 0 h 1152525"/>
              <a:gd name="connsiteX2" fmla="*/ 1117854 w 1117854"/>
              <a:gd name="connsiteY2" fmla="*/ 1143000 h 1152525"/>
              <a:gd name="connsiteX3" fmla="*/ 0 w 1117854"/>
              <a:gd name="connsiteY3" fmla="*/ 1152525 h 1152525"/>
              <a:gd name="connsiteX0" fmla="*/ 0 w 1108329"/>
              <a:gd name="connsiteY0" fmla="*/ 1133475 h 1143000"/>
              <a:gd name="connsiteX1" fmla="*/ 339852 w 1108329"/>
              <a:gd name="connsiteY1" fmla="*/ 0 h 1143000"/>
              <a:gd name="connsiteX2" fmla="*/ 1108329 w 1108329"/>
              <a:gd name="connsiteY2" fmla="*/ 1143000 h 1143000"/>
              <a:gd name="connsiteX3" fmla="*/ 0 w 1108329"/>
              <a:gd name="connsiteY3" fmla="*/ 1133475 h 1143000"/>
              <a:gd name="connsiteX0" fmla="*/ 0 w 1089279"/>
              <a:gd name="connsiteY0" fmla="*/ 1133475 h 1133475"/>
              <a:gd name="connsiteX1" fmla="*/ 339852 w 1089279"/>
              <a:gd name="connsiteY1" fmla="*/ 0 h 1133475"/>
              <a:gd name="connsiteX2" fmla="*/ 1089279 w 1089279"/>
              <a:gd name="connsiteY2" fmla="*/ 1123950 h 1133475"/>
              <a:gd name="connsiteX3" fmla="*/ 0 w 1089279"/>
              <a:gd name="connsiteY3" fmla="*/ 1133475 h 1133475"/>
              <a:gd name="connsiteX0" fmla="*/ 0 w 1137510"/>
              <a:gd name="connsiteY0" fmla="*/ 1133475 h 1133475"/>
              <a:gd name="connsiteX1" fmla="*/ 339852 w 1137510"/>
              <a:gd name="connsiteY1" fmla="*/ 0 h 1133475"/>
              <a:gd name="connsiteX2" fmla="*/ 1137510 w 1137510"/>
              <a:gd name="connsiteY2" fmla="*/ 1133475 h 1133475"/>
              <a:gd name="connsiteX3" fmla="*/ 0 w 1137510"/>
              <a:gd name="connsiteY3" fmla="*/ 1133475 h 1133475"/>
              <a:gd name="connsiteX0" fmla="*/ 0 w 1176095"/>
              <a:gd name="connsiteY0" fmla="*/ 1133475 h 1133475"/>
              <a:gd name="connsiteX1" fmla="*/ 378437 w 1176095"/>
              <a:gd name="connsiteY1" fmla="*/ 0 h 1133475"/>
              <a:gd name="connsiteX2" fmla="*/ 1176095 w 1176095"/>
              <a:gd name="connsiteY2" fmla="*/ 1133475 h 1133475"/>
              <a:gd name="connsiteX3" fmla="*/ 0 w 1176095"/>
              <a:gd name="connsiteY3" fmla="*/ 1133475 h 1133475"/>
              <a:gd name="connsiteX0" fmla="*/ 0 w 1166449"/>
              <a:gd name="connsiteY0" fmla="*/ 1152525 h 1152525"/>
              <a:gd name="connsiteX1" fmla="*/ 368791 w 1166449"/>
              <a:gd name="connsiteY1" fmla="*/ 0 h 1152525"/>
              <a:gd name="connsiteX2" fmla="*/ 1166449 w 1166449"/>
              <a:gd name="connsiteY2" fmla="*/ 1133475 h 1152525"/>
              <a:gd name="connsiteX3" fmla="*/ 0 w 1166449"/>
              <a:gd name="connsiteY3" fmla="*/ 1152525 h 1152525"/>
              <a:gd name="connsiteX0" fmla="*/ 0 w 1147157"/>
              <a:gd name="connsiteY0" fmla="*/ 1152525 h 1152525"/>
              <a:gd name="connsiteX1" fmla="*/ 368791 w 1147157"/>
              <a:gd name="connsiteY1" fmla="*/ 0 h 1152525"/>
              <a:gd name="connsiteX2" fmla="*/ 1147157 w 1147157"/>
              <a:gd name="connsiteY2" fmla="*/ 1123950 h 1152525"/>
              <a:gd name="connsiteX3" fmla="*/ 0 w 1147157"/>
              <a:gd name="connsiteY3" fmla="*/ 1152525 h 1152525"/>
              <a:gd name="connsiteX0" fmla="*/ 0 w 1156803"/>
              <a:gd name="connsiteY0" fmla="*/ 1143000 h 1143000"/>
              <a:gd name="connsiteX1" fmla="*/ 378437 w 1156803"/>
              <a:gd name="connsiteY1" fmla="*/ 0 h 1143000"/>
              <a:gd name="connsiteX2" fmla="*/ 1156803 w 1156803"/>
              <a:gd name="connsiteY2" fmla="*/ 1123950 h 1143000"/>
              <a:gd name="connsiteX3" fmla="*/ 0 w 1156803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803" h="1143000">
                <a:moveTo>
                  <a:pt x="0" y="1143000"/>
                </a:moveTo>
                <a:lnTo>
                  <a:pt x="378437" y="0"/>
                </a:lnTo>
                <a:lnTo>
                  <a:pt x="1156803" y="1123950"/>
                </a:lnTo>
                <a:lnTo>
                  <a:pt x="0" y="1143000"/>
                </a:lnTo>
                <a:close/>
              </a:path>
            </a:pathLst>
          </a:custGeom>
          <a:solidFill>
            <a:srgbClr val="FCF71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 rot="1980867">
            <a:off x="6092424" y="2512606"/>
            <a:ext cx="457200" cy="457200"/>
          </a:xfrm>
          <a:prstGeom prst="arc">
            <a:avLst>
              <a:gd name="adj1" fmla="val 15176034"/>
              <a:gd name="adj2" fmla="val 19913397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Arc 38"/>
          <p:cNvSpPr>
            <a:spLocks/>
          </p:cNvSpPr>
          <p:nvPr/>
        </p:nvSpPr>
        <p:spPr bwMode="auto">
          <a:xfrm rot="8955620">
            <a:off x="6479738" y="1402562"/>
            <a:ext cx="430542" cy="460762"/>
          </a:xfrm>
          <a:prstGeom prst="arc">
            <a:avLst>
              <a:gd name="adj1" fmla="val 15739074"/>
              <a:gd name="adj2" fmla="val 19219648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defTabSz="779252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99284" y="3408479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[corresponding sides</a:t>
            </a:r>
          </a:p>
          <a:p>
            <a:r>
              <a:rPr lang="en-US" dirty="0"/>
              <a:t> </a:t>
            </a:r>
            <a:r>
              <a:rPr lang="en-US" dirty="0" smtClean="0"/>
              <a:t>     of similar triangles]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626019" y="3193967"/>
            <a:ext cx="1598790" cy="68525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" grpId="0" animBg="1"/>
      <p:bldP spid="8" grpId="1" animBg="1"/>
      <p:bldP spid="8" grpId="2" animBg="1"/>
      <p:bldP spid="82" grpId="0" animBg="1"/>
      <p:bldP spid="82" grpId="1" animBg="1"/>
      <p:bldP spid="82" grpId="2" animBg="1"/>
      <p:bldP spid="86" grpId="0"/>
      <p:bldP spid="96" grpId="0"/>
      <p:bldP spid="9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8" grpId="0"/>
      <p:bldP spid="5" grpId="0" animBg="1"/>
      <p:bldP spid="157" grpId="0" animBg="1"/>
      <p:bldP spid="157" grpId="1" animBg="1"/>
      <p:bldP spid="3" grpId="0" animBg="1"/>
      <p:bldP spid="156" grpId="0" animBg="1"/>
      <p:bldP spid="156" grpId="1" animBg="1"/>
      <p:bldP spid="158" grpId="0" animBg="1"/>
      <p:bldP spid="158" grpId="1" animBg="1"/>
      <p:bldP spid="158" grpId="2" animBg="1"/>
      <p:bldP spid="159" grpId="0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/>
          <p:cNvSpPr/>
          <p:nvPr/>
        </p:nvSpPr>
        <p:spPr>
          <a:xfrm flipV="1">
            <a:off x="5476834" y="3498489"/>
            <a:ext cx="2924208" cy="752619"/>
          </a:xfrm>
          <a:custGeom>
            <a:avLst/>
            <a:gdLst>
              <a:gd name="connsiteX0" fmla="*/ 0 w 943008"/>
              <a:gd name="connsiteY0" fmla="*/ 657369 h 657369"/>
              <a:gd name="connsiteX1" fmla="*/ 488440 w 943008"/>
              <a:gd name="connsiteY1" fmla="*/ 0 h 657369"/>
              <a:gd name="connsiteX2" fmla="*/ 943008 w 943008"/>
              <a:gd name="connsiteY2" fmla="*/ 657369 h 657369"/>
              <a:gd name="connsiteX3" fmla="*/ 0 w 943008"/>
              <a:gd name="connsiteY3" fmla="*/ 657369 h 657369"/>
              <a:gd name="connsiteX0" fmla="*/ 0 w 2990883"/>
              <a:gd name="connsiteY0" fmla="*/ 647844 h 657369"/>
              <a:gd name="connsiteX1" fmla="*/ 2536315 w 2990883"/>
              <a:gd name="connsiteY1" fmla="*/ 0 h 657369"/>
              <a:gd name="connsiteX2" fmla="*/ 2990883 w 2990883"/>
              <a:gd name="connsiteY2" fmla="*/ 657369 h 657369"/>
              <a:gd name="connsiteX3" fmla="*/ 0 w 2990883"/>
              <a:gd name="connsiteY3" fmla="*/ 647844 h 657369"/>
              <a:gd name="connsiteX0" fmla="*/ 0 w 2990883"/>
              <a:gd name="connsiteY0" fmla="*/ 762144 h 771669"/>
              <a:gd name="connsiteX1" fmla="*/ 1850515 w 2990883"/>
              <a:gd name="connsiteY1" fmla="*/ 0 h 771669"/>
              <a:gd name="connsiteX2" fmla="*/ 2990883 w 2990883"/>
              <a:gd name="connsiteY2" fmla="*/ 771669 h 771669"/>
              <a:gd name="connsiteX3" fmla="*/ 0 w 2990883"/>
              <a:gd name="connsiteY3" fmla="*/ 762144 h 771669"/>
              <a:gd name="connsiteX0" fmla="*/ 0 w 2962308"/>
              <a:gd name="connsiteY0" fmla="*/ 771669 h 771669"/>
              <a:gd name="connsiteX1" fmla="*/ 1821940 w 2962308"/>
              <a:gd name="connsiteY1" fmla="*/ 0 h 771669"/>
              <a:gd name="connsiteX2" fmla="*/ 2962308 w 2962308"/>
              <a:gd name="connsiteY2" fmla="*/ 771669 h 771669"/>
              <a:gd name="connsiteX3" fmla="*/ 0 w 2962308"/>
              <a:gd name="connsiteY3" fmla="*/ 771669 h 771669"/>
              <a:gd name="connsiteX0" fmla="*/ 0 w 2962308"/>
              <a:gd name="connsiteY0" fmla="*/ 762144 h 762144"/>
              <a:gd name="connsiteX1" fmla="*/ 1812415 w 2962308"/>
              <a:gd name="connsiteY1" fmla="*/ 0 h 762144"/>
              <a:gd name="connsiteX2" fmla="*/ 2962308 w 2962308"/>
              <a:gd name="connsiteY2" fmla="*/ 762144 h 762144"/>
              <a:gd name="connsiteX3" fmla="*/ 0 w 2962308"/>
              <a:gd name="connsiteY3" fmla="*/ 762144 h 762144"/>
              <a:gd name="connsiteX0" fmla="*/ 0 w 2914683"/>
              <a:gd name="connsiteY0" fmla="*/ 762144 h 762144"/>
              <a:gd name="connsiteX1" fmla="*/ 17647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14683"/>
              <a:gd name="connsiteY0" fmla="*/ 762144 h 762144"/>
              <a:gd name="connsiteX1" fmla="*/ 18028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14683"/>
              <a:gd name="connsiteY0" fmla="*/ 762144 h 762144"/>
              <a:gd name="connsiteX1" fmla="*/ 17647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24208"/>
              <a:gd name="connsiteY0" fmla="*/ 771669 h 771669"/>
              <a:gd name="connsiteX1" fmla="*/ 1774315 w 2924208"/>
              <a:gd name="connsiteY1" fmla="*/ 0 h 771669"/>
              <a:gd name="connsiteX2" fmla="*/ 2924208 w 2924208"/>
              <a:gd name="connsiteY2" fmla="*/ 762144 h 771669"/>
              <a:gd name="connsiteX3" fmla="*/ 0 w 2924208"/>
              <a:gd name="connsiteY3" fmla="*/ 771669 h 771669"/>
              <a:gd name="connsiteX0" fmla="*/ 0 w 2924208"/>
              <a:gd name="connsiteY0" fmla="*/ 752619 h 752619"/>
              <a:gd name="connsiteX1" fmla="*/ 1783840 w 2924208"/>
              <a:gd name="connsiteY1" fmla="*/ 0 h 752619"/>
              <a:gd name="connsiteX2" fmla="*/ 2924208 w 2924208"/>
              <a:gd name="connsiteY2" fmla="*/ 743094 h 752619"/>
              <a:gd name="connsiteX3" fmla="*/ 0 w 2924208"/>
              <a:gd name="connsiteY3" fmla="*/ 752619 h 75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08" h="752619">
                <a:moveTo>
                  <a:pt x="0" y="752619"/>
                </a:moveTo>
                <a:lnTo>
                  <a:pt x="1783840" y="0"/>
                </a:lnTo>
                <a:lnTo>
                  <a:pt x="2924208" y="743094"/>
                </a:lnTo>
                <a:lnTo>
                  <a:pt x="0" y="752619"/>
                </a:lnTo>
                <a:close/>
              </a:path>
            </a:pathLst>
          </a:custGeom>
          <a:solidFill>
            <a:srgbClr val="CFE02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2144580" y="719180"/>
            <a:ext cx="905421" cy="26875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460030" y="2650560"/>
            <a:ext cx="2956179" cy="84455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594104"/>
              <a:gd name="connsiteY0" fmla="*/ 911225 h 914400"/>
              <a:gd name="connsiteX1" fmla="*/ 1063752 w 1594104"/>
              <a:gd name="connsiteY1" fmla="*/ 0 h 914400"/>
              <a:gd name="connsiteX2" fmla="*/ 1594104 w 1594104"/>
              <a:gd name="connsiteY2" fmla="*/ 914400 h 914400"/>
              <a:gd name="connsiteX3" fmla="*/ 0 w 1594104"/>
              <a:gd name="connsiteY3" fmla="*/ 911225 h 914400"/>
              <a:gd name="connsiteX0" fmla="*/ 0 w 2956179"/>
              <a:gd name="connsiteY0" fmla="*/ 911225 h 911225"/>
              <a:gd name="connsiteX1" fmla="*/ 1063752 w 2956179"/>
              <a:gd name="connsiteY1" fmla="*/ 0 h 911225"/>
              <a:gd name="connsiteX2" fmla="*/ 2956179 w 2956179"/>
              <a:gd name="connsiteY2" fmla="*/ 911225 h 911225"/>
              <a:gd name="connsiteX3" fmla="*/ 0 w 2956179"/>
              <a:gd name="connsiteY3" fmla="*/ 911225 h 911225"/>
              <a:gd name="connsiteX0" fmla="*/ 0 w 2956179"/>
              <a:gd name="connsiteY0" fmla="*/ 844550 h 844550"/>
              <a:gd name="connsiteX1" fmla="*/ 1813052 w 2956179"/>
              <a:gd name="connsiteY1" fmla="*/ 0 h 844550"/>
              <a:gd name="connsiteX2" fmla="*/ 2956179 w 2956179"/>
              <a:gd name="connsiteY2" fmla="*/ 844550 h 844550"/>
              <a:gd name="connsiteX3" fmla="*/ 0 w 2956179"/>
              <a:gd name="connsiteY3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79" h="844550">
                <a:moveTo>
                  <a:pt x="0" y="844550"/>
                </a:moveTo>
                <a:lnTo>
                  <a:pt x="1813052" y="0"/>
                </a:lnTo>
                <a:lnTo>
                  <a:pt x="2956179" y="844550"/>
                </a:lnTo>
                <a:lnTo>
                  <a:pt x="0" y="844550"/>
                </a:lnTo>
                <a:close/>
              </a:path>
            </a:pathLst>
          </a:custGeom>
          <a:solidFill>
            <a:srgbClr val="E8F81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85939" y="700676"/>
            <a:ext cx="905421" cy="26875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9530" y="556686"/>
            <a:ext cx="8724491" cy="650736"/>
            <a:chOff x="133758" y="-49293"/>
            <a:chExt cx="8724491" cy="650736"/>
          </a:xfrm>
        </p:grpSpPr>
        <p:sp>
          <p:nvSpPr>
            <p:cNvPr id="18" name="Rectangle 17"/>
            <p:cNvSpPr/>
            <p:nvPr/>
          </p:nvSpPr>
          <p:spPr>
            <a:xfrm>
              <a:off x="133758" y="66795"/>
              <a:ext cx="8724491" cy="337841"/>
            </a:xfrm>
            <a:prstGeom prst="rect">
              <a:avLst/>
            </a:prstGeom>
          </p:spPr>
          <p:txBody>
            <a:bodyPr wrap="square" lIns="90737" tIns="45367" rIns="90737" bIns="4536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 LM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||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CB and LN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||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CD, prove that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08183" y="-49293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8183" y="262889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679708" y="-4929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79708" y="26288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389455" y="1114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58501" y="289211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730026" y="289211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58836" y="10075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15212" y="2411538"/>
            <a:ext cx="482824" cy="619959"/>
            <a:chOff x="1302296" y="2907285"/>
            <a:chExt cx="482824" cy="619959"/>
          </a:xfrm>
        </p:grpSpPr>
        <p:sp>
          <p:nvSpPr>
            <p:cNvPr id="31" name="TextBox 30"/>
            <p:cNvSpPr txBox="1"/>
            <p:nvPr/>
          </p:nvSpPr>
          <p:spPr>
            <a:xfrm>
              <a:off x="1302296" y="290728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2296" y="321946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366028" y="3228992"/>
              <a:ext cx="3678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86737" y="2411538"/>
            <a:ext cx="447558" cy="619959"/>
            <a:chOff x="2073821" y="2907285"/>
            <a:chExt cx="447558" cy="619959"/>
          </a:xfrm>
        </p:grpSpPr>
        <p:sp>
          <p:nvSpPr>
            <p:cNvPr id="34" name="TextBox 33"/>
            <p:cNvSpPr txBox="1"/>
            <p:nvPr/>
          </p:nvSpPr>
          <p:spPr>
            <a:xfrm>
              <a:off x="2073821" y="2907285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AL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73821" y="321946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117905" y="3219467"/>
              <a:ext cx="34998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79858" y="256393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64603" y="2367881"/>
            <a:ext cx="3547524" cy="2202414"/>
            <a:chOff x="5009397" y="1856967"/>
            <a:chExt cx="3547524" cy="2202414"/>
          </a:xfrm>
        </p:grpSpPr>
        <p:sp>
          <p:nvSpPr>
            <p:cNvPr id="2" name="Flowchart: Decision 1"/>
            <p:cNvSpPr/>
            <p:nvPr/>
          </p:nvSpPr>
          <p:spPr>
            <a:xfrm>
              <a:off x="5277984" y="2134264"/>
              <a:ext cx="2991701" cy="1619191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4569 h 9569"/>
                <a:gd name="connsiteX1" fmla="*/ 6538 w 10000"/>
                <a:gd name="connsiteY1" fmla="*/ 0 h 9569"/>
                <a:gd name="connsiteX2" fmla="*/ 10000 w 10000"/>
                <a:gd name="connsiteY2" fmla="*/ 4569 h 9569"/>
                <a:gd name="connsiteX3" fmla="*/ 5000 w 10000"/>
                <a:gd name="connsiteY3" fmla="*/ 9569 h 9569"/>
                <a:gd name="connsiteX4" fmla="*/ 0 w 10000"/>
                <a:gd name="connsiteY4" fmla="*/ 4569 h 9569"/>
                <a:gd name="connsiteX0" fmla="*/ 0 w 10000"/>
                <a:gd name="connsiteY0" fmla="*/ 4775 h 8125"/>
                <a:gd name="connsiteX1" fmla="*/ 6538 w 10000"/>
                <a:gd name="connsiteY1" fmla="*/ 0 h 8125"/>
                <a:gd name="connsiteX2" fmla="*/ 10000 w 10000"/>
                <a:gd name="connsiteY2" fmla="*/ 4775 h 8125"/>
                <a:gd name="connsiteX3" fmla="*/ 6923 w 10000"/>
                <a:gd name="connsiteY3" fmla="*/ 8125 h 8125"/>
                <a:gd name="connsiteX4" fmla="*/ 0 w 10000"/>
                <a:gd name="connsiteY4" fmla="*/ 4775 h 8125"/>
                <a:gd name="connsiteX0" fmla="*/ 0 w 10000"/>
                <a:gd name="connsiteY0" fmla="*/ 5877 h 9973"/>
                <a:gd name="connsiteX1" fmla="*/ 6538 w 10000"/>
                <a:gd name="connsiteY1" fmla="*/ 0 h 9973"/>
                <a:gd name="connsiteX2" fmla="*/ 10000 w 10000"/>
                <a:gd name="connsiteY2" fmla="*/ 5877 h 9973"/>
                <a:gd name="connsiteX3" fmla="*/ 6600 w 10000"/>
                <a:gd name="connsiteY3" fmla="*/ 9973 h 9973"/>
                <a:gd name="connsiteX4" fmla="*/ 0 w 10000"/>
                <a:gd name="connsiteY4" fmla="*/ 5877 h 9973"/>
                <a:gd name="connsiteX0" fmla="*/ 0 w 10000"/>
                <a:gd name="connsiteY0" fmla="*/ 5893 h 10658"/>
                <a:gd name="connsiteX1" fmla="*/ 6538 w 10000"/>
                <a:gd name="connsiteY1" fmla="*/ 0 h 10658"/>
                <a:gd name="connsiteX2" fmla="*/ 10000 w 10000"/>
                <a:gd name="connsiteY2" fmla="*/ 5893 h 10658"/>
                <a:gd name="connsiteX3" fmla="*/ 6600 w 10000"/>
                <a:gd name="connsiteY3" fmla="*/ 10658 h 10658"/>
                <a:gd name="connsiteX4" fmla="*/ 0 w 10000"/>
                <a:gd name="connsiteY4" fmla="*/ 5893 h 10658"/>
                <a:gd name="connsiteX0" fmla="*/ 0 w 10000"/>
                <a:gd name="connsiteY0" fmla="*/ 5893 h 10960"/>
                <a:gd name="connsiteX1" fmla="*/ 6538 w 10000"/>
                <a:gd name="connsiteY1" fmla="*/ 0 h 10960"/>
                <a:gd name="connsiteX2" fmla="*/ 10000 w 10000"/>
                <a:gd name="connsiteY2" fmla="*/ 5893 h 10960"/>
                <a:gd name="connsiteX3" fmla="*/ 6600 w 10000"/>
                <a:gd name="connsiteY3" fmla="*/ 10960 h 10960"/>
                <a:gd name="connsiteX4" fmla="*/ 0 w 10000"/>
                <a:gd name="connsiteY4" fmla="*/ 5893 h 10960"/>
                <a:gd name="connsiteX0" fmla="*/ 0 w 10000"/>
                <a:gd name="connsiteY0" fmla="*/ 5893 h 11224"/>
                <a:gd name="connsiteX1" fmla="*/ 6538 w 10000"/>
                <a:gd name="connsiteY1" fmla="*/ 0 h 11224"/>
                <a:gd name="connsiteX2" fmla="*/ 10000 w 10000"/>
                <a:gd name="connsiteY2" fmla="*/ 5893 h 11224"/>
                <a:gd name="connsiteX3" fmla="*/ 6498 w 10000"/>
                <a:gd name="connsiteY3" fmla="*/ 11224 h 11224"/>
                <a:gd name="connsiteX4" fmla="*/ 0 w 10000"/>
                <a:gd name="connsiteY4" fmla="*/ 5893 h 11224"/>
                <a:gd name="connsiteX0" fmla="*/ 0 w 10634"/>
                <a:gd name="connsiteY0" fmla="*/ 5893 h 11224"/>
                <a:gd name="connsiteX1" fmla="*/ 6538 w 10634"/>
                <a:gd name="connsiteY1" fmla="*/ 0 h 11224"/>
                <a:gd name="connsiteX2" fmla="*/ 10634 w 10634"/>
                <a:gd name="connsiteY2" fmla="*/ 5563 h 11224"/>
                <a:gd name="connsiteX3" fmla="*/ 6498 w 10634"/>
                <a:gd name="connsiteY3" fmla="*/ 11224 h 11224"/>
                <a:gd name="connsiteX4" fmla="*/ 0 w 10634"/>
                <a:gd name="connsiteY4" fmla="*/ 5893 h 11224"/>
                <a:gd name="connsiteX0" fmla="*/ 0 w 10702"/>
                <a:gd name="connsiteY0" fmla="*/ 5893 h 11224"/>
                <a:gd name="connsiteX1" fmla="*/ 6538 w 10702"/>
                <a:gd name="connsiteY1" fmla="*/ 0 h 11224"/>
                <a:gd name="connsiteX2" fmla="*/ 10702 w 10702"/>
                <a:gd name="connsiteY2" fmla="*/ 5959 h 11224"/>
                <a:gd name="connsiteX3" fmla="*/ 6498 w 10702"/>
                <a:gd name="connsiteY3" fmla="*/ 11224 h 11224"/>
                <a:gd name="connsiteX4" fmla="*/ 0 w 10702"/>
                <a:gd name="connsiteY4" fmla="*/ 5893 h 11224"/>
                <a:gd name="connsiteX0" fmla="*/ 0 w 10660"/>
                <a:gd name="connsiteY0" fmla="*/ 5893 h 11224"/>
                <a:gd name="connsiteX1" fmla="*/ 6538 w 10660"/>
                <a:gd name="connsiteY1" fmla="*/ 0 h 11224"/>
                <a:gd name="connsiteX2" fmla="*/ 10660 w 10660"/>
                <a:gd name="connsiteY2" fmla="*/ 5893 h 11224"/>
                <a:gd name="connsiteX3" fmla="*/ 6498 w 10660"/>
                <a:gd name="connsiteY3" fmla="*/ 11224 h 11224"/>
                <a:gd name="connsiteX4" fmla="*/ 0 w 10660"/>
                <a:gd name="connsiteY4" fmla="*/ 5893 h 1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" h="11224">
                  <a:moveTo>
                    <a:pt x="0" y="5893"/>
                  </a:moveTo>
                  <a:lnTo>
                    <a:pt x="6538" y="0"/>
                  </a:lnTo>
                  <a:lnTo>
                    <a:pt x="10660" y="5893"/>
                  </a:lnTo>
                  <a:lnTo>
                    <a:pt x="6498" y="11224"/>
                  </a:lnTo>
                  <a:lnTo>
                    <a:pt x="0" y="589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277985" y="2984972"/>
              <a:ext cx="2984404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03950" y="2559298"/>
              <a:ext cx="563534" cy="42249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232525" y="2981568"/>
              <a:ext cx="541310" cy="405837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698334" y="2732383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L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39205" y="282981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65164" y="18569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27459" y="224293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27459" y="333545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N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09397" y="284911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65164" y="375160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74087" y="253491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….(i)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528050" y="191248"/>
            <a:ext cx="1955209" cy="461665"/>
            <a:chOff x="2768348" y="-1087493"/>
            <a:chExt cx="2712747" cy="609931"/>
          </a:xfrm>
        </p:grpSpPr>
        <p:sp>
          <p:nvSpPr>
            <p:cNvPr id="55" name="Rounded Rectangle 54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9803" y="-1087493"/>
              <a:ext cx="2621292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EX.6.2 Q.3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6359156" y="3070212"/>
            <a:ext cx="563534" cy="42249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Straight Connector 113"/>
          <p:cNvCxnSpPr/>
          <p:nvPr/>
        </p:nvCxnSpPr>
        <p:spPr>
          <a:xfrm rot="21120000" flipH="1" flipV="1">
            <a:off x="7328425" y="2560465"/>
            <a:ext cx="1027539" cy="100785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Rectangle 125"/>
          <p:cNvSpPr/>
          <p:nvPr/>
        </p:nvSpPr>
        <p:spPr>
          <a:xfrm>
            <a:off x="1087225" y="1973742"/>
            <a:ext cx="1828800" cy="30451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1" y="2971159"/>
            <a:ext cx="2137944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ANL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&amp;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11025" y="1302814"/>
            <a:ext cx="890808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AML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801599" y="1302814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106400" y="1302814"/>
            <a:ext cx="865160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992323" y="1312339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</a:t>
            </a:r>
            <a:r>
              <a:rPr lang="en-US" dirty="0" smtClean="0"/>
              <a:t>corresponding angles]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11024" y="1589948"/>
            <a:ext cx="890808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MAL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801599" y="1589948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106401" y="1589948"/>
            <a:ext cx="865160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11276" y="1532798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</a:t>
            </a:r>
            <a:r>
              <a:rPr lang="en-US" dirty="0" smtClean="0"/>
              <a:t>[common angle]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016544" y="1941105"/>
            <a:ext cx="853940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AML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11867" y="1941105"/>
            <a:ext cx="368485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11952" y="1941105"/>
            <a:ext cx="828292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01814" y="2017305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[by AA similarity criterion]</a:t>
            </a:r>
          </a:p>
        </p:txBody>
      </p:sp>
      <p:sp>
        <p:nvSpPr>
          <p:cNvPr id="143" name="Curved Up Arrow 142"/>
          <p:cNvSpPr/>
          <p:nvPr/>
        </p:nvSpPr>
        <p:spPr>
          <a:xfrm>
            <a:off x="1341394" y="2236103"/>
            <a:ext cx="349966" cy="14958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4" name="Curved Up Arrow 143"/>
          <p:cNvSpPr/>
          <p:nvPr/>
        </p:nvSpPr>
        <p:spPr>
          <a:xfrm>
            <a:off x="2443485" y="2241079"/>
            <a:ext cx="343696" cy="15021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5" name="Curved Up Arrow 144"/>
          <p:cNvSpPr/>
          <p:nvPr/>
        </p:nvSpPr>
        <p:spPr>
          <a:xfrm>
            <a:off x="1301381" y="2237509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6" name="Curved Up Arrow 145"/>
          <p:cNvSpPr/>
          <p:nvPr/>
        </p:nvSpPr>
        <p:spPr>
          <a:xfrm>
            <a:off x="2389517" y="2241079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5476731" y="3076958"/>
            <a:ext cx="1434051" cy="415525"/>
          </a:xfrm>
          <a:custGeom>
            <a:avLst/>
            <a:gdLst>
              <a:gd name="connsiteX0" fmla="*/ 0 w 1443576"/>
              <a:gd name="connsiteY0" fmla="*/ 591737 h 591737"/>
              <a:gd name="connsiteX1" fmla="*/ 488001 w 1443576"/>
              <a:gd name="connsiteY1" fmla="*/ 0 h 591737"/>
              <a:gd name="connsiteX2" fmla="*/ 1443576 w 1443576"/>
              <a:gd name="connsiteY2" fmla="*/ 591737 h 591737"/>
              <a:gd name="connsiteX3" fmla="*/ 0 w 1443576"/>
              <a:gd name="connsiteY3" fmla="*/ 591737 h 591737"/>
              <a:gd name="connsiteX0" fmla="*/ 0 w 1443576"/>
              <a:gd name="connsiteY0" fmla="*/ 439337 h 439337"/>
              <a:gd name="connsiteX1" fmla="*/ 916626 w 1443576"/>
              <a:gd name="connsiteY1" fmla="*/ 0 h 439337"/>
              <a:gd name="connsiteX2" fmla="*/ 1443576 w 1443576"/>
              <a:gd name="connsiteY2" fmla="*/ 439337 h 439337"/>
              <a:gd name="connsiteX3" fmla="*/ 0 w 1443576"/>
              <a:gd name="connsiteY3" fmla="*/ 439337 h 439337"/>
              <a:gd name="connsiteX0" fmla="*/ 0 w 1445957"/>
              <a:gd name="connsiteY0" fmla="*/ 417906 h 439337"/>
              <a:gd name="connsiteX1" fmla="*/ 919007 w 1445957"/>
              <a:gd name="connsiteY1" fmla="*/ 0 h 439337"/>
              <a:gd name="connsiteX2" fmla="*/ 1445957 w 1445957"/>
              <a:gd name="connsiteY2" fmla="*/ 439337 h 439337"/>
              <a:gd name="connsiteX3" fmla="*/ 0 w 1445957"/>
              <a:gd name="connsiteY3" fmla="*/ 417906 h 439337"/>
              <a:gd name="connsiteX0" fmla="*/ 0 w 1438813"/>
              <a:gd name="connsiteY0" fmla="*/ 417906 h 425049"/>
              <a:gd name="connsiteX1" fmla="*/ 919007 w 1438813"/>
              <a:gd name="connsiteY1" fmla="*/ 0 h 425049"/>
              <a:gd name="connsiteX2" fmla="*/ 1438813 w 1438813"/>
              <a:gd name="connsiteY2" fmla="*/ 425049 h 425049"/>
              <a:gd name="connsiteX3" fmla="*/ 0 w 1438813"/>
              <a:gd name="connsiteY3" fmla="*/ 417906 h 425049"/>
              <a:gd name="connsiteX0" fmla="*/ 0 w 1438813"/>
              <a:gd name="connsiteY0" fmla="*/ 413144 h 420287"/>
              <a:gd name="connsiteX1" fmla="*/ 895195 w 1438813"/>
              <a:gd name="connsiteY1" fmla="*/ 0 h 420287"/>
              <a:gd name="connsiteX2" fmla="*/ 1438813 w 1438813"/>
              <a:gd name="connsiteY2" fmla="*/ 420287 h 420287"/>
              <a:gd name="connsiteX3" fmla="*/ 0 w 1438813"/>
              <a:gd name="connsiteY3" fmla="*/ 413144 h 420287"/>
              <a:gd name="connsiteX0" fmla="*/ 0 w 1438813"/>
              <a:gd name="connsiteY0" fmla="*/ 410762 h 417905"/>
              <a:gd name="connsiteX1" fmla="*/ 885670 w 1438813"/>
              <a:gd name="connsiteY1" fmla="*/ 0 h 417905"/>
              <a:gd name="connsiteX2" fmla="*/ 1438813 w 1438813"/>
              <a:gd name="connsiteY2" fmla="*/ 417905 h 417905"/>
              <a:gd name="connsiteX3" fmla="*/ 0 w 1438813"/>
              <a:gd name="connsiteY3" fmla="*/ 410762 h 417905"/>
              <a:gd name="connsiteX0" fmla="*/ 0 w 1434051"/>
              <a:gd name="connsiteY0" fmla="*/ 410762 h 417905"/>
              <a:gd name="connsiteX1" fmla="*/ 880908 w 1434051"/>
              <a:gd name="connsiteY1" fmla="*/ 0 h 417905"/>
              <a:gd name="connsiteX2" fmla="*/ 1434051 w 1434051"/>
              <a:gd name="connsiteY2" fmla="*/ 417905 h 417905"/>
              <a:gd name="connsiteX3" fmla="*/ 0 w 1434051"/>
              <a:gd name="connsiteY3" fmla="*/ 410762 h 417905"/>
              <a:gd name="connsiteX0" fmla="*/ 0 w 1434051"/>
              <a:gd name="connsiteY0" fmla="*/ 415525 h 417905"/>
              <a:gd name="connsiteX1" fmla="*/ 880908 w 1434051"/>
              <a:gd name="connsiteY1" fmla="*/ 0 h 417905"/>
              <a:gd name="connsiteX2" fmla="*/ 1434051 w 1434051"/>
              <a:gd name="connsiteY2" fmla="*/ 417905 h 417905"/>
              <a:gd name="connsiteX3" fmla="*/ 0 w 1434051"/>
              <a:gd name="connsiteY3" fmla="*/ 415525 h 417905"/>
              <a:gd name="connsiteX0" fmla="*/ 0 w 1434051"/>
              <a:gd name="connsiteY0" fmla="*/ 415525 h 415525"/>
              <a:gd name="connsiteX1" fmla="*/ 880908 w 1434051"/>
              <a:gd name="connsiteY1" fmla="*/ 0 h 415525"/>
              <a:gd name="connsiteX2" fmla="*/ 1434051 w 1434051"/>
              <a:gd name="connsiteY2" fmla="*/ 413143 h 415525"/>
              <a:gd name="connsiteX3" fmla="*/ 0 w 1434051"/>
              <a:gd name="connsiteY3" fmla="*/ 415525 h 4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051" h="415525">
                <a:moveTo>
                  <a:pt x="0" y="415525"/>
                </a:moveTo>
                <a:lnTo>
                  <a:pt x="880908" y="0"/>
                </a:lnTo>
                <a:lnTo>
                  <a:pt x="1434051" y="413143"/>
                </a:lnTo>
                <a:lnTo>
                  <a:pt x="0" y="4155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Arc 146"/>
          <p:cNvSpPr/>
          <p:nvPr/>
        </p:nvSpPr>
        <p:spPr>
          <a:xfrm rot="841885">
            <a:off x="5131137" y="3201158"/>
            <a:ext cx="711614" cy="564409"/>
          </a:xfrm>
          <a:prstGeom prst="arc">
            <a:avLst>
              <a:gd name="adj1" fmla="val 19180127"/>
              <a:gd name="adj2" fmla="val 20786757"/>
            </a:avLst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1" name="Pie 150"/>
          <p:cNvSpPr/>
          <p:nvPr/>
        </p:nvSpPr>
        <p:spPr>
          <a:xfrm rot="13255242">
            <a:off x="6186854" y="2897203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2" name="Pie 151"/>
          <p:cNvSpPr/>
          <p:nvPr/>
        </p:nvSpPr>
        <p:spPr>
          <a:xfrm rot="13255242">
            <a:off x="7100559" y="2483073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2700000" flipH="1">
            <a:off x="6610763" y="3362586"/>
            <a:ext cx="94925" cy="692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60000" flipH="1">
            <a:off x="7256837" y="3513665"/>
            <a:ext cx="1137574" cy="769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78018" y="4216424"/>
            <a:ext cx="1828800" cy="30451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01818" y="3478821"/>
            <a:ext cx="845924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ANL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492392" y="3478821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797193" y="3478821"/>
            <a:ext cx="877984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ADC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683116" y="3488346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</a:t>
            </a:r>
            <a:r>
              <a:rPr lang="en-US" dirty="0" smtClean="0"/>
              <a:t>corresponding angles]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01817" y="3765955"/>
            <a:ext cx="845924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492392" y="3765955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797194" y="3765955"/>
            <a:ext cx="877984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73494" y="3765955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</a:t>
            </a:r>
            <a:r>
              <a:rPr lang="en-US" dirty="0" smtClean="0"/>
              <a:t>[common angle]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07337" y="4183787"/>
            <a:ext cx="809056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ANL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402660" y="4183787"/>
            <a:ext cx="368485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802745" y="4183787"/>
            <a:ext cx="841116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692607" y="4259987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[by AA similarity criterion]</a:t>
            </a:r>
          </a:p>
        </p:txBody>
      </p:sp>
      <p:sp>
        <p:nvSpPr>
          <p:cNvPr id="30" name="Isosceles Triangle 29"/>
          <p:cNvSpPr/>
          <p:nvPr/>
        </p:nvSpPr>
        <p:spPr>
          <a:xfrm rot="10800000">
            <a:off x="5496716" y="3508016"/>
            <a:ext cx="1413129" cy="39052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451229"/>
              <a:gd name="connsiteY0" fmla="*/ 914400 h 914400"/>
              <a:gd name="connsiteX1" fmla="*/ 920877 w 1451229"/>
              <a:gd name="connsiteY1" fmla="*/ 0 h 914400"/>
              <a:gd name="connsiteX2" fmla="*/ 1451229 w 1451229"/>
              <a:gd name="connsiteY2" fmla="*/ 914400 h 914400"/>
              <a:gd name="connsiteX3" fmla="*/ 0 w 1451229"/>
              <a:gd name="connsiteY3" fmla="*/ 914400 h 914400"/>
              <a:gd name="connsiteX0" fmla="*/ 0 w 1451229"/>
              <a:gd name="connsiteY0" fmla="*/ 457200 h 457200"/>
              <a:gd name="connsiteX1" fmla="*/ 568452 w 1451229"/>
              <a:gd name="connsiteY1" fmla="*/ 0 h 457200"/>
              <a:gd name="connsiteX2" fmla="*/ 1451229 w 1451229"/>
              <a:gd name="connsiteY2" fmla="*/ 457200 h 457200"/>
              <a:gd name="connsiteX3" fmla="*/ 0 w 1451229"/>
              <a:gd name="connsiteY3" fmla="*/ 457200 h 457200"/>
              <a:gd name="connsiteX0" fmla="*/ 0 w 1451229"/>
              <a:gd name="connsiteY0" fmla="*/ 409575 h 409575"/>
              <a:gd name="connsiteX1" fmla="*/ 530352 w 1451229"/>
              <a:gd name="connsiteY1" fmla="*/ 0 h 409575"/>
              <a:gd name="connsiteX2" fmla="*/ 1451229 w 1451229"/>
              <a:gd name="connsiteY2" fmla="*/ 409575 h 409575"/>
              <a:gd name="connsiteX3" fmla="*/ 0 w 1451229"/>
              <a:gd name="connsiteY3" fmla="*/ 409575 h 409575"/>
              <a:gd name="connsiteX0" fmla="*/ 0 w 1451229"/>
              <a:gd name="connsiteY0" fmla="*/ 419100 h 419100"/>
              <a:gd name="connsiteX1" fmla="*/ 539877 w 1451229"/>
              <a:gd name="connsiteY1" fmla="*/ 0 h 419100"/>
              <a:gd name="connsiteX2" fmla="*/ 1451229 w 1451229"/>
              <a:gd name="connsiteY2" fmla="*/ 419100 h 419100"/>
              <a:gd name="connsiteX3" fmla="*/ 0 w 1451229"/>
              <a:gd name="connsiteY3" fmla="*/ 419100 h 419100"/>
              <a:gd name="connsiteX0" fmla="*/ 0 w 1451229"/>
              <a:gd name="connsiteY0" fmla="*/ 400050 h 400050"/>
              <a:gd name="connsiteX1" fmla="*/ 530352 w 1451229"/>
              <a:gd name="connsiteY1" fmla="*/ 0 h 400050"/>
              <a:gd name="connsiteX2" fmla="*/ 1451229 w 1451229"/>
              <a:gd name="connsiteY2" fmla="*/ 400050 h 400050"/>
              <a:gd name="connsiteX3" fmla="*/ 0 w 1451229"/>
              <a:gd name="connsiteY3" fmla="*/ 400050 h 400050"/>
              <a:gd name="connsiteX0" fmla="*/ 0 w 1451229"/>
              <a:gd name="connsiteY0" fmla="*/ 409575 h 409575"/>
              <a:gd name="connsiteX1" fmla="*/ 520827 w 1451229"/>
              <a:gd name="connsiteY1" fmla="*/ 0 h 409575"/>
              <a:gd name="connsiteX2" fmla="*/ 1451229 w 1451229"/>
              <a:gd name="connsiteY2" fmla="*/ 409575 h 409575"/>
              <a:gd name="connsiteX3" fmla="*/ 0 w 1451229"/>
              <a:gd name="connsiteY3" fmla="*/ 409575 h 409575"/>
              <a:gd name="connsiteX0" fmla="*/ 0 w 1413129"/>
              <a:gd name="connsiteY0" fmla="*/ 409575 h 409575"/>
              <a:gd name="connsiteX1" fmla="*/ 520827 w 1413129"/>
              <a:gd name="connsiteY1" fmla="*/ 0 h 409575"/>
              <a:gd name="connsiteX2" fmla="*/ 1413129 w 1413129"/>
              <a:gd name="connsiteY2" fmla="*/ 409575 h 409575"/>
              <a:gd name="connsiteX3" fmla="*/ 0 w 1413129"/>
              <a:gd name="connsiteY3" fmla="*/ 409575 h 409575"/>
              <a:gd name="connsiteX0" fmla="*/ 0 w 1413129"/>
              <a:gd name="connsiteY0" fmla="*/ 400050 h 400050"/>
              <a:gd name="connsiteX1" fmla="*/ 511302 w 1413129"/>
              <a:gd name="connsiteY1" fmla="*/ 0 h 400050"/>
              <a:gd name="connsiteX2" fmla="*/ 1413129 w 1413129"/>
              <a:gd name="connsiteY2" fmla="*/ 400050 h 400050"/>
              <a:gd name="connsiteX3" fmla="*/ 0 w 1413129"/>
              <a:gd name="connsiteY3" fmla="*/ 400050 h 400050"/>
              <a:gd name="connsiteX0" fmla="*/ 0 w 1413129"/>
              <a:gd name="connsiteY0" fmla="*/ 390525 h 390525"/>
              <a:gd name="connsiteX1" fmla="*/ 530352 w 1413129"/>
              <a:gd name="connsiteY1" fmla="*/ 0 h 390525"/>
              <a:gd name="connsiteX2" fmla="*/ 1413129 w 1413129"/>
              <a:gd name="connsiteY2" fmla="*/ 390525 h 390525"/>
              <a:gd name="connsiteX3" fmla="*/ 0 w 1413129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29" h="390525">
                <a:moveTo>
                  <a:pt x="0" y="390525"/>
                </a:moveTo>
                <a:lnTo>
                  <a:pt x="530352" y="0"/>
                </a:lnTo>
                <a:lnTo>
                  <a:pt x="1413129" y="390525"/>
                </a:lnTo>
                <a:lnTo>
                  <a:pt x="0" y="390525"/>
                </a:lnTo>
                <a:close/>
              </a:path>
            </a:pathLst>
          </a:custGeom>
          <a:solidFill>
            <a:srgbClr val="48C4C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Arc 184"/>
          <p:cNvSpPr/>
          <p:nvPr/>
        </p:nvSpPr>
        <p:spPr>
          <a:xfrm rot="2132104">
            <a:off x="5075385" y="3186117"/>
            <a:ext cx="789215" cy="626868"/>
          </a:xfrm>
          <a:prstGeom prst="arc">
            <a:avLst>
              <a:gd name="adj1" fmla="val 19639253"/>
              <a:gd name="adj2" fmla="val 20944960"/>
            </a:avLst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6" name="Pie 185"/>
          <p:cNvSpPr/>
          <p:nvPr/>
        </p:nvSpPr>
        <p:spPr>
          <a:xfrm rot="8344758" flipV="1">
            <a:off x="6214857" y="3736655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8" name="Pie 187"/>
          <p:cNvSpPr/>
          <p:nvPr/>
        </p:nvSpPr>
        <p:spPr>
          <a:xfrm rot="8344758" flipV="1">
            <a:off x="7090989" y="4071751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3700" y="1043700"/>
            <a:ext cx="2170005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AML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&amp;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2630" y="2506549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[corresponding sides</a:t>
            </a:r>
          </a:p>
          <a:p>
            <a:r>
              <a:rPr lang="en-US" dirty="0"/>
              <a:t> </a:t>
            </a:r>
            <a:r>
              <a:rPr lang="en-US" dirty="0" smtClean="0"/>
              <a:t>     of similar triangles]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153" grpId="0" animBg="1"/>
      <p:bldP spid="4" grpId="0" animBg="1"/>
      <p:bldP spid="4" grpId="1" animBg="1"/>
      <p:bldP spid="102" grpId="0" animBg="1"/>
      <p:bldP spid="27" grpId="0"/>
      <p:bldP spid="37" grpId="0"/>
      <p:bldP spid="94" grpId="0"/>
      <p:bldP spid="126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3" grpId="0" animBg="1"/>
      <p:bldP spid="3" grpId="1" animBg="1"/>
      <p:bldP spid="147" grpId="0" animBg="1"/>
      <p:bldP spid="147" grpId="1" animBg="1"/>
      <p:bldP spid="147" grpId="2" animBg="1"/>
      <p:bldP spid="147" grpId="3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30" grpId="0" animBg="1"/>
      <p:bldP spid="30" grpId="1" animBg="1"/>
      <p:bldP spid="185" grpId="0" animBg="1"/>
      <p:bldP spid="185" grpId="1" animBg="1"/>
      <p:bldP spid="185" grpId="2" animBg="1"/>
      <p:bldP spid="185" grpId="3" animBg="1"/>
      <p:bldP spid="186" grpId="0" animBg="1"/>
      <p:bldP spid="186" grpId="1" animBg="1"/>
      <p:bldP spid="186" grpId="2" animBg="1"/>
      <p:bldP spid="188" grpId="0" animBg="1"/>
      <p:bldP spid="188" grpId="1" animBg="1"/>
      <p:bldP spid="188" grpId="2" animBg="1"/>
      <p:bldP spid="189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9530" y="556686"/>
            <a:ext cx="8724491" cy="650736"/>
            <a:chOff x="133758" y="-49293"/>
            <a:chExt cx="8724491" cy="650736"/>
          </a:xfrm>
        </p:grpSpPr>
        <p:sp>
          <p:nvSpPr>
            <p:cNvPr id="5" name="Rectangle 4"/>
            <p:cNvSpPr/>
            <p:nvPr/>
          </p:nvSpPr>
          <p:spPr>
            <a:xfrm>
              <a:off x="133758" y="66795"/>
              <a:ext cx="8724491" cy="337841"/>
            </a:xfrm>
            <a:prstGeom prst="rect">
              <a:avLst/>
            </a:prstGeom>
          </p:spPr>
          <p:txBody>
            <a:bodyPr wrap="square" lIns="90737" tIns="45367" rIns="90737" bIns="4536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 LM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||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CB and LN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||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CD, prove that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08183" y="-49293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8183" y="262889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9708" y="-4929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9708" y="26288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9455" y="1114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958501" y="289211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30026" y="289211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458836" y="10075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28050" y="191248"/>
            <a:ext cx="1955209" cy="461665"/>
            <a:chOff x="2768348" y="-1087493"/>
            <a:chExt cx="2712747" cy="609931"/>
          </a:xfrm>
        </p:grpSpPr>
        <p:sp>
          <p:nvSpPr>
            <p:cNvPr id="15" name="Rounded Rectangle 14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9803" y="-1087493"/>
              <a:ext cx="2621292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EX.6.2 Q.3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Isosceles Triangle 39"/>
          <p:cNvSpPr/>
          <p:nvPr/>
        </p:nvSpPr>
        <p:spPr>
          <a:xfrm flipV="1">
            <a:off x="5476834" y="3279414"/>
            <a:ext cx="2924208" cy="752619"/>
          </a:xfrm>
          <a:custGeom>
            <a:avLst/>
            <a:gdLst>
              <a:gd name="connsiteX0" fmla="*/ 0 w 943008"/>
              <a:gd name="connsiteY0" fmla="*/ 657369 h 657369"/>
              <a:gd name="connsiteX1" fmla="*/ 488440 w 943008"/>
              <a:gd name="connsiteY1" fmla="*/ 0 h 657369"/>
              <a:gd name="connsiteX2" fmla="*/ 943008 w 943008"/>
              <a:gd name="connsiteY2" fmla="*/ 657369 h 657369"/>
              <a:gd name="connsiteX3" fmla="*/ 0 w 943008"/>
              <a:gd name="connsiteY3" fmla="*/ 657369 h 657369"/>
              <a:gd name="connsiteX0" fmla="*/ 0 w 2990883"/>
              <a:gd name="connsiteY0" fmla="*/ 647844 h 657369"/>
              <a:gd name="connsiteX1" fmla="*/ 2536315 w 2990883"/>
              <a:gd name="connsiteY1" fmla="*/ 0 h 657369"/>
              <a:gd name="connsiteX2" fmla="*/ 2990883 w 2990883"/>
              <a:gd name="connsiteY2" fmla="*/ 657369 h 657369"/>
              <a:gd name="connsiteX3" fmla="*/ 0 w 2990883"/>
              <a:gd name="connsiteY3" fmla="*/ 647844 h 657369"/>
              <a:gd name="connsiteX0" fmla="*/ 0 w 2990883"/>
              <a:gd name="connsiteY0" fmla="*/ 762144 h 771669"/>
              <a:gd name="connsiteX1" fmla="*/ 1850515 w 2990883"/>
              <a:gd name="connsiteY1" fmla="*/ 0 h 771669"/>
              <a:gd name="connsiteX2" fmla="*/ 2990883 w 2990883"/>
              <a:gd name="connsiteY2" fmla="*/ 771669 h 771669"/>
              <a:gd name="connsiteX3" fmla="*/ 0 w 2990883"/>
              <a:gd name="connsiteY3" fmla="*/ 762144 h 771669"/>
              <a:gd name="connsiteX0" fmla="*/ 0 w 2962308"/>
              <a:gd name="connsiteY0" fmla="*/ 771669 h 771669"/>
              <a:gd name="connsiteX1" fmla="*/ 1821940 w 2962308"/>
              <a:gd name="connsiteY1" fmla="*/ 0 h 771669"/>
              <a:gd name="connsiteX2" fmla="*/ 2962308 w 2962308"/>
              <a:gd name="connsiteY2" fmla="*/ 771669 h 771669"/>
              <a:gd name="connsiteX3" fmla="*/ 0 w 2962308"/>
              <a:gd name="connsiteY3" fmla="*/ 771669 h 771669"/>
              <a:gd name="connsiteX0" fmla="*/ 0 w 2962308"/>
              <a:gd name="connsiteY0" fmla="*/ 762144 h 762144"/>
              <a:gd name="connsiteX1" fmla="*/ 1812415 w 2962308"/>
              <a:gd name="connsiteY1" fmla="*/ 0 h 762144"/>
              <a:gd name="connsiteX2" fmla="*/ 2962308 w 2962308"/>
              <a:gd name="connsiteY2" fmla="*/ 762144 h 762144"/>
              <a:gd name="connsiteX3" fmla="*/ 0 w 2962308"/>
              <a:gd name="connsiteY3" fmla="*/ 762144 h 762144"/>
              <a:gd name="connsiteX0" fmla="*/ 0 w 2914683"/>
              <a:gd name="connsiteY0" fmla="*/ 762144 h 762144"/>
              <a:gd name="connsiteX1" fmla="*/ 17647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14683"/>
              <a:gd name="connsiteY0" fmla="*/ 762144 h 762144"/>
              <a:gd name="connsiteX1" fmla="*/ 18028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14683"/>
              <a:gd name="connsiteY0" fmla="*/ 762144 h 762144"/>
              <a:gd name="connsiteX1" fmla="*/ 1764790 w 2914683"/>
              <a:gd name="connsiteY1" fmla="*/ 0 h 762144"/>
              <a:gd name="connsiteX2" fmla="*/ 2914683 w 2914683"/>
              <a:gd name="connsiteY2" fmla="*/ 762144 h 762144"/>
              <a:gd name="connsiteX3" fmla="*/ 0 w 2914683"/>
              <a:gd name="connsiteY3" fmla="*/ 762144 h 762144"/>
              <a:gd name="connsiteX0" fmla="*/ 0 w 2924208"/>
              <a:gd name="connsiteY0" fmla="*/ 771669 h 771669"/>
              <a:gd name="connsiteX1" fmla="*/ 1774315 w 2924208"/>
              <a:gd name="connsiteY1" fmla="*/ 0 h 771669"/>
              <a:gd name="connsiteX2" fmla="*/ 2924208 w 2924208"/>
              <a:gd name="connsiteY2" fmla="*/ 762144 h 771669"/>
              <a:gd name="connsiteX3" fmla="*/ 0 w 2924208"/>
              <a:gd name="connsiteY3" fmla="*/ 771669 h 771669"/>
              <a:gd name="connsiteX0" fmla="*/ 0 w 2924208"/>
              <a:gd name="connsiteY0" fmla="*/ 752619 h 752619"/>
              <a:gd name="connsiteX1" fmla="*/ 1783840 w 2924208"/>
              <a:gd name="connsiteY1" fmla="*/ 0 h 752619"/>
              <a:gd name="connsiteX2" fmla="*/ 2924208 w 2924208"/>
              <a:gd name="connsiteY2" fmla="*/ 743094 h 752619"/>
              <a:gd name="connsiteX3" fmla="*/ 0 w 2924208"/>
              <a:gd name="connsiteY3" fmla="*/ 752619 h 75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08" h="752619">
                <a:moveTo>
                  <a:pt x="0" y="752619"/>
                </a:moveTo>
                <a:lnTo>
                  <a:pt x="1783840" y="0"/>
                </a:lnTo>
                <a:lnTo>
                  <a:pt x="2924208" y="743094"/>
                </a:lnTo>
                <a:lnTo>
                  <a:pt x="0" y="752619"/>
                </a:lnTo>
                <a:close/>
              </a:path>
            </a:pathLst>
          </a:custGeom>
          <a:solidFill>
            <a:srgbClr val="CFE02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64603" y="2148806"/>
            <a:ext cx="3547524" cy="2202414"/>
            <a:chOff x="5009397" y="1856967"/>
            <a:chExt cx="3547524" cy="2202414"/>
          </a:xfrm>
        </p:grpSpPr>
        <p:sp>
          <p:nvSpPr>
            <p:cNvPr id="20" name="Flowchart: Decision 1"/>
            <p:cNvSpPr/>
            <p:nvPr/>
          </p:nvSpPr>
          <p:spPr>
            <a:xfrm>
              <a:off x="5277984" y="2134264"/>
              <a:ext cx="2991701" cy="1619191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4569 h 9569"/>
                <a:gd name="connsiteX1" fmla="*/ 6538 w 10000"/>
                <a:gd name="connsiteY1" fmla="*/ 0 h 9569"/>
                <a:gd name="connsiteX2" fmla="*/ 10000 w 10000"/>
                <a:gd name="connsiteY2" fmla="*/ 4569 h 9569"/>
                <a:gd name="connsiteX3" fmla="*/ 5000 w 10000"/>
                <a:gd name="connsiteY3" fmla="*/ 9569 h 9569"/>
                <a:gd name="connsiteX4" fmla="*/ 0 w 10000"/>
                <a:gd name="connsiteY4" fmla="*/ 4569 h 9569"/>
                <a:gd name="connsiteX0" fmla="*/ 0 w 10000"/>
                <a:gd name="connsiteY0" fmla="*/ 4775 h 8125"/>
                <a:gd name="connsiteX1" fmla="*/ 6538 w 10000"/>
                <a:gd name="connsiteY1" fmla="*/ 0 h 8125"/>
                <a:gd name="connsiteX2" fmla="*/ 10000 w 10000"/>
                <a:gd name="connsiteY2" fmla="*/ 4775 h 8125"/>
                <a:gd name="connsiteX3" fmla="*/ 6923 w 10000"/>
                <a:gd name="connsiteY3" fmla="*/ 8125 h 8125"/>
                <a:gd name="connsiteX4" fmla="*/ 0 w 10000"/>
                <a:gd name="connsiteY4" fmla="*/ 4775 h 8125"/>
                <a:gd name="connsiteX0" fmla="*/ 0 w 10000"/>
                <a:gd name="connsiteY0" fmla="*/ 5877 h 9973"/>
                <a:gd name="connsiteX1" fmla="*/ 6538 w 10000"/>
                <a:gd name="connsiteY1" fmla="*/ 0 h 9973"/>
                <a:gd name="connsiteX2" fmla="*/ 10000 w 10000"/>
                <a:gd name="connsiteY2" fmla="*/ 5877 h 9973"/>
                <a:gd name="connsiteX3" fmla="*/ 6600 w 10000"/>
                <a:gd name="connsiteY3" fmla="*/ 9973 h 9973"/>
                <a:gd name="connsiteX4" fmla="*/ 0 w 10000"/>
                <a:gd name="connsiteY4" fmla="*/ 5877 h 9973"/>
                <a:gd name="connsiteX0" fmla="*/ 0 w 10000"/>
                <a:gd name="connsiteY0" fmla="*/ 5893 h 10658"/>
                <a:gd name="connsiteX1" fmla="*/ 6538 w 10000"/>
                <a:gd name="connsiteY1" fmla="*/ 0 h 10658"/>
                <a:gd name="connsiteX2" fmla="*/ 10000 w 10000"/>
                <a:gd name="connsiteY2" fmla="*/ 5893 h 10658"/>
                <a:gd name="connsiteX3" fmla="*/ 6600 w 10000"/>
                <a:gd name="connsiteY3" fmla="*/ 10658 h 10658"/>
                <a:gd name="connsiteX4" fmla="*/ 0 w 10000"/>
                <a:gd name="connsiteY4" fmla="*/ 5893 h 10658"/>
                <a:gd name="connsiteX0" fmla="*/ 0 w 10000"/>
                <a:gd name="connsiteY0" fmla="*/ 5893 h 10960"/>
                <a:gd name="connsiteX1" fmla="*/ 6538 w 10000"/>
                <a:gd name="connsiteY1" fmla="*/ 0 h 10960"/>
                <a:gd name="connsiteX2" fmla="*/ 10000 w 10000"/>
                <a:gd name="connsiteY2" fmla="*/ 5893 h 10960"/>
                <a:gd name="connsiteX3" fmla="*/ 6600 w 10000"/>
                <a:gd name="connsiteY3" fmla="*/ 10960 h 10960"/>
                <a:gd name="connsiteX4" fmla="*/ 0 w 10000"/>
                <a:gd name="connsiteY4" fmla="*/ 5893 h 10960"/>
                <a:gd name="connsiteX0" fmla="*/ 0 w 10000"/>
                <a:gd name="connsiteY0" fmla="*/ 5893 h 11224"/>
                <a:gd name="connsiteX1" fmla="*/ 6538 w 10000"/>
                <a:gd name="connsiteY1" fmla="*/ 0 h 11224"/>
                <a:gd name="connsiteX2" fmla="*/ 10000 w 10000"/>
                <a:gd name="connsiteY2" fmla="*/ 5893 h 11224"/>
                <a:gd name="connsiteX3" fmla="*/ 6498 w 10000"/>
                <a:gd name="connsiteY3" fmla="*/ 11224 h 11224"/>
                <a:gd name="connsiteX4" fmla="*/ 0 w 10000"/>
                <a:gd name="connsiteY4" fmla="*/ 5893 h 11224"/>
                <a:gd name="connsiteX0" fmla="*/ 0 w 10634"/>
                <a:gd name="connsiteY0" fmla="*/ 5893 h 11224"/>
                <a:gd name="connsiteX1" fmla="*/ 6538 w 10634"/>
                <a:gd name="connsiteY1" fmla="*/ 0 h 11224"/>
                <a:gd name="connsiteX2" fmla="*/ 10634 w 10634"/>
                <a:gd name="connsiteY2" fmla="*/ 5563 h 11224"/>
                <a:gd name="connsiteX3" fmla="*/ 6498 w 10634"/>
                <a:gd name="connsiteY3" fmla="*/ 11224 h 11224"/>
                <a:gd name="connsiteX4" fmla="*/ 0 w 10634"/>
                <a:gd name="connsiteY4" fmla="*/ 5893 h 11224"/>
                <a:gd name="connsiteX0" fmla="*/ 0 w 10702"/>
                <a:gd name="connsiteY0" fmla="*/ 5893 h 11224"/>
                <a:gd name="connsiteX1" fmla="*/ 6538 w 10702"/>
                <a:gd name="connsiteY1" fmla="*/ 0 h 11224"/>
                <a:gd name="connsiteX2" fmla="*/ 10702 w 10702"/>
                <a:gd name="connsiteY2" fmla="*/ 5959 h 11224"/>
                <a:gd name="connsiteX3" fmla="*/ 6498 w 10702"/>
                <a:gd name="connsiteY3" fmla="*/ 11224 h 11224"/>
                <a:gd name="connsiteX4" fmla="*/ 0 w 10702"/>
                <a:gd name="connsiteY4" fmla="*/ 5893 h 11224"/>
                <a:gd name="connsiteX0" fmla="*/ 0 w 10660"/>
                <a:gd name="connsiteY0" fmla="*/ 5893 h 11224"/>
                <a:gd name="connsiteX1" fmla="*/ 6538 w 10660"/>
                <a:gd name="connsiteY1" fmla="*/ 0 h 11224"/>
                <a:gd name="connsiteX2" fmla="*/ 10660 w 10660"/>
                <a:gd name="connsiteY2" fmla="*/ 5893 h 11224"/>
                <a:gd name="connsiteX3" fmla="*/ 6498 w 10660"/>
                <a:gd name="connsiteY3" fmla="*/ 11224 h 11224"/>
                <a:gd name="connsiteX4" fmla="*/ 0 w 10660"/>
                <a:gd name="connsiteY4" fmla="*/ 5893 h 1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" h="11224">
                  <a:moveTo>
                    <a:pt x="0" y="5893"/>
                  </a:moveTo>
                  <a:lnTo>
                    <a:pt x="6538" y="0"/>
                  </a:lnTo>
                  <a:lnTo>
                    <a:pt x="10660" y="5893"/>
                  </a:lnTo>
                  <a:lnTo>
                    <a:pt x="6498" y="11224"/>
                  </a:lnTo>
                  <a:lnTo>
                    <a:pt x="0" y="589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277985" y="2984972"/>
              <a:ext cx="2984404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03950" y="2559298"/>
              <a:ext cx="563534" cy="42249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32525" y="2981568"/>
              <a:ext cx="541310" cy="405837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98334" y="2732383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L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9205" y="282981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65164" y="18569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7459" y="224293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27459" y="333545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N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9397" y="284911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65164" y="375160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rot="2700000" flipH="1">
            <a:off x="6610763" y="3143511"/>
            <a:ext cx="94925" cy="692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60000" flipH="1">
            <a:off x="7256837" y="3294590"/>
            <a:ext cx="1137574" cy="769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29"/>
          <p:cNvSpPr/>
          <p:nvPr/>
        </p:nvSpPr>
        <p:spPr>
          <a:xfrm rot="10800000">
            <a:off x="5496716" y="3288941"/>
            <a:ext cx="1413129" cy="39052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451229"/>
              <a:gd name="connsiteY0" fmla="*/ 914400 h 914400"/>
              <a:gd name="connsiteX1" fmla="*/ 920877 w 1451229"/>
              <a:gd name="connsiteY1" fmla="*/ 0 h 914400"/>
              <a:gd name="connsiteX2" fmla="*/ 1451229 w 1451229"/>
              <a:gd name="connsiteY2" fmla="*/ 914400 h 914400"/>
              <a:gd name="connsiteX3" fmla="*/ 0 w 1451229"/>
              <a:gd name="connsiteY3" fmla="*/ 914400 h 914400"/>
              <a:gd name="connsiteX0" fmla="*/ 0 w 1451229"/>
              <a:gd name="connsiteY0" fmla="*/ 457200 h 457200"/>
              <a:gd name="connsiteX1" fmla="*/ 568452 w 1451229"/>
              <a:gd name="connsiteY1" fmla="*/ 0 h 457200"/>
              <a:gd name="connsiteX2" fmla="*/ 1451229 w 1451229"/>
              <a:gd name="connsiteY2" fmla="*/ 457200 h 457200"/>
              <a:gd name="connsiteX3" fmla="*/ 0 w 1451229"/>
              <a:gd name="connsiteY3" fmla="*/ 457200 h 457200"/>
              <a:gd name="connsiteX0" fmla="*/ 0 w 1451229"/>
              <a:gd name="connsiteY0" fmla="*/ 409575 h 409575"/>
              <a:gd name="connsiteX1" fmla="*/ 530352 w 1451229"/>
              <a:gd name="connsiteY1" fmla="*/ 0 h 409575"/>
              <a:gd name="connsiteX2" fmla="*/ 1451229 w 1451229"/>
              <a:gd name="connsiteY2" fmla="*/ 409575 h 409575"/>
              <a:gd name="connsiteX3" fmla="*/ 0 w 1451229"/>
              <a:gd name="connsiteY3" fmla="*/ 409575 h 409575"/>
              <a:gd name="connsiteX0" fmla="*/ 0 w 1451229"/>
              <a:gd name="connsiteY0" fmla="*/ 419100 h 419100"/>
              <a:gd name="connsiteX1" fmla="*/ 539877 w 1451229"/>
              <a:gd name="connsiteY1" fmla="*/ 0 h 419100"/>
              <a:gd name="connsiteX2" fmla="*/ 1451229 w 1451229"/>
              <a:gd name="connsiteY2" fmla="*/ 419100 h 419100"/>
              <a:gd name="connsiteX3" fmla="*/ 0 w 1451229"/>
              <a:gd name="connsiteY3" fmla="*/ 419100 h 419100"/>
              <a:gd name="connsiteX0" fmla="*/ 0 w 1451229"/>
              <a:gd name="connsiteY0" fmla="*/ 400050 h 400050"/>
              <a:gd name="connsiteX1" fmla="*/ 530352 w 1451229"/>
              <a:gd name="connsiteY1" fmla="*/ 0 h 400050"/>
              <a:gd name="connsiteX2" fmla="*/ 1451229 w 1451229"/>
              <a:gd name="connsiteY2" fmla="*/ 400050 h 400050"/>
              <a:gd name="connsiteX3" fmla="*/ 0 w 1451229"/>
              <a:gd name="connsiteY3" fmla="*/ 400050 h 400050"/>
              <a:gd name="connsiteX0" fmla="*/ 0 w 1451229"/>
              <a:gd name="connsiteY0" fmla="*/ 409575 h 409575"/>
              <a:gd name="connsiteX1" fmla="*/ 520827 w 1451229"/>
              <a:gd name="connsiteY1" fmla="*/ 0 h 409575"/>
              <a:gd name="connsiteX2" fmla="*/ 1451229 w 1451229"/>
              <a:gd name="connsiteY2" fmla="*/ 409575 h 409575"/>
              <a:gd name="connsiteX3" fmla="*/ 0 w 1451229"/>
              <a:gd name="connsiteY3" fmla="*/ 409575 h 409575"/>
              <a:gd name="connsiteX0" fmla="*/ 0 w 1413129"/>
              <a:gd name="connsiteY0" fmla="*/ 409575 h 409575"/>
              <a:gd name="connsiteX1" fmla="*/ 520827 w 1413129"/>
              <a:gd name="connsiteY1" fmla="*/ 0 h 409575"/>
              <a:gd name="connsiteX2" fmla="*/ 1413129 w 1413129"/>
              <a:gd name="connsiteY2" fmla="*/ 409575 h 409575"/>
              <a:gd name="connsiteX3" fmla="*/ 0 w 1413129"/>
              <a:gd name="connsiteY3" fmla="*/ 409575 h 409575"/>
              <a:gd name="connsiteX0" fmla="*/ 0 w 1413129"/>
              <a:gd name="connsiteY0" fmla="*/ 400050 h 400050"/>
              <a:gd name="connsiteX1" fmla="*/ 511302 w 1413129"/>
              <a:gd name="connsiteY1" fmla="*/ 0 h 400050"/>
              <a:gd name="connsiteX2" fmla="*/ 1413129 w 1413129"/>
              <a:gd name="connsiteY2" fmla="*/ 400050 h 400050"/>
              <a:gd name="connsiteX3" fmla="*/ 0 w 1413129"/>
              <a:gd name="connsiteY3" fmla="*/ 400050 h 400050"/>
              <a:gd name="connsiteX0" fmla="*/ 0 w 1413129"/>
              <a:gd name="connsiteY0" fmla="*/ 390525 h 390525"/>
              <a:gd name="connsiteX1" fmla="*/ 530352 w 1413129"/>
              <a:gd name="connsiteY1" fmla="*/ 0 h 390525"/>
              <a:gd name="connsiteX2" fmla="*/ 1413129 w 1413129"/>
              <a:gd name="connsiteY2" fmla="*/ 390525 h 390525"/>
              <a:gd name="connsiteX3" fmla="*/ 0 w 1413129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29" h="390525">
                <a:moveTo>
                  <a:pt x="0" y="390525"/>
                </a:moveTo>
                <a:lnTo>
                  <a:pt x="530352" y="0"/>
                </a:lnTo>
                <a:lnTo>
                  <a:pt x="1413129" y="390525"/>
                </a:lnTo>
                <a:lnTo>
                  <a:pt x="0" y="390525"/>
                </a:lnTo>
                <a:close/>
              </a:path>
            </a:pathLst>
          </a:custGeom>
          <a:solidFill>
            <a:srgbClr val="48C4C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2132104">
            <a:off x="5075385" y="2967042"/>
            <a:ext cx="789215" cy="626868"/>
          </a:xfrm>
          <a:prstGeom prst="arc">
            <a:avLst>
              <a:gd name="adj1" fmla="val 19639253"/>
              <a:gd name="adj2" fmla="val 20944960"/>
            </a:avLst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Pie 40"/>
          <p:cNvSpPr/>
          <p:nvPr/>
        </p:nvSpPr>
        <p:spPr>
          <a:xfrm rot="8344758" flipV="1">
            <a:off x="6214857" y="3517580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 rot="8344758" flipV="1">
            <a:off x="7090989" y="3852676"/>
            <a:ext cx="344604" cy="351263"/>
          </a:xfrm>
          <a:prstGeom prst="pie">
            <a:avLst>
              <a:gd name="adj1" fmla="val 10451579"/>
              <a:gd name="adj2" fmla="val 1760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7337" y="1383437"/>
            <a:ext cx="809056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ANL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2660" y="1383437"/>
            <a:ext cx="368485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02745" y="1383437"/>
            <a:ext cx="841116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2607" y="1459637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[by AA similarity criterion]</a:t>
            </a:r>
          </a:p>
        </p:txBody>
      </p:sp>
      <p:sp>
        <p:nvSpPr>
          <p:cNvPr id="48" name="Curved Up Arrow 47"/>
          <p:cNvSpPr/>
          <p:nvPr/>
        </p:nvSpPr>
        <p:spPr>
          <a:xfrm>
            <a:off x="1032187" y="1678435"/>
            <a:ext cx="349966" cy="14958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Curved Up Arrow 48"/>
          <p:cNvSpPr/>
          <p:nvPr/>
        </p:nvSpPr>
        <p:spPr>
          <a:xfrm>
            <a:off x="2134278" y="1683411"/>
            <a:ext cx="343696" cy="15021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Curved Up Arrow 49"/>
          <p:cNvSpPr/>
          <p:nvPr/>
        </p:nvSpPr>
        <p:spPr>
          <a:xfrm>
            <a:off x="992174" y="1679841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Curved Up Arrow 50"/>
          <p:cNvSpPr/>
          <p:nvPr/>
        </p:nvSpPr>
        <p:spPr>
          <a:xfrm>
            <a:off x="2080310" y="1683411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6536" y="1896857"/>
            <a:ext cx="492444" cy="650736"/>
            <a:chOff x="786536" y="1896857"/>
            <a:chExt cx="492444" cy="650736"/>
          </a:xfrm>
        </p:grpSpPr>
        <p:sp>
          <p:nvSpPr>
            <p:cNvPr id="52" name="TextBox 51"/>
            <p:cNvSpPr txBox="1"/>
            <p:nvPr/>
          </p:nvSpPr>
          <p:spPr>
            <a:xfrm>
              <a:off x="790543" y="1896857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6536" y="2209039"/>
              <a:ext cx="492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54249" y="2237614"/>
              <a:ext cx="35701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68016" y="1896857"/>
            <a:ext cx="484428" cy="650736"/>
            <a:chOff x="1568016" y="1896857"/>
            <a:chExt cx="484428" cy="650736"/>
          </a:xfrm>
        </p:grpSpPr>
        <p:sp>
          <p:nvSpPr>
            <p:cNvPr id="55" name="TextBox 54"/>
            <p:cNvSpPr txBox="1"/>
            <p:nvPr/>
          </p:nvSpPr>
          <p:spPr>
            <a:xfrm>
              <a:off x="1568016" y="1896857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AL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8016" y="2209039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625073" y="2237614"/>
              <a:ext cx="3430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261137" y="20492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32740" y="1896857"/>
            <a:ext cx="4206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…..(ii) [corresponding sides</a:t>
            </a:r>
          </a:p>
          <a:p>
            <a:r>
              <a:rPr lang="en-US" dirty="0"/>
              <a:t> </a:t>
            </a:r>
            <a:r>
              <a:rPr lang="en-US" dirty="0" smtClean="0"/>
              <a:t>        of similar triangles] 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50901" y="2543444"/>
            <a:ext cx="524503" cy="650736"/>
            <a:chOff x="750901" y="2543444"/>
            <a:chExt cx="524503" cy="650736"/>
          </a:xfrm>
        </p:grpSpPr>
        <p:sp>
          <p:nvSpPr>
            <p:cNvPr id="63" name="TextBox 62"/>
            <p:cNvSpPr txBox="1"/>
            <p:nvPr/>
          </p:nvSpPr>
          <p:spPr>
            <a:xfrm>
              <a:off x="750901" y="2543444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3344" y="285562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13996" y="2884201"/>
              <a:ext cx="3983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548411" y="2543444"/>
            <a:ext cx="492443" cy="650736"/>
            <a:chOff x="1548411" y="2543444"/>
            <a:chExt cx="492443" cy="650736"/>
          </a:xfrm>
        </p:grpSpPr>
        <p:sp>
          <p:nvSpPr>
            <p:cNvPr id="66" name="TextBox 65"/>
            <p:cNvSpPr txBox="1"/>
            <p:nvPr/>
          </p:nvSpPr>
          <p:spPr>
            <a:xfrm>
              <a:off x="1548411" y="2543444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48411" y="2855626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606571" y="2884201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241532" y="26958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9692" y="2759898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</a:t>
            </a:r>
            <a:r>
              <a:rPr lang="en-US" dirty="0" smtClean="0"/>
              <a:t>[from (</a:t>
            </a:r>
            <a:r>
              <a:rPr lang="en-US" dirty="0" err="1" smtClean="0"/>
              <a:t>i</a:t>
            </a:r>
            <a:r>
              <a:rPr lang="en-US" dirty="0" smtClean="0"/>
              <a:t>) and (ii)]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283514" y="768722"/>
            <a:ext cx="482824" cy="619959"/>
            <a:chOff x="1302296" y="2907285"/>
            <a:chExt cx="482824" cy="619959"/>
          </a:xfrm>
        </p:grpSpPr>
        <p:sp>
          <p:nvSpPr>
            <p:cNvPr id="73" name="TextBox 72"/>
            <p:cNvSpPr txBox="1"/>
            <p:nvPr/>
          </p:nvSpPr>
          <p:spPr>
            <a:xfrm>
              <a:off x="1302296" y="290728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AM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02296" y="321946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366028" y="3228992"/>
              <a:ext cx="36783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055039" y="768722"/>
            <a:ext cx="447558" cy="619959"/>
            <a:chOff x="2073821" y="2907285"/>
            <a:chExt cx="447558" cy="619959"/>
          </a:xfrm>
        </p:grpSpPr>
        <p:sp>
          <p:nvSpPr>
            <p:cNvPr id="77" name="TextBox 76"/>
            <p:cNvSpPr txBox="1"/>
            <p:nvPr/>
          </p:nvSpPr>
          <p:spPr>
            <a:xfrm>
              <a:off x="2073821" y="2907285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AL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73821" y="321946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AC</a:t>
              </a:r>
              <a:endParaRPr lang="en-US" sz="14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117905" y="3219467"/>
              <a:ext cx="349983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748160" y="92112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42389" y="89209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….(i)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266025" y="716438"/>
            <a:ext cx="1228466" cy="6817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40530" y="1935269"/>
            <a:ext cx="1339780" cy="5844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7336" y="2590799"/>
            <a:ext cx="1372974" cy="616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8" grpId="0"/>
      <p:bldP spid="59" grpId="0"/>
      <p:bldP spid="69" grpId="0"/>
      <p:bldP spid="71" grpId="0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unded Rectangle 187"/>
          <p:cNvSpPr/>
          <p:nvPr/>
        </p:nvSpPr>
        <p:spPr bwMode="auto">
          <a:xfrm>
            <a:off x="1226088" y="2421275"/>
            <a:ext cx="1798616" cy="29314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flipV="1">
            <a:off x="6281975" y="1468289"/>
            <a:ext cx="1817546" cy="615264"/>
          </a:xfrm>
          <a:custGeom>
            <a:avLst/>
            <a:gdLst>
              <a:gd name="connsiteX0" fmla="*/ 0 w 912476"/>
              <a:gd name="connsiteY0" fmla="*/ 736563 h 736563"/>
              <a:gd name="connsiteX1" fmla="*/ 456238 w 912476"/>
              <a:gd name="connsiteY1" fmla="*/ 0 h 736563"/>
              <a:gd name="connsiteX2" fmla="*/ 912476 w 912476"/>
              <a:gd name="connsiteY2" fmla="*/ 736563 h 736563"/>
              <a:gd name="connsiteX3" fmla="*/ 0 w 912476"/>
              <a:gd name="connsiteY3" fmla="*/ 736563 h 736563"/>
              <a:gd name="connsiteX0" fmla="*/ 0 w 1360345"/>
              <a:gd name="connsiteY0" fmla="*/ 596604 h 736563"/>
              <a:gd name="connsiteX1" fmla="*/ 904107 w 1360345"/>
              <a:gd name="connsiteY1" fmla="*/ 0 h 736563"/>
              <a:gd name="connsiteX2" fmla="*/ 1360345 w 1360345"/>
              <a:gd name="connsiteY2" fmla="*/ 736563 h 736563"/>
              <a:gd name="connsiteX3" fmla="*/ 0 w 1360345"/>
              <a:gd name="connsiteY3" fmla="*/ 596604 h 736563"/>
              <a:gd name="connsiteX0" fmla="*/ 0 w 1845537"/>
              <a:gd name="connsiteY0" fmla="*/ 596604 h 605934"/>
              <a:gd name="connsiteX1" fmla="*/ 904107 w 1845537"/>
              <a:gd name="connsiteY1" fmla="*/ 0 h 605934"/>
              <a:gd name="connsiteX2" fmla="*/ 1845537 w 1845537"/>
              <a:gd name="connsiteY2" fmla="*/ 605934 h 605934"/>
              <a:gd name="connsiteX3" fmla="*/ 0 w 1845537"/>
              <a:gd name="connsiteY3" fmla="*/ 596604 h 605934"/>
              <a:gd name="connsiteX0" fmla="*/ 0 w 1836207"/>
              <a:gd name="connsiteY0" fmla="*/ 605934 h 605934"/>
              <a:gd name="connsiteX1" fmla="*/ 894777 w 1836207"/>
              <a:gd name="connsiteY1" fmla="*/ 0 h 605934"/>
              <a:gd name="connsiteX2" fmla="*/ 1836207 w 1836207"/>
              <a:gd name="connsiteY2" fmla="*/ 605934 h 605934"/>
              <a:gd name="connsiteX3" fmla="*/ 0 w 1836207"/>
              <a:gd name="connsiteY3" fmla="*/ 605934 h 605934"/>
              <a:gd name="connsiteX0" fmla="*/ 0 w 1836207"/>
              <a:gd name="connsiteY0" fmla="*/ 605934 h 605934"/>
              <a:gd name="connsiteX1" fmla="*/ 866785 w 1836207"/>
              <a:gd name="connsiteY1" fmla="*/ 0 h 605934"/>
              <a:gd name="connsiteX2" fmla="*/ 1836207 w 1836207"/>
              <a:gd name="connsiteY2" fmla="*/ 605934 h 605934"/>
              <a:gd name="connsiteX3" fmla="*/ 0 w 1836207"/>
              <a:gd name="connsiteY3" fmla="*/ 605934 h 605934"/>
              <a:gd name="connsiteX0" fmla="*/ 0 w 1836207"/>
              <a:gd name="connsiteY0" fmla="*/ 605934 h 624595"/>
              <a:gd name="connsiteX1" fmla="*/ 866785 w 1836207"/>
              <a:gd name="connsiteY1" fmla="*/ 0 h 624595"/>
              <a:gd name="connsiteX2" fmla="*/ 1836207 w 1836207"/>
              <a:gd name="connsiteY2" fmla="*/ 624595 h 624595"/>
              <a:gd name="connsiteX3" fmla="*/ 0 w 1836207"/>
              <a:gd name="connsiteY3" fmla="*/ 605934 h 624595"/>
              <a:gd name="connsiteX0" fmla="*/ 0 w 1836207"/>
              <a:gd name="connsiteY0" fmla="*/ 596603 h 615264"/>
              <a:gd name="connsiteX1" fmla="*/ 885446 w 1836207"/>
              <a:gd name="connsiteY1" fmla="*/ 0 h 615264"/>
              <a:gd name="connsiteX2" fmla="*/ 1836207 w 1836207"/>
              <a:gd name="connsiteY2" fmla="*/ 615264 h 615264"/>
              <a:gd name="connsiteX3" fmla="*/ 0 w 1836207"/>
              <a:gd name="connsiteY3" fmla="*/ 596603 h 615264"/>
              <a:gd name="connsiteX0" fmla="*/ 0 w 1817546"/>
              <a:gd name="connsiteY0" fmla="*/ 596603 h 615264"/>
              <a:gd name="connsiteX1" fmla="*/ 885446 w 1817546"/>
              <a:gd name="connsiteY1" fmla="*/ 0 h 615264"/>
              <a:gd name="connsiteX2" fmla="*/ 1817546 w 1817546"/>
              <a:gd name="connsiteY2" fmla="*/ 615264 h 615264"/>
              <a:gd name="connsiteX3" fmla="*/ 0 w 1817546"/>
              <a:gd name="connsiteY3" fmla="*/ 596603 h 61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546" h="615264">
                <a:moveTo>
                  <a:pt x="0" y="596603"/>
                </a:moveTo>
                <a:lnTo>
                  <a:pt x="885446" y="0"/>
                </a:lnTo>
                <a:lnTo>
                  <a:pt x="1817546" y="615264"/>
                </a:lnTo>
                <a:lnTo>
                  <a:pt x="0" y="59660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5883839" y="2124772"/>
            <a:ext cx="2544271" cy="849086"/>
          </a:xfrm>
          <a:custGeom>
            <a:avLst/>
            <a:gdLst>
              <a:gd name="connsiteX0" fmla="*/ 0 w 1060704"/>
              <a:gd name="connsiteY0" fmla="*/ 914400 h 914400"/>
              <a:gd name="connsiteX1" fmla="*/ 511684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779161"/>
              <a:gd name="connsiteY0" fmla="*/ 914400 h 914400"/>
              <a:gd name="connsiteX1" fmla="*/ 511684 w 1779161"/>
              <a:gd name="connsiteY1" fmla="*/ 0 h 914400"/>
              <a:gd name="connsiteX2" fmla="*/ 1779161 w 1779161"/>
              <a:gd name="connsiteY2" fmla="*/ 877077 h 914400"/>
              <a:gd name="connsiteX3" fmla="*/ 0 w 1779161"/>
              <a:gd name="connsiteY3" fmla="*/ 914400 h 914400"/>
              <a:gd name="connsiteX0" fmla="*/ 0 w 1779161"/>
              <a:gd name="connsiteY0" fmla="*/ 886408 h 886408"/>
              <a:gd name="connsiteX1" fmla="*/ 521015 w 1779161"/>
              <a:gd name="connsiteY1" fmla="*/ 0 h 886408"/>
              <a:gd name="connsiteX2" fmla="*/ 1779161 w 1779161"/>
              <a:gd name="connsiteY2" fmla="*/ 849085 h 886408"/>
              <a:gd name="connsiteX3" fmla="*/ 0 w 1779161"/>
              <a:gd name="connsiteY3" fmla="*/ 886408 h 886408"/>
              <a:gd name="connsiteX0" fmla="*/ 0 w 2544271"/>
              <a:gd name="connsiteY0" fmla="*/ 849086 h 849086"/>
              <a:gd name="connsiteX1" fmla="*/ 1286125 w 2544271"/>
              <a:gd name="connsiteY1" fmla="*/ 0 h 849086"/>
              <a:gd name="connsiteX2" fmla="*/ 2544271 w 2544271"/>
              <a:gd name="connsiteY2" fmla="*/ 849085 h 849086"/>
              <a:gd name="connsiteX3" fmla="*/ 0 w 2544271"/>
              <a:gd name="connsiteY3" fmla="*/ 849086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271" h="849086">
                <a:moveTo>
                  <a:pt x="0" y="849086"/>
                </a:moveTo>
                <a:lnTo>
                  <a:pt x="1286125" y="0"/>
                </a:lnTo>
                <a:lnTo>
                  <a:pt x="2544271" y="849085"/>
                </a:lnTo>
                <a:lnTo>
                  <a:pt x="0" y="84908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544589" y="817899"/>
            <a:ext cx="863986" cy="21591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1710972" y="1252764"/>
            <a:ext cx="1230052" cy="58628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1457120" y="818613"/>
            <a:ext cx="3796676" cy="22969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553903" y="548006"/>
            <a:ext cx="5084132" cy="24818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000" y="2642437"/>
            <a:ext cx="2235787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r>
              <a:rPr lang="en-US" sz="1600" b="1" dirty="0">
                <a:solidFill>
                  <a:prstClr val="white"/>
                </a:solidFill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r>
              <a:rPr lang="en-US" sz="1600" b="1" dirty="0">
                <a:solidFill>
                  <a:prstClr val="white"/>
                </a:solidFill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OCD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76603" y="2113770"/>
            <a:ext cx="2088310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[Alternate angles]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86128" y="2975459"/>
            <a:ext cx="2740733" cy="307413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[Vertically opposite angles]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150661" y="2383352"/>
            <a:ext cx="799496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OAB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86128" y="2366008"/>
            <a:ext cx="720949" cy="338191"/>
          </a:xfrm>
          <a:prstGeom prst="rect">
            <a:avLst/>
          </a:prstGeom>
        </p:spPr>
        <p:txBody>
          <a:bodyPr wrap="none" lIns="91082" tIns="45540" rIns="91082" bIns="45540">
            <a:spAutoFit/>
          </a:bodyPr>
          <a:lstStyle/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 (i)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362075" y="4068973"/>
            <a:ext cx="1685953" cy="55751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819" y="493565"/>
            <a:ext cx="6450862" cy="1076854"/>
          </a:xfrm>
          <a:prstGeom prst="rect">
            <a:avLst/>
          </a:prstGeom>
          <a:noFill/>
        </p:spPr>
        <p:txBody>
          <a:bodyPr wrap="square" lIns="91082" tIns="45540" rIns="91082" bIns="45540" rtlCol="0">
            <a:spAutoFit/>
          </a:bodyPr>
          <a:lstStyle/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Diagonals AC and BD of a trapezium ABCD with</a:t>
            </a:r>
          </a:p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AB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CD intersect each other at the point O.</a:t>
            </a:r>
          </a:p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Using a similarity criterion for two triangles,</a:t>
            </a:r>
          </a:p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Show that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6279" y="1760430"/>
            <a:ext cx="987048" cy="368968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Proof</a:t>
            </a:r>
            <a:r>
              <a:rPr lang="en-US" sz="1800" b="1" i="1" dirty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9241" y="1778935"/>
            <a:ext cx="47889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08552" y="1778935"/>
            <a:ext cx="434011" cy="368968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||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800" b="1" spc="-3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94951" y="1778935"/>
            <a:ext cx="496529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DC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7690" y="3550373"/>
            <a:ext cx="441146" cy="368990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\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39218" y="3550373"/>
            <a:ext cx="767436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44489" y="3550373"/>
            <a:ext cx="30737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~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7438" y="3550373"/>
            <a:ext cx="855602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OCD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86128" y="3228419"/>
            <a:ext cx="998268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[From i]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86128" y="3559889"/>
            <a:ext cx="1942438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criterion]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7690" y="4142935"/>
            <a:ext cx="441146" cy="368990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\ 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457830" y="4366831"/>
            <a:ext cx="4548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404965" y="4066805"/>
            <a:ext cx="616733" cy="338191"/>
          </a:xfrm>
          <a:prstGeom prst="rect">
            <a:avLst/>
          </a:prstGeom>
          <a:noFill/>
        </p:spPr>
        <p:txBody>
          <a:bodyPr wrap="squar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00175" y="4288293"/>
            <a:ext cx="616733" cy="338191"/>
          </a:xfrm>
          <a:prstGeom prst="rect">
            <a:avLst/>
          </a:prstGeom>
          <a:noFill/>
        </p:spPr>
        <p:txBody>
          <a:bodyPr wrap="squar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85975" y="4192656"/>
            <a:ext cx="322524" cy="368990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60360" y="4366831"/>
            <a:ext cx="4548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07467" y="4066805"/>
            <a:ext cx="616733" cy="338191"/>
          </a:xfrm>
          <a:prstGeom prst="rect">
            <a:avLst/>
          </a:prstGeom>
          <a:noFill/>
        </p:spPr>
        <p:txBody>
          <a:bodyPr wrap="squar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02733" y="4288293"/>
            <a:ext cx="616733" cy="338191"/>
          </a:xfrm>
          <a:prstGeom prst="rect">
            <a:avLst/>
          </a:prstGeom>
          <a:noFill/>
        </p:spPr>
        <p:txBody>
          <a:bodyPr wrap="squar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OD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86128" y="4068974"/>
            <a:ext cx="5060278" cy="584412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[Corresponding sides of similar triangles are</a:t>
            </a:r>
          </a:p>
          <a:p>
            <a:pPr defTabSz="910814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 proportional]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184440" y="3234485"/>
            <a:ext cx="799496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BAO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948559" y="3234485"/>
            <a:ext cx="30737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147593" y="3234485"/>
            <a:ext cx="817130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OCD</a:t>
            </a:r>
          </a:p>
        </p:txBody>
      </p:sp>
      <p:sp>
        <p:nvSpPr>
          <p:cNvPr id="192" name="Curved Up Arrow 191"/>
          <p:cNvSpPr/>
          <p:nvPr/>
        </p:nvSpPr>
        <p:spPr>
          <a:xfrm>
            <a:off x="1391472" y="3839799"/>
            <a:ext cx="273936" cy="148805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2" tIns="45540" rIns="91082" bIns="45540" rtlCol="0" anchor="ctr"/>
          <a:lstStyle/>
          <a:p>
            <a:pPr algn="ctr" defTabSz="910814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93" name="Curved Up Arrow 192"/>
          <p:cNvSpPr/>
          <p:nvPr/>
        </p:nvSpPr>
        <p:spPr>
          <a:xfrm>
            <a:off x="2443522" y="3806791"/>
            <a:ext cx="290788" cy="140181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2" tIns="45540" rIns="91082" bIns="45540" rtlCol="0" anchor="ctr"/>
          <a:lstStyle/>
          <a:p>
            <a:pPr algn="ctr" defTabSz="910814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94" name="Curved Up Arrow 193"/>
          <p:cNvSpPr/>
          <p:nvPr/>
        </p:nvSpPr>
        <p:spPr>
          <a:xfrm>
            <a:off x="1390600" y="3824718"/>
            <a:ext cx="412857" cy="171047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2" tIns="45540" rIns="91082" bIns="45540" rtlCol="0" anchor="ctr"/>
          <a:lstStyle/>
          <a:p>
            <a:pPr algn="ctr" defTabSz="910814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95" name="Curved Up Arrow 194"/>
          <p:cNvSpPr/>
          <p:nvPr/>
        </p:nvSpPr>
        <p:spPr>
          <a:xfrm>
            <a:off x="2486892" y="3810624"/>
            <a:ext cx="404722" cy="161134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2" tIns="45540" rIns="91082" bIns="45540" rtlCol="0" anchor="ctr"/>
          <a:lstStyle/>
          <a:p>
            <a:pPr algn="ctr" defTabSz="910814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187450" y="2383352"/>
            <a:ext cx="738582" cy="307413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DCO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951598" y="2383352"/>
            <a:ext cx="30737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60186" y="2107127"/>
            <a:ext cx="788276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96975" y="2107127"/>
            <a:ext cx="801100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DCA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61123" y="2107127"/>
            <a:ext cx="307375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84440" y="2872535"/>
            <a:ext cx="725758" cy="307413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4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AOB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48559" y="2872535"/>
            <a:ext cx="291345" cy="307413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47593" y="2872535"/>
            <a:ext cx="738582" cy="307413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4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COD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95330" y="1214569"/>
            <a:ext cx="1279998" cy="650736"/>
            <a:chOff x="1847730" y="1366969"/>
            <a:chExt cx="1279998" cy="650736"/>
          </a:xfrm>
        </p:grpSpPr>
        <p:sp>
          <p:nvSpPr>
            <p:cNvPr id="110" name="TextBox 109"/>
            <p:cNvSpPr txBox="1"/>
            <p:nvPr/>
          </p:nvSpPr>
          <p:spPr>
            <a:xfrm>
              <a:off x="1847730" y="1366969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47730" y="1679151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619255" y="1366969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619255" y="1679151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29002" y="152768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923973" y="1695290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695498" y="1695290"/>
              <a:ext cx="3789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818185" y="229100"/>
            <a:ext cx="1507631" cy="385960"/>
            <a:chOff x="2768348" y="-1087493"/>
            <a:chExt cx="2629678" cy="609931"/>
          </a:xfrm>
        </p:grpSpPr>
        <p:sp>
          <p:nvSpPr>
            <p:cNvPr id="139" name="Rounded Rectangle 138"/>
            <p:cNvSpPr/>
            <p:nvPr/>
          </p:nvSpPr>
          <p:spPr>
            <a:xfrm>
              <a:off x="2768348" y="-973642"/>
              <a:ext cx="2263696" cy="38222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776733" y="-1087493"/>
              <a:ext cx="2621293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EX.6.3 Q.3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388" y="1179488"/>
            <a:ext cx="3012754" cy="2117094"/>
            <a:chOff x="5241915" y="5090330"/>
            <a:chExt cx="3012754" cy="2117094"/>
          </a:xfrm>
        </p:grpSpPr>
        <p:sp>
          <p:nvSpPr>
            <p:cNvPr id="5" name="Trapezoid 4"/>
            <p:cNvSpPr/>
            <p:nvPr/>
          </p:nvSpPr>
          <p:spPr>
            <a:xfrm>
              <a:off x="5420975" y="5380290"/>
              <a:ext cx="2628900" cy="1523337"/>
            </a:xfrm>
            <a:prstGeom prst="trapezoi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241915" y="6867805"/>
              <a:ext cx="332918" cy="339619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918440" y="6864630"/>
              <a:ext cx="336229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562653" y="5101777"/>
              <a:ext cx="337754" cy="339619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626317" y="5090330"/>
              <a:ext cx="344243" cy="338191"/>
            </a:xfrm>
            <a:prstGeom prst="rect">
              <a:avLst/>
            </a:prstGeom>
            <a:noFill/>
          </p:spPr>
          <p:txBody>
            <a:bodyPr wrap="none" lIns="91082" tIns="45540" rIns="91082" bIns="45540" rtlCol="0">
              <a:spAutoFit/>
            </a:bodyPr>
            <a:lstStyle/>
            <a:p>
              <a:pPr defTabSz="910814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120000">
            <a:off x="6209472" y="1517679"/>
            <a:ext cx="2310997" cy="14361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21480000" flipV="1">
            <a:off x="5840742" y="1513061"/>
            <a:ext cx="2310997" cy="14361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748402" y="1936993"/>
            <a:ext cx="347449" cy="338191"/>
          </a:xfrm>
          <a:prstGeom prst="rect">
            <a:avLst/>
          </a:prstGeom>
          <a:noFill/>
        </p:spPr>
        <p:txBody>
          <a:bodyPr wrap="none" lIns="91082" tIns="45540" rIns="91082" bIns="45540" rtlCol="0">
            <a:spAutoFit/>
          </a:bodyPr>
          <a:lstStyle/>
          <a:p>
            <a:pPr defTabSz="91081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862803" y="2108443"/>
            <a:ext cx="1304627" cy="873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21420000" flipH="1">
            <a:off x="7171305" y="1500074"/>
            <a:ext cx="967458" cy="569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31033" y="2057682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21480000">
            <a:off x="6234349" y="1437575"/>
            <a:ext cx="932879" cy="6924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60000">
            <a:off x="7177763" y="2120127"/>
            <a:ext cx="1303272" cy="84299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218539" y="1465125"/>
            <a:ext cx="1884181" cy="4323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39975" y="2991059"/>
            <a:ext cx="2661063" cy="7978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rc 183"/>
          <p:cNvSpPr/>
          <p:nvPr/>
        </p:nvSpPr>
        <p:spPr>
          <a:xfrm rot="12889145">
            <a:off x="7761644" y="1194515"/>
            <a:ext cx="622449" cy="576751"/>
          </a:xfrm>
          <a:prstGeom prst="arc">
            <a:avLst>
              <a:gd name="adj1" fmla="val 17501355"/>
              <a:gd name="adj2" fmla="val 19524489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5" name="Arc 184"/>
          <p:cNvSpPr/>
          <p:nvPr/>
        </p:nvSpPr>
        <p:spPr>
          <a:xfrm rot="1900617">
            <a:off x="5587356" y="2671619"/>
            <a:ext cx="622449" cy="576751"/>
          </a:xfrm>
          <a:prstGeom prst="arc">
            <a:avLst>
              <a:gd name="adj1" fmla="val 17891175"/>
              <a:gd name="adj2" fmla="val 1976370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6" name="Pie 185"/>
          <p:cNvSpPr/>
          <p:nvPr/>
        </p:nvSpPr>
        <p:spPr>
          <a:xfrm rot="8344758" flipV="1">
            <a:off x="7008921" y="1903004"/>
            <a:ext cx="344604" cy="351263"/>
          </a:xfrm>
          <a:prstGeom prst="pie">
            <a:avLst>
              <a:gd name="adj1" fmla="val 10451579"/>
              <a:gd name="adj2" fmla="val 17305221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7" name="Pie 186"/>
          <p:cNvSpPr/>
          <p:nvPr/>
        </p:nvSpPr>
        <p:spPr>
          <a:xfrm rot="13255242">
            <a:off x="7018448" y="1959668"/>
            <a:ext cx="344604" cy="351263"/>
          </a:xfrm>
          <a:prstGeom prst="pie">
            <a:avLst>
              <a:gd name="adj1" fmla="val 10451579"/>
              <a:gd name="adj2" fmla="val 17444880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35" presetClass="emph" presetSubtype="0" repeatCount="4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4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000"/>
                            </p:stCondLst>
                            <p:childTnLst>
                              <p:par>
                                <p:cTn id="2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51" grpId="0" animBg="1"/>
      <p:bldP spid="50" grpId="0" animBg="1"/>
      <p:bldP spid="183" grpId="0" animBg="1"/>
      <p:bldP spid="183" grpId="1" animBg="1"/>
      <p:bldP spid="171" grpId="0" animBg="1"/>
      <p:bldP spid="156" grpId="0" animBg="1"/>
      <p:bldP spid="155" grpId="0" animBg="1"/>
      <p:bldP spid="66" grpId="0"/>
      <p:bldP spid="78" grpId="0"/>
      <p:bldP spid="79" grpId="0"/>
      <p:bldP spid="140" grpId="0"/>
      <p:bldP spid="140" grpId="1"/>
      <p:bldP spid="140" grpId="2"/>
      <p:bldP spid="203" grpId="0"/>
      <p:bldP spid="99" grpId="0" animBg="1"/>
      <p:bldP spid="4" grpId="0"/>
      <p:bldP spid="59" grpId="0"/>
      <p:bldP spid="60" grpId="0"/>
      <p:bldP spid="61" grpId="0"/>
      <p:bldP spid="62" grpId="0"/>
      <p:bldP spid="74" grpId="0"/>
      <p:bldP spid="75" grpId="0"/>
      <p:bldP spid="76" grpId="0"/>
      <p:bldP spid="77" grpId="0"/>
      <p:bldP spid="80" grpId="0"/>
      <p:bldP spid="81" grpId="0"/>
      <p:bldP spid="84" grpId="0"/>
      <p:bldP spid="86" grpId="0"/>
      <p:bldP spid="87" grpId="0"/>
      <p:bldP spid="88" grpId="0"/>
      <p:bldP spid="90" grpId="0"/>
      <p:bldP spid="91" grpId="0"/>
      <p:bldP spid="98" grpId="0"/>
      <p:bldP spid="151" grpId="0"/>
      <p:bldP spid="152" grpId="0"/>
      <p:bldP spid="153" grpId="0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76" grpId="0"/>
      <p:bldP spid="176" grpId="1"/>
      <p:bldP spid="176" grpId="2"/>
      <p:bldP spid="177" grpId="0"/>
      <p:bldP spid="177" grpId="1"/>
      <p:bldP spid="177" grpId="2"/>
      <p:bldP spid="114" grpId="0"/>
      <p:bldP spid="115" grpId="0"/>
      <p:bldP spid="120" grpId="0"/>
      <p:bldP spid="122" grpId="0"/>
      <p:bldP spid="124" grpId="0"/>
      <p:bldP spid="126" grpId="0"/>
      <p:bldP spid="170" grpId="0"/>
      <p:bldP spid="29" grpId="0" animBg="1"/>
      <p:bldP spid="29" grpId="1" animBg="1"/>
      <p:bldP spid="29" grpId="2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1158</Words>
  <Application>Microsoft Office PowerPoint</Application>
  <PresentationFormat>On-screen Show (16:9)</PresentationFormat>
  <Paragraphs>476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Arabic</vt:lpstr>
      <vt:lpstr>Arial</vt:lpstr>
      <vt:lpstr>Arial Rounded MT Bold</vt:lpstr>
      <vt:lpstr>Bookman Old Style</vt:lpstr>
      <vt:lpstr>Calibri</vt:lpstr>
      <vt:lpstr>Cambria Math</vt:lpstr>
      <vt:lpstr>Comic Sans MS</vt:lpstr>
      <vt:lpstr>Symbol</vt:lpstr>
      <vt:lpstr>Wingdings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191</cp:revision>
  <dcterms:created xsi:type="dcterms:W3CDTF">2014-06-06T06:24:09Z</dcterms:created>
  <dcterms:modified xsi:type="dcterms:W3CDTF">2022-04-23T04:58:53Z</dcterms:modified>
</cp:coreProperties>
</file>