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  <p:sldMasterId id="2147484360" r:id="rId3"/>
    <p:sldMasterId id="2147484372" r:id="rId4"/>
  </p:sldMasterIdLst>
  <p:notesMasterIdLst>
    <p:notesMasterId r:id="rId22"/>
  </p:notesMasterIdLst>
  <p:sldIdLst>
    <p:sldId id="640" r:id="rId5"/>
    <p:sldId id="641" r:id="rId6"/>
    <p:sldId id="642" r:id="rId7"/>
    <p:sldId id="643" r:id="rId8"/>
    <p:sldId id="654" r:id="rId9"/>
    <p:sldId id="655" r:id="rId10"/>
    <p:sldId id="656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7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C443C-F585-4332-AF28-0ABF71F8DD0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5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7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21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23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4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4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16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8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76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4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5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29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9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44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4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19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2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4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4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6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9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66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85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24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48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72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9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2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144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66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19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6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46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57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403" indent="0">
              <a:buNone/>
              <a:defRPr sz="2000" b="1"/>
            </a:lvl2pPr>
            <a:lvl3pPr marL="904807" indent="0">
              <a:buNone/>
              <a:defRPr sz="1800" b="1"/>
            </a:lvl3pPr>
            <a:lvl4pPr marL="1357209" indent="0">
              <a:buNone/>
              <a:defRPr sz="1600" b="1"/>
            </a:lvl4pPr>
            <a:lvl5pPr marL="1809617" indent="0">
              <a:buNone/>
              <a:defRPr sz="1600" b="1"/>
            </a:lvl5pPr>
            <a:lvl6pPr marL="2262022" indent="0">
              <a:buNone/>
              <a:defRPr sz="1600" b="1"/>
            </a:lvl6pPr>
            <a:lvl7pPr marL="2714420" indent="0">
              <a:buNone/>
              <a:defRPr sz="1600" b="1"/>
            </a:lvl7pPr>
            <a:lvl8pPr marL="3166829" indent="0">
              <a:buNone/>
              <a:defRPr sz="1600" b="1"/>
            </a:lvl8pPr>
            <a:lvl9pPr marL="36192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05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403" indent="0">
              <a:buNone/>
              <a:defRPr sz="2000" b="1"/>
            </a:lvl2pPr>
            <a:lvl3pPr marL="904807" indent="0">
              <a:buNone/>
              <a:defRPr sz="1800" b="1"/>
            </a:lvl3pPr>
            <a:lvl4pPr marL="1357209" indent="0">
              <a:buNone/>
              <a:defRPr sz="1600" b="1"/>
            </a:lvl4pPr>
            <a:lvl5pPr marL="1809617" indent="0">
              <a:buNone/>
              <a:defRPr sz="1600" b="1"/>
            </a:lvl5pPr>
            <a:lvl6pPr marL="2262022" indent="0">
              <a:buNone/>
              <a:defRPr sz="1600" b="1"/>
            </a:lvl6pPr>
            <a:lvl7pPr marL="2714420" indent="0">
              <a:buNone/>
              <a:defRPr sz="1600" b="1"/>
            </a:lvl7pPr>
            <a:lvl8pPr marL="3166829" indent="0">
              <a:buNone/>
              <a:defRPr sz="1600" b="1"/>
            </a:lvl8pPr>
            <a:lvl9pPr marL="361923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05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27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65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507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1" y="20486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1" y="1076405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2403" indent="0">
              <a:buNone/>
              <a:defRPr sz="1200"/>
            </a:lvl2pPr>
            <a:lvl3pPr marL="904807" indent="0">
              <a:buNone/>
              <a:defRPr sz="1000"/>
            </a:lvl3pPr>
            <a:lvl4pPr marL="1357209" indent="0">
              <a:buNone/>
              <a:defRPr sz="900"/>
            </a:lvl4pPr>
            <a:lvl5pPr marL="1809617" indent="0">
              <a:buNone/>
              <a:defRPr sz="900"/>
            </a:lvl5pPr>
            <a:lvl6pPr marL="2262022" indent="0">
              <a:buNone/>
              <a:defRPr sz="900"/>
            </a:lvl6pPr>
            <a:lvl7pPr marL="2714420" indent="0">
              <a:buNone/>
              <a:defRPr sz="900"/>
            </a:lvl7pPr>
            <a:lvl8pPr marL="3166829" indent="0">
              <a:buNone/>
              <a:defRPr sz="900"/>
            </a:lvl8pPr>
            <a:lvl9pPr marL="36192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978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2403" indent="0">
              <a:buNone/>
              <a:defRPr sz="2800"/>
            </a:lvl2pPr>
            <a:lvl3pPr marL="904807" indent="0">
              <a:buNone/>
              <a:defRPr sz="2400"/>
            </a:lvl3pPr>
            <a:lvl4pPr marL="1357209" indent="0">
              <a:buNone/>
              <a:defRPr sz="2000"/>
            </a:lvl4pPr>
            <a:lvl5pPr marL="1809617" indent="0">
              <a:buNone/>
              <a:defRPr sz="2000"/>
            </a:lvl5pPr>
            <a:lvl6pPr marL="2262022" indent="0">
              <a:buNone/>
              <a:defRPr sz="2000"/>
            </a:lvl6pPr>
            <a:lvl7pPr marL="2714420" indent="0">
              <a:buNone/>
              <a:defRPr sz="2000"/>
            </a:lvl7pPr>
            <a:lvl8pPr marL="3166829" indent="0">
              <a:buNone/>
              <a:defRPr sz="2000"/>
            </a:lvl8pPr>
            <a:lvl9pPr marL="36192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83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2403" indent="0">
              <a:buNone/>
              <a:defRPr sz="1200"/>
            </a:lvl2pPr>
            <a:lvl3pPr marL="904807" indent="0">
              <a:buNone/>
              <a:defRPr sz="1000"/>
            </a:lvl3pPr>
            <a:lvl4pPr marL="1357209" indent="0">
              <a:buNone/>
              <a:defRPr sz="900"/>
            </a:lvl4pPr>
            <a:lvl5pPr marL="1809617" indent="0">
              <a:buNone/>
              <a:defRPr sz="900"/>
            </a:lvl5pPr>
            <a:lvl6pPr marL="2262022" indent="0">
              <a:buNone/>
              <a:defRPr sz="900"/>
            </a:lvl6pPr>
            <a:lvl7pPr marL="2714420" indent="0">
              <a:buNone/>
              <a:defRPr sz="900"/>
            </a:lvl7pPr>
            <a:lvl8pPr marL="3166829" indent="0">
              <a:buNone/>
              <a:defRPr sz="900"/>
            </a:lvl8pPr>
            <a:lvl9pPr marL="361923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4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97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14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9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7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750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27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99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49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3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86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36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406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79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2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841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0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8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3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57"/>
            <a:ext cx="8229600" cy="857250"/>
          </a:xfrm>
          <a:prstGeom prst="rect">
            <a:avLst/>
          </a:prstGeom>
        </p:spPr>
        <p:txBody>
          <a:bodyPr vert="horz" lIns="90482" tIns="45242" rIns="90482" bIns="4524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482" tIns="45242" rIns="90482" bIns="452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482" tIns="45242" rIns="90482" bIns="4524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C778F1C2-B995-4F4E-A1F1-B7D096B3D6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482" tIns="45242" rIns="90482" bIns="4524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482" tIns="45242" rIns="90482" bIns="4524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54C87EAB-D939-481D-B3D3-094F27C85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txStyles>
    <p:titleStyle>
      <a:lvl1pPr algn="ctr" defTabSz="9048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303" indent="-339303" algn="l" defTabSz="90480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5156" indent="-282752" algn="l" defTabSz="90480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010" indent="-226203" algn="l" defTabSz="9048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3413" indent="-226203" algn="l" defTabSz="9048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5819" indent="-226203" algn="l" defTabSz="9048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220" indent="-226203" algn="l" defTabSz="9048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625" indent="-226203" algn="l" defTabSz="9048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3030" indent="-226203" algn="l" defTabSz="9048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5435" indent="-226203" algn="l" defTabSz="9048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403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807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209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617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022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420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829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232" algn="l" defTabSz="904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  <p:sldLayoutId id="2147484385" r:id="rId13"/>
    <p:sldLayoutId id="214748438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35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>
          <a:xfrm>
            <a:off x="5378818" y="3301408"/>
            <a:ext cx="1508316" cy="35885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7340190" y="1566967"/>
            <a:ext cx="1634782" cy="6794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2" name="Arc 121"/>
          <p:cNvSpPr/>
          <p:nvPr/>
        </p:nvSpPr>
        <p:spPr>
          <a:xfrm>
            <a:off x="176693" y="1594119"/>
            <a:ext cx="510431" cy="527072"/>
          </a:xfrm>
          <a:prstGeom prst="arc">
            <a:avLst>
              <a:gd name="adj1" fmla="val 18113846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21" name="Arc 120"/>
          <p:cNvSpPr/>
          <p:nvPr/>
        </p:nvSpPr>
        <p:spPr>
          <a:xfrm>
            <a:off x="3467025" y="1696984"/>
            <a:ext cx="510431" cy="527072"/>
          </a:xfrm>
          <a:prstGeom prst="arc">
            <a:avLst>
              <a:gd name="adj1" fmla="val 17855822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30258" y="3811937"/>
            <a:ext cx="1862766" cy="341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70" tIns="45236" rIns="90470" bIns="45236" rtlCol="0" anchor="ctr"/>
          <a:lstStyle/>
          <a:p>
            <a:pPr algn="ctr" defTabSz="805898"/>
            <a:endParaRPr lang="en-US" sz="1600" dirty="0">
              <a:solidFill>
                <a:prstClr val="white"/>
              </a:solidFill>
            </a:endParaRPr>
          </a:p>
          <a:p>
            <a:pPr algn="ctr" defTabSz="805898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39" y="2252808"/>
            <a:ext cx="2239508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ABD &amp;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PQM,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0035" y="2773789"/>
            <a:ext cx="1482020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from (iv)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268" y="3280813"/>
            <a:ext cx="84218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ABD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0687" y="3280813"/>
            <a:ext cx="311943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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3129" y="3280813"/>
            <a:ext cx="867970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149" y="3635055"/>
            <a:ext cx="366745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[by SSS similarity criterion]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486" y="3997058"/>
            <a:ext cx="535966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0608" y="3997058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5710" y="3997058"/>
            <a:ext cx="548859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49" y="4289792"/>
            <a:ext cx="4249268" cy="648818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[corresponding angles of similar </a:t>
            </a:r>
          </a:p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      triangles]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3437" y="3994466"/>
            <a:ext cx="66651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...(v)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78543" y="2302918"/>
            <a:ext cx="210735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ABC &amp; 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4982" y="2759977"/>
            <a:ext cx="136114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from (</a:t>
            </a:r>
            <a:r>
              <a:rPr lang="en-US" sz="18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3981" y="3997058"/>
            <a:ext cx="535966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61045" y="3997058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8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6641" y="3997058"/>
            <a:ext cx="548859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44982" y="3355283"/>
            <a:ext cx="1412717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from (v)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97677" y="3785561"/>
            <a:ext cx="1859152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5569" y="3786582"/>
            <a:ext cx="381479" cy="368354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  <a:sym typeface="Symbol Tiger"/>
              </a:rPr>
              <a:t>\</a:t>
            </a:r>
            <a:endParaRPr lang="en-US" sz="18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4659" y="4187380"/>
            <a:ext cx="3672288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[by SAS similarity criterion]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220320" y="830641"/>
            <a:ext cx="1218071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248458" y="640675"/>
            <a:ext cx="1905001" cy="12180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0258" y="1858781"/>
            <a:ext cx="2743201" cy="1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868022" y="1021141"/>
            <a:ext cx="1218071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6381" y="427944"/>
            <a:ext cx="325882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458" y="1706487"/>
            <a:ext cx="33877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53458" y="1759778"/>
            <a:ext cx="33877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53223" y="1841588"/>
            <a:ext cx="350056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grpSp>
        <p:nvGrpSpPr>
          <p:cNvPr id="2" name="Group 260"/>
          <p:cNvGrpSpPr/>
          <p:nvPr/>
        </p:nvGrpSpPr>
        <p:grpSpPr>
          <a:xfrm>
            <a:off x="984104" y="1820683"/>
            <a:ext cx="43657" cy="76129"/>
            <a:chOff x="5755481" y="2536031"/>
            <a:chExt cx="43657" cy="76200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5718175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5760244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1"/>
          <p:cNvGrpSpPr/>
          <p:nvPr/>
        </p:nvGrpSpPr>
        <p:grpSpPr>
          <a:xfrm>
            <a:off x="2341416" y="1820683"/>
            <a:ext cx="43657" cy="76129"/>
            <a:chOff x="5755481" y="2536031"/>
            <a:chExt cx="43657" cy="7620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5718175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5760244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 rot="5400000">
            <a:off x="3335712" y="741001"/>
            <a:ext cx="1590113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549903" y="365036"/>
            <a:ext cx="1905001" cy="1590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11703" y="1955149"/>
            <a:ext cx="2743201" cy="2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3983412" y="931501"/>
            <a:ext cx="1590113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12877" y="203366"/>
            <a:ext cx="312988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06868" y="1756420"/>
            <a:ext cx="350056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54903" y="1825988"/>
            <a:ext cx="333939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4217694" y="1956555"/>
            <a:ext cx="127748" cy="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5581072" y="1956944"/>
            <a:ext cx="127750" cy="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870092" y="1020610"/>
            <a:ext cx="1218071" cy="457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221063" y="833335"/>
            <a:ext cx="1218071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10999" y="1860302"/>
            <a:ext cx="1308025" cy="11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3985590" y="931511"/>
            <a:ext cx="159011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3336543" y="744235"/>
            <a:ext cx="1590113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12500" y="1958073"/>
            <a:ext cx="1305607" cy="3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392343" y="705758"/>
            <a:ext cx="2594476" cy="77511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5" name="Group 74"/>
          <p:cNvGrpSpPr/>
          <p:nvPr/>
        </p:nvGrpSpPr>
        <p:grpSpPr>
          <a:xfrm>
            <a:off x="6471478" y="755948"/>
            <a:ext cx="2451490" cy="660788"/>
            <a:chOff x="6436649" y="1116792"/>
            <a:chExt cx="2438296" cy="657729"/>
          </a:xfrm>
        </p:grpSpPr>
        <p:sp>
          <p:nvSpPr>
            <p:cNvPr id="76" name="TextBox 75"/>
            <p:cNvSpPr txBox="1"/>
            <p:nvPr/>
          </p:nvSpPr>
          <p:spPr>
            <a:xfrm>
              <a:off x="6446120" y="1116792"/>
              <a:ext cx="512242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36649" y="1405706"/>
              <a:ext cx="510638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46506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01656" y="1263627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1946" y="1116792"/>
              <a:ext cx="538448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BD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12429" y="1405706"/>
              <a:ext cx="578524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QM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44084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926284" y="1263627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346566" y="1116792"/>
              <a:ext cx="525066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37055" y="1405706"/>
              <a:ext cx="537890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PM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8365521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7"/>
          <p:cNvGrpSpPr/>
          <p:nvPr/>
        </p:nvGrpSpPr>
        <p:grpSpPr>
          <a:xfrm>
            <a:off x="6472960" y="745594"/>
            <a:ext cx="2464944" cy="660263"/>
            <a:chOff x="6436649" y="1116792"/>
            <a:chExt cx="2451678" cy="657206"/>
          </a:xfrm>
        </p:grpSpPr>
        <p:sp>
          <p:nvSpPr>
            <p:cNvPr id="99" name="TextBox 98"/>
            <p:cNvSpPr txBox="1"/>
            <p:nvPr/>
          </p:nvSpPr>
          <p:spPr>
            <a:xfrm>
              <a:off x="6446120" y="1116792"/>
              <a:ext cx="512242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36649" y="1405706"/>
              <a:ext cx="519212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646506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999275" y="1261246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21946" y="1116792"/>
              <a:ext cx="538448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BD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412429" y="1405706"/>
              <a:ext cx="578524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QM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744084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926284" y="1261246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46566" y="1116792"/>
              <a:ext cx="525066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37055" y="1405706"/>
              <a:ext cx="551272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PM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65521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694819" y="2517523"/>
            <a:ext cx="32265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008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96021" y="2517523"/>
            <a:ext cx="32265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99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87874" y="2517523"/>
            <a:ext cx="32265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0066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54668" y="1946586"/>
            <a:ext cx="375843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18" name="Cloud Callout 117"/>
          <p:cNvSpPr/>
          <p:nvPr/>
        </p:nvSpPr>
        <p:spPr>
          <a:xfrm>
            <a:off x="4284702" y="2428210"/>
            <a:ext cx="4093999" cy="1722486"/>
          </a:xfrm>
          <a:prstGeom prst="cloudCallout">
            <a:avLst>
              <a:gd name="adj1" fmla="val -76037"/>
              <a:gd name="adj2" fmla="val -6342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2982" y="2930632"/>
            <a:ext cx="2583841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Triangles are similar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by which criterion ??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70317" y="3083725"/>
            <a:ext cx="182957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SSS criterion </a:t>
            </a:r>
          </a:p>
        </p:txBody>
      </p:sp>
      <p:cxnSp>
        <p:nvCxnSpPr>
          <p:cNvPr id="124" name="Straight Connector 123"/>
          <p:cNvCxnSpPr/>
          <p:nvPr/>
        </p:nvCxnSpPr>
        <p:spPr>
          <a:xfrm rot="5400000">
            <a:off x="3461307" y="3598057"/>
            <a:ext cx="2526296" cy="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37"/>
          <p:cNvGrpSpPr/>
          <p:nvPr/>
        </p:nvGrpSpPr>
        <p:grpSpPr>
          <a:xfrm>
            <a:off x="7390081" y="1569344"/>
            <a:ext cx="1520147" cy="660788"/>
            <a:chOff x="7350274" y="1562078"/>
            <a:chExt cx="1511966" cy="657729"/>
          </a:xfrm>
        </p:grpSpPr>
        <p:sp>
          <p:nvSpPr>
            <p:cNvPr id="127" name="TextBox 126"/>
            <p:cNvSpPr txBox="1"/>
            <p:nvPr/>
          </p:nvSpPr>
          <p:spPr>
            <a:xfrm>
              <a:off x="7359745" y="1562078"/>
              <a:ext cx="512242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350274" y="1850992"/>
              <a:ext cx="510638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378693" y="1896805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915281" y="1708913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335571" y="1562078"/>
              <a:ext cx="526669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326054" y="1850992"/>
              <a:ext cx="5346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8354473" y="1896805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38"/>
          <p:cNvGrpSpPr/>
          <p:nvPr/>
        </p:nvGrpSpPr>
        <p:grpSpPr>
          <a:xfrm>
            <a:off x="7389959" y="1556944"/>
            <a:ext cx="1529893" cy="660214"/>
            <a:chOff x="7350153" y="1562436"/>
            <a:chExt cx="1521659" cy="657158"/>
          </a:xfrm>
        </p:grpSpPr>
        <p:sp>
          <p:nvSpPr>
            <p:cNvPr id="27" name="TextBox 26"/>
            <p:cNvSpPr txBox="1"/>
            <p:nvPr/>
          </p:nvSpPr>
          <p:spPr>
            <a:xfrm>
              <a:off x="7362051" y="1562436"/>
              <a:ext cx="512242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0153" y="1851302"/>
              <a:ext cx="519212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379408" y="1897091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915951" y="1709211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5706" y="1562436"/>
              <a:ext cx="526669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25348" y="1851302"/>
              <a:ext cx="546464" cy="368292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352996" y="1897091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/>
          <p:cNvCxnSpPr/>
          <p:nvPr/>
        </p:nvCxnSpPr>
        <p:spPr>
          <a:xfrm>
            <a:off x="1247569" y="641684"/>
            <a:ext cx="1905001" cy="12180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09404" y="1859721"/>
            <a:ext cx="2743201" cy="158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49014" y="366011"/>
            <a:ext cx="1905001" cy="159011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10849" y="1956124"/>
            <a:ext cx="2743201" cy="207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221063" y="831900"/>
            <a:ext cx="1218071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>
            <a:off x="3336543" y="742799"/>
            <a:ext cx="1590113" cy="8382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818589" y="2564954"/>
            <a:ext cx="32265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008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15710" y="2957298"/>
            <a:ext cx="33393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99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31846" y="2569739"/>
            <a:ext cx="322659" cy="340129"/>
          </a:xfrm>
          <a:prstGeom prst="rect">
            <a:avLst/>
          </a:prstGeom>
          <a:noFill/>
          <a:ln>
            <a:noFill/>
          </a:ln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0066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54" name="Cloud Callout 153"/>
          <p:cNvSpPr/>
          <p:nvPr/>
        </p:nvSpPr>
        <p:spPr>
          <a:xfrm>
            <a:off x="478035" y="2428210"/>
            <a:ext cx="4093999" cy="1722486"/>
          </a:xfrm>
          <a:prstGeom prst="cloudCallout">
            <a:avLst>
              <a:gd name="adj1" fmla="val 22698"/>
              <a:gd name="adj2" fmla="val -8628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6281" y="2930632"/>
            <a:ext cx="2583841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Triangles are similar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by which criterion ??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3616" y="3083725"/>
            <a:ext cx="182957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SAS criterion </a:t>
            </a:r>
          </a:p>
        </p:txBody>
      </p:sp>
      <p:sp>
        <p:nvSpPr>
          <p:cNvPr id="161" name="Oval 160"/>
          <p:cNvSpPr/>
          <p:nvPr/>
        </p:nvSpPr>
        <p:spPr>
          <a:xfrm>
            <a:off x="170009" y="2510346"/>
            <a:ext cx="610480" cy="774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1170708" y="2510346"/>
            <a:ext cx="610480" cy="774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078106" y="2510346"/>
            <a:ext cx="610480" cy="774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5342165" y="2613212"/>
            <a:ext cx="610480" cy="774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6338913" y="2613212"/>
            <a:ext cx="610480" cy="7743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6227978" y="3224889"/>
            <a:ext cx="285835" cy="18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5836151" y="3224889"/>
            <a:ext cx="285835" cy="18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7603229" y="322277"/>
            <a:ext cx="1421699" cy="369332"/>
            <a:chOff x="3817051" y="234808"/>
            <a:chExt cx="1421699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(Q.14)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40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8994E-6 1.71216E-6 L -0.68627 0.35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00" y="1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917E-6 1.6739E-7 L -0.22003 0.2176 " pathEditMode="relative" ptsTypes="AA">
                                      <p:cBhvr>
                                        <p:cTn id="2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1414 -0.13383 " pathEditMode="relative" ptsTypes="AA">
                                      <p:cBhvr>
                                        <p:cTn id="2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1414 -0.13383 " pathEditMode="relative" ptsTypes="AA">
                                      <p:cBhvr>
                                        <p:cTn id="2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1414 -0.13383 " pathEditMode="relative" ptsTypes="AA">
                                      <p:cBhvr>
                                        <p:cTn id="26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6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5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0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000"/>
                            </p:stCondLst>
                            <p:childTnLst>
                              <p:par>
                                <p:cTn id="3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41" grpId="0" animBg="1"/>
      <p:bldP spid="122" grpId="0" animBg="1"/>
      <p:bldP spid="122" grpId="1" animBg="1"/>
      <p:bldP spid="122" grpId="2" animBg="1"/>
      <p:bldP spid="122" grpId="3" animBg="1"/>
      <p:bldP spid="121" grpId="0" animBg="1"/>
      <p:bldP spid="121" grpId="1" animBg="1"/>
      <p:bldP spid="121" grpId="2" animBg="1"/>
      <p:bldP spid="121" grpId="3" animBg="1"/>
      <p:bldP spid="43" grpId="0" animBg="1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5" grpId="1"/>
      <p:bldP spid="36" grpId="0"/>
      <p:bldP spid="36" grpId="1"/>
      <p:bldP spid="37" grpId="0"/>
      <p:bldP spid="37" grpId="1"/>
      <p:bldP spid="39" grpId="0"/>
      <p:bldP spid="41" grpId="0"/>
      <p:bldP spid="42" grpId="0"/>
      <p:bldP spid="44" grpId="0"/>
      <p:bldP spid="74" grpId="0" animBg="1"/>
      <p:bldP spid="111" grpId="0"/>
      <p:bldP spid="111" grpId="1"/>
      <p:bldP spid="113" grpId="0"/>
      <p:bldP spid="113" grpId="1"/>
      <p:bldP spid="115" grpId="0"/>
      <p:bldP spid="115" grpId="1"/>
      <p:bldP spid="118" grpId="0" animBg="1"/>
      <p:bldP spid="118" grpId="1" animBg="1"/>
      <p:bldP spid="119" grpId="0"/>
      <p:bldP spid="119" grpId="1"/>
      <p:bldP spid="120" grpId="0"/>
      <p:bldP spid="120" grpId="1"/>
      <p:bldP spid="148" grpId="0"/>
      <p:bldP spid="148" grpId="1"/>
      <p:bldP spid="150" grpId="0"/>
      <p:bldP spid="150" grpId="1"/>
      <p:bldP spid="152" grpId="0"/>
      <p:bldP spid="152" grpId="1"/>
      <p:bldP spid="154" grpId="0" animBg="1"/>
      <p:bldP spid="154" grpId="1" animBg="1"/>
      <p:bldP spid="155" grpId="0"/>
      <p:bldP spid="155" grpId="1"/>
      <p:bldP spid="156" grpId="0"/>
      <p:bldP spid="156" grpId="1"/>
      <p:bldP spid="161" grpId="0" animBg="1"/>
      <p:bldP spid="161" grpId="1" animBg="1"/>
      <p:bldP spid="162" grpId="0" animBg="1"/>
      <p:bldP spid="162" grpId="1" animBg="1"/>
      <p:bldP spid="176" grpId="0" animBg="1"/>
      <p:bldP spid="176" grpId="1" animBg="1"/>
      <p:bldP spid="188" grpId="0" animBg="1"/>
      <p:bldP spid="188" grpId="1" animBg="1"/>
      <p:bldP spid="189" grpId="0" animBg="1"/>
      <p:bldP spid="18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058" y="4332691"/>
            <a:ext cx="1119195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A(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PQR)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327" y="4034148"/>
            <a:ext cx="1101561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A(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ABC)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523" y="277989"/>
            <a:ext cx="5875277" cy="43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sz="2200" dirty="0">
                <a:solidFill>
                  <a:prstClr val="white"/>
                </a:solidFill>
                <a:latin typeface="Century Schoolbook" pitchFamily="18" charset="0"/>
              </a:rPr>
              <a:t>AREAS OF SIMILAR TRIANGLES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96858" y="766298"/>
            <a:ext cx="7856860" cy="66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805898">
              <a:spcBef>
                <a:spcPct val="50000"/>
              </a:spcBef>
            </a:pPr>
            <a:r>
              <a:rPr lang="en-US" sz="1800" b="1" dirty="0">
                <a:solidFill>
                  <a:prstClr val="white"/>
                </a:solidFill>
                <a:latin typeface="Century Schoolbook" pitchFamily="18" charset="0"/>
              </a:rPr>
              <a:t>The  ratio of the areas of two similar triangles  is equal to </a:t>
            </a:r>
          </a:p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1800" b="1" dirty="0">
                <a:solidFill>
                  <a:prstClr val="white"/>
                </a:solidFill>
                <a:latin typeface="Century Schoolbook" pitchFamily="18" charset="0"/>
              </a:rPr>
              <a:t>the ratio of the squares of their corresponding sides.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634" y="764077"/>
            <a:ext cx="6606480" cy="36932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The  ratio of the areas of two similar triangles</a:t>
            </a:r>
            <a:endParaRPr lang="en-IN" sz="18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221376" y="2454070"/>
            <a:ext cx="1443037" cy="987425"/>
          </a:xfrm>
          <a:prstGeom prst="triangle">
            <a:avLst>
              <a:gd name="adj" fmla="val 26769"/>
            </a:avLst>
          </a:prstGeom>
          <a:noFill/>
          <a:ln w="28575" algn="ctr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/>
          <a:p>
            <a:pPr defTabSz="805898"/>
            <a:endParaRPr lang="en-US" sz="1600">
              <a:solidFill>
                <a:srgbClr val="8064A2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544" y="1380254"/>
            <a:ext cx="3915818" cy="2312094"/>
            <a:chOff x="467544" y="1380254"/>
            <a:chExt cx="3915818" cy="2312094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780631" y="1728398"/>
              <a:ext cx="2538412" cy="1703388"/>
            </a:xfrm>
            <a:prstGeom prst="triangle">
              <a:avLst>
                <a:gd name="adj" fmla="val 26769"/>
              </a:avLst>
            </a:prstGeom>
            <a:noFill/>
            <a:ln w="285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9" tIns="45714" rIns="91429" bIns="45714" anchor="ctr"/>
            <a:lstStyle/>
            <a:p>
              <a:pPr defTabSz="805898"/>
              <a:endParaRPr lang="en-US" sz="1600">
                <a:solidFill>
                  <a:srgbClr val="9BBB59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282016" y="1380254"/>
              <a:ext cx="107473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sz="2000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308624" y="3292238"/>
              <a:ext cx="107473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sz="2000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C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67544" y="3240893"/>
              <a:ext cx="107473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805898">
                <a:spcBef>
                  <a:spcPct val="50000"/>
                </a:spcBef>
              </a:pPr>
              <a:r>
                <a:rPr lang="en-US" sz="2000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648424" y="3291253"/>
            <a:ext cx="1073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R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885257" y="3267058"/>
            <a:ext cx="10731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468634" y="2113905"/>
            <a:ext cx="10747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6758" y="3651871"/>
            <a:ext cx="760070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87272" y="3657643"/>
            <a:ext cx="297518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</a:t>
            </a:r>
            <a:endParaRPr lang="en-IN" sz="16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4608" y="3670860"/>
            <a:ext cx="843877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Symbol" pitchFamily="18" charset="2"/>
                <a:sym typeface="Symbol"/>
              </a:rPr>
              <a:t>D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Bookman Old Style" pitchFamily="18" charset="0"/>
                <a:sym typeface="Symbol"/>
              </a:rPr>
              <a:t>PQR</a:t>
            </a:r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55576" y="4371950"/>
            <a:ext cx="10080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74398" y="763841"/>
            <a:ext cx="1436590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is equal to</a:t>
            </a:r>
            <a:endParaRPr lang="en-IN" sz="18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6724" y="4136820"/>
            <a:ext cx="340136" cy="400097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339864" y="4362425"/>
            <a:ext cx="5040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6024" y="1050792"/>
            <a:ext cx="7612797" cy="36932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the ratio of the squares of their corresponding sides</a:t>
            </a:r>
            <a:endParaRPr lang="en-IN" sz="18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7235" y="4025470"/>
            <a:ext cx="739283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(AB)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6856" y="4025032"/>
            <a:ext cx="500436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7235" y="4303991"/>
            <a:ext cx="750504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(PQ)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36856" y="4303551"/>
            <a:ext cx="511656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PQ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318328" y="4340325"/>
            <a:ext cx="5040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26173" y="4022420"/>
            <a:ext cx="744092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(BC)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96269" y="4021981"/>
            <a:ext cx="505244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6173" y="4300941"/>
            <a:ext cx="761725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(QR)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301411" y="4300501"/>
            <a:ext cx="522878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QR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14941" y="4136819"/>
            <a:ext cx="340136" cy="400097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401870" y="4350014"/>
            <a:ext cx="5040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9241" y="4022584"/>
            <a:ext cx="739283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(AC)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98862" y="4022145"/>
            <a:ext cx="500436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19241" y="4301104"/>
            <a:ext cx="745695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(PR)</a:t>
            </a:r>
            <a:r>
              <a:rPr lang="en-IN" sz="1600" b="1" baseline="30000" dirty="0">
                <a:solidFill>
                  <a:srgbClr val="9BBB59">
                    <a:lumMod val="40000"/>
                    <a:lumOff val="6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394479" y="4300666"/>
            <a:ext cx="506848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</a:t>
            </a:r>
            <a:endParaRPr lang="en-IN" sz="16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5458" y="4136982"/>
            <a:ext cx="340136" cy="400097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0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752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7" grpId="1"/>
      <p:bldP spid="9" grpId="0" animBg="1"/>
      <p:bldP spid="14" grpId="0"/>
      <p:bldP spid="15" grpId="0"/>
      <p:bldP spid="16" grpId="0"/>
      <p:bldP spid="21" grpId="0"/>
      <p:bldP spid="21" grpId="1"/>
      <p:bldP spid="22" grpId="0"/>
      <p:bldP spid="24" grpId="0"/>
      <p:bldP spid="24" grpId="1"/>
      <p:bldP spid="26" grpId="0"/>
      <p:bldP spid="28" grpId="0"/>
      <p:bldP spid="31" grpId="0"/>
      <p:bldP spid="33" grpId="0"/>
      <p:bldP spid="34" grpId="0"/>
      <p:bldP spid="37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0359" y="4594081"/>
            <a:ext cx="1980324" cy="418076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98" tIns="45302" rIns="90598" bIns="45302" rtlCol="0" anchor="ctr"/>
          <a:lstStyle/>
          <a:p>
            <a:pPr algn="ctr" defTabSz="805898"/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  <a:p>
            <a:pPr algn="ctr" defTabSz="805898"/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150" y="521789"/>
            <a:ext cx="7258545" cy="368488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Let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 ~ 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 and their areas be, respectively, 64cm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626" y="532063"/>
            <a:ext cx="445858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Q.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7172" y="811218"/>
            <a:ext cx="4461381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and 121cm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. If EF = 15.4cm,find BC.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3013" y="1130146"/>
            <a:ext cx="857830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533" y="1128379"/>
            <a:ext cx="792107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Soln.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0105" y="1128379"/>
            <a:ext cx="129224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(given)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7649" y="1857007"/>
            <a:ext cx="1237033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6943" y="1511452"/>
            <a:ext cx="444255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6943" y="1805896"/>
            <a:ext cx="444255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err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0393" y="1650774"/>
            <a:ext cx="320824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8187" y="1504560"/>
            <a:ext cx="63020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020882" y="1829794"/>
            <a:ext cx="524623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2581" y="1805896"/>
            <a:ext cx="607762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EF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261583" y="1494125"/>
            <a:ext cx="4276889" cy="1225539"/>
            <a:chOff x="4369059" y="1022492"/>
            <a:chExt cx="4081463" cy="1272879"/>
          </a:xfrm>
        </p:grpSpPr>
        <p:sp>
          <p:nvSpPr>
            <p:cNvPr id="19" name="Double Bracket 18"/>
            <p:cNvSpPr/>
            <p:nvPr/>
          </p:nvSpPr>
          <p:spPr>
            <a:xfrm>
              <a:off x="4763644" y="1022492"/>
              <a:ext cx="3629269" cy="1272879"/>
            </a:xfrm>
            <a:prstGeom prst="bracketPair">
              <a:avLst>
                <a:gd name="adj" fmla="val 6949"/>
              </a:avLst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05898"/>
              <a:endParaRPr lang="en-US" sz="1600" b="1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grpSp>
          <p:nvGrpSpPr>
            <p:cNvPr id="20" name="Group 61"/>
            <p:cNvGrpSpPr/>
            <p:nvPr/>
          </p:nvGrpSpPr>
          <p:grpSpPr>
            <a:xfrm>
              <a:off x="4369059" y="1074706"/>
              <a:ext cx="4081463" cy="1087290"/>
              <a:chOff x="4369059" y="1074706"/>
              <a:chExt cx="4081463" cy="108729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78861" y="1083780"/>
                <a:ext cx="3571661" cy="1078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The ratio of the areas of two similar triangles is equal to the ratio of the squares of the corresponding sides 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69059" y="1074706"/>
                <a:ext cx="357790" cy="33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...</a:t>
                </a:r>
              </a:p>
            </p:txBody>
          </p:sp>
        </p:grpSp>
      </p:grpSp>
      <p:sp>
        <p:nvSpPr>
          <p:cNvPr id="23" name="Rectangle 22"/>
          <p:cNvSpPr/>
          <p:nvPr/>
        </p:nvSpPr>
        <p:spPr>
          <a:xfrm>
            <a:off x="2130912" y="2258533"/>
            <a:ext cx="483431" cy="368488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64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4335" y="2535420"/>
            <a:ext cx="58211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121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89651" y="2579969"/>
            <a:ext cx="524623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0393" y="2373162"/>
            <a:ext cx="32082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19493" y="2258533"/>
            <a:ext cx="63020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076932" y="2579969"/>
            <a:ext cx="698273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71248" y="2535420"/>
            <a:ext cx="913935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(15.4)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7709" y="2373162"/>
            <a:ext cx="381738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7709" y="3653981"/>
            <a:ext cx="381738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3118" y="3647051"/>
            <a:ext cx="542038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50393" y="3647051"/>
            <a:ext cx="32082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023253" y="3846352"/>
            <a:ext cx="1038527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71204" y="3480680"/>
            <a:ext cx="316015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76200" y="3480680"/>
            <a:ext cx="333648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12054" y="3480680"/>
            <a:ext cx="64623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15.4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97588" y="3809969"/>
            <a:ext cx="44906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11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7709" y="4209906"/>
            <a:ext cx="381738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49297" y="4182458"/>
            <a:ext cx="542038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50393" y="4182458"/>
            <a:ext cx="32082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71179" y="4182458"/>
            <a:ext cx="316015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32522" y="4182458"/>
            <a:ext cx="333648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×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68342" y="4182458"/>
            <a:ext cx="51318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1.4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709" y="4634613"/>
            <a:ext cx="381738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46" name="Group 58"/>
          <p:cNvGrpSpPr/>
          <p:nvPr/>
        </p:nvGrpSpPr>
        <p:grpSpPr>
          <a:xfrm>
            <a:off x="2149298" y="4619854"/>
            <a:ext cx="1886632" cy="369334"/>
            <a:chOff x="1701586" y="4142302"/>
            <a:chExt cx="1886632" cy="369677"/>
          </a:xfrm>
        </p:grpSpPr>
        <p:sp>
          <p:nvSpPr>
            <p:cNvPr id="47" name="Rectangle 46"/>
            <p:cNvSpPr/>
            <p:nvPr/>
          </p:nvSpPr>
          <p:spPr>
            <a:xfrm>
              <a:off x="1701586" y="4142302"/>
              <a:ext cx="543739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BC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2718" y="4142304"/>
              <a:ext cx="322524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=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23503" y="4142304"/>
              <a:ext cx="1064715" cy="369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800" b="1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11.2 cm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956959" y="1130146"/>
            <a:ext cx="32082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~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66424" y="1130146"/>
            <a:ext cx="857830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36164" y="1511452"/>
            <a:ext cx="1054999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</a:t>
            </a:r>
            <a:r>
              <a:rPr lang="el-GR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Δ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36993" y="1805896"/>
            <a:ext cx="1054999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</a:t>
            </a:r>
            <a:r>
              <a:rPr lang="el-GR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Δ</a:t>
            </a:r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DEF)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39760" y="522538"/>
            <a:ext cx="7087826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ABC ~ </a:t>
            </a:r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DEF and their areas be, respectively, </a:t>
            </a:r>
            <a:r>
              <a:rPr lang="en-US" sz="1800" b="1" dirty="0" smtClean="0">
                <a:solidFill>
                  <a:srgbClr val="C00000"/>
                </a:solidFill>
                <a:latin typeface="Century Schoolbook" pitchFamily="18" charset="0"/>
              </a:rPr>
              <a:t>64cm</a:t>
            </a:r>
            <a:r>
              <a:rPr lang="en-US" sz="1800" b="1" baseline="30000" dirty="0" smtClean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endParaRPr lang="en-US" sz="18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85377" y="810974"/>
            <a:ext cx="1609074" cy="369802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and 121cm</a:t>
            </a:r>
            <a:r>
              <a:rPr lang="en-US" sz="1800" b="1" baseline="30000" dirty="0">
                <a:solidFill>
                  <a:srgbClr val="C00000"/>
                </a:solidFill>
                <a:latin typeface="Century Schoolbook" pitchFamily="18" charset="0"/>
              </a:rPr>
              <a:t>2</a:t>
            </a:r>
            <a:r>
              <a:rPr lang="en-US" sz="1800" b="1" dirty="0">
                <a:solidFill>
                  <a:srgbClr val="C00000"/>
                </a:solidFill>
                <a:latin typeface="Century Schoolbook" pitchFamily="18" charset="0"/>
              </a:rPr>
              <a:t> </a:t>
            </a:r>
            <a:endParaRPr lang="en-US" sz="1600" b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97624" y="2894000"/>
            <a:ext cx="483431" cy="368488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algn="ctr"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8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14807" y="3170887"/>
            <a:ext cx="44906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algn="ctr"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11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153147" y="3215436"/>
            <a:ext cx="394157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50393" y="3008629"/>
            <a:ext cx="32082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49118" y="2894000"/>
            <a:ext cx="542039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algn="ctr"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151100" y="3226322"/>
            <a:ext cx="549936" cy="0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97019" y="3170887"/>
            <a:ext cx="646234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algn="ctr"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15.4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47709" y="3008629"/>
            <a:ext cx="381738" cy="368488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60840" y="3008629"/>
            <a:ext cx="2658002" cy="368488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[Taking square root]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4790" y="152457"/>
            <a:ext cx="1421699" cy="369332"/>
            <a:chOff x="3817051" y="234808"/>
            <a:chExt cx="1421699" cy="369332"/>
          </a:xfrm>
        </p:grpSpPr>
        <p:sp>
          <p:nvSpPr>
            <p:cNvPr id="66" name="Rounded Rectangle 65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EX.6.4 (Q.1)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/>
      <p:bldP spid="15" grpId="0"/>
      <p:bldP spid="17" grpId="0"/>
      <p:bldP spid="23" grpId="0"/>
      <p:bldP spid="24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0" grpId="0"/>
      <p:bldP spid="51" grpId="0"/>
      <p:bldP spid="52" grpId="0"/>
      <p:bldP spid="53" grpId="0"/>
      <p:bldP spid="54" grpId="0"/>
      <p:bldP spid="54" grpId="1"/>
      <p:bldP spid="55" grpId="0"/>
      <p:bldP spid="55" grpId="1"/>
      <p:bldP spid="56" grpId="0"/>
      <p:bldP spid="57" grpId="0"/>
      <p:bldP spid="59" grpId="0"/>
      <p:bldP spid="60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nual Operation 3"/>
          <p:cNvSpPr/>
          <p:nvPr/>
        </p:nvSpPr>
        <p:spPr>
          <a:xfrm flipV="1">
            <a:off x="6239641" y="1301575"/>
            <a:ext cx="2257038" cy="12986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20"/>
              <a:gd name="connsiteY0" fmla="*/ 0 h 11419"/>
              <a:gd name="connsiteX1" fmla="*/ 10020 w 10020"/>
              <a:gd name="connsiteY1" fmla="*/ 1419 h 11419"/>
              <a:gd name="connsiteX2" fmla="*/ 8020 w 10020"/>
              <a:gd name="connsiteY2" fmla="*/ 11419 h 11419"/>
              <a:gd name="connsiteX3" fmla="*/ 2020 w 10020"/>
              <a:gd name="connsiteY3" fmla="*/ 11419 h 11419"/>
              <a:gd name="connsiteX4" fmla="*/ 0 w 10020"/>
              <a:gd name="connsiteY4" fmla="*/ 0 h 11419"/>
              <a:gd name="connsiteX0" fmla="*/ 0 w 11127"/>
              <a:gd name="connsiteY0" fmla="*/ 71 h 11490"/>
              <a:gd name="connsiteX1" fmla="*/ 11127 w 11127"/>
              <a:gd name="connsiteY1" fmla="*/ 0 h 11490"/>
              <a:gd name="connsiteX2" fmla="*/ 8020 w 11127"/>
              <a:gd name="connsiteY2" fmla="*/ 11490 h 11490"/>
              <a:gd name="connsiteX3" fmla="*/ 2020 w 11127"/>
              <a:gd name="connsiteY3" fmla="*/ 11490 h 11490"/>
              <a:gd name="connsiteX4" fmla="*/ 0 w 11127"/>
              <a:gd name="connsiteY4" fmla="*/ 71 h 1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7" h="11490">
                <a:moveTo>
                  <a:pt x="0" y="71"/>
                </a:moveTo>
                <a:lnTo>
                  <a:pt x="11127" y="0"/>
                </a:lnTo>
                <a:lnTo>
                  <a:pt x="8020" y="11490"/>
                </a:lnTo>
                <a:lnTo>
                  <a:pt x="2020" y="11490"/>
                </a:lnTo>
                <a:lnTo>
                  <a:pt x="0" y="7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621" y="521350"/>
            <a:ext cx="668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Diagonals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a trapezium ABCD with AB || DC intersect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each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other at the point O. If AB = 2 CD, find the ratio of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the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areas of triangles AOB and COD.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5" name="Isosceles Triangle 12"/>
          <p:cNvSpPr/>
          <p:nvPr/>
        </p:nvSpPr>
        <p:spPr>
          <a:xfrm flipV="1">
            <a:off x="6640414" y="1293267"/>
            <a:ext cx="1224280" cy="451358"/>
          </a:xfrm>
          <a:custGeom>
            <a:avLst/>
            <a:gdLst>
              <a:gd name="connsiteX0" fmla="*/ 0 w 1554480"/>
              <a:gd name="connsiteY0" fmla="*/ 521208 h 521208"/>
              <a:gd name="connsiteX1" fmla="*/ 885820 w 1554480"/>
              <a:gd name="connsiteY1" fmla="*/ 0 h 521208"/>
              <a:gd name="connsiteX2" fmla="*/ 1554480 w 1554480"/>
              <a:gd name="connsiteY2" fmla="*/ 521208 h 521208"/>
              <a:gd name="connsiteX3" fmla="*/ 0 w 1554480"/>
              <a:gd name="connsiteY3" fmla="*/ 521208 h 521208"/>
              <a:gd name="connsiteX0" fmla="*/ 0 w 1224280"/>
              <a:gd name="connsiteY0" fmla="*/ 540258 h 540258"/>
              <a:gd name="connsiteX1" fmla="*/ 555620 w 1224280"/>
              <a:gd name="connsiteY1" fmla="*/ 0 h 540258"/>
              <a:gd name="connsiteX2" fmla="*/ 1224280 w 1224280"/>
              <a:gd name="connsiteY2" fmla="*/ 521208 h 540258"/>
              <a:gd name="connsiteX3" fmla="*/ 0 w 1224280"/>
              <a:gd name="connsiteY3" fmla="*/ 540258 h 540258"/>
              <a:gd name="connsiteX0" fmla="*/ 0 w 1224280"/>
              <a:gd name="connsiteY0" fmla="*/ 451358 h 451358"/>
              <a:gd name="connsiteX1" fmla="*/ 641345 w 1224280"/>
              <a:gd name="connsiteY1" fmla="*/ 0 h 451358"/>
              <a:gd name="connsiteX2" fmla="*/ 1224280 w 1224280"/>
              <a:gd name="connsiteY2" fmla="*/ 432308 h 451358"/>
              <a:gd name="connsiteX3" fmla="*/ 0 w 1224280"/>
              <a:gd name="connsiteY3" fmla="*/ 451358 h 45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280" h="451358">
                <a:moveTo>
                  <a:pt x="0" y="451358"/>
                </a:moveTo>
                <a:lnTo>
                  <a:pt x="641345" y="0"/>
                </a:lnTo>
                <a:lnTo>
                  <a:pt x="1224280" y="432308"/>
                </a:lnTo>
                <a:lnTo>
                  <a:pt x="0" y="451358"/>
                </a:lnTo>
                <a:close/>
              </a:path>
            </a:pathLst>
          </a:custGeom>
          <a:solidFill>
            <a:srgbClr val="C50B94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" name="Isosceles Triangle 13"/>
          <p:cNvSpPr/>
          <p:nvPr/>
        </p:nvSpPr>
        <p:spPr>
          <a:xfrm>
            <a:off x="6216623" y="1745372"/>
            <a:ext cx="2286000" cy="856996"/>
          </a:xfrm>
          <a:custGeom>
            <a:avLst/>
            <a:gdLst>
              <a:gd name="connsiteX0" fmla="*/ 0 w 2286000"/>
              <a:gd name="connsiteY0" fmla="*/ 768096 h 768096"/>
              <a:gd name="connsiteX1" fmla="*/ 975025 w 2286000"/>
              <a:gd name="connsiteY1" fmla="*/ 0 h 768096"/>
              <a:gd name="connsiteX2" fmla="*/ 2286000 w 2286000"/>
              <a:gd name="connsiteY2" fmla="*/ 768096 h 768096"/>
              <a:gd name="connsiteX3" fmla="*/ 0 w 2286000"/>
              <a:gd name="connsiteY3" fmla="*/ 768096 h 768096"/>
              <a:gd name="connsiteX0" fmla="*/ 0 w 2286000"/>
              <a:gd name="connsiteY0" fmla="*/ 856996 h 856996"/>
              <a:gd name="connsiteX1" fmla="*/ 1076625 w 2286000"/>
              <a:gd name="connsiteY1" fmla="*/ 0 h 856996"/>
              <a:gd name="connsiteX2" fmla="*/ 2286000 w 2286000"/>
              <a:gd name="connsiteY2" fmla="*/ 856996 h 856996"/>
              <a:gd name="connsiteX3" fmla="*/ 0 w 2286000"/>
              <a:gd name="connsiteY3" fmla="*/ 856996 h 8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856996">
                <a:moveTo>
                  <a:pt x="0" y="856996"/>
                </a:moveTo>
                <a:lnTo>
                  <a:pt x="1076625" y="0"/>
                </a:lnTo>
                <a:lnTo>
                  <a:pt x="2286000" y="856996"/>
                </a:lnTo>
                <a:lnTo>
                  <a:pt x="0" y="856996"/>
                </a:lnTo>
                <a:close/>
              </a:path>
            </a:pathLst>
          </a:custGeom>
          <a:solidFill>
            <a:srgbClr val="FFC000">
              <a:alpha val="65098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flipH="1">
            <a:off x="8158438" y="2251571"/>
            <a:ext cx="604562" cy="665018"/>
          </a:xfrm>
          <a:prstGeom prst="arc">
            <a:avLst>
              <a:gd name="adj1" fmla="val 19445180"/>
              <a:gd name="adj2" fmla="val 2159662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6338133" y="968897"/>
            <a:ext cx="604562" cy="665018"/>
          </a:xfrm>
          <a:prstGeom prst="arc">
            <a:avLst>
              <a:gd name="adj1" fmla="val 8793294"/>
              <a:gd name="adj2" fmla="val 1081224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7099301" y="1561745"/>
            <a:ext cx="365760" cy="365760"/>
          </a:xfrm>
          <a:prstGeom prst="arc">
            <a:avLst>
              <a:gd name="adj1" fmla="val 12627211"/>
              <a:gd name="adj2" fmla="val 19305301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flipV="1">
            <a:off x="7099301" y="1578766"/>
            <a:ext cx="365760" cy="365760"/>
          </a:xfrm>
          <a:prstGeom prst="arc">
            <a:avLst>
              <a:gd name="adj1" fmla="val 13047658"/>
              <a:gd name="adj2" fmla="val 19792255"/>
            </a:avLst>
          </a:prstGeom>
          <a:solidFill>
            <a:srgbClr val="FF33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213" y="2378973"/>
            <a:ext cx="2101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[Alternate angles]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8213" y="2699730"/>
            <a:ext cx="3568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Vertically opposite angles]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8213" y="3037132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[by 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AA </a:t>
            </a:r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similarity criterion]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0641" y="2035845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AOB and COD,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934" y="2378973"/>
            <a:ext cx="82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BAO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1177" y="237897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20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686" y="2378973"/>
            <a:ext cx="87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DCO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6934" y="2699730"/>
            <a:ext cx="82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AOB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1177" y="269973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=</a:t>
            </a:r>
            <a:endParaRPr lang="en-US" sz="20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6686" y="2699730"/>
            <a:ext cx="87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COD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9701" y="3037132"/>
            <a:ext cx="861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AOB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41177" y="303713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~</a:t>
            </a:r>
            <a:endParaRPr lang="en-US" sz="20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6686" y="3037132"/>
            <a:ext cx="87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COD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78381" y="992267"/>
            <a:ext cx="2579216" cy="1914417"/>
            <a:chOff x="6078381" y="760043"/>
            <a:chExt cx="2579216" cy="1914417"/>
          </a:xfrm>
        </p:grpSpPr>
        <p:sp>
          <p:nvSpPr>
            <p:cNvPr id="26" name="TextBox 25"/>
            <p:cNvSpPr txBox="1"/>
            <p:nvPr/>
          </p:nvSpPr>
          <p:spPr>
            <a:xfrm>
              <a:off x="6078381" y="2335906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D</a:t>
              </a:r>
              <a:endPara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13608" y="760043"/>
              <a:ext cx="2443989" cy="1908616"/>
              <a:chOff x="6213608" y="760043"/>
              <a:chExt cx="2443989" cy="190861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213608" y="1058606"/>
                <a:ext cx="2286000" cy="1307392"/>
                <a:chOff x="6263158" y="1181574"/>
                <a:chExt cx="2286000" cy="1307392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683714" y="1188046"/>
                  <a:ext cx="123313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263158" y="2481541"/>
                  <a:ext cx="228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6268324" y="1181574"/>
                  <a:ext cx="430887" cy="13073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7909078" y="1188047"/>
                  <a:ext cx="640080" cy="12944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6634164" y="1069182"/>
                <a:ext cx="1849949" cy="128514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213608" y="1065078"/>
                <a:ext cx="1645920" cy="12801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508380" y="760043"/>
                <a:ext cx="340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8064A2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A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312631" y="233010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8064A2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C</a:t>
                </a:r>
                <a:endParaRPr lang="en-US" sz="1600" b="1" dirty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79862" y="77611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8064A2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B</a:t>
                </a:r>
                <a:endParaRPr lang="en-US" sz="1600" b="1" dirty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341587" y="1378400"/>
                <a:ext cx="356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Century Schoolbook" pitchFamily="18" charset="0"/>
                  </a:rPr>
                  <a:t>O</a:t>
                </a:r>
                <a:endParaRPr lang="en-US" sz="1600" b="1" dirty="0">
                  <a:solidFill>
                    <a:prstClr val="black"/>
                  </a:solidFill>
                  <a:latin typeface="Century Schoolbook" pitchFamily="18" charset="0"/>
                </a:endParaRPr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>
            <a:off x="6634164" y="1296207"/>
            <a:ext cx="1232388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16623" y="2589147"/>
            <a:ext cx="2286000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335" y="303713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</a:t>
            </a:r>
            <a:endParaRPr lang="en-US" sz="1600" b="1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800" y="1541495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Find 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-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63304" y="1541495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(AOB) : </a:t>
            </a:r>
            <a:r>
              <a:rPr lang="en-US" sz="1600" b="1" dirty="0" err="1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(COD)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634164" y="1301406"/>
            <a:ext cx="1881186" cy="1299368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6432" y="3501328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(AOB)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79803" y="3853753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67423" y="3819999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(COD)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65799" y="368230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0335" y="36346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65324" y="351415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252337" y="3855186"/>
            <a:ext cx="357677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56180" y="38295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CD</a:t>
            </a:r>
            <a:r>
              <a:rPr lang="en-US" sz="1600" b="1" baseline="30000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10014" y="3385825"/>
            <a:ext cx="3629627" cy="954107"/>
            <a:chOff x="1433066" y="1460494"/>
            <a:chExt cx="3629627" cy="954107"/>
          </a:xfrm>
        </p:grpSpPr>
        <p:sp>
          <p:nvSpPr>
            <p:cNvPr id="54" name="Rectangle 53"/>
            <p:cNvSpPr/>
            <p:nvPr/>
          </p:nvSpPr>
          <p:spPr>
            <a:xfrm>
              <a:off x="1433066" y="1657350"/>
              <a:ext cx="6254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…(</a:t>
              </a:r>
              <a:r>
                <a:rPr lang="en-US" sz="1600" b="1" dirty="0" err="1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i</a:t>
              </a:r>
              <a:r>
                <a:rPr lang="en-US" sz="16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)</a:t>
              </a:r>
              <a:endPara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55" name="Left Bracket 54"/>
            <p:cNvSpPr/>
            <p:nvPr/>
          </p:nvSpPr>
          <p:spPr>
            <a:xfrm flipH="1">
              <a:off x="4860158" y="1471794"/>
              <a:ext cx="91440" cy="896977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56" name="Left Bracket 55"/>
            <p:cNvSpPr/>
            <p:nvPr/>
          </p:nvSpPr>
          <p:spPr>
            <a:xfrm rot="10800000" flipH="1">
              <a:off x="2040030" y="1499605"/>
              <a:ext cx="89341" cy="809894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798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11244" y="1460494"/>
              <a:ext cx="2951449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The ratio of the areas of </a:t>
              </a:r>
            </a:p>
            <a:p>
              <a:r>
                <a:rPr lang="en-US" sz="14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two similar triangles is equal </a:t>
              </a:r>
            </a:p>
            <a:p>
              <a:r>
                <a:rPr lang="en-US" sz="14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to the ratio of the squares of </a:t>
              </a:r>
            </a:p>
            <a:p>
              <a:r>
                <a:rPr lang="en-US" sz="1400" b="1" dirty="0" smtClean="0">
                  <a:solidFill>
                    <a:srgbClr val="8064A2">
                      <a:lumMod val="20000"/>
                      <a:lumOff val="80000"/>
                    </a:srgbClr>
                  </a:solidFill>
                  <a:latin typeface="Century Schoolbook" pitchFamily="18" charset="0"/>
                </a:rPr>
                <a:t>the corresponding sides    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299435" y="2035845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214676" y="1297579"/>
            <a:ext cx="1645920" cy="1280161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10335" y="45139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Symbol" pitchFamily="18" charset="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82661" y="4315813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(AOB)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937932" y="4660618"/>
            <a:ext cx="91440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63652" y="4634484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en-US" sz="1600" b="1" dirty="0" err="1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ar</a:t>
            </a:r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(COD)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80782" y="449678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348566" y="4669671"/>
            <a:ext cx="357677" cy="2226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52409" y="464400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CD</a:t>
            </a:r>
            <a:endParaRPr lang="en-US" sz="1600" b="1" baseline="300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61553" y="433993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endParaRPr lang="en-US" sz="1600" b="1" baseline="300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8" name="Double Bracket 67"/>
          <p:cNvSpPr/>
          <p:nvPr/>
        </p:nvSpPr>
        <p:spPr>
          <a:xfrm>
            <a:off x="2251520" y="4358982"/>
            <a:ext cx="542296" cy="614056"/>
          </a:xfrm>
          <a:prstGeom prst="bracketPair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44382" y="420139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8064A2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8064A2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612" y="32546"/>
            <a:ext cx="285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EX.6.4 (Q.2)</a:t>
            </a:r>
            <a:endParaRPr lang="en-US" sz="30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35" presetClass="emph" presetSubtype="0" repeatCount="3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build="p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2" grpId="0"/>
      <p:bldP spid="58" grpId="0"/>
      <p:bldP spid="60" grpId="0"/>
      <p:bldP spid="61" grpId="0"/>
      <p:bldP spid="63" grpId="0"/>
      <p:bldP spid="64" grpId="0"/>
      <p:bldP spid="66" grpId="0"/>
      <p:bldP spid="67" grpId="0"/>
      <p:bldP spid="68" grpId="0" animBg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077690" y="4629564"/>
            <a:ext cx="3048000" cy="38784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0235" tIns="45121" rIns="90235" bIns="45121" rtlCol="0" anchor="ctr"/>
          <a:lstStyle/>
          <a:p>
            <a:pPr algn="ctr" defTabSz="805898">
              <a:defRPr/>
            </a:pPr>
            <a:endParaRPr lang="en-US" sz="1600" b="1" kern="0" dirty="0">
              <a:solidFill>
                <a:prstClr val="black"/>
              </a:solidFill>
              <a:latin typeface="Century Schoolbook" pitchFamily="18" charset="0"/>
            </a:endParaRPr>
          </a:p>
          <a:p>
            <a:pPr algn="ctr" defTabSz="805898">
              <a:defRPr/>
            </a:pPr>
            <a:endParaRPr lang="en-US" sz="1600" b="1" kern="0" dirty="0">
              <a:solidFill>
                <a:prstClr val="black"/>
              </a:solidFill>
              <a:latin typeface="Century Schoolbook" pitchFamily="18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3963270" y="727533"/>
            <a:ext cx="1097185" cy="2671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911" y="448780"/>
            <a:ext cx="668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Q. Diagonals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of a trapezium ABCD with AB || DC intersect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each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other at the point O. If AB = 2 CD, find the ratio of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the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areas of triangles AOB and COD.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44769" y="2247111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(AOB)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067382" y="2591916"/>
            <a:ext cx="914400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925760" y="2565782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(COD)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042890" y="242808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478016" y="2600969"/>
            <a:ext cx="357677" cy="2226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414517" y="257530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CD</a:t>
            </a:r>
            <a:endParaRPr lang="en-US" sz="16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85501" y="3088170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(AOB)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25532" y="3440595"/>
            <a:ext cx="914400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866492" y="3406841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(COD)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5145" y="322152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>
                <a:solidFill>
                  <a:srgbClr val="EEECE1"/>
                </a:solidFill>
                <a:latin typeface="Symbol" pitchFamily="18" charset="2"/>
              </a:rPr>
              <a:t>\</a:t>
            </a:r>
            <a:endParaRPr lang="en-US" sz="1600" kern="0" dirty="0">
              <a:solidFill>
                <a:srgbClr val="EEECE1"/>
              </a:solidFill>
              <a:latin typeface="Symbol" pitchFamily="18" charset="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42890" y="326914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2439124" y="2319410"/>
            <a:ext cx="484142" cy="2398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739" tIns="45872" rIns="91739" bIns="45872" rtlCol="0" anchor="ctr"/>
          <a:lstStyle/>
          <a:p>
            <a:pPr algn="ctr" defTabSz="807992">
              <a:defRPr/>
            </a:pPr>
            <a:endParaRPr lang="en-US" sz="1600" b="1" kern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23661" y="227123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AB</a:t>
            </a:r>
            <a:endParaRPr lang="en-US" sz="16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2684" y="3902979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(AOB)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45575" y="4255404"/>
            <a:ext cx="914400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863675" y="4221650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(COD)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042890" y="407225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entury Schoolbook" pitchFamily="18" charset="0"/>
              </a:rPr>
              <a:t>=</a:t>
            </a:r>
            <a:endParaRPr lang="en-US" sz="16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05839" y="389128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4</a:t>
            </a:r>
            <a:endParaRPr lang="en-US" sz="1600" b="1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363701" y="4232309"/>
            <a:ext cx="218971" cy="2226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296695" y="420664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1</a:t>
            </a:r>
            <a:endParaRPr lang="en-US" sz="1600" b="1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8210" y="405994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>
                <a:solidFill>
                  <a:srgbClr val="EEECE1"/>
                </a:solidFill>
                <a:latin typeface="Symbol" pitchFamily="18" charset="2"/>
              </a:rPr>
              <a:t>\</a:t>
            </a:r>
            <a:endParaRPr lang="en-US" sz="1600" kern="0" dirty="0">
              <a:solidFill>
                <a:srgbClr val="EEECE1"/>
              </a:solidFill>
              <a:latin typeface="Symbol" pitchFamily="18" charset="2"/>
            </a:endParaRPr>
          </a:p>
        </p:txBody>
      </p:sp>
      <p:sp>
        <p:nvSpPr>
          <p:cNvPr id="82" name="Double Bracket 81"/>
          <p:cNvSpPr/>
          <p:nvPr/>
        </p:nvSpPr>
        <p:spPr>
          <a:xfrm>
            <a:off x="2413628" y="2290280"/>
            <a:ext cx="542296" cy="614056"/>
          </a:xfrm>
          <a:prstGeom prst="bracketPair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906490" y="21326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EEECE1"/>
                </a:solidFill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546336" y="3439169"/>
            <a:ext cx="514066" cy="0"/>
          </a:xfrm>
          <a:prstGeom prst="line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561638" y="341350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CD</a:t>
            </a:r>
            <a:endParaRPr lang="en-US" sz="16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59323" y="310943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2 CD</a:t>
            </a:r>
            <a:endParaRPr lang="en-US" sz="16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87" name="Double Bracket 86"/>
          <p:cNvSpPr/>
          <p:nvPr/>
        </p:nvSpPr>
        <p:spPr>
          <a:xfrm>
            <a:off x="2449290" y="3128480"/>
            <a:ext cx="670744" cy="614056"/>
          </a:xfrm>
          <a:prstGeom prst="bracketPair">
            <a:avLst/>
          </a:prstGeom>
          <a:noFill/>
          <a:ln w="19050" cap="flat" cmpd="sng" algn="ctr">
            <a:solidFill>
              <a:schemeClr val="accent3">
                <a:lumMod val="20000"/>
                <a:lumOff val="8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60402" y="2970894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EEECE1"/>
                </a:solidFill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2730381" y="3204010"/>
            <a:ext cx="347948" cy="149321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H="1">
            <a:off x="2621512" y="3525560"/>
            <a:ext cx="347468" cy="13807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1007596" y="4636404"/>
            <a:ext cx="3191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(AOB</a:t>
            </a:r>
            <a:r>
              <a:rPr lang="en-US" sz="1600" b="1" kern="0" dirty="0">
                <a:solidFill>
                  <a:srgbClr val="EEECE1"/>
                </a:solidFill>
                <a:latin typeface="Century Schoolbook" pitchFamily="18" charset="0"/>
              </a:rPr>
              <a:t>) : </a:t>
            </a:r>
            <a:r>
              <a:rPr lang="en-US" sz="1600" b="1" kern="0" dirty="0" err="1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(COD)  =  4 : 1 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13122" y="463640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>
                <a:solidFill>
                  <a:srgbClr val="EEECE1"/>
                </a:solidFill>
                <a:latin typeface="Symbol" pitchFamily="18" charset="2"/>
              </a:rPr>
              <a:t>\</a:t>
            </a:r>
            <a:endParaRPr lang="en-US" sz="1600" kern="0" dirty="0">
              <a:solidFill>
                <a:srgbClr val="EEECE1"/>
              </a:solidFill>
              <a:latin typeface="Symbol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27131" y="3266231"/>
            <a:ext cx="1585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[Q AB = 2CD]</a:t>
            </a:r>
            <a:endParaRPr lang="en-US" sz="1600" b="1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089267" y="896327"/>
            <a:ext cx="2696524" cy="1957216"/>
            <a:chOff x="6078381" y="736673"/>
            <a:chExt cx="2696524" cy="1957216"/>
          </a:xfrm>
        </p:grpSpPr>
        <p:sp>
          <p:nvSpPr>
            <p:cNvPr id="95" name="Isosceles Triangle 12"/>
            <p:cNvSpPr/>
            <p:nvPr/>
          </p:nvSpPr>
          <p:spPr>
            <a:xfrm flipV="1">
              <a:off x="6640414" y="1061043"/>
              <a:ext cx="1224280" cy="451358"/>
            </a:xfrm>
            <a:custGeom>
              <a:avLst/>
              <a:gdLst>
                <a:gd name="connsiteX0" fmla="*/ 0 w 1554480"/>
                <a:gd name="connsiteY0" fmla="*/ 521208 h 521208"/>
                <a:gd name="connsiteX1" fmla="*/ 885820 w 1554480"/>
                <a:gd name="connsiteY1" fmla="*/ 0 h 521208"/>
                <a:gd name="connsiteX2" fmla="*/ 1554480 w 1554480"/>
                <a:gd name="connsiteY2" fmla="*/ 521208 h 521208"/>
                <a:gd name="connsiteX3" fmla="*/ 0 w 1554480"/>
                <a:gd name="connsiteY3" fmla="*/ 521208 h 521208"/>
                <a:gd name="connsiteX0" fmla="*/ 0 w 1224280"/>
                <a:gd name="connsiteY0" fmla="*/ 540258 h 540258"/>
                <a:gd name="connsiteX1" fmla="*/ 555620 w 1224280"/>
                <a:gd name="connsiteY1" fmla="*/ 0 h 540258"/>
                <a:gd name="connsiteX2" fmla="*/ 1224280 w 1224280"/>
                <a:gd name="connsiteY2" fmla="*/ 521208 h 540258"/>
                <a:gd name="connsiteX3" fmla="*/ 0 w 1224280"/>
                <a:gd name="connsiteY3" fmla="*/ 540258 h 540258"/>
                <a:gd name="connsiteX0" fmla="*/ 0 w 1224280"/>
                <a:gd name="connsiteY0" fmla="*/ 451358 h 451358"/>
                <a:gd name="connsiteX1" fmla="*/ 641345 w 1224280"/>
                <a:gd name="connsiteY1" fmla="*/ 0 h 451358"/>
                <a:gd name="connsiteX2" fmla="*/ 1224280 w 1224280"/>
                <a:gd name="connsiteY2" fmla="*/ 432308 h 451358"/>
                <a:gd name="connsiteX3" fmla="*/ 0 w 1224280"/>
                <a:gd name="connsiteY3" fmla="*/ 451358 h 45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4280" h="451358">
                  <a:moveTo>
                    <a:pt x="0" y="451358"/>
                  </a:moveTo>
                  <a:lnTo>
                    <a:pt x="641345" y="0"/>
                  </a:lnTo>
                  <a:lnTo>
                    <a:pt x="1224280" y="432308"/>
                  </a:lnTo>
                  <a:lnTo>
                    <a:pt x="0" y="451358"/>
                  </a:lnTo>
                  <a:close/>
                </a:path>
              </a:pathLst>
            </a:custGeom>
            <a:solidFill>
              <a:srgbClr val="FFC000">
                <a:alpha val="60000"/>
              </a:srgbClr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white"/>
                </a:solidFill>
              </a:endParaRPr>
            </a:p>
          </p:txBody>
        </p:sp>
        <p:sp>
          <p:nvSpPr>
            <p:cNvPr id="96" name="Isosceles Triangle 13"/>
            <p:cNvSpPr/>
            <p:nvPr/>
          </p:nvSpPr>
          <p:spPr>
            <a:xfrm>
              <a:off x="6216623" y="1513148"/>
              <a:ext cx="2286000" cy="856996"/>
            </a:xfrm>
            <a:custGeom>
              <a:avLst/>
              <a:gdLst>
                <a:gd name="connsiteX0" fmla="*/ 0 w 2286000"/>
                <a:gd name="connsiteY0" fmla="*/ 768096 h 768096"/>
                <a:gd name="connsiteX1" fmla="*/ 975025 w 2286000"/>
                <a:gd name="connsiteY1" fmla="*/ 0 h 768096"/>
                <a:gd name="connsiteX2" fmla="*/ 2286000 w 2286000"/>
                <a:gd name="connsiteY2" fmla="*/ 768096 h 768096"/>
                <a:gd name="connsiteX3" fmla="*/ 0 w 2286000"/>
                <a:gd name="connsiteY3" fmla="*/ 768096 h 768096"/>
                <a:gd name="connsiteX0" fmla="*/ 0 w 2286000"/>
                <a:gd name="connsiteY0" fmla="*/ 856996 h 856996"/>
                <a:gd name="connsiteX1" fmla="*/ 1076625 w 2286000"/>
                <a:gd name="connsiteY1" fmla="*/ 0 h 856996"/>
                <a:gd name="connsiteX2" fmla="*/ 2286000 w 2286000"/>
                <a:gd name="connsiteY2" fmla="*/ 856996 h 856996"/>
                <a:gd name="connsiteX3" fmla="*/ 0 w 2286000"/>
                <a:gd name="connsiteY3" fmla="*/ 856996 h 856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856996">
                  <a:moveTo>
                    <a:pt x="0" y="856996"/>
                  </a:moveTo>
                  <a:lnTo>
                    <a:pt x="1076625" y="0"/>
                  </a:lnTo>
                  <a:lnTo>
                    <a:pt x="2286000" y="856996"/>
                  </a:lnTo>
                  <a:lnTo>
                    <a:pt x="0" y="856996"/>
                  </a:lnTo>
                  <a:close/>
                </a:path>
              </a:pathLst>
            </a:custGeom>
            <a:solidFill>
              <a:srgbClr val="FFC000">
                <a:alpha val="65098"/>
              </a:srgbClr>
            </a:solidFill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white"/>
                </a:solidFill>
              </a:endParaRPr>
            </a:p>
          </p:txBody>
        </p:sp>
        <p:sp>
          <p:nvSpPr>
            <p:cNvPr id="97" name="Arc 96"/>
            <p:cNvSpPr/>
            <p:nvPr/>
          </p:nvSpPr>
          <p:spPr>
            <a:xfrm flipH="1">
              <a:off x="8170343" y="2028871"/>
              <a:ext cx="604562" cy="665018"/>
            </a:xfrm>
            <a:prstGeom prst="arc">
              <a:avLst>
                <a:gd name="adj1" fmla="val 19363056"/>
                <a:gd name="adj2" fmla="val 129916"/>
              </a:avLst>
            </a:prstGeom>
            <a:solidFill>
              <a:srgbClr val="00B05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black"/>
                </a:solidFill>
              </a:endParaRPr>
            </a:p>
          </p:txBody>
        </p:sp>
        <p:sp>
          <p:nvSpPr>
            <p:cNvPr id="98" name="Arc 97"/>
            <p:cNvSpPr/>
            <p:nvPr/>
          </p:nvSpPr>
          <p:spPr>
            <a:xfrm flipH="1">
              <a:off x="6338133" y="736673"/>
              <a:ext cx="604562" cy="665018"/>
            </a:xfrm>
            <a:prstGeom prst="arc">
              <a:avLst>
                <a:gd name="adj1" fmla="val 8793294"/>
                <a:gd name="adj2" fmla="val 10812247"/>
              </a:avLst>
            </a:prstGeom>
            <a:solidFill>
              <a:srgbClr val="00B05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black"/>
                </a:solidFill>
              </a:endParaRPr>
            </a:p>
          </p:txBody>
        </p:sp>
        <p:sp>
          <p:nvSpPr>
            <p:cNvPr id="99" name="Arc 98"/>
            <p:cNvSpPr/>
            <p:nvPr/>
          </p:nvSpPr>
          <p:spPr>
            <a:xfrm>
              <a:off x="7099301" y="1329521"/>
              <a:ext cx="365760" cy="365760"/>
            </a:xfrm>
            <a:prstGeom prst="arc">
              <a:avLst>
                <a:gd name="adj1" fmla="val 12627211"/>
                <a:gd name="adj2" fmla="val 19305301"/>
              </a:avLst>
            </a:prstGeom>
            <a:solidFill>
              <a:srgbClr val="FF33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black"/>
                </a:solidFill>
              </a:endParaRPr>
            </a:p>
          </p:txBody>
        </p:sp>
        <p:sp>
          <p:nvSpPr>
            <p:cNvPr id="100" name="Arc 99"/>
            <p:cNvSpPr/>
            <p:nvPr/>
          </p:nvSpPr>
          <p:spPr>
            <a:xfrm flipV="1">
              <a:off x="7099301" y="1346542"/>
              <a:ext cx="365760" cy="365760"/>
            </a:xfrm>
            <a:prstGeom prst="arc">
              <a:avLst>
                <a:gd name="adj1" fmla="val 13047658"/>
                <a:gd name="adj2" fmla="val 19792255"/>
              </a:avLst>
            </a:prstGeom>
            <a:solidFill>
              <a:srgbClr val="FF3300"/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endParaRPr lang="en-US" sz="1800" b="1" kern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 flipV="1">
              <a:off x="6634164" y="1069182"/>
              <a:ext cx="1849949" cy="128514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>
            <a:xfrm flipV="1">
              <a:off x="6219825" y="1065080"/>
              <a:ext cx="1639703" cy="129712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6337300" y="867623"/>
              <a:ext cx="34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entury Schoolbook" pitchFamily="18" charset="0"/>
                </a:rPr>
                <a:t>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78381" y="2335906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Century Schoolbook" pitchFamily="18" charset="0"/>
                </a:rPr>
                <a:t>D</a:t>
              </a:r>
              <a:endParaRPr lang="en-US" sz="1600" b="1" kern="0" dirty="0">
                <a:solidFill>
                  <a:prstClr val="black"/>
                </a:solidFill>
                <a:latin typeface="Century Schoolbook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312631" y="23301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Century Schoolbook" pitchFamily="18" charset="0"/>
                </a:rPr>
                <a:t>C</a:t>
              </a:r>
              <a:endParaRPr lang="en-US" sz="1600" b="1" kern="0" dirty="0">
                <a:solidFill>
                  <a:prstClr val="black"/>
                </a:solidFill>
                <a:latin typeface="Century Schoolbook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823403" y="86680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Century Schoolbook" pitchFamily="18" charset="0"/>
                </a:rPr>
                <a:t>B</a:t>
              </a:r>
              <a:endParaRPr lang="en-US" sz="1600" b="1" kern="0" dirty="0">
                <a:solidFill>
                  <a:prstClr val="black"/>
                </a:solidFill>
                <a:latin typeface="Century Schoolbook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297137" y="1346650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  <a:latin typeface="Century Schoolbook" pitchFamily="18" charset="0"/>
                </a:rPr>
                <a:t>O</a:t>
              </a:r>
              <a:endParaRPr lang="en-US" sz="1600" b="1" kern="0" dirty="0">
                <a:solidFill>
                  <a:prstClr val="black"/>
                </a:solidFill>
                <a:latin typeface="Century Schoolbook" pitchFamily="18" charset="0"/>
              </a:endParaRP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6224361" y="1226454"/>
            <a:ext cx="2279650" cy="1304925"/>
          </a:xfrm>
          <a:custGeom>
            <a:avLst/>
            <a:gdLst>
              <a:gd name="connsiteX0" fmla="*/ 428625 w 2279650"/>
              <a:gd name="connsiteY0" fmla="*/ 0 h 1304925"/>
              <a:gd name="connsiteX1" fmla="*/ 1644650 w 2279650"/>
              <a:gd name="connsiteY1" fmla="*/ 0 h 1304925"/>
              <a:gd name="connsiteX2" fmla="*/ 2279650 w 2279650"/>
              <a:gd name="connsiteY2" fmla="*/ 1304925 h 1304925"/>
              <a:gd name="connsiteX3" fmla="*/ 0 w 2279650"/>
              <a:gd name="connsiteY3" fmla="*/ 1304925 h 1304925"/>
              <a:gd name="connsiteX4" fmla="*/ 428625 w 2279650"/>
              <a:gd name="connsiteY4" fmla="*/ 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650" h="1304925">
                <a:moveTo>
                  <a:pt x="428625" y="0"/>
                </a:moveTo>
                <a:lnTo>
                  <a:pt x="1644650" y="0"/>
                </a:lnTo>
                <a:lnTo>
                  <a:pt x="2279650" y="1304925"/>
                </a:lnTo>
                <a:lnTo>
                  <a:pt x="0" y="1304925"/>
                </a:lnTo>
                <a:lnTo>
                  <a:pt x="428625" y="0"/>
                </a:lnTo>
                <a:close/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68090" y="1468925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entury Schoolbook" pitchFamily="18" charset="0"/>
              </a:rPr>
              <a:t>To Find </a:t>
            </a:r>
            <a:r>
              <a:rPr lang="en-US" sz="1600" b="1" dirty="0" smtClean="0">
                <a:solidFill>
                  <a:srgbClr val="EEECE1"/>
                </a:solidFill>
                <a:latin typeface="Century Schoolbook" pitchFamily="18" charset="0"/>
              </a:rPr>
              <a:t>-</a:t>
            </a:r>
            <a:endParaRPr lang="en-US" sz="16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526594" y="1468925"/>
            <a:ext cx="2311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b="1" kern="0" dirty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err="1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>
                <a:solidFill>
                  <a:srgbClr val="EEECE1"/>
                </a:solidFill>
                <a:latin typeface="Century Schoolbook" pitchFamily="18" charset="0"/>
              </a:rPr>
              <a:t> 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(AOB) : </a:t>
            </a:r>
            <a:r>
              <a:rPr lang="en-US" sz="1600" b="1" kern="0" dirty="0" err="1" smtClean="0">
                <a:solidFill>
                  <a:srgbClr val="EEECE1"/>
                </a:solidFill>
                <a:latin typeface="Century Schoolbook" pitchFamily="18" charset="0"/>
              </a:rPr>
              <a:t>ar</a:t>
            </a:r>
            <a:r>
              <a:rPr lang="en-US" sz="1600" b="1" kern="0" dirty="0" smtClean="0">
                <a:solidFill>
                  <a:srgbClr val="EEECE1"/>
                </a:solidFill>
                <a:latin typeface="Century Schoolbook" pitchFamily="18" charset="0"/>
              </a:rPr>
              <a:t> (COD)</a:t>
            </a:r>
            <a:endParaRPr lang="en-US" sz="1600" kern="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2725" y="1963275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entury Schoolbook" pitchFamily="18" charset="0"/>
              </a:rPr>
              <a:t>Proof :</a:t>
            </a:r>
            <a:endParaRPr lang="en-US" sz="1600" dirty="0">
              <a:solidFill>
                <a:srgbClr val="EEECE1"/>
              </a:solidFill>
              <a:latin typeface="Century Schoolbook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5612" y="32546"/>
            <a:ext cx="285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9BBB59">
                    <a:lumMod val="20000"/>
                    <a:lumOff val="80000"/>
                  </a:srgbClr>
                </a:solidFill>
              </a:rPr>
              <a:t>EX.6.4 (Q.2)</a:t>
            </a:r>
            <a:endParaRPr lang="en-US" sz="3000" b="1" dirty="0">
              <a:solidFill>
                <a:srgbClr val="9BBB59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7" grpId="0"/>
      <p:bldP spid="69" grpId="0"/>
      <p:bldP spid="70" grpId="0"/>
      <p:bldP spid="71" grpId="0"/>
      <p:bldP spid="72" grpId="0" animBg="1"/>
      <p:bldP spid="72" grpId="1" animBg="1"/>
      <p:bldP spid="74" grpId="0"/>
      <p:bldP spid="76" grpId="0"/>
      <p:bldP spid="77" grpId="0"/>
      <p:bldP spid="78" grpId="0"/>
      <p:bldP spid="80" grpId="0"/>
      <p:bldP spid="81" grpId="0"/>
      <p:bldP spid="85" grpId="0"/>
      <p:bldP spid="86" grpId="0"/>
      <p:bldP spid="87" grpId="0" animBg="1"/>
      <p:bldP spid="88" grpId="0"/>
      <p:bldP spid="91" grpId="0"/>
      <p:bldP spid="92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902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3"/>
          <p:cNvSpPr/>
          <p:nvPr/>
        </p:nvSpPr>
        <p:spPr>
          <a:xfrm>
            <a:off x="6377551" y="1490868"/>
            <a:ext cx="983925" cy="1075031"/>
          </a:xfrm>
          <a:custGeom>
            <a:avLst/>
            <a:gdLst>
              <a:gd name="connsiteX0" fmla="*/ 623888 w 764381"/>
              <a:gd name="connsiteY0" fmla="*/ 0 h 835819"/>
              <a:gd name="connsiteX1" fmla="*/ 0 w 764381"/>
              <a:gd name="connsiteY1" fmla="*/ 835819 h 835819"/>
              <a:gd name="connsiteX2" fmla="*/ 764381 w 764381"/>
              <a:gd name="connsiteY2" fmla="*/ 828675 h 835819"/>
              <a:gd name="connsiteX3" fmla="*/ 623888 w 764381"/>
              <a:gd name="connsiteY3" fmla="*/ 0 h 835819"/>
              <a:gd name="connsiteX0" fmla="*/ 623888 w 814550"/>
              <a:gd name="connsiteY0" fmla="*/ 0 h 839858"/>
              <a:gd name="connsiteX1" fmla="*/ 0 w 814550"/>
              <a:gd name="connsiteY1" fmla="*/ 835819 h 839858"/>
              <a:gd name="connsiteX2" fmla="*/ 814550 w 814550"/>
              <a:gd name="connsiteY2" fmla="*/ 839858 h 839858"/>
              <a:gd name="connsiteX3" fmla="*/ 623888 w 814550"/>
              <a:gd name="connsiteY3" fmla="*/ 0 h 839858"/>
              <a:gd name="connsiteX0" fmla="*/ 751590 w 942252"/>
              <a:gd name="connsiteY0" fmla="*/ 0 h 841411"/>
              <a:gd name="connsiteX1" fmla="*/ 0 w 942252"/>
              <a:gd name="connsiteY1" fmla="*/ 841411 h 841411"/>
              <a:gd name="connsiteX2" fmla="*/ 942252 w 942252"/>
              <a:gd name="connsiteY2" fmla="*/ 839858 h 841411"/>
              <a:gd name="connsiteX3" fmla="*/ 751590 w 942252"/>
              <a:gd name="connsiteY3" fmla="*/ 0 h 84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252" h="841411">
                <a:moveTo>
                  <a:pt x="751590" y="0"/>
                </a:moveTo>
                <a:lnTo>
                  <a:pt x="0" y="841411"/>
                </a:lnTo>
                <a:lnTo>
                  <a:pt x="942252" y="839858"/>
                </a:lnTo>
                <a:lnTo>
                  <a:pt x="75159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467752" y="1771878"/>
            <a:ext cx="756813" cy="835819"/>
          </a:xfrm>
          <a:custGeom>
            <a:avLst/>
            <a:gdLst>
              <a:gd name="connsiteX0" fmla="*/ 623888 w 764381"/>
              <a:gd name="connsiteY0" fmla="*/ 0 h 835819"/>
              <a:gd name="connsiteX1" fmla="*/ 0 w 764381"/>
              <a:gd name="connsiteY1" fmla="*/ 835819 h 835819"/>
              <a:gd name="connsiteX2" fmla="*/ 764381 w 764381"/>
              <a:gd name="connsiteY2" fmla="*/ 828675 h 835819"/>
              <a:gd name="connsiteX3" fmla="*/ 623888 w 764381"/>
              <a:gd name="connsiteY3" fmla="*/ 0 h 8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381" h="835819">
                <a:moveTo>
                  <a:pt x="623888" y="0"/>
                </a:moveTo>
                <a:lnTo>
                  <a:pt x="0" y="835819"/>
                </a:lnTo>
                <a:lnTo>
                  <a:pt x="764381" y="828675"/>
                </a:lnTo>
                <a:lnTo>
                  <a:pt x="62388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1031653" y="2018576"/>
            <a:ext cx="382298" cy="53134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1763545" y="2308710"/>
            <a:ext cx="382298" cy="23984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1756446" y="2005169"/>
            <a:ext cx="389982" cy="24466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951933" y="3038555"/>
            <a:ext cx="1319795" cy="23984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943308" y="2746875"/>
            <a:ext cx="1268298" cy="23984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>
            <a:spLocks noChangeArrowheads="1"/>
          </p:cNvSpPr>
          <p:nvPr/>
        </p:nvSpPr>
        <p:spPr bwMode="auto">
          <a:xfrm>
            <a:off x="3148129" y="886984"/>
            <a:ext cx="2427211" cy="56381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81" name="Isosceles Triangle 80"/>
          <p:cNvSpPr/>
          <p:nvPr/>
        </p:nvSpPr>
        <p:spPr>
          <a:xfrm>
            <a:off x="6377551" y="1461133"/>
            <a:ext cx="2231280" cy="1115640"/>
          </a:xfrm>
          <a:prstGeom prst="triangle">
            <a:avLst>
              <a:gd name="adj" fmla="val 36250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4479398" y="1768882"/>
            <a:ext cx="1676400" cy="838200"/>
          </a:xfrm>
          <a:prstGeom prst="triangle">
            <a:avLst>
              <a:gd name="adj" fmla="val 36250"/>
            </a:avLst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>
            <a:spLocks noChangeArrowheads="1"/>
          </p:cNvSpPr>
          <p:nvPr/>
        </p:nvSpPr>
        <p:spPr bwMode="auto">
          <a:xfrm>
            <a:off x="1602397" y="1045801"/>
            <a:ext cx="1494260" cy="257294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74358" y="1499069"/>
            <a:ext cx="1888770" cy="1387643"/>
            <a:chOff x="2039914" y="2266991"/>
            <a:chExt cx="1888770" cy="1387643"/>
          </a:xfrm>
        </p:grpSpPr>
        <p:cxnSp>
          <p:nvCxnSpPr>
            <p:cNvPr id="15" name="Straight Connector 14"/>
            <p:cNvCxnSpPr>
              <a:stCxn id="14" idx="0"/>
            </p:cNvCxnSpPr>
            <p:nvPr/>
          </p:nvCxnSpPr>
          <p:spPr>
            <a:xfrm>
              <a:off x="2741295" y="2533650"/>
              <a:ext cx="154305" cy="838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532414" y="3311179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300352" y="3310548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63186" y="3346857"/>
              <a:ext cx="3241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0968" y="3341796"/>
              <a:ext cx="3177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722" y="2266991"/>
              <a:ext cx="314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9914" y="3331677"/>
              <a:ext cx="314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3340356" y="3310548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492409" y="3311179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/>
            <p:cNvSpPr/>
            <p:nvPr/>
          </p:nvSpPr>
          <p:spPr>
            <a:xfrm>
              <a:off x="2133600" y="2533650"/>
              <a:ext cx="1676400" cy="838200"/>
            </a:xfrm>
            <a:prstGeom prst="triangle">
              <a:avLst>
                <a:gd name="adj" fmla="val 3625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51122" y="1202879"/>
            <a:ext cx="2493855" cy="1671273"/>
            <a:chOff x="2055608" y="2338135"/>
            <a:chExt cx="1873677" cy="1255657"/>
          </a:xfrm>
        </p:grpSpPr>
        <p:sp>
          <p:nvSpPr>
            <p:cNvPr id="25" name="Isosceles Triangle 24"/>
            <p:cNvSpPr/>
            <p:nvPr/>
          </p:nvSpPr>
          <p:spPr>
            <a:xfrm>
              <a:off x="2133600" y="2533650"/>
              <a:ext cx="1676400" cy="838200"/>
            </a:xfrm>
            <a:prstGeom prst="triangle">
              <a:avLst>
                <a:gd name="adj" fmla="val 3625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6" name="Straight Connector 25"/>
            <p:cNvCxnSpPr>
              <a:stCxn id="25" idx="0"/>
            </p:cNvCxnSpPr>
            <p:nvPr/>
          </p:nvCxnSpPr>
          <p:spPr>
            <a:xfrm>
              <a:off x="2741295" y="2533650"/>
              <a:ext cx="154305" cy="838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514600" y="3319661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276600" y="3319661"/>
              <a:ext cx="1" cy="1091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81000" y="3362554"/>
              <a:ext cx="265200" cy="231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85763" y="3359994"/>
              <a:ext cx="243522" cy="231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7019" y="2338135"/>
              <a:ext cx="227865" cy="231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55608" y="3362195"/>
              <a:ext cx="247134" cy="231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595986" y="1570264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98360" y="1570264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26277" y="157026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~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12719" y="1570264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79535" y="1570264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[Given]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0747" y="195849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057181" y="2275774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90747" y="226198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8348" y="21167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17475" y="1964716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796803" y="2281994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17475" y="2256332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28375" y="2022614"/>
            <a:ext cx="2635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...(i) [corresponding sides</a:t>
            </a:r>
          </a:p>
          <a:p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      of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similar triangles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1739" y="2714723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BC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9340" y="271472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48467" y="2714723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2BD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75017" y="2697519"/>
            <a:ext cx="3347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…(ii) [D is the midpoint of seg BC]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21739" y="2989199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QR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79340" y="29891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48467" y="2989199"/>
            <a:ext cx="676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2QM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75017" y="3014138"/>
            <a:ext cx="3464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...(iii) [M is the midpoint of seg QR]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8154" y="328711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30228" y="3628141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010" y="360247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88317" y="346912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91968" y="329333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776146" y="3634361"/>
            <a:ext cx="46938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53007" y="3608699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2QM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62205" y="3469129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[From (i), (ii), (iii)]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5309" y="208705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6301" y="342076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900000" flipH="1">
            <a:off x="1790250" y="3361826"/>
            <a:ext cx="105568" cy="2150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900000" flipH="1">
            <a:off x="1753005" y="3682318"/>
            <a:ext cx="105568" cy="2150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rved Down Arrow 92"/>
          <p:cNvSpPr/>
          <p:nvPr/>
        </p:nvSpPr>
        <p:spPr bwMode="auto">
          <a:xfrm flipV="1">
            <a:off x="2597599" y="1825024"/>
            <a:ext cx="250859" cy="207136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94" name="Curved Down Arrow 93"/>
          <p:cNvSpPr/>
          <p:nvPr/>
        </p:nvSpPr>
        <p:spPr bwMode="auto">
          <a:xfrm flipV="1">
            <a:off x="1756445" y="1834570"/>
            <a:ext cx="248165" cy="19759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95" name="Curved Down Arrow 94"/>
          <p:cNvSpPr/>
          <p:nvPr/>
        </p:nvSpPr>
        <p:spPr bwMode="auto">
          <a:xfrm flipV="1">
            <a:off x="1600735" y="1828305"/>
            <a:ext cx="255570" cy="216000"/>
          </a:xfrm>
          <a:prstGeom prst="curvedDownArrow">
            <a:avLst>
              <a:gd name="adj1" fmla="val 25000"/>
              <a:gd name="adj2" fmla="val 52223"/>
              <a:gd name="adj3" fmla="val 25000"/>
            </a:avLst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96" name="Curved Down Arrow 95"/>
          <p:cNvSpPr/>
          <p:nvPr/>
        </p:nvSpPr>
        <p:spPr bwMode="auto">
          <a:xfrm flipV="1">
            <a:off x="2470941" y="1835157"/>
            <a:ext cx="253317" cy="21600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915977" y="4597133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46504" y="45923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63289" y="459237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22124" y="4571255"/>
            <a:ext cx="2993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...(v) [corresponding angles </a:t>
            </a:r>
          </a:p>
          <a:p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       of </a:t>
            </a:r>
            <a:r>
              <a:rPr lang="en-US" sz="1400" b="1" i="1" dirty="0">
                <a:solidFill>
                  <a:srgbClr val="FFFF00"/>
                </a:solidFill>
                <a:latin typeface="Bookman Old Style" pitchFamily="18" charset="0"/>
              </a:rPr>
              <a:t>similar triangles</a:t>
            </a:r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]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58154" y="394475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030228" y="4285786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49010" y="426012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388317" y="41267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691968" y="395097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733752" y="4292006"/>
            <a:ext cx="3879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53007" y="426634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75857" y="4091149"/>
            <a:ext cx="625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FFFF00"/>
                </a:solidFill>
                <a:latin typeface="Bookman Old Style" pitchFamily="18" charset="0"/>
              </a:rPr>
              <a:t>...(iv)</a:t>
            </a:r>
            <a:endParaRPr lang="en-US" sz="1400" b="1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6301" y="407841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113" name="Arc 112"/>
          <p:cNvSpPr/>
          <p:nvPr/>
        </p:nvSpPr>
        <p:spPr>
          <a:xfrm rot="900000">
            <a:off x="4269125" y="2360243"/>
            <a:ext cx="402224" cy="486702"/>
          </a:xfrm>
          <a:prstGeom prst="arc">
            <a:avLst>
              <a:gd name="adj1" fmla="val 17616598"/>
              <a:gd name="adj2" fmla="val 205517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Arc 113"/>
          <p:cNvSpPr/>
          <p:nvPr/>
        </p:nvSpPr>
        <p:spPr>
          <a:xfrm rot="900000">
            <a:off x="6159897" y="2333428"/>
            <a:ext cx="402224" cy="486702"/>
          </a:xfrm>
          <a:prstGeom prst="arc">
            <a:avLst>
              <a:gd name="adj1" fmla="val 17616598"/>
              <a:gd name="adj2" fmla="val 205517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4333667" y="888830"/>
            <a:ext cx="389982" cy="24466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  <a:ex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5097630" y="888830"/>
            <a:ext cx="389982" cy="24466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  <a:ex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4314276" y="1211277"/>
            <a:ext cx="389982" cy="24466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  <a:ex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5064703" y="1206141"/>
            <a:ext cx="389982" cy="244662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ysDash"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  <a:extLst/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2199" y="518986"/>
            <a:ext cx="7538157" cy="979317"/>
            <a:chOff x="386642" y="301272"/>
            <a:chExt cx="7538157" cy="979317"/>
          </a:xfrm>
        </p:grpSpPr>
        <p:sp>
          <p:nvSpPr>
            <p:cNvPr id="3" name="Rectangle 2"/>
            <p:cNvSpPr/>
            <p:nvPr/>
          </p:nvSpPr>
          <p:spPr>
            <a:xfrm>
              <a:off x="386642" y="301272"/>
              <a:ext cx="75381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03225" indent="-403225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  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AD and PM are medians of triangles ABC and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PQR respectively </a:t>
              </a:r>
            </a:p>
            <a:p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  <a:p>
              <a:pPr marL="403225" indent="-403225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    where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 ~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PQR, prove that                 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83292" y="608051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255366" y="949079"/>
              <a:ext cx="32059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4148" y="942035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01580" y="79006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836" y="61427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984573" y="955299"/>
              <a:ext cx="35265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84875" y="942035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9" name="Straight Connector 118"/>
          <p:cNvCxnSpPr>
            <a:endCxn id="14" idx="0"/>
          </p:cNvCxnSpPr>
          <p:nvPr/>
        </p:nvCxnSpPr>
        <p:spPr>
          <a:xfrm flipV="1">
            <a:off x="4459057" y="1765728"/>
            <a:ext cx="616682" cy="838266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5083670" y="1780336"/>
            <a:ext cx="138441" cy="831915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5" idx="2"/>
          </p:cNvCxnSpPr>
          <p:nvPr/>
        </p:nvCxnSpPr>
        <p:spPr>
          <a:xfrm flipV="1">
            <a:off x="6354929" y="1466851"/>
            <a:ext cx="808839" cy="1111897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8" idx="1"/>
          </p:cNvCxnSpPr>
          <p:nvPr/>
        </p:nvCxnSpPr>
        <p:spPr>
          <a:xfrm flipH="1" flipV="1">
            <a:off x="7176514" y="1477546"/>
            <a:ext cx="182666" cy="1076486"/>
          </a:xfrm>
          <a:prstGeom prst="line">
            <a:avLst/>
          </a:prstGeom>
          <a:ln w="28575"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7468014" y="1474892"/>
            <a:ext cx="0" cy="219456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293579" y="1758087"/>
            <a:ext cx="0" cy="169164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263808" y="1450022"/>
            <a:ext cx="1585627" cy="493178"/>
            <a:chOff x="6132084" y="3301205"/>
            <a:chExt cx="1585627" cy="493178"/>
          </a:xfrm>
        </p:grpSpPr>
        <p:sp>
          <p:nvSpPr>
            <p:cNvPr id="129" name="Rounded Rectangle 128"/>
            <p:cNvSpPr>
              <a:spLocks noChangeArrowheads="1"/>
            </p:cNvSpPr>
            <p:nvPr/>
          </p:nvSpPr>
          <p:spPr bwMode="auto">
            <a:xfrm>
              <a:off x="6158897" y="3336864"/>
              <a:ext cx="1494375" cy="448386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  <a:extLst/>
          </p:spPr>
          <p:txBody>
            <a:bodyPr lIns="91426" tIns="45713" rIns="91426" bIns="45713" rtlCol="0" anchor="ctr"/>
            <a:lstStyle/>
            <a:p>
              <a:pPr defTabSz="914282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32084" y="3301205"/>
              <a:ext cx="647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Hint :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20322" y="3307318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Prove :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213802" y="351738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ABD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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PQM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5205517" y="2573061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352484" y="2547336"/>
            <a:ext cx="45720" cy="4572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49403" y="114300"/>
            <a:ext cx="1421699" cy="369332"/>
            <a:chOff x="3817051" y="234808"/>
            <a:chExt cx="1421699" cy="369332"/>
          </a:xfrm>
        </p:grpSpPr>
        <p:sp>
          <p:nvSpPr>
            <p:cNvPr id="125" name="Rounded Rectangle 124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(Q.16)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06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7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9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500"/>
                            </p:stCondLst>
                            <p:childTnLst>
                              <p:par>
                                <p:cTn id="5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38" grpId="0" animBg="1"/>
      <p:bldP spid="38" grpId="1" animBg="1"/>
      <p:bldP spid="97" grpId="0" animBg="1"/>
      <p:bldP spid="97" grpId="1" animBg="1"/>
      <p:bldP spid="90" grpId="0" animBg="1"/>
      <p:bldP spid="90" grpId="1" animBg="1"/>
      <p:bldP spid="92" grpId="0" animBg="1"/>
      <p:bldP spid="92" grpId="1" animBg="1"/>
      <p:bldP spid="89" grpId="0" animBg="1"/>
      <p:bldP spid="89" grpId="1" animBg="1"/>
      <p:bldP spid="91" grpId="0" animBg="1"/>
      <p:bldP spid="91" grpId="1" animBg="1"/>
      <p:bldP spid="87" grpId="0" animBg="1"/>
      <p:bldP spid="81" grpId="0" animBg="1"/>
      <p:bldP spid="81" grpId="1" animBg="1"/>
      <p:bldP spid="81" grpId="2" animBg="1"/>
      <p:bldP spid="80" grpId="0" animBg="1"/>
      <p:bldP spid="80" grpId="1" animBg="1"/>
      <p:bldP spid="80" grpId="2" animBg="1"/>
      <p:bldP spid="79" grpId="0" animBg="1"/>
      <p:bldP spid="79" grpId="1" animBg="1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0" grpId="0"/>
      <p:bldP spid="101" grpId="0"/>
      <p:bldP spid="102" grpId="0"/>
      <p:bldP spid="104" grpId="0"/>
      <p:bldP spid="106" grpId="0"/>
      <p:bldP spid="107" grpId="0"/>
      <p:bldP spid="108" grpId="0"/>
      <p:bldP spid="110" grpId="0"/>
      <p:bldP spid="111" grpId="0"/>
      <p:bldP spid="112" grpId="0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44" grpId="0" animBg="1"/>
      <p:bldP spid="44" grpId="1" animBg="1"/>
      <p:bldP spid="44" grpId="2" animBg="1"/>
      <p:bldP spid="88" grpId="0" animBg="1"/>
      <p:bldP spid="88" grpId="1" animBg="1"/>
      <p:bldP spid="8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sosceles Triangle 105"/>
          <p:cNvSpPr/>
          <p:nvPr/>
        </p:nvSpPr>
        <p:spPr>
          <a:xfrm>
            <a:off x="6166081" y="1520486"/>
            <a:ext cx="1014139" cy="1115640"/>
          </a:xfrm>
          <a:custGeom>
            <a:avLst/>
            <a:gdLst>
              <a:gd name="connsiteX0" fmla="*/ 0 w 2231280"/>
              <a:gd name="connsiteY0" fmla="*/ 1115640 h 1115640"/>
              <a:gd name="connsiteX1" fmla="*/ 808839 w 2231280"/>
              <a:gd name="connsiteY1" fmla="*/ 0 h 1115640"/>
              <a:gd name="connsiteX2" fmla="*/ 2231280 w 2231280"/>
              <a:gd name="connsiteY2" fmla="*/ 1115640 h 1115640"/>
              <a:gd name="connsiteX3" fmla="*/ 0 w 2231280"/>
              <a:gd name="connsiteY3" fmla="*/ 1115640 h 1115640"/>
              <a:gd name="connsiteX0" fmla="*/ 0 w 1014139"/>
              <a:gd name="connsiteY0" fmla="*/ 1115640 h 1115640"/>
              <a:gd name="connsiteX1" fmla="*/ 808839 w 1014139"/>
              <a:gd name="connsiteY1" fmla="*/ 0 h 1115640"/>
              <a:gd name="connsiteX2" fmla="*/ 1014139 w 1014139"/>
              <a:gd name="connsiteY2" fmla="*/ 1103283 h 1115640"/>
              <a:gd name="connsiteX3" fmla="*/ 0 w 1014139"/>
              <a:gd name="connsiteY3" fmla="*/ 1115640 h 11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139" h="1115640">
                <a:moveTo>
                  <a:pt x="0" y="1115640"/>
                </a:moveTo>
                <a:lnTo>
                  <a:pt x="808839" y="0"/>
                </a:lnTo>
                <a:lnTo>
                  <a:pt x="1014139" y="1103283"/>
                </a:lnTo>
                <a:lnTo>
                  <a:pt x="0" y="111564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4295794" y="1797422"/>
            <a:ext cx="749644" cy="863428"/>
          </a:xfrm>
          <a:custGeom>
            <a:avLst/>
            <a:gdLst>
              <a:gd name="connsiteX0" fmla="*/ 0 w 1676400"/>
              <a:gd name="connsiteY0" fmla="*/ 838200 h 838200"/>
              <a:gd name="connsiteX1" fmla="*/ 607695 w 1676400"/>
              <a:gd name="connsiteY1" fmla="*/ 0 h 838200"/>
              <a:gd name="connsiteX2" fmla="*/ 1676400 w 1676400"/>
              <a:gd name="connsiteY2" fmla="*/ 838200 h 838200"/>
              <a:gd name="connsiteX3" fmla="*/ 0 w 1676400"/>
              <a:gd name="connsiteY3" fmla="*/ 838200 h 838200"/>
              <a:gd name="connsiteX0" fmla="*/ 0 w 749644"/>
              <a:gd name="connsiteY0" fmla="*/ 838200 h 844378"/>
              <a:gd name="connsiteX1" fmla="*/ 607695 w 749644"/>
              <a:gd name="connsiteY1" fmla="*/ 0 h 844378"/>
              <a:gd name="connsiteX2" fmla="*/ 749644 w 749644"/>
              <a:gd name="connsiteY2" fmla="*/ 844378 h 844378"/>
              <a:gd name="connsiteX3" fmla="*/ 0 w 749644"/>
              <a:gd name="connsiteY3" fmla="*/ 838200 h 844378"/>
              <a:gd name="connsiteX0" fmla="*/ 0 w 749644"/>
              <a:gd name="connsiteY0" fmla="*/ 852488 h 852488"/>
              <a:gd name="connsiteX1" fmla="*/ 607695 w 749644"/>
              <a:gd name="connsiteY1" fmla="*/ 0 h 852488"/>
              <a:gd name="connsiteX2" fmla="*/ 749644 w 749644"/>
              <a:gd name="connsiteY2" fmla="*/ 844378 h 852488"/>
              <a:gd name="connsiteX3" fmla="*/ 0 w 749644"/>
              <a:gd name="connsiteY3" fmla="*/ 852488 h 852488"/>
              <a:gd name="connsiteX0" fmla="*/ 0 w 749644"/>
              <a:gd name="connsiteY0" fmla="*/ 852488 h 863428"/>
              <a:gd name="connsiteX1" fmla="*/ 607695 w 749644"/>
              <a:gd name="connsiteY1" fmla="*/ 0 h 863428"/>
              <a:gd name="connsiteX2" fmla="*/ 749644 w 749644"/>
              <a:gd name="connsiteY2" fmla="*/ 863428 h 863428"/>
              <a:gd name="connsiteX3" fmla="*/ 0 w 749644"/>
              <a:gd name="connsiteY3" fmla="*/ 852488 h 86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644" h="863428">
                <a:moveTo>
                  <a:pt x="0" y="852488"/>
                </a:moveTo>
                <a:lnTo>
                  <a:pt x="607695" y="0"/>
                </a:lnTo>
                <a:lnTo>
                  <a:pt x="749644" y="863428"/>
                </a:lnTo>
                <a:lnTo>
                  <a:pt x="0" y="85248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7" name="Arc 116"/>
          <p:cNvSpPr/>
          <p:nvPr/>
        </p:nvSpPr>
        <p:spPr>
          <a:xfrm rot="900000">
            <a:off x="4080443" y="2409229"/>
            <a:ext cx="402224" cy="486702"/>
          </a:xfrm>
          <a:prstGeom prst="arc">
            <a:avLst>
              <a:gd name="adj1" fmla="val 17616598"/>
              <a:gd name="adj2" fmla="val 205517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 rot="900000">
            <a:off x="5971215" y="2393172"/>
            <a:ext cx="402224" cy="486702"/>
          </a:xfrm>
          <a:prstGeom prst="arc">
            <a:avLst>
              <a:gd name="adj1" fmla="val 17616598"/>
              <a:gd name="adj2" fmla="val 2055177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 bwMode="auto">
          <a:xfrm>
            <a:off x="1736435" y="2210548"/>
            <a:ext cx="1141582" cy="239842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1667069" y="1517201"/>
            <a:ext cx="1255741" cy="563790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6286" y="2555425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 and 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PQM,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98828" y="2162767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10303" y="21627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27088" y="216276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944" y="287734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48018" y="3194621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6800" y="316895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4232" y="303560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16488" y="287734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77225" y="3200841"/>
            <a:ext cx="352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77527" y="317517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6800" y="3525538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502025" y="352553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95060" y="3525538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08315" y="2999682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[From (iv)]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08315" y="3525538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[From  (v)]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190754" y="1549125"/>
            <a:ext cx="1888770" cy="1382582"/>
            <a:chOff x="2039914" y="2266991"/>
            <a:chExt cx="1888770" cy="1382582"/>
          </a:xfrm>
        </p:grpSpPr>
        <p:sp>
          <p:nvSpPr>
            <p:cNvPr id="62" name="Isosceles Triangle 61"/>
            <p:cNvSpPr/>
            <p:nvPr/>
          </p:nvSpPr>
          <p:spPr>
            <a:xfrm>
              <a:off x="2133600" y="2533650"/>
              <a:ext cx="1676400" cy="838200"/>
            </a:xfrm>
            <a:prstGeom prst="triangle">
              <a:avLst>
                <a:gd name="adj" fmla="val 3625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3" name="Straight Connector 62"/>
            <p:cNvCxnSpPr>
              <a:stCxn id="62" idx="0"/>
            </p:cNvCxnSpPr>
            <p:nvPr/>
          </p:nvCxnSpPr>
          <p:spPr>
            <a:xfrm>
              <a:off x="2741295" y="2533650"/>
              <a:ext cx="154305" cy="838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2532414" y="3311179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 flipV="1">
              <a:off x="3300352" y="3310548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763186" y="332310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968" y="334179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90722" y="226699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039914" y="333167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 flipV="1">
              <a:off x="3340356" y="3310548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2492409" y="3311179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064250" y="1262232"/>
            <a:ext cx="2493855" cy="1671273"/>
            <a:chOff x="2055608" y="2338135"/>
            <a:chExt cx="1873677" cy="1255657"/>
          </a:xfrm>
        </p:grpSpPr>
        <p:sp>
          <p:nvSpPr>
            <p:cNvPr id="73" name="Isosceles Triangle 72"/>
            <p:cNvSpPr/>
            <p:nvPr/>
          </p:nvSpPr>
          <p:spPr>
            <a:xfrm>
              <a:off x="2133600" y="2533650"/>
              <a:ext cx="1676400" cy="838200"/>
            </a:xfrm>
            <a:prstGeom prst="triangle">
              <a:avLst>
                <a:gd name="adj" fmla="val 3625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4" name="Straight Connector 73"/>
            <p:cNvCxnSpPr>
              <a:stCxn id="73" idx="0"/>
            </p:cNvCxnSpPr>
            <p:nvPr/>
          </p:nvCxnSpPr>
          <p:spPr>
            <a:xfrm>
              <a:off x="2741295" y="2533650"/>
              <a:ext cx="154305" cy="8382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2514600" y="3319661"/>
              <a:ext cx="1" cy="12008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276600" y="3319661"/>
              <a:ext cx="1" cy="1091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781000" y="3362554"/>
              <a:ext cx="265200" cy="23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85763" y="3359994"/>
              <a:ext cx="243522" cy="23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27019" y="2338135"/>
              <a:ext cx="227865" cy="23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5608" y="3362195"/>
              <a:ext cx="247134" cy="231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664805" y="146685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736879" y="1807878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55661" y="178221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094968" y="164886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98619" y="1473070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440403" y="1814098"/>
            <a:ext cx="3879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59658" y="178843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35256" y="1613241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22012" y="160050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white"/>
              </a:solidFill>
              <a:latin typeface="Symbol" pitchFamily="18" charset="2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1504" y="3875620"/>
            <a:ext cx="924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ABD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86086" y="387678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/>
              </a:rPr>
              <a:t>~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85863" y="387678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PQM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608315" y="3883256"/>
            <a:ext cx="3166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[by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SAS similarity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criterion]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14662" y="4210202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1086736" y="4515605"/>
            <a:ext cx="3205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05518" y="448994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59620" y="43565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55206" y="421020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815943" y="4521825"/>
            <a:ext cx="3526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16245" y="4496163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0550" y="436942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97026" y="4346328"/>
            <a:ext cx="4538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[corresponding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sides of similar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triangles]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0550" y="385221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ymbol" pitchFamily="18" charset="2"/>
              </a:rPr>
              <a:t>\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35256" y="2135685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...(v)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4" name="Curved Down Arrow 133"/>
          <p:cNvSpPr/>
          <p:nvPr/>
        </p:nvSpPr>
        <p:spPr bwMode="auto">
          <a:xfrm flipV="1">
            <a:off x="1947693" y="4112984"/>
            <a:ext cx="375661" cy="173266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35" name="Curved Down Arrow 134"/>
          <p:cNvSpPr/>
          <p:nvPr/>
        </p:nvSpPr>
        <p:spPr bwMode="auto">
          <a:xfrm flipV="1">
            <a:off x="1117121" y="4116180"/>
            <a:ext cx="362385" cy="170070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36" name="Curved Down Arrow 135"/>
          <p:cNvSpPr/>
          <p:nvPr/>
        </p:nvSpPr>
        <p:spPr bwMode="auto">
          <a:xfrm flipV="1">
            <a:off x="1075631" y="4109915"/>
            <a:ext cx="255570" cy="176335"/>
          </a:xfrm>
          <a:prstGeom prst="curvedDownArrow">
            <a:avLst>
              <a:gd name="adj1" fmla="val 25000"/>
              <a:gd name="adj2" fmla="val 52223"/>
              <a:gd name="adj3" fmla="val 25000"/>
            </a:avLst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137" name="Curved Down Arrow 136"/>
          <p:cNvSpPr/>
          <p:nvPr/>
        </p:nvSpPr>
        <p:spPr bwMode="auto">
          <a:xfrm flipV="1">
            <a:off x="1945837" y="4116767"/>
            <a:ext cx="253317" cy="169483"/>
          </a:xfrm>
          <a:prstGeom prst="curvedDownArrow">
            <a:avLst/>
          </a:prstGeom>
          <a:solidFill>
            <a:srgbClr val="FFC000"/>
          </a:solidFill>
          <a:ln w="19050" cap="flat" cmpd="sng" algn="ctr">
            <a:solidFill>
              <a:srgbClr val="66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IN" b="1" dirty="0">
              <a:solidFill>
                <a:prstClr val="white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5075126" y="1499008"/>
            <a:ext cx="1585627" cy="493178"/>
            <a:chOff x="6132084" y="3301205"/>
            <a:chExt cx="1585627" cy="493178"/>
          </a:xfrm>
        </p:grpSpPr>
        <p:sp>
          <p:nvSpPr>
            <p:cNvPr id="112" name="Rounded Rectangle 111"/>
            <p:cNvSpPr>
              <a:spLocks noChangeArrowheads="1"/>
            </p:cNvSpPr>
            <p:nvPr/>
          </p:nvSpPr>
          <p:spPr bwMode="auto">
            <a:xfrm>
              <a:off x="6158897" y="3336864"/>
              <a:ext cx="1494375" cy="448386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  <a:extLst/>
          </p:spPr>
          <p:txBody>
            <a:bodyPr lIns="91426" tIns="45713" rIns="91426" bIns="45713" rtlCol="0" anchor="ctr"/>
            <a:lstStyle/>
            <a:p>
              <a:pPr defTabSz="914282"/>
              <a:endParaRPr lang="en-US" sz="1200" b="1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32084" y="3301205"/>
              <a:ext cx="647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Hint :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720322" y="3307318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To Prove :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13802" y="3517384"/>
              <a:ext cx="1274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ABD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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PQM</a:t>
              </a:r>
              <a:endParaRPr lang="en-US" sz="12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3148129" y="950484"/>
            <a:ext cx="2427211" cy="563819"/>
          </a:xfrm>
          <a:prstGeom prst="roundRect">
            <a:avLst/>
          </a:prstGeom>
          <a:solidFill>
            <a:srgbClr val="C400C4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kern="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492199" y="582486"/>
            <a:ext cx="7538157" cy="979317"/>
            <a:chOff x="386642" y="301272"/>
            <a:chExt cx="7538157" cy="979317"/>
          </a:xfrm>
        </p:grpSpPr>
        <p:sp>
          <p:nvSpPr>
            <p:cNvPr id="125" name="Rectangle 124"/>
            <p:cNvSpPr/>
            <p:nvPr/>
          </p:nvSpPr>
          <p:spPr>
            <a:xfrm>
              <a:off x="386642" y="301272"/>
              <a:ext cx="75381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03225" indent="-403225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Q. If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AD and PM are medians of triangles ABC and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PQR respectively </a:t>
              </a:r>
            </a:p>
            <a:p>
              <a:endParaRPr 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  <a:p>
              <a:pPr marL="403225" indent="-403225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     where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 ~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PQR, prove that                 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83292" y="608051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4255366" y="949079"/>
              <a:ext cx="32059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174148" y="942035"/>
              <a:ext cx="48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PQ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01580" y="79006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923836" y="614271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4984573" y="955299"/>
              <a:ext cx="35265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884875" y="942035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PM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595986" y="1633764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Proof :</a:t>
            </a:r>
            <a:endParaRPr lang="en-US" sz="16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43150" y="4276725"/>
            <a:ext cx="1451790" cy="54224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49403" y="114300"/>
            <a:ext cx="1421699" cy="369332"/>
            <a:chOff x="3817051" y="234808"/>
            <a:chExt cx="1421699" cy="369332"/>
          </a:xfrm>
        </p:grpSpPr>
        <p:sp>
          <p:nvSpPr>
            <p:cNvPr id="119" name="Rounded Rectangle 118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(Q.16)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5" grpId="0" animBg="1"/>
      <p:bldP spid="105" grpId="1" animBg="1"/>
      <p:bldP spid="108" grpId="0" animBg="1"/>
      <p:bldP spid="108" grpId="1" animBg="1"/>
      <p:bldP spid="107" grpId="0" animBg="1"/>
      <p:bldP spid="107" grpId="1" animBg="1"/>
      <p:bldP spid="32" grpId="0"/>
      <p:bldP spid="37" grpId="0"/>
      <p:bldP spid="39" grpId="0"/>
      <p:bldP spid="40" grpId="0"/>
      <p:bldP spid="41" grpId="0"/>
      <p:bldP spid="43" grpId="0"/>
      <p:bldP spid="47" grpId="0"/>
      <p:bldP spid="48" grpId="0"/>
      <p:bldP spid="49" grpId="0"/>
      <p:bldP spid="50" grpId="0"/>
      <p:bldP spid="51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0" grpId="0"/>
      <p:bldP spid="101" grpId="0"/>
      <p:bldP spid="102" grpId="0"/>
      <p:bldP spid="103" grpId="0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57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AB and AC and median AD of a triangle ABC are respectively proportional to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PQ and PR and median PM of another triangle PQR. Show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3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623" y="708600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Given that,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7145" y="53932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145" y="87787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6290" y="53932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6290" y="87787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77145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6289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2450658" y="7138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3144" y="5393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3144" y="877877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43143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3237512" y="7138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623" y="1228535"/>
            <a:ext cx="846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Let us extent AD and PM up to point E and L respectively, such that AD = DE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 PM = ML. Then join B to E, C to E, Q to L, and R to L.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623" y="1813310"/>
            <a:ext cx="4998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We know that medians divide opposite sides.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623" y="2151864"/>
            <a:ext cx="3760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Therefore, BD = DC and QM = MR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623" y="2490418"/>
            <a:ext cx="3575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Also, AD = DE (By construction)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623" y="2828972"/>
            <a:ext cx="3562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And, PM = ML (By construction)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623" y="3167903"/>
            <a:ext cx="7919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In quadrilateral ABEC, diagonals AE and BC bisect each other at point D.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8623" y="3506457"/>
            <a:ext cx="5431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Therefore, quadrilateral ABEC is a parallelogram.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8623" y="4173749"/>
            <a:ext cx="873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Similarly, we can prove that quadrilateral PQLR is a parallelogram and PR = QL,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 = LR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623" y="4758524"/>
            <a:ext cx="198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It was given that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623" y="38450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0284" y="3845011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4956" y="38450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80240" y="384501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353" y="384501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and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7888" y="384501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2560" y="384501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7844" y="3845011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EC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2272" y="3845011"/>
            <a:ext cx="490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(Opposite sides of a parallelogram are equal)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500595" y="1626169"/>
            <a:ext cx="1582646" cy="1525968"/>
            <a:chOff x="5500595" y="1626169"/>
            <a:chExt cx="1582646" cy="1525968"/>
          </a:xfrm>
        </p:grpSpPr>
        <p:sp>
          <p:nvSpPr>
            <p:cNvPr id="37" name="Isosceles Triangle 36"/>
            <p:cNvSpPr/>
            <p:nvPr/>
          </p:nvSpPr>
          <p:spPr>
            <a:xfrm>
              <a:off x="5753100" y="1901347"/>
              <a:ext cx="1006013" cy="1096902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06013"/>
                <a:gd name="connsiteY0" fmla="*/ 1096902 h 1096902"/>
                <a:gd name="connsiteX1" fmla="*/ 576263 w 1006013"/>
                <a:gd name="connsiteY1" fmla="*/ 0 h 1096902"/>
                <a:gd name="connsiteX2" fmla="*/ 1006013 w 1006013"/>
                <a:gd name="connsiteY2" fmla="*/ 796778 h 1096902"/>
                <a:gd name="connsiteX3" fmla="*/ 0 w 1006013"/>
                <a:gd name="connsiteY3" fmla="*/ 1096902 h 109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013" h="1096902">
                  <a:moveTo>
                    <a:pt x="0" y="1096902"/>
                  </a:moveTo>
                  <a:lnTo>
                    <a:pt x="576263" y="0"/>
                  </a:lnTo>
                  <a:lnTo>
                    <a:pt x="1006013" y="796778"/>
                  </a:lnTo>
                  <a:lnTo>
                    <a:pt x="0" y="1096902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6326982" y="1922109"/>
              <a:ext cx="0" cy="907357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178040" y="162616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00595" y="28443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85486" y="2766460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59113" y="2490418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64985" y="1463968"/>
            <a:ext cx="1894481" cy="1842057"/>
            <a:chOff x="6672983" y="1463968"/>
            <a:chExt cx="1894481" cy="1842057"/>
          </a:xfrm>
        </p:grpSpPr>
        <p:sp>
          <p:nvSpPr>
            <p:cNvPr id="41" name="Isosceles Triangle 36"/>
            <p:cNvSpPr/>
            <p:nvPr/>
          </p:nvSpPr>
          <p:spPr>
            <a:xfrm>
              <a:off x="6964985" y="1732070"/>
              <a:ext cx="1333756" cy="1435456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19188"/>
                <a:gd name="connsiteY0" fmla="*/ 1096902 h 1096902"/>
                <a:gd name="connsiteX1" fmla="*/ 576263 w 1019188"/>
                <a:gd name="connsiteY1" fmla="*/ 0 h 1096902"/>
                <a:gd name="connsiteX2" fmla="*/ 1019188 w 1019188"/>
                <a:gd name="connsiteY2" fmla="*/ 820696 h 1096902"/>
                <a:gd name="connsiteX3" fmla="*/ 0 w 1019188"/>
                <a:gd name="connsiteY3" fmla="*/ 1096902 h 109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88" h="1096902">
                  <a:moveTo>
                    <a:pt x="0" y="1096902"/>
                  </a:moveTo>
                  <a:lnTo>
                    <a:pt x="576263" y="0"/>
                  </a:lnTo>
                  <a:lnTo>
                    <a:pt x="1019188" y="820696"/>
                  </a:lnTo>
                  <a:lnTo>
                    <a:pt x="0" y="1096902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711899" y="1749900"/>
              <a:ext cx="0" cy="1216542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578480" y="146396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72983" y="2998248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06925" y="2920348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64176" y="265969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1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57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AB and AC and median AD of a triangle ABC are respectively proportional to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PQ and PR and median PM of another triangle PQR. Show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3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7145" y="53932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145" y="877877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6290" y="53932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6290" y="877877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977145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6289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2450658" y="7138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3144" y="5393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3144" y="877877"/>
            <a:ext cx="513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43143" y="877877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3237512" y="7138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7870" y="1398556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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7145" y="122927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7145" y="1567833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56290" y="1229279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56290" y="1567833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977145" y="1567833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56289" y="1567833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50658" y="140381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3563" y="1229279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2AD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3144" y="1567833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2PM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553563" y="1567833"/>
            <a:ext cx="62869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3237512" y="140381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77870" y="2044398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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77145" y="187512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7145" y="2213675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6290" y="187512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6290" y="221367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QL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977145" y="2213675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56289" y="2213675"/>
            <a:ext cx="495649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2450658" y="20496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36660" y="1875121"/>
            <a:ext cx="47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50285" y="2213675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561764" y="2213675"/>
            <a:ext cx="42941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3237512" y="20496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623" y="255222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1223" y="2552229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2869" y="2552229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(by SSS similarity criterion)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68142" y="2554905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PQL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83608" y="25513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8623" y="2893459"/>
            <a:ext cx="7088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We know that corresponding angles of similar triangle are equal.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8623" y="322933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1223" y="3229337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8142" y="323201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08" y="322846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653" y="323201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(1)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8623" y="3576711"/>
            <a:ext cx="5447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Similarly, it can be proved that AEC  PLR and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8623" y="39525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1223" y="395254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CAE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68142" y="3955217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RPL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83608" y="39516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0653" y="39552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(2)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8623" y="4290218"/>
            <a:ext cx="423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Adding equation (1) and (2), we obtain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8623" y="462835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1223" y="462835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BAE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68142" y="463103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CAE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8547" y="46274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50658" y="462835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6998" y="462835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QPL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63917" y="463103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RPL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4322" y="462747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76467" y="713857"/>
            <a:ext cx="1582646" cy="2469643"/>
            <a:chOff x="5500595" y="1626169"/>
            <a:chExt cx="1582646" cy="2469643"/>
          </a:xfrm>
        </p:grpSpPr>
        <p:sp>
          <p:nvSpPr>
            <p:cNvPr id="79" name="Isosceles Triangle 36"/>
            <p:cNvSpPr/>
            <p:nvPr/>
          </p:nvSpPr>
          <p:spPr>
            <a:xfrm>
              <a:off x="5753100" y="1901347"/>
              <a:ext cx="1006013" cy="1096902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06013"/>
                <a:gd name="connsiteY0" fmla="*/ 1096902 h 1096902"/>
                <a:gd name="connsiteX1" fmla="*/ 576263 w 1006013"/>
                <a:gd name="connsiteY1" fmla="*/ 0 h 1096902"/>
                <a:gd name="connsiteX2" fmla="*/ 1006013 w 1006013"/>
                <a:gd name="connsiteY2" fmla="*/ 796778 h 1096902"/>
                <a:gd name="connsiteX3" fmla="*/ 0 w 1006013"/>
                <a:gd name="connsiteY3" fmla="*/ 1096902 h 109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013" h="1096902">
                  <a:moveTo>
                    <a:pt x="0" y="1096902"/>
                  </a:moveTo>
                  <a:lnTo>
                    <a:pt x="576263" y="0"/>
                  </a:lnTo>
                  <a:lnTo>
                    <a:pt x="1006013" y="796778"/>
                  </a:lnTo>
                  <a:lnTo>
                    <a:pt x="0" y="1096902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326982" y="1922109"/>
              <a:ext cx="0" cy="1883662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178040" y="162616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500595" y="284436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035948" y="2818699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9113" y="2490418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2" name="Isosceles Triangle 36"/>
            <p:cNvSpPr/>
            <p:nvPr/>
          </p:nvSpPr>
          <p:spPr>
            <a:xfrm rot="10800000">
              <a:off x="5753100" y="2702959"/>
              <a:ext cx="1006013" cy="1142622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06013"/>
                <a:gd name="connsiteY0" fmla="*/ 1096902 h 1096902"/>
                <a:gd name="connsiteX1" fmla="*/ 576263 w 1006013"/>
                <a:gd name="connsiteY1" fmla="*/ 0 h 1096902"/>
                <a:gd name="connsiteX2" fmla="*/ 1006013 w 1006013"/>
                <a:gd name="connsiteY2" fmla="*/ 796778 h 1096902"/>
                <a:gd name="connsiteX3" fmla="*/ 0 w 1006013"/>
                <a:gd name="connsiteY3" fmla="*/ 1096902 h 1096902"/>
                <a:gd name="connsiteX0" fmla="*/ 0 w 1006013"/>
                <a:gd name="connsiteY0" fmla="*/ 1142622 h 1142622"/>
                <a:gd name="connsiteX1" fmla="*/ 416243 w 1006013"/>
                <a:gd name="connsiteY1" fmla="*/ 0 h 1142622"/>
                <a:gd name="connsiteX2" fmla="*/ 1006013 w 1006013"/>
                <a:gd name="connsiteY2" fmla="*/ 842498 h 1142622"/>
                <a:gd name="connsiteX3" fmla="*/ 0 w 1006013"/>
                <a:gd name="connsiteY3" fmla="*/ 1142622 h 1142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013" h="1142622">
                  <a:moveTo>
                    <a:pt x="0" y="1142622"/>
                  </a:moveTo>
                  <a:lnTo>
                    <a:pt x="416243" y="0"/>
                  </a:lnTo>
                  <a:lnTo>
                    <a:pt x="1006013" y="842498"/>
                  </a:lnTo>
                  <a:lnTo>
                    <a:pt x="0" y="1142622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73231" y="378803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E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40857" y="551656"/>
            <a:ext cx="1894481" cy="3080110"/>
            <a:chOff x="6672983" y="1463968"/>
            <a:chExt cx="1894481" cy="3080110"/>
          </a:xfrm>
        </p:grpSpPr>
        <p:sp>
          <p:nvSpPr>
            <p:cNvPr id="86" name="Isosceles Triangle 36"/>
            <p:cNvSpPr/>
            <p:nvPr/>
          </p:nvSpPr>
          <p:spPr>
            <a:xfrm>
              <a:off x="6964985" y="1732070"/>
              <a:ext cx="1333756" cy="1435456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19188"/>
                <a:gd name="connsiteY0" fmla="*/ 1096902 h 1096902"/>
                <a:gd name="connsiteX1" fmla="*/ 576263 w 1019188"/>
                <a:gd name="connsiteY1" fmla="*/ 0 h 1096902"/>
                <a:gd name="connsiteX2" fmla="*/ 1019188 w 1019188"/>
                <a:gd name="connsiteY2" fmla="*/ 820696 h 1096902"/>
                <a:gd name="connsiteX3" fmla="*/ 0 w 1019188"/>
                <a:gd name="connsiteY3" fmla="*/ 1096902 h 109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88" h="1096902">
                  <a:moveTo>
                    <a:pt x="0" y="1096902"/>
                  </a:moveTo>
                  <a:lnTo>
                    <a:pt x="576263" y="0"/>
                  </a:lnTo>
                  <a:lnTo>
                    <a:pt x="1019188" y="820696"/>
                  </a:lnTo>
                  <a:lnTo>
                    <a:pt x="0" y="1096902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711899" y="1749900"/>
              <a:ext cx="0" cy="2486401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578480" y="146396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P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672983" y="2998248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Q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68742" y="2920348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M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64176" y="265969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S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94" name="Isosceles Triangle 36"/>
            <p:cNvSpPr/>
            <p:nvPr/>
          </p:nvSpPr>
          <p:spPr>
            <a:xfrm rot="10800000">
              <a:off x="6964985" y="2808465"/>
              <a:ext cx="1333756" cy="1458315"/>
            </a:xfrm>
            <a:custGeom>
              <a:avLst/>
              <a:gdLst>
                <a:gd name="connsiteX0" fmla="*/ 0 w 1152525"/>
                <a:gd name="connsiteY0" fmla="*/ 1096902 h 1096902"/>
                <a:gd name="connsiteX1" fmla="*/ 576263 w 1152525"/>
                <a:gd name="connsiteY1" fmla="*/ 0 h 1096902"/>
                <a:gd name="connsiteX2" fmla="*/ 1152525 w 1152525"/>
                <a:gd name="connsiteY2" fmla="*/ 1096902 h 1096902"/>
                <a:gd name="connsiteX3" fmla="*/ 0 w 1152525"/>
                <a:gd name="connsiteY3" fmla="*/ 1096902 h 1096902"/>
                <a:gd name="connsiteX0" fmla="*/ 0 w 981075"/>
                <a:gd name="connsiteY0" fmla="*/ 1096902 h 1096902"/>
                <a:gd name="connsiteX1" fmla="*/ 576263 w 981075"/>
                <a:gd name="connsiteY1" fmla="*/ 0 h 1096902"/>
                <a:gd name="connsiteX2" fmla="*/ 981075 w 981075"/>
                <a:gd name="connsiteY2" fmla="*/ 763527 h 1096902"/>
                <a:gd name="connsiteX3" fmla="*/ 0 w 981075"/>
                <a:gd name="connsiteY3" fmla="*/ 1096902 h 1096902"/>
                <a:gd name="connsiteX0" fmla="*/ 0 w 1019188"/>
                <a:gd name="connsiteY0" fmla="*/ 1096902 h 1096902"/>
                <a:gd name="connsiteX1" fmla="*/ 576263 w 1019188"/>
                <a:gd name="connsiteY1" fmla="*/ 0 h 1096902"/>
                <a:gd name="connsiteX2" fmla="*/ 1019188 w 1019188"/>
                <a:gd name="connsiteY2" fmla="*/ 820696 h 1096902"/>
                <a:gd name="connsiteX3" fmla="*/ 0 w 1019188"/>
                <a:gd name="connsiteY3" fmla="*/ 1096902 h 1096902"/>
                <a:gd name="connsiteX0" fmla="*/ 0 w 1019188"/>
                <a:gd name="connsiteY0" fmla="*/ 1114370 h 1114370"/>
                <a:gd name="connsiteX1" fmla="*/ 448161 w 1019188"/>
                <a:gd name="connsiteY1" fmla="*/ 0 h 1114370"/>
                <a:gd name="connsiteX2" fmla="*/ 1019188 w 1019188"/>
                <a:gd name="connsiteY2" fmla="*/ 838164 h 1114370"/>
                <a:gd name="connsiteX3" fmla="*/ 0 w 1019188"/>
                <a:gd name="connsiteY3" fmla="*/ 1114370 h 111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88" h="1114370">
                  <a:moveTo>
                    <a:pt x="0" y="1114370"/>
                  </a:moveTo>
                  <a:lnTo>
                    <a:pt x="448161" y="0"/>
                  </a:lnTo>
                  <a:lnTo>
                    <a:pt x="1019188" y="838164"/>
                  </a:lnTo>
                  <a:lnTo>
                    <a:pt x="0" y="111437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68742" y="4236301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</a:rPr>
                <a:t>L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2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8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57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AB and AC and median AD of a triangle ABC are respectively proportional to </a:t>
            </a:r>
          </a:p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sides PQ and PR and median PM of another triangle PQR. Show that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PQR.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3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623" y="613350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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52882" y="61602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35398" y="61335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31738" y="61335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03410" y="61335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… (3)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8623" y="951904"/>
            <a:ext cx="2305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ABC and PQR,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73886" y="1290680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3886" y="162923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53031" y="1290680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53031" y="1629234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PR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973886" y="1629234"/>
            <a:ext cx="4956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753030" y="1629234"/>
            <a:ext cx="495649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TextBox 88"/>
          <p:cNvSpPr txBox="1"/>
          <p:nvPr/>
        </p:nvSpPr>
        <p:spPr>
          <a:xfrm>
            <a:off x="1447399" y="146521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03410" y="14652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Given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2882" y="203696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CAB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35398" y="20342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31738" y="203429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RPQ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903410" y="2034292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[using equation (3)]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52882" y="237552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ABC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35398" y="23728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31738" y="2372846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PQR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03410" y="2372846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(By SAS similarity criterion)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37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unded Rectangle 164"/>
          <p:cNvSpPr/>
          <p:nvPr/>
        </p:nvSpPr>
        <p:spPr>
          <a:xfrm>
            <a:off x="1280512" y="4584831"/>
            <a:ext cx="407799" cy="2831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2200713" y="4584831"/>
            <a:ext cx="542999" cy="28311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182310" y="4584831"/>
            <a:ext cx="407799" cy="2831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1280512" y="4277864"/>
            <a:ext cx="407799" cy="2831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200713" y="4277864"/>
            <a:ext cx="542999" cy="283111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182310" y="4277864"/>
            <a:ext cx="407799" cy="28311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2218205" y="3012314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2223025" y="3324935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392343" y="1071797"/>
            <a:ext cx="2594476" cy="77511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454623" y="1119641"/>
            <a:ext cx="1543445" cy="6794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033372" y="653100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991007" y="653100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903939" y="653100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174724" y="349262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110812" y="349262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997403" y="349262"/>
            <a:ext cx="407799" cy="283111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49268" y="633988"/>
            <a:ext cx="1592554" cy="31321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4651" y="77909"/>
            <a:ext cx="1382096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Q. Given :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419181" y="313321"/>
            <a:ext cx="7237317" cy="927105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Sides AB and BC and median AD of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ABC are respectively </a:t>
            </a:r>
          </a:p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proportional to sides PQ and QR and median PM of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PQR. </a:t>
            </a:r>
          </a:p>
          <a:p>
            <a:pPr defTabSz="805898"/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Show that :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ABC ~ 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00FF"/>
                </a:solidFill>
                <a:latin typeface="Bookman Old Style" pitchFamily="18" charset="0"/>
              </a:rPr>
              <a:t>PQR.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 rot="5400000">
            <a:off x="220320" y="1539012"/>
            <a:ext cx="1218071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248458" y="1349095"/>
            <a:ext cx="1905001" cy="12180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410258" y="2567147"/>
            <a:ext cx="2743201" cy="1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rot="16200000" flipH="1">
            <a:off x="868022" y="1729511"/>
            <a:ext cx="1218071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916381" y="1136345"/>
            <a:ext cx="325882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05458" y="2414888"/>
            <a:ext cx="33877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153458" y="2468178"/>
            <a:ext cx="33877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1553223" y="2549988"/>
            <a:ext cx="350056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grpSp>
        <p:nvGrpSpPr>
          <p:cNvPr id="2" name="Group 260"/>
          <p:cNvGrpSpPr/>
          <p:nvPr/>
        </p:nvGrpSpPr>
        <p:grpSpPr>
          <a:xfrm>
            <a:off x="984104" y="2529096"/>
            <a:ext cx="43657" cy="76129"/>
            <a:chOff x="5755481" y="2536031"/>
            <a:chExt cx="43657" cy="76200"/>
          </a:xfrm>
        </p:grpSpPr>
        <p:cxnSp>
          <p:nvCxnSpPr>
            <p:cNvPr id="259" name="Straight Connector 258"/>
            <p:cNvCxnSpPr/>
            <p:nvPr/>
          </p:nvCxnSpPr>
          <p:spPr>
            <a:xfrm rot="5400000">
              <a:off x="5718175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5760244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1"/>
          <p:cNvGrpSpPr/>
          <p:nvPr/>
        </p:nvGrpSpPr>
        <p:grpSpPr>
          <a:xfrm>
            <a:off x="2341416" y="2529096"/>
            <a:ext cx="43657" cy="76129"/>
            <a:chOff x="5755481" y="2536031"/>
            <a:chExt cx="43657" cy="76200"/>
          </a:xfrm>
        </p:grpSpPr>
        <p:cxnSp>
          <p:nvCxnSpPr>
            <p:cNvPr id="263" name="Straight Connector 262"/>
            <p:cNvCxnSpPr/>
            <p:nvPr/>
          </p:nvCxnSpPr>
          <p:spPr>
            <a:xfrm rot="5400000">
              <a:off x="5718175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5760244" y="257333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Straight Connector 264"/>
          <p:cNvCxnSpPr/>
          <p:nvPr/>
        </p:nvCxnSpPr>
        <p:spPr>
          <a:xfrm rot="5400000">
            <a:off x="3335712" y="1449428"/>
            <a:ext cx="1590113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549903" y="1073437"/>
            <a:ext cx="1905001" cy="15901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711703" y="2663550"/>
            <a:ext cx="2743201" cy="2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16200000" flipH="1">
            <a:off x="3983412" y="1639928"/>
            <a:ext cx="1590113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4212877" y="911766"/>
            <a:ext cx="312988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406868" y="2464820"/>
            <a:ext cx="350056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6454903" y="2534388"/>
            <a:ext cx="333939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4854668" y="2642405"/>
            <a:ext cx="375843" cy="34012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274" name="Straight Connector 273"/>
          <p:cNvCxnSpPr/>
          <p:nvPr/>
        </p:nvCxnSpPr>
        <p:spPr>
          <a:xfrm rot="5400000">
            <a:off x="4217694" y="2664981"/>
            <a:ext cx="127748" cy="1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rot="16200000" flipH="1">
            <a:off x="5581072" y="2665311"/>
            <a:ext cx="127750" cy="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152479" y="3085695"/>
            <a:ext cx="706803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111733" y="3079215"/>
            <a:ext cx="614938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US" sz="18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195929" y="3079215"/>
            <a:ext cx="158033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........ [given]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1196281" y="3556437"/>
            <a:ext cx="529519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1787266" y="3556437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2129965" y="3556437"/>
            <a:ext cx="68585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2BD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104112" y="3485115"/>
            <a:ext cx="684240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...(ii)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5195918" y="3485115"/>
            <a:ext cx="2948645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........ [AD is the median]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198969" y="3906157"/>
            <a:ext cx="537577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1787266" y="3906157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132734" y="3906157"/>
            <a:ext cx="726143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2QM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4106878" y="3834855"/>
            <a:ext cx="75354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...(iii)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5195974" y="3834855"/>
            <a:ext cx="2961539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........ [PM is the median]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228724" y="4246599"/>
            <a:ext cx="51501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219268" y="4536855"/>
            <a:ext cx="51340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</a:p>
        </p:txBody>
      </p:sp>
      <p:cxnSp>
        <p:nvCxnSpPr>
          <p:cNvPr id="309" name="Straight Connector 308"/>
          <p:cNvCxnSpPr/>
          <p:nvPr/>
        </p:nvCxnSpPr>
        <p:spPr>
          <a:xfrm>
            <a:off x="1247834" y="4582907"/>
            <a:ext cx="457200" cy="1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1787266" y="4394115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2138340" y="4246599"/>
            <a:ext cx="68585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2BD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119370" y="4536855"/>
            <a:ext cx="726143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2QM</a:t>
            </a:r>
          </a:p>
        </p:txBody>
      </p:sp>
      <p:cxnSp>
        <p:nvCxnSpPr>
          <p:cNvPr id="313" name="Straight Connector 312"/>
          <p:cNvCxnSpPr/>
          <p:nvPr/>
        </p:nvCxnSpPr>
        <p:spPr>
          <a:xfrm>
            <a:off x="2185969" y="4582907"/>
            <a:ext cx="548640" cy="1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2716897" y="4394115"/>
            <a:ext cx="323224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139416" y="4246599"/>
            <a:ext cx="527907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129890" y="4536855"/>
            <a:ext cx="540801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PM</a:t>
            </a:r>
          </a:p>
        </p:txBody>
      </p:sp>
      <p:cxnSp>
        <p:nvCxnSpPr>
          <p:cNvPr id="317" name="Straight Connector 316"/>
          <p:cNvCxnSpPr/>
          <p:nvPr/>
        </p:nvCxnSpPr>
        <p:spPr>
          <a:xfrm>
            <a:off x="3158501" y="4582907"/>
            <a:ext cx="457200" cy="1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4114880" y="4327515"/>
            <a:ext cx="735813" cy="370530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Bookman Old Style" pitchFamily="18" charset="0"/>
              </a:rPr>
              <a:t>...(iv)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5206840" y="4334385"/>
            <a:ext cx="2391567" cy="370005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.... from (</a:t>
            </a:r>
            <a:r>
              <a:rPr lang="en-US" sz="18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800" dirty="0">
                <a:solidFill>
                  <a:srgbClr val="660066"/>
                </a:solidFill>
                <a:latin typeface="Bookman Old Style" pitchFamily="18" charset="0"/>
              </a:rPr>
              <a:t>) (ii) &amp; (iii)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92988" y="4398858"/>
            <a:ext cx="381479" cy="368354"/>
          </a:xfrm>
          <a:prstGeom prst="rect">
            <a:avLst/>
          </a:prstGeom>
          <a:noFill/>
        </p:spPr>
        <p:txBody>
          <a:bodyPr wrap="none" lIns="90470" tIns="45236" rIns="90470" bIns="45236" rtlCol="0">
            <a:spAutoFit/>
          </a:bodyPr>
          <a:lstStyle/>
          <a:p>
            <a:pPr defTabSz="805898"/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  <a:sym typeface="Symbol Tiger"/>
              </a:rPr>
              <a:t>\</a:t>
            </a:r>
            <a:endParaRPr lang="en-US" sz="18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84999" y="320559"/>
            <a:ext cx="150562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median AD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868480" y="1727063"/>
            <a:ext cx="1218071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3983904" y="1637446"/>
            <a:ext cx="1590113" cy="457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loud Callout 70"/>
          <p:cNvSpPr/>
          <p:nvPr/>
        </p:nvSpPr>
        <p:spPr>
          <a:xfrm>
            <a:off x="5146631" y="1208149"/>
            <a:ext cx="3806701" cy="1291865"/>
          </a:xfrm>
          <a:prstGeom prst="cloudCallout">
            <a:avLst>
              <a:gd name="adj1" fmla="val -44314"/>
              <a:gd name="adj2" fmla="val -7182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85036" y="1638736"/>
            <a:ext cx="2529043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What is a median ??</a:t>
            </a:r>
          </a:p>
        </p:txBody>
      </p:sp>
      <p:sp>
        <p:nvSpPr>
          <p:cNvPr id="73" name="Rectangular Callout 72"/>
          <p:cNvSpPr/>
          <p:nvPr/>
        </p:nvSpPr>
        <p:spPr>
          <a:xfrm rot="5400000">
            <a:off x="5717169" y="965553"/>
            <a:ext cx="2132528" cy="4381298"/>
          </a:xfrm>
          <a:custGeom>
            <a:avLst/>
            <a:gdLst>
              <a:gd name="connsiteX0" fmla="*/ 0 w 1036645"/>
              <a:gd name="connsiteY0" fmla="*/ 0 h 4357718"/>
              <a:gd name="connsiteX1" fmla="*/ 172774 w 1036645"/>
              <a:gd name="connsiteY1" fmla="*/ 0 h 4357718"/>
              <a:gd name="connsiteX2" fmla="*/ 172774 w 1036645"/>
              <a:gd name="connsiteY2" fmla="*/ 0 h 4357718"/>
              <a:gd name="connsiteX3" fmla="*/ 431935 w 1036645"/>
              <a:gd name="connsiteY3" fmla="*/ 0 h 4357718"/>
              <a:gd name="connsiteX4" fmla="*/ 1036645 w 1036645"/>
              <a:gd name="connsiteY4" fmla="*/ 0 h 4357718"/>
              <a:gd name="connsiteX5" fmla="*/ 1036645 w 1036645"/>
              <a:gd name="connsiteY5" fmla="*/ 726286 h 4357718"/>
              <a:gd name="connsiteX6" fmla="*/ 1036645 w 1036645"/>
              <a:gd name="connsiteY6" fmla="*/ 726286 h 4357718"/>
              <a:gd name="connsiteX7" fmla="*/ 1036645 w 1036645"/>
              <a:gd name="connsiteY7" fmla="*/ 1815716 h 4357718"/>
              <a:gd name="connsiteX8" fmla="*/ 1036645 w 1036645"/>
              <a:gd name="connsiteY8" fmla="*/ 4357718 h 4357718"/>
              <a:gd name="connsiteX9" fmla="*/ 431935 w 1036645"/>
              <a:gd name="connsiteY9" fmla="*/ 4357718 h 4357718"/>
              <a:gd name="connsiteX10" fmla="*/ 172774 w 1036645"/>
              <a:gd name="connsiteY10" fmla="*/ 4357718 h 4357718"/>
              <a:gd name="connsiteX11" fmla="*/ 172774 w 1036645"/>
              <a:gd name="connsiteY11" fmla="*/ 4357718 h 4357718"/>
              <a:gd name="connsiteX12" fmla="*/ 0 w 1036645"/>
              <a:gd name="connsiteY12" fmla="*/ 4357718 h 4357718"/>
              <a:gd name="connsiteX13" fmla="*/ 0 w 1036645"/>
              <a:gd name="connsiteY13" fmla="*/ 1815716 h 4357718"/>
              <a:gd name="connsiteX14" fmla="*/ -1086010 w 1036645"/>
              <a:gd name="connsiteY14" fmla="*/ 1547164 h 4357718"/>
              <a:gd name="connsiteX15" fmla="*/ 0 w 1036645"/>
              <a:gd name="connsiteY15" fmla="*/ 726286 h 4357718"/>
              <a:gd name="connsiteX16" fmla="*/ 0 w 1036645"/>
              <a:gd name="connsiteY16" fmla="*/ 0 h 4357718"/>
              <a:gd name="connsiteX0" fmla="*/ 1086010 w 2122655"/>
              <a:gd name="connsiteY0" fmla="*/ 0 h 4357718"/>
              <a:gd name="connsiteX1" fmla="*/ 1258784 w 2122655"/>
              <a:gd name="connsiteY1" fmla="*/ 0 h 4357718"/>
              <a:gd name="connsiteX2" fmla="*/ 1258784 w 2122655"/>
              <a:gd name="connsiteY2" fmla="*/ 0 h 4357718"/>
              <a:gd name="connsiteX3" fmla="*/ 1517945 w 2122655"/>
              <a:gd name="connsiteY3" fmla="*/ 0 h 4357718"/>
              <a:gd name="connsiteX4" fmla="*/ 2122655 w 2122655"/>
              <a:gd name="connsiteY4" fmla="*/ 0 h 4357718"/>
              <a:gd name="connsiteX5" fmla="*/ 2122655 w 2122655"/>
              <a:gd name="connsiteY5" fmla="*/ 726286 h 4357718"/>
              <a:gd name="connsiteX6" fmla="*/ 2122655 w 2122655"/>
              <a:gd name="connsiteY6" fmla="*/ 726286 h 4357718"/>
              <a:gd name="connsiteX7" fmla="*/ 2122655 w 2122655"/>
              <a:gd name="connsiteY7" fmla="*/ 1815716 h 4357718"/>
              <a:gd name="connsiteX8" fmla="*/ 2122655 w 2122655"/>
              <a:gd name="connsiteY8" fmla="*/ 4357718 h 4357718"/>
              <a:gd name="connsiteX9" fmla="*/ 1517945 w 2122655"/>
              <a:gd name="connsiteY9" fmla="*/ 4357718 h 4357718"/>
              <a:gd name="connsiteX10" fmla="*/ 1258784 w 2122655"/>
              <a:gd name="connsiteY10" fmla="*/ 4357718 h 4357718"/>
              <a:gd name="connsiteX11" fmla="*/ 1258784 w 2122655"/>
              <a:gd name="connsiteY11" fmla="*/ 4357718 h 4357718"/>
              <a:gd name="connsiteX12" fmla="*/ 1086010 w 2122655"/>
              <a:gd name="connsiteY12" fmla="*/ 4357718 h 4357718"/>
              <a:gd name="connsiteX13" fmla="*/ 1092363 w 2122655"/>
              <a:gd name="connsiteY13" fmla="*/ 1631566 h 4357718"/>
              <a:gd name="connsiteX14" fmla="*/ 0 w 2122655"/>
              <a:gd name="connsiteY14" fmla="*/ 1547164 h 4357718"/>
              <a:gd name="connsiteX15" fmla="*/ 1086010 w 2122655"/>
              <a:gd name="connsiteY15" fmla="*/ 726286 h 4357718"/>
              <a:gd name="connsiteX16" fmla="*/ 1086010 w 2122655"/>
              <a:gd name="connsiteY16" fmla="*/ 0 h 4357718"/>
              <a:gd name="connsiteX0" fmla="*/ 1086010 w 2122655"/>
              <a:gd name="connsiteY0" fmla="*/ 0 h 4357718"/>
              <a:gd name="connsiteX1" fmla="*/ 1258784 w 2122655"/>
              <a:gd name="connsiteY1" fmla="*/ 0 h 4357718"/>
              <a:gd name="connsiteX2" fmla="*/ 1258784 w 2122655"/>
              <a:gd name="connsiteY2" fmla="*/ 0 h 4357718"/>
              <a:gd name="connsiteX3" fmla="*/ 1517945 w 2122655"/>
              <a:gd name="connsiteY3" fmla="*/ 0 h 4357718"/>
              <a:gd name="connsiteX4" fmla="*/ 2122655 w 2122655"/>
              <a:gd name="connsiteY4" fmla="*/ 0 h 4357718"/>
              <a:gd name="connsiteX5" fmla="*/ 2122655 w 2122655"/>
              <a:gd name="connsiteY5" fmla="*/ 726286 h 4357718"/>
              <a:gd name="connsiteX6" fmla="*/ 2122655 w 2122655"/>
              <a:gd name="connsiteY6" fmla="*/ 726286 h 4357718"/>
              <a:gd name="connsiteX7" fmla="*/ 2122655 w 2122655"/>
              <a:gd name="connsiteY7" fmla="*/ 1815716 h 4357718"/>
              <a:gd name="connsiteX8" fmla="*/ 2122655 w 2122655"/>
              <a:gd name="connsiteY8" fmla="*/ 4357718 h 4357718"/>
              <a:gd name="connsiteX9" fmla="*/ 1517945 w 2122655"/>
              <a:gd name="connsiteY9" fmla="*/ 4357718 h 4357718"/>
              <a:gd name="connsiteX10" fmla="*/ 1258784 w 2122655"/>
              <a:gd name="connsiteY10" fmla="*/ 4357718 h 4357718"/>
              <a:gd name="connsiteX11" fmla="*/ 1258784 w 2122655"/>
              <a:gd name="connsiteY11" fmla="*/ 4357718 h 4357718"/>
              <a:gd name="connsiteX12" fmla="*/ 1086010 w 2122655"/>
              <a:gd name="connsiteY12" fmla="*/ 4357718 h 4357718"/>
              <a:gd name="connsiteX13" fmla="*/ 1092363 w 2122655"/>
              <a:gd name="connsiteY13" fmla="*/ 1631566 h 4357718"/>
              <a:gd name="connsiteX14" fmla="*/ 0 w 2122655"/>
              <a:gd name="connsiteY14" fmla="*/ 1547164 h 4357718"/>
              <a:gd name="connsiteX15" fmla="*/ 1079663 w 2122655"/>
              <a:gd name="connsiteY15" fmla="*/ 1151736 h 4357718"/>
              <a:gd name="connsiteX16" fmla="*/ 1086010 w 2122655"/>
              <a:gd name="connsiteY16" fmla="*/ 0 h 435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22655" h="4357718">
                <a:moveTo>
                  <a:pt x="1086010" y="0"/>
                </a:moveTo>
                <a:lnTo>
                  <a:pt x="1258784" y="0"/>
                </a:lnTo>
                <a:lnTo>
                  <a:pt x="1258784" y="0"/>
                </a:lnTo>
                <a:lnTo>
                  <a:pt x="1517945" y="0"/>
                </a:lnTo>
                <a:lnTo>
                  <a:pt x="2122655" y="0"/>
                </a:lnTo>
                <a:lnTo>
                  <a:pt x="2122655" y="726286"/>
                </a:lnTo>
                <a:lnTo>
                  <a:pt x="2122655" y="726286"/>
                </a:lnTo>
                <a:lnTo>
                  <a:pt x="2122655" y="1815716"/>
                </a:lnTo>
                <a:lnTo>
                  <a:pt x="2122655" y="4357718"/>
                </a:lnTo>
                <a:lnTo>
                  <a:pt x="1517945" y="4357718"/>
                </a:lnTo>
                <a:lnTo>
                  <a:pt x="1258784" y="4357718"/>
                </a:lnTo>
                <a:lnTo>
                  <a:pt x="1258784" y="4357718"/>
                </a:lnTo>
                <a:lnTo>
                  <a:pt x="1086010" y="4357718"/>
                </a:lnTo>
                <a:cubicBezTo>
                  <a:pt x="1088128" y="3449001"/>
                  <a:pt x="1090245" y="2540283"/>
                  <a:pt x="1092363" y="1631566"/>
                </a:cubicBezTo>
                <a:lnTo>
                  <a:pt x="0" y="1547164"/>
                </a:lnTo>
                <a:lnTo>
                  <a:pt x="1079663" y="1151736"/>
                </a:lnTo>
                <a:cubicBezTo>
                  <a:pt x="1081779" y="767824"/>
                  <a:pt x="1083894" y="383912"/>
                  <a:pt x="108601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96534" y="3196979"/>
            <a:ext cx="4517036" cy="92721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A line segment drawn from a </a:t>
            </a:r>
          </a:p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vertex of a triangle to the midpoint</a:t>
            </a:r>
          </a:p>
          <a:p>
            <a:pPr defTabSz="805898"/>
            <a:r>
              <a:rPr lang="en-US" sz="1800" b="1" dirty="0">
                <a:solidFill>
                  <a:prstClr val="black"/>
                </a:solidFill>
                <a:latin typeface="Bookman Old Style" pitchFamily="18" charset="0"/>
              </a:rPr>
              <a:t>of its opposite side.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18188" y="318193"/>
            <a:ext cx="5139960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Sides AB and BC and median AD of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ABC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400407" y="320551"/>
            <a:ext cx="56279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are</a:t>
            </a:r>
            <a:endParaRPr lang="en-US" sz="18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8154" y="595714"/>
            <a:ext cx="168774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F79646">
                    <a:lumMod val="75000"/>
                  </a:srgbClr>
                </a:solidFill>
                <a:latin typeface="Bookman Old Style" pitchFamily="18" charset="0"/>
              </a:rPr>
              <a:t>proportional</a:t>
            </a:r>
            <a:endParaRPr lang="en-US" sz="18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76063" y="595672"/>
            <a:ext cx="1528193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median PM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83935" y="593271"/>
            <a:ext cx="5532884" cy="371050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</a:rPr>
              <a:t>to sides PQ and QR and median PM of </a:t>
            </a:r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</a:rPr>
              <a:t>PQR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88" name="Cloud Callout 87"/>
          <p:cNvSpPr/>
          <p:nvPr/>
        </p:nvSpPr>
        <p:spPr>
          <a:xfrm>
            <a:off x="1483544" y="1351656"/>
            <a:ext cx="4022175" cy="1722486"/>
          </a:xfrm>
          <a:prstGeom prst="cloudCallout">
            <a:avLst>
              <a:gd name="adj1" fmla="val -45277"/>
              <a:gd name="adj2" fmla="val -74536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01723" y="1959311"/>
            <a:ext cx="58052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i.e.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489116" y="2174621"/>
            <a:ext cx="551609" cy="5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63684" y="1978483"/>
            <a:ext cx="327493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01800" y="2174621"/>
            <a:ext cx="551609" cy="5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76362" y="1978483"/>
            <a:ext cx="327493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379531" y="2174621"/>
            <a:ext cx="551609" cy="5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508276" y="1807829"/>
            <a:ext cx="520894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22807" y="1807829"/>
            <a:ext cx="525729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8078" y="1807829"/>
            <a:ext cx="533788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08241" y="2175265"/>
            <a:ext cx="524118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PQ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422807" y="2175265"/>
            <a:ext cx="55151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QR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408113" y="2175265"/>
            <a:ext cx="556351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Bookman Old Style" pitchFamily="18" charset="0"/>
              </a:rPr>
              <a:t>PM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129218" y="320355"/>
            <a:ext cx="520894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AB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055747" y="320052"/>
            <a:ext cx="525729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BC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947124" y="320559"/>
            <a:ext cx="53378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AD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989466" y="595714"/>
            <a:ext cx="52411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</a:rPr>
              <a:t>PQ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918397" y="595714"/>
            <a:ext cx="551516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</a:rPr>
              <a:t>QR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36142" y="595672"/>
            <a:ext cx="556351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008000"/>
                </a:solidFill>
                <a:latin typeface="Bookman Old Style" pitchFamily="18" charset="0"/>
              </a:rPr>
              <a:t>PM</a:t>
            </a:r>
            <a:endParaRPr lang="en-US" sz="1800" dirty="0">
              <a:solidFill>
                <a:prstClr val="black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2489116" y="2174617"/>
            <a:ext cx="551609" cy="510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401800" y="2174617"/>
            <a:ext cx="551609" cy="510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79531" y="2174617"/>
            <a:ext cx="551609" cy="510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417505" y="868442"/>
            <a:ext cx="3254298" cy="371050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Show that :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ABC ~ 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800" b="1" dirty="0">
                <a:solidFill>
                  <a:srgbClr val="C00000"/>
                </a:solidFill>
                <a:latin typeface="Bookman Old Style" pitchFamily="18" charset="0"/>
              </a:rPr>
              <a:t>PQR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rot="5400000">
            <a:off x="219433" y="1539719"/>
            <a:ext cx="1218071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247569" y="1349814"/>
            <a:ext cx="1905001" cy="12180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9404" y="2567855"/>
            <a:ext cx="2743201" cy="158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3334857" y="1450102"/>
            <a:ext cx="1590113" cy="83820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49014" y="1074144"/>
            <a:ext cx="1905001" cy="159011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3710849" y="2664257"/>
            <a:ext cx="2743201" cy="207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Callout 128"/>
          <p:cNvSpPr/>
          <p:nvPr/>
        </p:nvSpPr>
        <p:spPr>
          <a:xfrm>
            <a:off x="4212877" y="2858831"/>
            <a:ext cx="4596771" cy="1794257"/>
          </a:xfrm>
          <a:prstGeom prst="cloudCallout">
            <a:avLst>
              <a:gd name="adj1" fmla="val 13333"/>
              <a:gd name="adj2" fmla="val -10247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15649" y="3399532"/>
            <a:ext cx="3584692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We have one pair of elements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to prove </a:t>
            </a:r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ABC  PQR</a:t>
            </a:r>
            <a:endParaRPr lang="en-US" sz="18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037441" y="3550162"/>
            <a:ext cx="2691823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Lets find another pair</a:t>
            </a:r>
          </a:p>
        </p:txBody>
      </p:sp>
      <p:grpSp>
        <p:nvGrpSpPr>
          <p:cNvPr id="4" name="Group 142"/>
          <p:cNvGrpSpPr/>
          <p:nvPr/>
        </p:nvGrpSpPr>
        <p:grpSpPr>
          <a:xfrm>
            <a:off x="6471478" y="1122021"/>
            <a:ext cx="2451490" cy="660788"/>
            <a:chOff x="6436649" y="1116792"/>
            <a:chExt cx="2438296" cy="657729"/>
          </a:xfrm>
        </p:grpSpPr>
        <p:sp>
          <p:nvSpPr>
            <p:cNvPr id="132" name="TextBox 131"/>
            <p:cNvSpPr txBox="1"/>
            <p:nvPr/>
          </p:nvSpPr>
          <p:spPr>
            <a:xfrm>
              <a:off x="6446120" y="1116792"/>
              <a:ext cx="512242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436649" y="1405706"/>
              <a:ext cx="510638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646506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001656" y="1263627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421946" y="1116792"/>
              <a:ext cx="526669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412429" y="1405706"/>
              <a:ext cx="5346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7440848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7926284" y="1263627"/>
              <a:ext cx="321484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346566" y="1116792"/>
              <a:ext cx="525066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AD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37055" y="1405706"/>
              <a:ext cx="537890" cy="368815"/>
            </a:xfrm>
            <a:prstGeom prst="rect">
              <a:avLst/>
            </a:prstGeom>
            <a:noFill/>
          </p:spPr>
          <p:txBody>
            <a:bodyPr wrap="none" lIns="90408" tIns="45205" rIns="90408" bIns="45205" rtlCol="0">
              <a:spAutoFit/>
            </a:bodyPr>
            <a:lstStyle/>
            <a:p>
              <a:pPr defTabSz="805898"/>
              <a:r>
                <a:rPr lang="en-US" sz="1800" dirty="0">
                  <a:solidFill>
                    <a:prstClr val="black"/>
                  </a:solidFill>
                  <a:latin typeface="Bookman Old Style" pitchFamily="18" charset="0"/>
                </a:rPr>
                <a:t>PM</a:t>
              </a: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365521" y="1451519"/>
              <a:ext cx="454739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Curved Up Arrow 157"/>
          <p:cNvSpPr/>
          <p:nvPr/>
        </p:nvSpPr>
        <p:spPr>
          <a:xfrm rot="15960118">
            <a:off x="2549570" y="3261094"/>
            <a:ext cx="699366" cy="327030"/>
          </a:xfrm>
          <a:prstGeom prst="curvedUp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59" name="Curved Up Arrow 158"/>
          <p:cNvSpPr/>
          <p:nvPr/>
        </p:nvSpPr>
        <p:spPr>
          <a:xfrm rot="15960118">
            <a:off x="2567071" y="3564696"/>
            <a:ext cx="788054" cy="327030"/>
          </a:xfrm>
          <a:prstGeom prst="curvedUp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47" name="Cloud Callout 146"/>
          <p:cNvSpPr/>
          <p:nvPr/>
        </p:nvSpPr>
        <p:spPr>
          <a:xfrm>
            <a:off x="4931151" y="2930601"/>
            <a:ext cx="3785135" cy="1721550"/>
          </a:xfrm>
          <a:prstGeom prst="cloudCallout">
            <a:avLst>
              <a:gd name="adj1" fmla="val -98084"/>
              <a:gd name="adj2" fmla="val 2396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77544" y="3433012"/>
            <a:ext cx="2503256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Do AB, BD and AD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form one triangle ??</a:t>
            </a:r>
          </a:p>
        </p:txBody>
      </p:sp>
      <p:cxnSp>
        <p:nvCxnSpPr>
          <p:cNvPr id="149" name="Straight Connector 148"/>
          <p:cNvCxnSpPr/>
          <p:nvPr/>
        </p:nvCxnSpPr>
        <p:spPr>
          <a:xfrm rot="16200000" flipH="1">
            <a:off x="870092" y="1727308"/>
            <a:ext cx="1218071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221063" y="1540021"/>
            <a:ext cx="1218071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410999" y="2567000"/>
            <a:ext cx="1308025" cy="116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444085" y="3589327"/>
            <a:ext cx="81099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ABD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rot="16200000" flipH="1">
            <a:off x="870092" y="1727308"/>
            <a:ext cx="1218071" cy="457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221063" y="1540021"/>
            <a:ext cx="1218071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0999" y="2567000"/>
            <a:ext cx="1308025" cy="116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loud Callout 167"/>
          <p:cNvSpPr/>
          <p:nvPr/>
        </p:nvSpPr>
        <p:spPr>
          <a:xfrm>
            <a:off x="4931151" y="2930601"/>
            <a:ext cx="3785135" cy="1721550"/>
          </a:xfrm>
          <a:prstGeom prst="cloudCallout">
            <a:avLst>
              <a:gd name="adj1" fmla="val -99771"/>
              <a:gd name="adj2" fmla="val 51383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577544" y="3433012"/>
            <a:ext cx="2503256" cy="649337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Do PQ, QM and PM</a:t>
            </a:r>
          </a:p>
          <a:p>
            <a:pPr algn="ctr" defTabSz="805898"/>
            <a:r>
              <a:rPr lang="en-US" sz="1800" b="1" dirty="0">
                <a:solidFill>
                  <a:prstClr val="white"/>
                </a:solidFill>
                <a:latin typeface="Comic Sans MS" pitchFamily="66" charset="0"/>
              </a:rPr>
              <a:t>form one triangle ??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444085" y="3589327"/>
            <a:ext cx="859346" cy="371050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algn="ctr" defTabSz="805898"/>
            <a:r>
              <a:rPr lang="en-US" sz="18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PQM</a:t>
            </a:r>
            <a:endParaRPr lang="en-US" sz="18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rot="16200000" flipH="1">
            <a:off x="3985590" y="1638541"/>
            <a:ext cx="159011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3336543" y="1451248"/>
            <a:ext cx="1590113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3712500" y="2665086"/>
            <a:ext cx="1305607" cy="318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3985590" y="1638208"/>
            <a:ext cx="159011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>
            <a:off x="3336543" y="1450920"/>
            <a:ext cx="1590113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712500" y="2664770"/>
            <a:ext cx="1305607" cy="3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7603229" y="322277"/>
            <a:ext cx="1421699" cy="369332"/>
            <a:chOff x="3817051" y="234808"/>
            <a:chExt cx="1421699" cy="369332"/>
          </a:xfrm>
        </p:grpSpPr>
        <p:sp>
          <p:nvSpPr>
            <p:cNvPr id="153" name="Rounded Rectangle 152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EX.6.3 (Q.14)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2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006 0.2917 " pathEditMode="relative" ptsTypes="AA">
                                      <p:cBhvr>
                                        <p:cTn id="22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901 0.2917 " pathEditMode="relative" ptsTypes="AA">
                                      <p:cBhvr>
                                        <p:cTn id="22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938 0.2948 " pathEditMode="relative" ptsTypes="AA">
                                      <p:cBhvr>
                                        <p:cTn id="23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1363E-6 9.11345E-7 L -0.05287 0.30936 " pathEditMode="relative" ptsTypes="AA">
                                      <p:cBhvr>
                                        <p:cTn id="2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2841E-6 8.18351E-7 L -0.05444 0.30936 " pathEditMode="relative" ptsTypes="AA">
                                      <p:cBhvr>
                                        <p:cTn id="27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357E-6 8.18351E-7 L -0.15669 0.31091 " pathEditMode="relative" ptsTypes="AA">
                                      <p:cBhvr>
                                        <p:cTn id="27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1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1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1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1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1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2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2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2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5 -0.14206 " pathEditMode="relative" ptsTypes="AA">
                                      <p:cBhvr>
                                        <p:cTn id="33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000"/>
                            </p:stCondLst>
                            <p:childTnLst>
                              <p:par>
                                <p:cTn id="4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000"/>
                            </p:stCondLst>
                            <p:childTnLst>
                              <p:par>
                                <p:cTn id="4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500"/>
                            </p:stCondLst>
                            <p:childTnLst>
                              <p:par>
                                <p:cTn id="4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2000"/>
                            </p:stCondLst>
                            <p:childTnLst>
                              <p:par>
                                <p:cTn id="4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500"/>
                            </p:stCondLst>
                            <p:childTnLst>
                              <p:par>
                                <p:cTn id="4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3000"/>
                            </p:stCondLst>
                            <p:childTnLst>
                              <p:par>
                                <p:cTn id="4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3911E-6 1.04218E-6 L -0.57821 0.3598 " pathEditMode="relative" ptsTypes="AA">
                                      <p:cBhvr>
                                        <p:cTn id="5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500"/>
                            </p:stCondLst>
                            <p:childTnLst>
                              <p:par>
                                <p:cTn id="5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000"/>
                            </p:stCondLst>
                            <p:childTnLst>
                              <p:par>
                                <p:cTn id="5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00"/>
                            </p:stCondLst>
                            <p:childTnLst>
                              <p:par>
                                <p:cTn id="6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0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1500"/>
                            </p:stCondLst>
                            <p:childTnLst>
                              <p:par>
                                <p:cTn id="6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00"/>
                            </p:stCondLst>
                            <p:childTnLst>
                              <p:par>
                                <p:cTn id="6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1000"/>
                            </p:stCondLst>
                            <p:childTnLst>
                              <p:par>
                                <p:cTn id="6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1000"/>
                            </p:stCondLst>
                            <p:childTnLst>
                              <p:par>
                                <p:cTn id="6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1500"/>
                            </p:stCondLst>
                            <p:childTnLst>
                              <p:par>
                                <p:cTn id="6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500"/>
                            </p:stCondLst>
                            <p:childTnLst>
                              <p:par>
                                <p:cTn id="7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0"/>
                            </p:stCondLst>
                            <p:childTnLst>
                              <p:par>
                                <p:cTn id="7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1000"/>
                            </p:stCondLst>
                            <p:childTnLst>
                              <p:par>
                                <p:cTn id="7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1500"/>
                            </p:stCondLst>
                            <p:childTnLst>
                              <p:par>
                                <p:cTn id="7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500"/>
                            </p:stCondLst>
                            <p:childTnLst>
                              <p:par>
                                <p:cTn id="7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1000"/>
                            </p:stCondLst>
                            <p:childTnLst>
                              <p:par>
                                <p:cTn id="7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500"/>
                            </p:stCondLst>
                            <p:childTnLst>
                              <p:par>
                                <p:cTn id="8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1000"/>
                            </p:stCondLst>
                            <p:childTnLst>
                              <p:par>
                                <p:cTn id="8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56" grpId="0" animBg="1"/>
      <p:bldP spid="156" grpId="1" animBg="1"/>
      <p:bldP spid="157" grpId="0" animBg="1"/>
      <p:bldP spid="157" grpId="1" animBg="1"/>
      <p:bldP spid="120" grpId="0" animBg="1"/>
      <p:bldP spid="128" grpId="0" animBg="1"/>
      <p:bldP spid="128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87" grpId="0" animBg="1"/>
      <p:bldP spid="87" grpId="1" animBg="1"/>
      <p:bldP spid="254" grpId="0"/>
      <p:bldP spid="255" grpId="0"/>
      <p:bldP spid="256" grpId="0"/>
      <p:bldP spid="257" grpId="0"/>
      <p:bldP spid="269" grpId="0"/>
      <p:bldP spid="270" grpId="0"/>
      <p:bldP spid="271" grpId="0"/>
      <p:bldP spid="272" grpId="0"/>
      <p:bldP spid="281" grpId="0"/>
      <p:bldP spid="295" grpId="0"/>
      <p:bldP spid="296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10" grpId="0"/>
      <p:bldP spid="311" grpId="0"/>
      <p:bldP spid="312" grpId="0"/>
      <p:bldP spid="314" grpId="0"/>
      <p:bldP spid="315" grpId="0"/>
      <p:bldP spid="316" grpId="0"/>
      <p:bldP spid="318" grpId="0"/>
      <p:bldP spid="319" grpId="0"/>
      <p:bldP spid="320" grpId="0"/>
      <p:bldP spid="68" grpId="0"/>
      <p:bldP spid="68" grpId="1"/>
      <p:bldP spid="71" grpId="0" animBg="1"/>
      <p:bldP spid="71" grpId="1" animBg="1"/>
      <p:bldP spid="72" grpId="0"/>
      <p:bldP spid="72" grpId="1"/>
      <p:bldP spid="73" grpId="0" animBg="1"/>
      <p:bldP spid="74" grpId="0" build="allAtOnce"/>
      <p:bldP spid="74" grpId="1" build="allAtOnce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8" grpId="0" animBg="1"/>
      <p:bldP spid="88" grpId="1" animBg="1"/>
      <p:bldP spid="89" grpId="0"/>
      <p:bldP spid="89" grpId="1"/>
      <p:bldP spid="93" grpId="0"/>
      <p:bldP spid="93" grpId="1"/>
      <p:bldP spid="93" grpId="2"/>
      <p:bldP spid="95" grpId="0"/>
      <p:bldP spid="95" grpId="1"/>
      <p:bldP spid="95" grpId="2"/>
      <p:bldP spid="102" grpId="0"/>
      <p:bldP spid="102" grpId="1"/>
      <p:bldP spid="102" grpId="2"/>
      <p:bldP spid="103" grpId="0"/>
      <p:bldP spid="103" grpId="1"/>
      <p:bldP spid="103" grpId="2"/>
      <p:bldP spid="104" grpId="0"/>
      <p:bldP spid="104" grpId="1"/>
      <p:bldP spid="104" grpId="2"/>
      <p:bldP spid="105" grpId="0"/>
      <p:bldP spid="105" grpId="1"/>
      <p:bldP spid="105" grpId="2"/>
      <p:bldP spid="106" grpId="0"/>
      <p:bldP spid="106" grpId="1"/>
      <p:bldP spid="106" grpId="2"/>
      <p:bldP spid="107" grpId="0"/>
      <p:bldP spid="107" grpId="1"/>
      <p:bldP spid="107" grpId="2"/>
      <p:bldP spid="108" grpId="0"/>
      <p:bldP spid="108" grpId="1"/>
      <p:bldP spid="108" grpId="2"/>
      <p:bldP spid="108" grpId="3"/>
      <p:bldP spid="109" grpId="0"/>
      <p:bldP spid="109" grpId="1"/>
      <p:bldP spid="109" grpId="2"/>
      <p:bldP spid="109" grpId="3"/>
      <p:bldP spid="110" grpId="0"/>
      <p:bldP spid="110" grpId="1"/>
      <p:bldP spid="110" grpId="2"/>
      <p:bldP spid="110" grpId="3"/>
      <p:bldP spid="114" grpId="0"/>
      <p:bldP spid="114" grpId="1"/>
      <p:bldP spid="114" grpId="2"/>
      <p:bldP spid="114" grpId="3"/>
      <p:bldP spid="115" grpId="0"/>
      <p:bldP spid="115" grpId="1"/>
      <p:bldP spid="115" grpId="2"/>
      <p:bldP spid="115" grpId="3"/>
      <p:bldP spid="116" grpId="0"/>
      <p:bldP spid="116" grpId="1"/>
      <p:bldP spid="116" grpId="2"/>
      <p:bldP spid="116" grpId="3"/>
      <p:bldP spid="121" grpId="0"/>
      <p:bldP spid="121" grpId="1"/>
      <p:bldP spid="129" grpId="0" animBg="1"/>
      <p:bldP spid="129" grpId="1" animBg="1"/>
      <p:bldP spid="130" grpId="0"/>
      <p:bldP spid="130" grpId="1"/>
      <p:bldP spid="131" grpId="0"/>
      <p:bldP spid="131" grpId="1"/>
      <p:bldP spid="158" grpId="0" animBg="1"/>
      <p:bldP spid="158" grpId="1" animBg="1"/>
      <p:bldP spid="159" grpId="0" animBg="1"/>
      <p:bldP spid="159" grpId="1" animBg="1"/>
      <p:bldP spid="147" grpId="0" animBg="1"/>
      <p:bldP spid="147" grpId="1" animBg="1"/>
      <p:bldP spid="148" grpId="0"/>
      <p:bldP spid="148" grpId="1"/>
      <p:bldP spid="154" grpId="0"/>
      <p:bldP spid="154" grpId="1"/>
      <p:bldP spid="168" grpId="0" animBg="1"/>
      <p:bldP spid="168" grpId="1" animBg="1"/>
      <p:bldP spid="169" grpId="0"/>
      <p:bldP spid="169" grpId="1"/>
      <p:bldP spid="170" grpId="0"/>
      <p:bldP spid="17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1565</Words>
  <Application>Microsoft Office PowerPoint</Application>
  <PresentationFormat>On-screen Show (16:9)</PresentationFormat>
  <Paragraphs>558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Rounded MT Bold</vt:lpstr>
      <vt:lpstr>Book Antiqua</vt:lpstr>
      <vt:lpstr>Bookman Old Style</vt:lpstr>
      <vt:lpstr>Calibri</vt:lpstr>
      <vt:lpstr>Century Schoolbook</vt:lpstr>
      <vt:lpstr>Comic Sans MS</vt:lpstr>
      <vt:lpstr>Symbol</vt:lpstr>
      <vt:lpstr>Symbol Tiger</vt:lpstr>
      <vt:lpstr>2_Office Theme</vt:lpstr>
      <vt:lpstr>3_Office Theme</vt:lpstr>
      <vt:lpstr>4_Office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192</cp:revision>
  <dcterms:created xsi:type="dcterms:W3CDTF">2014-06-06T06:24:09Z</dcterms:created>
  <dcterms:modified xsi:type="dcterms:W3CDTF">2022-04-23T04:59:42Z</dcterms:modified>
</cp:coreProperties>
</file>