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3" r:id="rId1"/>
    <p:sldMasterId id="2147484346" r:id="rId2"/>
    <p:sldMasterId id="2147484359" r:id="rId3"/>
    <p:sldMasterId id="2147484362" r:id="rId4"/>
  </p:sldMasterIdLst>
  <p:notesMasterIdLst>
    <p:notesMasterId r:id="rId21"/>
  </p:notesMasterIdLst>
  <p:sldIdLst>
    <p:sldId id="640" r:id="rId5"/>
    <p:sldId id="641" r:id="rId6"/>
    <p:sldId id="642" r:id="rId7"/>
    <p:sldId id="643" r:id="rId8"/>
    <p:sldId id="644" r:id="rId9"/>
    <p:sldId id="645" r:id="rId10"/>
    <p:sldId id="646" r:id="rId11"/>
    <p:sldId id="647" r:id="rId12"/>
    <p:sldId id="648" r:id="rId13"/>
    <p:sldId id="649" r:id="rId14"/>
    <p:sldId id="650" r:id="rId15"/>
    <p:sldId id="651" r:id="rId16"/>
    <p:sldId id="652" r:id="rId17"/>
    <p:sldId id="653" r:id="rId18"/>
    <p:sldId id="654" r:id="rId19"/>
    <p:sldId id="655" r:id="rId20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FFFF"/>
    <a:srgbClr val="99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1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EF251-463D-4D49-AD21-EBDA6710CC8F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8016E-E5F5-4FF4-B0A6-AC5173538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2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1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4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17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0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3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5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31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48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2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4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3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3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7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2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3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79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23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46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92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38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84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31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277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23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36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791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93" y="896541"/>
            <a:ext cx="4016375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68" y="896541"/>
            <a:ext cx="4017963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56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46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624" indent="0">
              <a:buNone/>
              <a:defRPr sz="1800" b="1"/>
            </a:lvl2pPr>
            <a:lvl3pPr marL="809249" indent="0">
              <a:buNone/>
              <a:defRPr sz="1600" b="1"/>
            </a:lvl3pPr>
            <a:lvl4pPr marL="1213872" indent="0">
              <a:buNone/>
              <a:defRPr sz="1400" b="1"/>
            </a:lvl4pPr>
            <a:lvl5pPr marL="1618497" indent="0">
              <a:buNone/>
              <a:defRPr sz="1400" b="1"/>
            </a:lvl5pPr>
            <a:lvl6pPr marL="2023122" indent="0">
              <a:buNone/>
              <a:defRPr sz="1400" b="1"/>
            </a:lvl6pPr>
            <a:lvl7pPr marL="2427746" indent="0">
              <a:buNone/>
              <a:defRPr sz="1400" b="1"/>
            </a:lvl7pPr>
            <a:lvl8pPr marL="2832367" indent="0">
              <a:buNone/>
              <a:defRPr sz="1400" b="1"/>
            </a:lvl8pPr>
            <a:lvl9pPr marL="323699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25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93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624" indent="0">
              <a:buNone/>
              <a:defRPr sz="1800" b="1"/>
            </a:lvl2pPr>
            <a:lvl3pPr marL="809249" indent="0">
              <a:buNone/>
              <a:defRPr sz="1600" b="1"/>
            </a:lvl3pPr>
            <a:lvl4pPr marL="1213872" indent="0">
              <a:buNone/>
              <a:defRPr sz="1400" b="1"/>
            </a:lvl4pPr>
            <a:lvl5pPr marL="1618497" indent="0">
              <a:buNone/>
              <a:defRPr sz="1400" b="1"/>
            </a:lvl5pPr>
            <a:lvl6pPr marL="2023122" indent="0">
              <a:buNone/>
              <a:defRPr sz="1400" b="1"/>
            </a:lvl6pPr>
            <a:lvl7pPr marL="2427746" indent="0">
              <a:buNone/>
              <a:defRPr sz="1400" b="1"/>
            </a:lvl7pPr>
            <a:lvl8pPr marL="2832367" indent="0">
              <a:buNone/>
              <a:defRPr sz="1400" b="1"/>
            </a:lvl8pPr>
            <a:lvl9pPr marL="323699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93" y="1631225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12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90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00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30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69" y="204855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69" y="1076394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4624" indent="0">
              <a:buNone/>
              <a:defRPr sz="1100"/>
            </a:lvl2pPr>
            <a:lvl3pPr marL="809249" indent="0">
              <a:buNone/>
              <a:defRPr sz="900"/>
            </a:lvl3pPr>
            <a:lvl4pPr marL="1213872" indent="0">
              <a:buNone/>
              <a:defRPr sz="800"/>
            </a:lvl4pPr>
            <a:lvl5pPr marL="1618497" indent="0">
              <a:buNone/>
              <a:defRPr sz="800"/>
            </a:lvl5pPr>
            <a:lvl6pPr marL="2023122" indent="0">
              <a:buNone/>
              <a:defRPr sz="800"/>
            </a:lvl6pPr>
            <a:lvl7pPr marL="2427746" indent="0">
              <a:buNone/>
              <a:defRPr sz="800"/>
            </a:lvl7pPr>
            <a:lvl8pPr marL="2832367" indent="0">
              <a:buNone/>
              <a:defRPr sz="800"/>
            </a:lvl8pPr>
            <a:lvl9pPr marL="32369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35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4624" indent="0">
              <a:buNone/>
              <a:defRPr sz="2500"/>
            </a:lvl2pPr>
            <a:lvl3pPr marL="809249" indent="0">
              <a:buNone/>
              <a:defRPr sz="2100"/>
            </a:lvl3pPr>
            <a:lvl4pPr marL="1213872" indent="0">
              <a:buNone/>
              <a:defRPr sz="1800"/>
            </a:lvl4pPr>
            <a:lvl5pPr marL="1618497" indent="0">
              <a:buNone/>
              <a:defRPr sz="1800"/>
            </a:lvl5pPr>
            <a:lvl6pPr marL="2023122" indent="0">
              <a:buNone/>
              <a:defRPr sz="1800"/>
            </a:lvl6pPr>
            <a:lvl7pPr marL="2427746" indent="0">
              <a:buNone/>
              <a:defRPr sz="1800"/>
            </a:lvl7pPr>
            <a:lvl8pPr marL="2832367" indent="0">
              <a:buNone/>
              <a:defRPr sz="1800"/>
            </a:lvl8pPr>
            <a:lvl9pPr marL="3236994" indent="0">
              <a:buNone/>
              <a:defRPr sz="1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4624" indent="0">
              <a:buNone/>
              <a:defRPr sz="1100"/>
            </a:lvl2pPr>
            <a:lvl3pPr marL="809249" indent="0">
              <a:buNone/>
              <a:defRPr sz="900"/>
            </a:lvl3pPr>
            <a:lvl4pPr marL="1213872" indent="0">
              <a:buNone/>
              <a:defRPr sz="800"/>
            </a:lvl4pPr>
            <a:lvl5pPr marL="1618497" indent="0">
              <a:buNone/>
              <a:defRPr sz="800"/>
            </a:lvl5pPr>
            <a:lvl6pPr marL="2023122" indent="0">
              <a:buNone/>
              <a:defRPr sz="800"/>
            </a:lvl6pPr>
            <a:lvl7pPr marL="2427746" indent="0">
              <a:buNone/>
              <a:defRPr sz="800"/>
            </a:lvl7pPr>
            <a:lvl8pPr marL="2832367" indent="0">
              <a:buNone/>
              <a:defRPr sz="800"/>
            </a:lvl8pPr>
            <a:lvl9pPr marL="32369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268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43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01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33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7C04BC64-C8D4-43E4-A7D8-78952CE38C26}" type="datetimeFigureOut">
              <a:rPr lang="en-US" sz="1800">
                <a:solidFill>
                  <a:prstClr val="black">
                    <a:tint val="75000"/>
                  </a:prstClr>
                </a:solidFill>
              </a:rPr>
              <a:pPr defTabSz="914400"/>
              <a:t>4/23/2022</a:t>
            </a:fld>
            <a:endParaRPr lang="en-US" sz="18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sz="18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914400"/>
            <a:fld id="{718E8699-D01D-4617-9546-C812679D4274}" type="slidenum">
              <a:rPr lang="en-US" sz="180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sz="18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2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24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95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4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3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23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7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32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3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60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2155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46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92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138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84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231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277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323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36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33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222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90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29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88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117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147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17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20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23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7387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093" y="896541"/>
            <a:ext cx="4016375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68" y="896541"/>
            <a:ext cx="4017963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044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46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624" indent="0">
              <a:buNone/>
              <a:defRPr sz="1800" b="1"/>
            </a:lvl2pPr>
            <a:lvl3pPr marL="809249" indent="0">
              <a:buNone/>
              <a:defRPr sz="1600" b="1"/>
            </a:lvl3pPr>
            <a:lvl4pPr marL="1213872" indent="0">
              <a:buNone/>
              <a:defRPr sz="1400" b="1"/>
            </a:lvl4pPr>
            <a:lvl5pPr marL="1618497" indent="0">
              <a:buNone/>
              <a:defRPr sz="1400" b="1"/>
            </a:lvl5pPr>
            <a:lvl6pPr marL="2023122" indent="0">
              <a:buNone/>
              <a:defRPr sz="1400" b="1"/>
            </a:lvl6pPr>
            <a:lvl7pPr marL="2427746" indent="0">
              <a:buNone/>
              <a:defRPr sz="1400" b="1"/>
            </a:lvl7pPr>
            <a:lvl8pPr marL="2832367" indent="0">
              <a:buNone/>
              <a:defRPr sz="1400" b="1"/>
            </a:lvl8pPr>
            <a:lvl9pPr marL="323699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25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93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624" indent="0">
              <a:buNone/>
              <a:defRPr sz="1800" b="1"/>
            </a:lvl2pPr>
            <a:lvl3pPr marL="809249" indent="0">
              <a:buNone/>
              <a:defRPr sz="1600" b="1"/>
            </a:lvl3pPr>
            <a:lvl4pPr marL="1213872" indent="0">
              <a:buNone/>
              <a:defRPr sz="1400" b="1"/>
            </a:lvl4pPr>
            <a:lvl5pPr marL="1618497" indent="0">
              <a:buNone/>
              <a:defRPr sz="1400" b="1"/>
            </a:lvl5pPr>
            <a:lvl6pPr marL="2023122" indent="0">
              <a:buNone/>
              <a:defRPr sz="1400" b="1"/>
            </a:lvl6pPr>
            <a:lvl7pPr marL="2427746" indent="0">
              <a:buNone/>
              <a:defRPr sz="1400" b="1"/>
            </a:lvl7pPr>
            <a:lvl8pPr marL="2832367" indent="0">
              <a:buNone/>
              <a:defRPr sz="1400" b="1"/>
            </a:lvl8pPr>
            <a:lvl9pPr marL="323699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93" y="1631225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7368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0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383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69" y="204855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69" y="1076394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4624" indent="0">
              <a:buNone/>
              <a:defRPr sz="1100"/>
            </a:lvl2pPr>
            <a:lvl3pPr marL="809249" indent="0">
              <a:buNone/>
              <a:defRPr sz="900"/>
            </a:lvl3pPr>
            <a:lvl4pPr marL="1213872" indent="0">
              <a:buNone/>
              <a:defRPr sz="800"/>
            </a:lvl4pPr>
            <a:lvl5pPr marL="1618497" indent="0">
              <a:buNone/>
              <a:defRPr sz="800"/>
            </a:lvl5pPr>
            <a:lvl6pPr marL="2023122" indent="0">
              <a:buNone/>
              <a:defRPr sz="800"/>
            </a:lvl6pPr>
            <a:lvl7pPr marL="2427746" indent="0">
              <a:buNone/>
              <a:defRPr sz="800"/>
            </a:lvl7pPr>
            <a:lvl8pPr marL="2832367" indent="0">
              <a:buNone/>
              <a:defRPr sz="800"/>
            </a:lvl8pPr>
            <a:lvl9pPr marL="32369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990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4624" indent="0">
              <a:buNone/>
              <a:defRPr sz="2500"/>
            </a:lvl2pPr>
            <a:lvl3pPr marL="809249" indent="0">
              <a:buNone/>
              <a:defRPr sz="2100"/>
            </a:lvl3pPr>
            <a:lvl4pPr marL="1213872" indent="0">
              <a:buNone/>
              <a:defRPr sz="1800"/>
            </a:lvl4pPr>
            <a:lvl5pPr marL="1618497" indent="0">
              <a:buNone/>
              <a:defRPr sz="1800"/>
            </a:lvl5pPr>
            <a:lvl6pPr marL="2023122" indent="0">
              <a:buNone/>
              <a:defRPr sz="1800"/>
            </a:lvl6pPr>
            <a:lvl7pPr marL="2427746" indent="0">
              <a:buNone/>
              <a:defRPr sz="1800"/>
            </a:lvl7pPr>
            <a:lvl8pPr marL="2832367" indent="0">
              <a:buNone/>
              <a:defRPr sz="1800"/>
            </a:lvl8pPr>
            <a:lvl9pPr marL="3236994" indent="0">
              <a:buNone/>
              <a:defRPr sz="1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4624" indent="0">
              <a:buNone/>
              <a:defRPr sz="1100"/>
            </a:lvl2pPr>
            <a:lvl3pPr marL="809249" indent="0">
              <a:buNone/>
              <a:defRPr sz="900"/>
            </a:lvl3pPr>
            <a:lvl4pPr marL="1213872" indent="0">
              <a:buNone/>
              <a:defRPr sz="800"/>
            </a:lvl4pPr>
            <a:lvl5pPr marL="1618497" indent="0">
              <a:buNone/>
              <a:defRPr sz="800"/>
            </a:lvl5pPr>
            <a:lvl6pPr marL="2023122" indent="0">
              <a:buNone/>
              <a:defRPr sz="800"/>
            </a:lvl6pPr>
            <a:lvl7pPr marL="2427746" indent="0">
              <a:buNone/>
              <a:defRPr sz="800"/>
            </a:lvl7pPr>
            <a:lvl8pPr marL="2832367" indent="0">
              <a:buNone/>
              <a:defRPr sz="800"/>
            </a:lvl8pPr>
            <a:lvl9pPr marL="32369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5005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634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53601"/>
            <a:ext cx="2046288" cy="327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025" y="153601"/>
            <a:ext cx="5988050" cy="327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140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319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125" y="896541"/>
            <a:ext cx="4016375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01" y="896541"/>
            <a:ext cx="4017963" cy="253365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06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257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25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2950" indent="0">
              <a:buNone/>
              <a:defRPr sz="1800" b="1"/>
            </a:lvl2pPr>
            <a:lvl3pPr marL="805898" indent="0">
              <a:buNone/>
              <a:defRPr sz="1600" b="1"/>
            </a:lvl3pPr>
            <a:lvl4pPr marL="1208845" indent="0">
              <a:buNone/>
              <a:defRPr sz="1400" b="1"/>
            </a:lvl4pPr>
            <a:lvl5pPr marL="1611795" indent="0">
              <a:buNone/>
              <a:defRPr sz="1400" b="1"/>
            </a:lvl5pPr>
            <a:lvl6pPr marL="2014741" indent="0">
              <a:buNone/>
              <a:defRPr sz="1400" b="1"/>
            </a:lvl6pPr>
            <a:lvl7pPr marL="2417690" indent="0">
              <a:buNone/>
              <a:defRPr sz="1400" b="1"/>
            </a:lvl7pPr>
            <a:lvl8pPr marL="2820639" indent="0">
              <a:buNone/>
              <a:defRPr sz="1400" b="1"/>
            </a:lvl8pPr>
            <a:lvl9pPr marL="32235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25" y="1631257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3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93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2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01" y="2048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04788"/>
            <a:ext cx="5111750" cy="438983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01" y="10764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8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03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630"/>
            <a:ext cx="5486400" cy="3086100"/>
          </a:xfrm>
        </p:spPr>
        <p:txBody>
          <a:bodyPr/>
          <a:lstStyle>
            <a:lvl1pPr marL="0" indent="0">
              <a:buNone/>
              <a:defRPr sz="2800"/>
            </a:lvl1pPr>
            <a:lvl2pPr marL="402950" indent="0">
              <a:buNone/>
              <a:defRPr sz="2500"/>
            </a:lvl2pPr>
            <a:lvl3pPr marL="805898" indent="0">
              <a:buNone/>
              <a:defRPr sz="2100"/>
            </a:lvl3pPr>
            <a:lvl4pPr marL="1208845" indent="0">
              <a:buNone/>
              <a:defRPr sz="1800"/>
            </a:lvl4pPr>
            <a:lvl5pPr marL="1611795" indent="0">
              <a:buNone/>
              <a:defRPr sz="1800"/>
            </a:lvl5pPr>
            <a:lvl6pPr marL="2014741" indent="0">
              <a:buNone/>
              <a:defRPr sz="1800"/>
            </a:lvl6pPr>
            <a:lvl7pPr marL="2417690" indent="0">
              <a:buNone/>
              <a:defRPr sz="1800"/>
            </a:lvl7pPr>
            <a:lvl8pPr marL="2820639" indent="0">
              <a:buNone/>
              <a:defRPr sz="1800"/>
            </a:lvl8pPr>
            <a:lvl9pPr marL="3223589" indent="0">
              <a:buNone/>
              <a:defRPr sz="1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402950" indent="0">
              <a:buNone/>
              <a:defRPr sz="1100"/>
            </a:lvl2pPr>
            <a:lvl3pPr marL="805898" indent="0">
              <a:buNone/>
              <a:defRPr sz="900"/>
            </a:lvl3pPr>
            <a:lvl4pPr marL="1208845" indent="0">
              <a:buNone/>
              <a:defRPr sz="800"/>
            </a:lvl4pPr>
            <a:lvl5pPr marL="1611795" indent="0">
              <a:buNone/>
              <a:defRPr sz="800"/>
            </a:lvl5pPr>
            <a:lvl6pPr marL="2014741" indent="0">
              <a:buNone/>
              <a:defRPr sz="800"/>
            </a:lvl6pPr>
            <a:lvl7pPr marL="2417690" indent="0">
              <a:buNone/>
              <a:defRPr sz="800"/>
            </a:lvl7pPr>
            <a:lvl8pPr marL="2820639" indent="0">
              <a:buNone/>
              <a:defRPr sz="800"/>
            </a:lvl8pPr>
            <a:lvl9pPr marL="32235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7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78"/>
            <a:ext cx="8229600" cy="857250"/>
          </a:xfrm>
          <a:prstGeom prst="rect">
            <a:avLst/>
          </a:prstGeom>
        </p:spPr>
        <p:txBody>
          <a:bodyPr vert="horz" lIns="80589" tIns="40301" rIns="80589" bIns="403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250"/>
            <a:ext cx="8229600" cy="3394472"/>
          </a:xfrm>
          <a:prstGeom prst="rect">
            <a:avLst/>
          </a:prstGeom>
        </p:spPr>
        <p:txBody>
          <a:bodyPr vert="horz" lIns="80589" tIns="40301" rIns="80589" bIns="403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80589" tIns="40301" rIns="80589" bIns="4030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3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  <p:sldLayoutId id="2147484345" r:id="rId12"/>
  </p:sldLayoutIdLst>
  <p:timing>
    <p:tnLst>
      <p:par>
        <p:cTn id="1" dur="indefinite" restart="never" nodeType="tmRoot"/>
      </p:par>
    </p:tnLst>
  </p:timing>
  <p:txStyles>
    <p:titleStyle>
      <a:lvl1pPr algn="ctr" defTabSz="805898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213" indent="-302213" algn="l" defTabSz="805898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4788" indent="-251845" algn="l" defTabSz="80589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371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322" indent="-201475" algn="l" defTabSz="80589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3268" indent="-201475" algn="l" defTabSz="805898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16217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9166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113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5059" indent="-201475" algn="l" defTabSz="80589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295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5898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884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1795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4741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17690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063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3589" algn="l" defTabSz="8058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46"/>
            <a:ext cx="8229600" cy="857250"/>
          </a:xfrm>
          <a:prstGeom prst="rect">
            <a:avLst/>
          </a:prstGeom>
        </p:spPr>
        <p:txBody>
          <a:bodyPr vert="horz" lIns="80925" tIns="40467" rIns="80925" bIns="4046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218"/>
            <a:ext cx="8229600" cy="3394472"/>
          </a:xfrm>
          <a:prstGeom prst="rect">
            <a:avLst/>
          </a:prstGeom>
        </p:spPr>
        <p:txBody>
          <a:bodyPr vert="horz" lIns="80925" tIns="40467" rIns="80925" bIns="4046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6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</p:sldLayoutIdLst>
  <p:timing>
    <p:tnLst>
      <p:par>
        <p:cTn id="1" dur="indefinite" restart="never" nodeType="tmRoot"/>
      </p:par>
    </p:tnLst>
  </p:timing>
  <p:txStyles>
    <p:titleStyle>
      <a:lvl1pPr algn="ctr" defTabSz="809249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470" indent="-303470" algn="l" defTabSz="80924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511" indent="-252892" algn="l" defTabSz="80924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1561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6176" indent="-202312" algn="l" defTabSz="809249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810" indent="-202312" algn="l" defTabSz="809249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5436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0061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4682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39304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4624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249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3872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8497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3122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7746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67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36994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5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6046"/>
            <a:ext cx="8229600" cy="857250"/>
          </a:xfrm>
          <a:prstGeom prst="rect">
            <a:avLst/>
          </a:prstGeom>
        </p:spPr>
        <p:txBody>
          <a:bodyPr vert="horz" lIns="80925" tIns="40467" rIns="80925" bIns="4046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00218"/>
            <a:ext cx="8229600" cy="3394472"/>
          </a:xfrm>
          <a:prstGeom prst="rect">
            <a:avLst/>
          </a:prstGeom>
        </p:spPr>
        <p:txBody>
          <a:bodyPr vert="horz" lIns="80925" tIns="40467" rIns="80925" bIns="4046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8"/>
            <a:ext cx="2133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828C7582-3BE2-4275-BEEE-30027782FFB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05898"/>
              <a:t>4/23/2022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8"/>
            <a:ext cx="2133600" cy="273844"/>
          </a:xfrm>
          <a:prstGeom prst="rect">
            <a:avLst/>
          </a:prstGeom>
        </p:spPr>
        <p:txBody>
          <a:bodyPr vert="horz" lIns="80925" tIns="40467" rIns="80925" bIns="4046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5898"/>
            <a:fld id="{33DCD1A2-9088-49DE-BE26-C893E860559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805898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  <p:sldLayoutId id="2147484374" r:id="rId12"/>
  </p:sldLayoutIdLst>
  <p:txStyles>
    <p:titleStyle>
      <a:lvl1pPr algn="ctr" defTabSz="809249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470" indent="-303470" algn="l" defTabSz="809249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511" indent="-252892" algn="l" defTabSz="809249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1561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6176" indent="-202312" algn="l" defTabSz="809249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810" indent="-202312" algn="l" defTabSz="809249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5436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0061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4682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39304" indent="-202312" algn="l" defTabSz="8092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4624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249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3872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8497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3122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7746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2367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36994" algn="l" defTabSz="80924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40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43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66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/>
          <p:cNvSpPr/>
          <p:nvPr/>
        </p:nvSpPr>
        <p:spPr>
          <a:xfrm>
            <a:off x="1422158" y="1510512"/>
            <a:ext cx="6300000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54667" y="1503289"/>
            <a:ext cx="1256984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cxnSp>
        <p:nvCxnSpPr>
          <p:cNvPr id="67" name="Straight Connector 66"/>
          <p:cNvCxnSpPr>
            <a:endCxn id="68" idx="1"/>
          </p:cNvCxnSpPr>
          <p:nvPr/>
        </p:nvCxnSpPr>
        <p:spPr>
          <a:xfrm flipH="1" flipV="1">
            <a:off x="1194825" y="2936831"/>
            <a:ext cx="2127197" cy="79042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80630" y="2511614"/>
            <a:ext cx="1213668" cy="121795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468261" y="2051608"/>
            <a:ext cx="0" cy="167227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424000" y="1511057"/>
            <a:ext cx="3312000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11230" y="1170105"/>
            <a:ext cx="4439262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4667" y="1148548"/>
            <a:ext cx="176453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42492" y="1173132"/>
            <a:ext cx="2808000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5" y="123478"/>
            <a:ext cx="6871700" cy="646228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35" tIns="45664" rIns="91335" bIns="45664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2400" spc="150">
                <a:ln w="11430"/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pPr defTabSz="805898"/>
            <a:r>
              <a:rPr lang="en-US" sz="1800" dirty="0">
                <a:solidFill>
                  <a:prstClr val="white"/>
                </a:solidFill>
              </a:rPr>
              <a:t>RESULTS RELATED TO THE RATIO OF THE AREAS OF  TWO SIMILAR TRIANGLES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771552"/>
            <a:ext cx="1584176" cy="338451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35" tIns="45664" rIns="91335" bIns="45664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805898">
              <a:defRPr/>
            </a:pPr>
            <a:r>
              <a:rPr lang="en-US" sz="1600" spc="150" dirty="0">
                <a:ln w="11430"/>
                <a:solidFill>
                  <a:srgbClr val="FFFF00"/>
                </a:solidFill>
                <a:latin typeface="Bookman Old Style" pitchFamily="18" charset="0"/>
              </a:rPr>
              <a:t>RESULT – 1 </a:t>
            </a: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07505" y="1097262"/>
            <a:ext cx="8640960" cy="73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/>
          <a:p>
            <a:pPr defTabSz="805898"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The  ratio of the areas of two similar triangles  is equal to </a:t>
            </a:r>
          </a:p>
          <a:p>
            <a:pPr defTabSz="805898"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the ratio of the squares of their corresponding altitudes.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096738"/>
            <a:ext cx="6606480" cy="400110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C00000"/>
                </a:solidFill>
                <a:latin typeface="Bookman Old Style" pitchFamily="18" charset="0"/>
              </a:rPr>
              <a:t>The  ratio of the areas of two similar triangles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780631" y="2033166"/>
            <a:ext cx="2538412" cy="1703388"/>
          </a:xfrm>
          <a:prstGeom prst="triangle">
            <a:avLst>
              <a:gd name="adj" fmla="val 26769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/>
          <a:p>
            <a:pPr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088026" y="2749313"/>
            <a:ext cx="1443037" cy="987425"/>
          </a:xfrm>
          <a:prstGeom prst="triangle">
            <a:avLst>
              <a:gd name="adj" fmla="val 26769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/>
          <a:p>
            <a:pPr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89104" y="1696768"/>
            <a:ext cx="1074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308624" y="3597006"/>
            <a:ext cx="1074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67544" y="3545661"/>
            <a:ext cx="1074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515074" y="3586496"/>
            <a:ext cx="1073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751907" y="3562301"/>
            <a:ext cx="1073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4335284" y="2409148"/>
            <a:ext cx="1074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07682" y="3896828"/>
            <a:ext cx="760070" cy="339646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ABC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58196" y="3902600"/>
            <a:ext cx="297518" cy="339646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</a:t>
            </a:r>
            <a:endParaRPr lang="en-IN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35532" y="3915817"/>
            <a:ext cx="843877" cy="339646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0000FF"/>
                </a:solidFill>
                <a:latin typeface="Symbol" pitchFamily="18" charset="2"/>
                <a:sym typeface="Symbol"/>
              </a:rPr>
              <a:t>D</a:t>
            </a:r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PQR</a:t>
            </a:r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755576" y="4587974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3058" y="4528446"/>
            <a:ext cx="1053395" cy="339646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A(</a:t>
            </a:r>
            <a:r>
              <a:rPr lang="en-IN" sz="1600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PQR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2327" y="4229905"/>
            <a:ext cx="1040502" cy="339646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A(</a:t>
            </a:r>
            <a:r>
              <a:rPr lang="en-IN" sz="1600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ABC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82992" y="1092508"/>
            <a:ext cx="1574470" cy="400110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C00000"/>
                </a:solidFill>
                <a:latin typeface="Bookman Old Style" pitchFamily="18" charset="0"/>
              </a:rPr>
              <a:t>is equal to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54406" y="4357142"/>
            <a:ext cx="369012" cy="461665"/>
          </a:xfrm>
          <a:prstGeom prst="rect">
            <a:avLst/>
          </a:prstGeom>
          <a:noFill/>
          <a:ln>
            <a:noFill/>
          </a:ln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393878" y="1521943"/>
            <a:ext cx="1080000" cy="2520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1556586"/>
            <a:ext cx="7756590" cy="246221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defTabSz="805898"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Bookman Old Style" pitchFamily="18" charset="0"/>
              </a:rPr>
              <a:t>the ratio of the squares of their corresponding altitudes.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2154524" y="1767493"/>
            <a:ext cx="3482458" cy="836916"/>
          </a:xfrm>
          <a:prstGeom prst="wedgeRoundRectCallout">
            <a:avLst>
              <a:gd name="adj1" fmla="val 82899"/>
              <a:gd name="adj2" fmla="val -48732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r>
              <a:rPr lang="en-IN" sz="1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 perpendicular drawn from the vertex of a triangle to its opposite side</a:t>
            </a:r>
          </a:p>
        </p:txBody>
      </p:sp>
      <p:sp>
        <p:nvSpPr>
          <p:cNvPr id="30" name="Cloud 29"/>
          <p:cNvSpPr/>
          <p:nvPr/>
        </p:nvSpPr>
        <p:spPr bwMode="auto">
          <a:xfrm flipH="1" flipV="1">
            <a:off x="5917830" y="1881064"/>
            <a:ext cx="2206834" cy="874105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4466" y="2097682"/>
            <a:ext cx="2592821" cy="5847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Let us consider </a:t>
            </a:r>
          </a:p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ABC</a:t>
            </a:r>
          </a:p>
        </p:txBody>
      </p:sp>
      <p:sp>
        <p:nvSpPr>
          <p:cNvPr id="33" name="Cloud 32"/>
          <p:cNvSpPr/>
          <p:nvPr/>
        </p:nvSpPr>
        <p:spPr bwMode="auto">
          <a:xfrm flipH="1" flipV="1">
            <a:off x="5850142" y="1844203"/>
            <a:ext cx="2852152" cy="120562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24129" y="2150567"/>
            <a:ext cx="2592821" cy="5847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914284"/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For vertex A,</a:t>
            </a:r>
          </a:p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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02103" y="2426117"/>
            <a:ext cx="647614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20227" y="2365459"/>
            <a:ext cx="569387" cy="46166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BC</a:t>
            </a:r>
            <a:endParaRPr lang="en-IN" sz="24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68861" y="3562302"/>
            <a:ext cx="196117" cy="17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1312026" y="3689453"/>
            <a:ext cx="1074738" cy="33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M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398283" y="2000050"/>
            <a:ext cx="144000" cy="144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49" name="Cloud 48"/>
          <p:cNvSpPr/>
          <p:nvPr/>
        </p:nvSpPr>
        <p:spPr bwMode="auto">
          <a:xfrm flipH="1" flipV="1">
            <a:off x="5850142" y="1826642"/>
            <a:ext cx="2852152" cy="120562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24129" y="2133006"/>
            <a:ext cx="2592821" cy="5847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914284"/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For vertex B,</a:t>
            </a:r>
          </a:p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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02103" y="2408555"/>
            <a:ext cx="647614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?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820226" y="2347898"/>
            <a:ext cx="599844" cy="46166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AC</a:t>
            </a:r>
            <a:endParaRPr lang="en-IN" sz="24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742920" y="3651879"/>
            <a:ext cx="144000" cy="144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rot="2580000">
            <a:off x="1902523" y="2562587"/>
            <a:ext cx="196117" cy="17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1965904" y="2251807"/>
            <a:ext cx="1074738" cy="33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N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2" name="Cloud 61"/>
          <p:cNvSpPr/>
          <p:nvPr/>
        </p:nvSpPr>
        <p:spPr bwMode="auto">
          <a:xfrm flipH="1" flipV="1">
            <a:off x="5869637" y="1815390"/>
            <a:ext cx="2852152" cy="120562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43624" y="2121754"/>
            <a:ext cx="2592821" cy="5847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914284"/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For vertex C,</a:t>
            </a:r>
          </a:p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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721597" y="2397303"/>
            <a:ext cx="647614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?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839721" y="2336646"/>
            <a:ext cx="599844" cy="46166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AB</a:t>
            </a:r>
            <a:endParaRPr lang="en-IN" sz="24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234525" y="3660314"/>
            <a:ext cx="144000" cy="144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rot="6720000">
            <a:off x="1060034" y="2940623"/>
            <a:ext cx="196117" cy="17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777549" y="2677452"/>
            <a:ext cx="1074738" cy="339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1600" dirty="0" smtClean="0">
                <a:solidFill>
                  <a:prstClr val="black"/>
                </a:solidFill>
                <a:latin typeface="Bookman Old Style" pitchFamily="18" charset="0"/>
              </a:rPr>
              <a:t>L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0" name="Cloud 89"/>
          <p:cNvSpPr/>
          <p:nvPr/>
        </p:nvSpPr>
        <p:spPr bwMode="auto">
          <a:xfrm flipH="1" flipV="1">
            <a:off x="5917830" y="1881064"/>
            <a:ext cx="2206834" cy="874105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14466" y="2097682"/>
            <a:ext cx="2592821" cy="5847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Let us consider </a:t>
            </a:r>
          </a:p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92" name="Cloud 91"/>
          <p:cNvSpPr/>
          <p:nvPr/>
        </p:nvSpPr>
        <p:spPr bwMode="auto">
          <a:xfrm flipH="1" flipV="1">
            <a:off x="5850142" y="1844203"/>
            <a:ext cx="2852152" cy="120562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24129" y="2150567"/>
            <a:ext cx="2592821" cy="5847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914284"/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For vertex P,</a:t>
            </a:r>
          </a:p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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702103" y="2426117"/>
            <a:ext cx="647614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?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820226" y="2365459"/>
            <a:ext cx="651140" cy="46166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QR</a:t>
            </a:r>
            <a:endParaRPr lang="en-IN" sz="24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96" name="Cloud 95"/>
          <p:cNvSpPr/>
          <p:nvPr/>
        </p:nvSpPr>
        <p:spPr bwMode="auto">
          <a:xfrm flipH="1" flipV="1">
            <a:off x="5850142" y="1826642"/>
            <a:ext cx="2852152" cy="120562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24129" y="2133006"/>
            <a:ext cx="2592821" cy="5847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914284"/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For vertex Q,</a:t>
            </a:r>
          </a:p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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702103" y="2408555"/>
            <a:ext cx="647614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?</a:t>
            </a:r>
          </a:p>
        </p:txBody>
      </p:sp>
      <p:sp>
        <p:nvSpPr>
          <p:cNvPr id="99" name="Rectangle 98"/>
          <p:cNvSpPr/>
          <p:nvPr/>
        </p:nvSpPr>
        <p:spPr>
          <a:xfrm>
            <a:off x="7820226" y="2347898"/>
            <a:ext cx="545342" cy="46166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PR</a:t>
            </a:r>
            <a:endParaRPr lang="en-IN" sz="24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00" name="Cloud 99"/>
          <p:cNvSpPr/>
          <p:nvPr/>
        </p:nvSpPr>
        <p:spPr bwMode="auto">
          <a:xfrm flipH="1" flipV="1">
            <a:off x="5869637" y="1815390"/>
            <a:ext cx="2852152" cy="120562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43624" y="2121754"/>
            <a:ext cx="2592821" cy="5847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914284"/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For vertex R,</a:t>
            </a:r>
          </a:p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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721597" y="2397303"/>
            <a:ext cx="647614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?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839722" y="2336646"/>
            <a:ext cx="617477" cy="46166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PQ</a:t>
            </a:r>
            <a:endParaRPr lang="en-IN" sz="24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4504681" y="2760276"/>
            <a:ext cx="0" cy="9720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504681" y="3590560"/>
            <a:ext cx="144000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06" name="Text Box 4"/>
          <p:cNvSpPr txBox="1">
            <a:spLocks noChangeArrowheads="1"/>
          </p:cNvSpPr>
          <p:nvPr/>
        </p:nvSpPr>
        <p:spPr bwMode="auto">
          <a:xfrm>
            <a:off x="4376846" y="3700803"/>
            <a:ext cx="10747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107" name="Oval 106"/>
          <p:cNvSpPr/>
          <p:nvPr/>
        </p:nvSpPr>
        <p:spPr>
          <a:xfrm>
            <a:off x="4434703" y="2708718"/>
            <a:ext cx="144000" cy="144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cxnSp>
        <p:nvCxnSpPr>
          <p:cNvPr id="108" name="Straight Connector 107"/>
          <p:cNvCxnSpPr>
            <a:endCxn id="9" idx="1"/>
          </p:cNvCxnSpPr>
          <p:nvPr/>
        </p:nvCxnSpPr>
        <p:spPr>
          <a:xfrm flipH="1" flipV="1">
            <a:off x="4281169" y="3243026"/>
            <a:ext cx="1224159" cy="48422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5437204" y="3639363"/>
            <a:ext cx="144000" cy="144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 rot="6720000">
            <a:off x="4252756" y="3265181"/>
            <a:ext cx="144000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11" name="Text Box 4"/>
          <p:cNvSpPr txBox="1">
            <a:spLocks noChangeArrowheads="1"/>
          </p:cNvSpPr>
          <p:nvPr/>
        </p:nvSpPr>
        <p:spPr bwMode="auto">
          <a:xfrm>
            <a:off x="4012202" y="3026097"/>
            <a:ext cx="10747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F</a:t>
            </a:r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4089101" y="3045534"/>
            <a:ext cx="705502" cy="69742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030608" y="3654881"/>
            <a:ext cx="144000" cy="144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 rot="2580000">
            <a:off x="4722601" y="3079586"/>
            <a:ext cx="144000" cy="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16" name="Text Box 4"/>
          <p:cNvSpPr txBox="1">
            <a:spLocks noChangeArrowheads="1"/>
          </p:cNvSpPr>
          <p:nvPr/>
        </p:nvSpPr>
        <p:spPr bwMode="auto">
          <a:xfrm>
            <a:off x="4751113" y="2807666"/>
            <a:ext cx="10747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E</a:t>
            </a:r>
          </a:p>
        </p:txBody>
      </p:sp>
      <p:sp>
        <p:nvSpPr>
          <p:cNvPr id="81" name="Cloud Callout 80"/>
          <p:cNvSpPr/>
          <p:nvPr/>
        </p:nvSpPr>
        <p:spPr bwMode="auto">
          <a:xfrm flipH="1" flipV="1">
            <a:off x="4945424" y="2055421"/>
            <a:ext cx="3816424" cy="1368152"/>
          </a:xfrm>
          <a:prstGeom prst="cloudCallout">
            <a:avLst>
              <a:gd name="adj1" fmla="val 28642"/>
              <a:gd name="adj2" fmla="val 72657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91334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333372" y="2395630"/>
            <a:ext cx="3134613" cy="587013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Name the pair of corresponding altitudes 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6180071" y="2267758"/>
            <a:ext cx="1572816" cy="360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2209232" y="4577464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126602" y="4230985"/>
            <a:ext cx="748788" cy="339646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AM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IN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206223" y="4259120"/>
            <a:ext cx="526376" cy="339646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AM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126602" y="4509504"/>
            <a:ext cx="705273" cy="339646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PD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IN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206224" y="4537640"/>
            <a:ext cx="482862" cy="339646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PD</a:t>
            </a:r>
            <a:endParaRPr lang="en-IN" sz="1600" dirty="0">
              <a:solidFill>
                <a:prstClr val="black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3178171" y="4574414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095541" y="4227935"/>
            <a:ext cx="708496" cy="339646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BN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IN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175163" y="4256070"/>
            <a:ext cx="486085" cy="339646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BN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095541" y="4506454"/>
            <a:ext cx="732671" cy="339646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QE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IN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161254" y="4534590"/>
            <a:ext cx="510259" cy="339646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QE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784309" y="4342332"/>
            <a:ext cx="369012" cy="461665"/>
          </a:xfrm>
          <a:prstGeom prst="rect">
            <a:avLst/>
          </a:prstGeom>
          <a:noFill/>
          <a:ln>
            <a:noFill/>
          </a:ln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4271238" y="4574578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188609" y="4228098"/>
            <a:ext cx="724613" cy="339646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CQ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IN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268230" y="4256235"/>
            <a:ext cx="468376" cy="338542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CL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88609" y="4506619"/>
            <a:ext cx="708496" cy="339646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RF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IN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254322" y="4534754"/>
            <a:ext cx="486085" cy="339646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RF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824826" y="4342497"/>
            <a:ext cx="369012" cy="461665"/>
          </a:xfrm>
          <a:prstGeom prst="rect">
            <a:avLst/>
          </a:prstGeom>
          <a:noFill/>
          <a:ln>
            <a:noFill/>
          </a:ln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170981" y="2214996"/>
            <a:ext cx="1947342" cy="461665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defTabSz="914284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AM 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 PD</a:t>
            </a:r>
            <a:endParaRPr lang="en-US" sz="2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194432" y="2591202"/>
            <a:ext cx="1572816" cy="360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144932" y="2546484"/>
            <a:ext cx="1681871" cy="46166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BN 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 QE</a:t>
            </a:r>
            <a:endParaRPr lang="en-US" sz="2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178322" y="2926024"/>
            <a:ext cx="1572816" cy="360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220475" y="2874893"/>
            <a:ext cx="1516740" cy="461653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CL 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 RF</a:t>
            </a:r>
            <a:endParaRPr lang="en-US" sz="2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00"/>
                            </p:stCondLst>
                            <p:childTnLst>
                              <p:par>
                                <p:cTn id="30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25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000"/>
                            </p:stCondLst>
                            <p:childTnLst>
                              <p:par>
                                <p:cTn id="37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25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6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500"/>
                            </p:stCondLst>
                            <p:childTnLst>
                              <p:par>
                                <p:cTn id="4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1000"/>
                            </p:stCondLst>
                            <p:childTnLst>
                              <p:par>
                                <p:cTn id="4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25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000"/>
                            </p:stCondLst>
                            <p:childTnLst>
                              <p:par>
                                <p:cTn id="47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1" dur="25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4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7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500"/>
                            </p:stCondLst>
                            <p:childTnLst>
                              <p:par>
                                <p:cTn id="5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500"/>
                            </p:stCondLst>
                            <p:childTnLst>
                              <p:par>
                                <p:cTn id="5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4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6" fill="hold">
                            <p:stCondLst>
                              <p:cond delay="250"/>
                            </p:stCondLst>
                            <p:childTnLst>
                              <p:par>
                                <p:cTn id="5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6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500"/>
                            </p:stCondLst>
                            <p:childTnLst>
                              <p:par>
                                <p:cTn id="5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1000"/>
                            </p:stCondLst>
                            <p:childTnLst>
                              <p:par>
                                <p:cTn id="5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1500"/>
                            </p:stCondLst>
                            <p:childTnLst>
                              <p:par>
                                <p:cTn id="5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8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2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250"/>
                            </p:stCondLst>
                            <p:childTnLst>
                              <p:par>
                                <p:cTn id="6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500"/>
                            </p:stCondLst>
                            <p:childTnLst>
                              <p:par>
                                <p:cTn id="6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8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1000"/>
                            </p:stCondLst>
                            <p:childTnLst>
                              <p:par>
                                <p:cTn id="6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1500"/>
                            </p:stCondLst>
                            <p:childTnLst>
                              <p:par>
                                <p:cTn id="6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6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0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25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25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9" dur="25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2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5" grpId="0" animBg="1"/>
      <p:bldP spid="85" grpId="1" animBg="1"/>
      <p:bldP spid="28" grpId="0" animBg="1"/>
      <p:bldP spid="28" grpId="1" animBg="1"/>
      <p:bldP spid="23" grpId="0" animBg="1"/>
      <p:bldP spid="23" grpId="1" animBg="1"/>
      <p:bldP spid="20" grpId="0" animBg="1"/>
      <p:bldP spid="20" grpId="1" animBg="1"/>
      <p:bldP spid="7" grpId="0" animBg="1"/>
      <p:bldP spid="7" grpId="1" animBg="1"/>
      <p:bldP spid="3" grpId="0" animBg="1"/>
      <p:bldP spid="6" grpId="0"/>
      <p:bldP spid="6" grpId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24" grpId="0"/>
      <p:bldP spid="25" grpId="0"/>
      <p:bldP spid="26" grpId="0"/>
      <p:bldP spid="26" grpId="1"/>
      <p:bldP spid="27" grpId="0"/>
      <p:bldP spid="29" grpId="0" animBg="1"/>
      <p:bldP spid="29" grpId="1" animBg="1"/>
      <p:bldP spid="5" grpId="0"/>
      <p:bldP spid="5" grpId="1"/>
      <p:bldP spid="19" grpId="0" animBg="1"/>
      <p:bldP spid="19" grpId="1" animBg="1"/>
      <p:bldP spid="30" grpId="0" animBg="1"/>
      <p:bldP spid="30" grpId="1" animBg="1"/>
      <p:bldP spid="31" grpId="0"/>
      <p:bldP spid="31" grpId="1"/>
      <p:bldP spid="33" grpId="0" animBg="1"/>
      <p:bldP spid="33" grpId="1" animBg="1"/>
      <p:bldP spid="34" grpId="0"/>
      <p:bldP spid="34" grpId="1"/>
      <p:bldP spid="36" grpId="0"/>
      <p:bldP spid="36" grpId="1"/>
      <p:bldP spid="37" grpId="0" build="allAtOnce"/>
      <p:bldP spid="41" grpId="0" animBg="1"/>
      <p:bldP spid="42" grpId="0"/>
      <p:bldP spid="48" grpId="0" animBg="1"/>
      <p:bldP spid="48" grpId="1" animBg="1"/>
      <p:bldP spid="49" grpId="0" animBg="1"/>
      <p:bldP spid="49" grpId="1" animBg="1"/>
      <p:bldP spid="50" grpId="0"/>
      <p:bldP spid="50" grpId="1"/>
      <p:bldP spid="51" grpId="0"/>
      <p:bldP spid="51" grpId="1"/>
      <p:bldP spid="52" grpId="0" build="allAtOnce"/>
      <p:bldP spid="53" grpId="0" animBg="1"/>
      <p:bldP spid="53" grpId="1" animBg="1"/>
      <p:bldP spid="55" grpId="0" animBg="1"/>
      <p:bldP spid="61" grpId="0"/>
      <p:bldP spid="62" grpId="0" animBg="1"/>
      <p:bldP spid="62" grpId="1" animBg="1"/>
      <p:bldP spid="63" grpId="0"/>
      <p:bldP spid="63" grpId="1"/>
      <p:bldP spid="64" grpId="0"/>
      <p:bldP spid="64" grpId="1"/>
      <p:bldP spid="65" grpId="0" build="allAtOnce"/>
      <p:bldP spid="66" grpId="0" animBg="1"/>
      <p:bldP spid="66" grpId="1" animBg="1"/>
      <p:bldP spid="68" grpId="0" animBg="1"/>
      <p:bldP spid="75" grpId="0"/>
      <p:bldP spid="90" grpId="0" animBg="1"/>
      <p:bldP spid="90" grpId="1" animBg="1"/>
      <p:bldP spid="91" grpId="0"/>
      <p:bldP spid="91" grpId="1"/>
      <p:bldP spid="92" grpId="0" animBg="1"/>
      <p:bldP spid="92" grpId="1" animBg="1"/>
      <p:bldP spid="93" grpId="0"/>
      <p:bldP spid="93" grpId="1"/>
      <p:bldP spid="94" grpId="0"/>
      <p:bldP spid="94" grpId="1"/>
      <p:bldP spid="95" grpId="0" build="allAtOnce"/>
      <p:bldP spid="96" grpId="0" animBg="1"/>
      <p:bldP spid="96" grpId="1" animBg="1"/>
      <p:bldP spid="97" grpId="0"/>
      <p:bldP spid="97" grpId="1"/>
      <p:bldP spid="98" grpId="0"/>
      <p:bldP spid="98" grpId="1"/>
      <p:bldP spid="99" grpId="0" build="allAtOnce"/>
      <p:bldP spid="100" grpId="0" animBg="1"/>
      <p:bldP spid="100" grpId="1" animBg="1"/>
      <p:bldP spid="101" grpId="0"/>
      <p:bldP spid="101" grpId="1"/>
      <p:bldP spid="102" grpId="0"/>
      <p:bldP spid="102" grpId="1"/>
      <p:bldP spid="103" grpId="0" build="allAtOnce"/>
      <p:bldP spid="105" grpId="0" animBg="1"/>
      <p:bldP spid="106" grpId="0"/>
      <p:bldP spid="107" grpId="0" animBg="1"/>
      <p:bldP spid="107" grpId="1" animBg="1"/>
      <p:bldP spid="109" grpId="0" animBg="1"/>
      <p:bldP spid="109" grpId="1" animBg="1"/>
      <p:bldP spid="110" grpId="0" animBg="1"/>
      <p:bldP spid="111" grpId="0"/>
      <p:bldP spid="114" grpId="0" animBg="1"/>
      <p:bldP spid="114" grpId="1" animBg="1"/>
      <p:bldP spid="115" grpId="0" animBg="1"/>
      <p:bldP spid="116" grpId="0"/>
      <p:bldP spid="81" grpId="0" animBg="1"/>
      <p:bldP spid="81" grpId="1" animBg="1"/>
      <p:bldP spid="82" grpId="0"/>
      <p:bldP spid="82" grpId="1"/>
      <p:bldP spid="83" grpId="0" animBg="1"/>
      <p:bldP spid="83" grpId="1" animBg="1"/>
      <p:bldP spid="88" grpId="0"/>
      <p:bldP spid="112" grpId="0"/>
      <p:bldP spid="119" grpId="0"/>
      <p:bldP spid="121" grpId="0"/>
      <p:bldP spid="122" grpId="0"/>
      <p:bldP spid="125" grpId="0"/>
      <p:bldP spid="127" grpId="0"/>
      <p:bldP spid="128" grpId="0"/>
      <p:bldP spid="129" grpId="0" build="allAtOnce"/>
      <p:bldP spid="130" grpId="0" animBg="1"/>
      <p:bldP spid="130" grpId="1" animBg="1"/>
      <p:bldP spid="131" grpId="0" build="allAtOnce"/>
      <p:bldP spid="132" grpId="0" animBg="1"/>
      <p:bldP spid="132" grpId="1" animBg="1"/>
      <p:bldP spid="13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 Box 6"/>
          <p:cNvSpPr txBox="1">
            <a:spLocks noChangeArrowheads="1"/>
          </p:cNvSpPr>
          <p:nvPr/>
        </p:nvSpPr>
        <p:spPr bwMode="auto">
          <a:xfrm>
            <a:off x="3940521" y="2999978"/>
            <a:ext cx="1063311" cy="40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Bookman Old Style" pitchFamily="18" charset="0"/>
              </a:rPr>
              <a:t>Z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418074" y="1503002"/>
            <a:ext cx="6300000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50583" y="1495779"/>
            <a:ext cx="1256984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cxnSp>
        <p:nvCxnSpPr>
          <p:cNvPr id="166" name="Straight Connector 165"/>
          <p:cNvCxnSpPr>
            <a:stCxn id="8" idx="4"/>
          </p:cNvCxnSpPr>
          <p:nvPr/>
        </p:nvCxnSpPr>
        <p:spPr>
          <a:xfrm flipH="1" flipV="1">
            <a:off x="1143000" y="2848372"/>
            <a:ext cx="2176042" cy="888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780630" y="2806666"/>
            <a:ext cx="1530634" cy="9296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472371" y="2057166"/>
            <a:ext cx="539848" cy="1684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4402228" y="1511057"/>
            <a:ext cx="3312000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404764" y="1521943"/>
            <a:ext cx="1008000" cy="25200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11230" y="1170105"/>
            <a:ext cx="4439262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4667" y="1148548"/>
            <a:ext cx="1764538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42492" y="1173132"/>
            <a:ext cx="2808000" cy="2880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5" y="123478"/>
            <a:ext cx="6871700" cy="646228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35" tIns="45664" rIns="91335" bIns="45664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defPPr>
              <a:defRPr lang="en-US"/>
            </a:defPPr>
            <a:lvl1pPr algn="ctr">
              <a:defRPr sz="2400" spc="150">
                <a:ln w="11430"/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pPr defTabSz="805898"/>
            <a:r>
              <a:rPr lang="en-US" sz="1800" dirty="0">
                <a:solidFill>
                  <a:prstClr val="white"/>
                </a:solidFill>
              </a:rPr>
              <a:t>RESULTS RELATED TO THE RATIO OF THE AREAS OF  TWO SIMILAR TRIANGLES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771552"/>
            <a:ext cx="1584176" cy="338451"/>
          </a:xfrm>
          <a:prstGeom prst="rect">
            <a:avLst/>
          </a:prstGeom>
          <a:solidFill>
            <a:srgbClr val="26004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335" tIns="45664" rIns="91335" bIns="45664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805898">
              <a:defRPr/>
            </a:pPr>
            <a:r>
              <a:rPr lang="en-US" sz="1600" spc="150" dirty="0">
                <a:ln w="11430"/>
                <a:solidFill>
                  <a:srgbClr val="FFFF00"/>
                </a:solidFill>
                <a:latin typeface="Bookman Old Style" pitchFamily="18" charset="0"/>
              </a:rPr>
              <a:t>RESULT – 2 </a:t>
            </a: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07505" y="1097262"/>
            <a:ext cx="8640960" cy="73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/>
          <a:p>
            <a:pPr defTabSz="805898"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The  ratio of the areas of two similar triangles  is equal to </a:t>
            </a:r>
          </a:p>
          <a:p>
            <a:pPr defTabSz="805898"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Bookman Old Style" pitchFamily="18" charset="0"/>
              </a:rPr>
              <a:t>the ratio of the squares of their corresponding medians.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096738"/>
            <a:ext cx="6606480" cy="400110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C00000"/>
                </a:solidFill>
                <a:latin typeface="Bookman Old Style" pitchFamily="18" charset="0"/>
              </a:rPr>
              <a:t>The  ratio of the areas of two similar triangles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780631" y="2033166"/>
            <a:ext cx="2538412" cy="1703388"/>
          </a:xfrm>
          <a:prstGeom prst="triangle">
            <a:avLst>
              <a:gd name="adj" fmla="val 26769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/>
          <a:p>
            <a:pPr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088026" y="2749313"/>
            <a:ext cx="1443037" cy="987425"/>
          </a:xfrm>
          <a:prstGeom prst="triangle">
            <a:avLst>
              <a:gd name="adj" fmla="val 26769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29" tIns="45714" rIns="91429" bIns="45714" anchor="ctr"/>
          <a:lstStyle/>
          <a:p>
            <a:pPr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308624" y="3597006"/>
            <a:ext cx="1074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78971" y="3537857"/>
            <a:ext cx="1063311" cy="40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554215" y="3598281"/>
            <a:ext cx="1073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751907" y="3562301"/>
            <a:ext cx="1073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4335284" y="2409148"/>
            <a:ext cx="10747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07682" y="3896828"/>
            <a:ext cx="760070" cy="339646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ABC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58196" y="3902600"/>
            <a:ext cx="297518" cy="339646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</a:t>
            </a:r>
            <a:endParaRPr lang="en-IN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35532" y="3915817"/>
            <a:ext cx="843877" cy="339646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0000FF"/>
                </a:solidFill>
                <a:latin typeface="Symbol" pitchFamily="18" charset="2"/>
                <a:sym typeface="Symbol"/>
              </a:rPr>
              <a:t>D</a:t>
            </a:r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  <a:sym typeface="Symbol"/>
              </a:rPr>
              <a:t>PQR</a:t>
            </a:r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755576" y="4587974"/>
            <a:ext cx="10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3058" y="4528446"/>
            <a:ext cx="1053395" cy="339646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A(</a:t>
            </a:r>
            <a:r>
              <a:rPr lang="en-IN" sz="1600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PQR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2327" y="4229905"/>
            <a:ext cx="1040502" cy="339646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A(</a:t>
            </a:r>
            <a:r>
              <a:rPr lang="en-IN" sz="1600" b="1" dirty="0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ABC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82992" y="1092508"/>
            <a:ext cx="1574470" cy="400110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US" sz="2000" b="1" dirty="0">
                <a:solidFill>
                  <a:srgbClr val="C00000"/>
                </a:solidFill>
                <a:latin typeface="Bookman Old Style" pitchFamily="18" charset="0"/>
              </a:rPr>
              <a:t>is equal to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54406" y="4357142"/>
            <a:ext cx="369012" cy="461665"/>
          </a:xfrm>
          <a:prstGeom prst="rect">
            <a:avLst/>
          </a:prstGeom>
          <a:noFill/>
          <a:ln>
            <a:noFill/>
          </a:ln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671" y="1555783"/>
            <a:ext cx="7756590" cy="246221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defTabSz="805898">
              <a:lnSpc>
                <a:spcPct val="5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Bookman Old Style" pitchFamily="18" charset="0"/>
              </a:rPr>
              <a:t>the ratio of the squares of their corresponding medians.</a:t>
            </a:r>
          </a:p>
        </p:txBody>
      </p:sp>
      <p:sp>
        <p:nvSpPr>
          <p:cNvPr id="134" name="Text Box 6"/>
          <p:cNvSpPr txBox="1">
            <a:spLocks noChangeArrowheads="1"/>
          </p:cNvSpPr>
          <p:nvPr/>
        </p:nvSpPr>
        <p:spPr bwMode="auto">
          <a:xfrm>
            <a:off x="1294347" y="1698783"/>
            <a:ext cx="1063311" cy="40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2357657" y="1812307"/>
            <a:ext cx="3048000" cy="830997"/>
            <a:chOff x="4876800" y="2006218"/>
            <a:chExt cx="3048000" cy="830228"/>
          </a:xfrm>
        </p:grpSpPr>
        <p:sp>
          <p:nvSpPr>
            <p:cNvPr id="138" name="Rounded Rectangular Callout 137"/>
            <p:cNvSpPr/>
            <p:nvPr/>
          </p:nvSpPr>
          <p:spPr bwMode="auto">
            <a:xfrm>
              <a:off x="4876800" y="2044438"/>
              <a:ext cx="3048000" cy="771447"/>
            </a:xfrm>
            <a:prstGeom prst="wedgeRoundRectCallout">
              <a:avLst>
                <a:gd name="adj1" fmla="val 99643"/>
                <a:gd name="adj2" fmla="val -60707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347" tIns="45669" rIns="91347" bIns="45669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589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884431" y="2006218"/>
              <a:ext cx="2964169" cy="830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Segment joining the vertex of a triangle to the midpoint of its opposite side</a:t>
              </a:r>
              <a:endParaRPr lang="en-IN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40" name="Cloud 139"/>
          <p:cNvSpPr/>
          <p:nvPr/>
        </p:nvSpPr>
        <p:spPr bwMode="auto">
          <a:xfrm flipH="1" flipV="1">
            <a:off x="6404764" y="1926277"/>
            <a:ext cx="2206834" cy="874105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201401" y="2142895"/>
            <a:ext cx="2592821" cy="5847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Let us consider </a:t>
            </a:r>
          </a:p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ABC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211960" y="2116735"/>
            <a:ext cx="959512" cy="5018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1392739" y="2012270"/>
            <a:ext cx="144000" cy="144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2876802" y="2609203"/>
            <a:ext cx="1908000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293063" y="2349074"/>
            <a:ext cx="1008000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loud 144"/>
          <p:cNvSpPr/>
          <p:nvPr/>
        </p:nvSpPr>
        <p:spPr bwMode="auto">
          <a:xfrm flipH="1" flipV="1">
            <a:off x="6034866" y="1837107"/>
            <a:ext cx="2852152" cy="1205621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908853" y="2143471"/>
            <a:ext cx="2592821" cy="5847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914284"/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For vertex A,</a:t>
            </a:r>
          </a:p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Opposite side 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 panose="05050102010706020507" pitchFamily="18" charset="2"/>
              </a:rPr>
              <a:t>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886827" y="2419022"/>
            <a:ext cx="647614" cy="33855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?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8004951" y="2358363"/>
            <a:ext cx="569387" cy="46166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BC</a:t>
            </a:r>
            <a:endParaRPr lang="en-IN" sz="24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926863" y="3664555"/>
            <a:ext cx="144000" cy="144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cxnSp>
        <p:nvCxnSpPr>
          <p:cNvPr id="151" name="Straight Connector 40"/>
          <p:cNvCxnSpPr>
            <a:cxnSpLocks noChangeShapeType="1"/>
          </p:cNvCxnSpPr>
          <p:nvPr/>
        </p:nvCxnSpPr>
        <p:spPr bwMode="auto">
          <a:xfrm rot="5400000">
            <a:off x="1250291" y="3727213"/>
            <a:ext cx="228600" cy="87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Straight Connector 40"/>
          <p:cNvCxnSpPr>
            <a:cxnSpLocks noChangeShapeType="1"/>
          </p:cNvCxnSpPr>
          <p:nvPr/>
        </p:nvCxnSpPr>
        <p:spPr bwMode="auto">
          <a:xfrm rot="5400000">
            <a:off x="2472269" y="3716940"/>
            <a:ext cx="228600" cy="87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Straight Connector 155"/>
          <p:cNvCxnSpPr/>
          <p:nvPr/>
        </p:nvCxnSpPr>
        <p:spPr>
          <a:xfrm>
            <a:off x="2519985" y="2116735"/>
            <a:ext cx="1584000" cy="0"/>
          </a:xfrm>
          <a:prstGeom prst="line">
            <a:avLst/>
          </a:prstGeom>
          <a:ln w="1905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734445" y="3655648"/>
            <a:ext cx="144000" cy="144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2239265" y="2743572"/>
            <a:ext cx="144000" cy="144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 rot="13405701">
            <a:off x="1705265" y="2733362"/>
            <a:ext cx="1299268" cy="238872"/>
            <a:chOff x="6201993" y="4313221"/>
            <a:chExt cx="1299268" cy="238872"/>
          </a:xfrm>
        </p:grpSpPr>
        <p:cxnSp>
          <p:nvCxnSpPr>
            <p:cNvPr id="160" name="Straight Connector 40"/>
            <p:cNvCxnSpPr>
              <a:cxnSpLocks noChangeShapeType="1"/>
            </p:cNvCxnSpPr>
            <p:nvPr/>
          </p:nvCxnSpPr>
          <p:spPr bwMode="auto">
            <a:xfrm rot="5400000">
              <a:off x="6088130" y="4437356"/>
              <a:ext cx="228600" cy="8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Straight Connector 40"/>
            <p:cNvCxnSpPr>
              <a:cxnSpLocks noChangeShapeType="1"/>
            </p:cNvCxnSpPr>
            <p:nvPr/>
          </p:nvCxnSpPr>
          <p:spPr bwMode="auto">
            <a:xfrm rot="5400000">
              <a:off x="7310108" y="4427084"/>
              <a:ext cx="228600" cy="8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" name="Straight Connector 40"/>
            <p:cNvCxnSpPr>
              <a:cxnSpLocks noChangeShapeType="1"/>
            </p:cNvCxnSpPr>
            <p:nvPr/>
          </p:nvCxnSpPr>
          <p:spPr bwMode="auto">
            <a:xfrm rot="5400000">
              <a:off x="6164547" y="4437356"/>
              <a:ext cx="228600" cy="8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40"/>
            <p:cNvCxnSpPr>
              <a:cxnSpLocks noChangeShapeType="1"/>
            </p:cNvCxnSpPr>
            <p:nvPr/>
          </p:nvCxnSpPr>
          <p:spPr bwMode="auto">
            <a:xfrm rot="5400000">
              <a:off x="7386525" y="4427084"/>
              <a:ext cx="228600" cy="8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4" name="Oval 163"/>
          <p:cNvSpPr/>
          <p:nvPr/>
        </p:nvSpPr>
        <p:spPr>
          <a:xfrm>
            <a:off x="3223417" y="3653061"/>
            <a:ext cx="144000" cy="144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1054501" y="2778177"/>
            <a:ext cx="144000" cy="144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 rot="20186039">
            <a:off x="627494" y="2372386"/>
            <a:ext cx="951018" cy="875307"/>
            <a:chOff x="2667362" y="2967173"/>
            <a:chExt cx="951018" cy="875307"/>
          </a:xfrm>
        </p:grpSpPr>
        <p:grpSp>
          <p:nvGrpSpPr>
            <p:cNvPr id="167" name="Group 166"/>
            <p:cNvGrpSpPr/>
            <p:nvPr/>
          </p:nvGrpSpPr>
          <p:grpSpPr>
            <a:xfrm rot="8194299" flipH="1">
              <a:off x="2667362" y="3363933"/>
              <a:ext cx="951018" cy="249058"/>
              <a:chOff x="6550243" y="4292763"/>
              <a:chExt cx="951018" cy="249058"/>
            </a:xfrm>
          </p:grpSpPr>
          <p:cxnSp>
            <p:nvCxnSpPr>
              <p:cNvPr id="168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6436380" y="4406626"/>
                <a:ext cx="228600" cy="873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9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7310108" y="4427084"/>
                <a:ext cx="228600" cy="873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0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6512796" y="4406627"/>
                <a:ext cx="228600" cy="873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1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7386525" y="4427084"/>
                <a:ext cx="228600" cy="873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9" name="Group 68"/>
            <p:cNvGrpSpPr/>
            <p:nvPr/>
          </p:nvGrpSpPr>
          <p:grpSpPr>
            <a:xfrm rot="18858895">
              <a:off x="2787219" y="3285547"/>
              <a:ext cx="875307" cy="238560"/>
              <a:chOff x="2635560" y="4421705"/>
              <a:chExt cx="875307" cy="238560"/>
            </a:xfrm>
          </p:grpSpPr>
          <p:cxnSp>
            <p:nvCxnSpPr>
              <p:cNvPr id="172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521697" y="4535568"/>
                <a:ext cx="228600" cy="873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3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3396131" y="4545528"/>
                <a:ext cx="228600" cy="873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74" name="Text Box 6"/>
          <p:cNvSpPr txBox="1">
            <a:spLocks noChangeArrowheads="1"/>
          </p:cNvSpPr>
          <p:nvPr/>
        </p:nvSpPr>
        <p:spPr bwMode="auto">
          <a:xfrm>
            <a:off x="1871037" y="3764870"/>
            <a:ext cx="1063311" cy="40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Bookman Old Style" pitchFamily="18" charset="0"/>
              </a:rPr>
              <a:t>L</a:t>
            </a:r>
          </a:p>
        </p:txBody>
      </p:sp>
      <p:sp>
        <p:nvSpPr>
          <p:cNvPr id="175" name="Text Box 6"/>
          <p:cNvSpPr txBox="1">
            <a:spLocks noChangeArrowheads="1"/>
          </p:cNvSpPr>
          <p:nvPr/>
        </p:nvSpPr>
        <p:spPr bwMode="auto">
          <a:xfrm>
            <a:off x="2319305" y="2544758"/>
            <a:ext cx="1063311" cy="40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Bookman Old Style" pitchFamily="18" charset="0"/>
              </a:rPr>
              <a:t>M</a:t>
            </a:r>
          </a:p>
        </p:txBody>
      </p:sp>
      <p:sp>
        <p:nvSpPr>
          <p:cNvPr id="176" name="Text Box 6"/>
          <p:cNvSpPr txBox="1">
            <a:spLocks noChangeArrowheads="1"/>
          </p:cNvSpPr>
          <p:nvPr/>
        </p:nvSpPr>
        <p:spPr bwMode="auto">
          <a:xfrm>
            <a:off x="762691" y="2600701"/>
            <a:ext cx="1063311" cy="40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Bookman Old Style" pitchFamily="18" charset="0"/>
              </a:rPr>
              <a:t>N</a:t>
            </a:r>
          </a:p>
        </p:txBody>
      </p:sp>
      <p:sp>
        <p:nvSpPr>
          <p:cNvPr id="183" name="Cloud 182"/>
          <p:cNvSpPr/>
          <p:nvPr/>
        </p:nvSpPr>
        <p:spPr bwMode="auto">
          <a:xfrm flipH="1" flipV="1">
            <a:off x="6240684" y="2395148"/>
            <a:ext cx="2206834" cy="874105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80589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037321" y="2611766"/>
            <a:ext cx="2592821" cy="5847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Let us consider </a:t>
            </a:r>
          </a:p>
          <a:p>
            <a:pPr algn="ctr" defTabSz="914284"/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D</a:t>
            </a:r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PQR</a:t>
            </a:r>
          </a:p>
        </p:txBody>
      </p:sp>
      <p:cxnSp>
        <p:nvCxnSpPr>
          <p:cNvPr id="185" name="Straight Connector 184"/>
          <p:cNvCxnSpPr/>
          <p:nvPr/>
        </p:nvCxnSpPr>
        <p:spPr>
          <a:xfrm>
            <a:off x="4477452" y="2743413"/>
            <a:ext cx="347605" cy="10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4411476" y="2682668"/>
            <a:ext cx="144000" cy="144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4737473" y="3672075"/>
            <a:ext cx="144000" cy="144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cxnSp>
        <p:nvCxnSpPr>
          <p:cNvPr id="188" name="Straight Connector 40"/>
          <p:cNvCxnSpPr>
            <a:cxnSpLocks noChangeShapeType="1"/>
          </p:cNvCxnSpPr>
          <p:nvPr/>
        </p:nvCxnSpPr>
        <p:spPr bwMode="auto">
          <a:xfrm rot="5400000">
            <a:off x="4402887" y="3738182"/>
            <a:ext cx="180000" cy="87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" name="Straight Connector 40"/>
          <p:cNvCxnSpPr>
            <a:cxnSpLocks noChangeShapeType="1"/>
          </p:cNvCxnSpPr>
          <p:nvPr/>
        </p:nvCxnSpPr>
        <p:spPr bwMode="auto">
          <a:xfrm rot="5400000">
            <a:off x="4974937" y="3742203"/>
            <a:ext cx="180000" cy="87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Text Box 6"/>
          <p:cNvSpPr txBox="1">
            <a:spLocks noChangeArrowheads="1"/>
          </p:cNvSpPr>
          <p:nvPr/>
        </p:nvSpPr>
        <p:spPr bwMode="auto">
          <a:xfrm>
            <a:off x="4690744" y="3744075"/>
            <a:ext cx="1063311" cy="40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Bookman Old Style" pitchFamily="18" charset="0"/>
              </a:rPr>
              <a:t>X</a:t>
            </a:r>
          </a:p>
        </p:txBody>
      </p:sp>
      <p:cxnSp>
        <p:nvCxnSpPr>
          <p:cNvPr id="191" name="Straight Connector 190"/>
          <p:cNvCxnSpPr>
            <a:endCxn id="9" idx="5"/>
          </p:cNvCxnSpPr>
          <p:nvPr/>
        </p:nvCxnSpPr>
        <p:spPr>
          <a:xfrm flipV="1">
            <a:off x="4101521" y="3243026"/>
            <a:ext cx="901167" cy="483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4055336" y="3645455"/>
            <a:ext cx="144000" cy="144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4930688" y="3168754"/>
            <a:ext cx="144000" cy="144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grpSp>
        <p:nvGrpSpPr>
          <p:cNvPr id="194" name="Group 193"/>
          <p:cNvGrpSpPr/>
          <p:nvPr/>
        </p:nvGrpSpPr>
        <p:grpSpPr>
          <a:xfrm rot="13405701">
            <a:off x="4639462" y="3153457"/>
            <a:ext cx="720000" cy="180000"/>
            <a:chOff x="6740298" y="4312954"/>
            <a:chExt cx="760963" cy="228867"/>
          </a:xfrm>
        </p:grpSpPr>
        <p:cxnSp>
          <p:nvCxnSpPr>
            <p:cNvPr id="195" name="Straight Connector 40"/>
            <p:cNvCxnSpPr>
              <a:cxnSpLocks noChangeShapeType="1"/>
            </p:cNvCxnSpPr>
            <p:nvPr/>
          </p:nvCxnSpPr>
          <p:spPr bwMode="auto">
            <a:xfrm rot="5400000">
              <a:off x="6626435" y="4426817"/>
              <a:ext cx="228600" cy="8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Straight Connector 40"/>
            <p:cNvCxnSpPr>
              <a:cxnSpLocks noChangeShapeType="1"/>
            </p:cNvCxnSpPr>
            <p:nvPr/>
          </p:nvCxnSpPr>
          <p:spPr bwMode="auto">
            <a:xfrm rot="5400000">
              <a:off x="7310108" y="4427084"/>
              <a:ext cx="228600" cy="8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Straight Connector 40"/>
            <p:cNvCxnSpPr>
              <a:cxnSpLocks noChangeShapeType="1"/>
            </p:cNvCxnSpPr>
            <p:nvPr/>
          </p:nvCxnSpPr>
          <p:spPr bwMode="auto">
            <a:xfrm rot="5400000">
              <a:off x="6702851" y="4426817"/>
              <a:ext cx="228600" cy="8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Straight Connector 40"/>
            <p:cNvCxnSpPr>
              <a:cxnSpLocks noChangeShapeType="1"/>
            </p:cNvCxnSpPr>
            <p:nvPr/>
          </p:nvCxnSpPr>
          <p:spPr bwMode="auto">
            <a:xfrm rot="5400000">
              <a:off x="7386525" y="4427084"/>
              <a:ext cx="228600" cy="8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9" name="Text Box 6"/>
          <p:cNvSpPr txBox="1">
            <a:spLocks noChangeArrowheads="1"/>
          </p:cNvSpPr>
          <p:nvPr/>
        </p:nvSpPr>
        <p:spPr bwMode="auto">
          <a:xfrm>
            <a:off x="4994917" y="2978026"/>
            <a:ext cx="1063311" cy="40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805898">
              <a:spcBef>
                <a:spcPct val="50000"/>
              </a:spcBef>
            </a:pPr>
            <a:r>
              <a:rPr lang="en-US" sz="2000" dirty="0">
                <a:solidFill>
                  <a:prstClr val="black"/>
                </a:solidFill>
                <a:latin typeface="Bookman Old Style" pitchFamily="18" charset="0"/>
              </a:rPr>
              <a:t>Y</a:t>
            </a:r>
          </a:p>
        </p:txBody>
      </p:sp>
      <p:cxnSp>
        <p:nvCxnSpPr>
          <p:cNvPr id="200" name="Straight Connector 199"/>
          <p:cNvCxnSpPr>
            <a:endCxn id="9" idx="1"/>
          </p:cNvCxnSpPr>
          <p:nvPr/>
        </p:nvCxnSpPr>
        <p:spPr>
          <a:xfrm flipH="1" flipV="1">
            <a:off x="4281169" y="3243027"/>
            <a:ext cx="1247559" cy="4932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5472243" y="3664587"/>
            <a:ext cx="144000" cy="144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4216331" y="3176746"/>
            <a:ext cx="144000" cy="144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grpSp>
        <p:nvGrpSpPr>
          <p:cNvPr id="203" name="Group 202"/>
          <p:cNvGrpSpPr/>
          <p:nvPr/>
        </p:nvGrpSpPr>
        <p:grpSpPr>
          <a:xfrm rot="20186039">
            <a:off x="3985628" y="2987166"/>
            <a:ext cx="520367" cy="464246"/>
            <a:chOff x="2726971" y="3306597"/>
            <a:chExt cx="560040" cy="466032"/>
          </a:xfrm>
        </p:grpSpPr>
        <p:grpSp>
          <p:nvGrpSpPr>
            <p:cNvPr id="204" name="Group 203"/>
            <p:cNvGrpSpPr/>
            <p:nvPr/>
          </p:nvGrpSpPr>
          <p:grpSpPr>
            <a:xfrm rot="8194299" flipH="1">
              <a:off x="2726971" y="3503614"/>
              <a:ext cx="560040" cy="193420"/>
              <a:chOff x="6570153" y="4332755"/>
              <a:chExt cx="560040" cy="193420"/>
            </a:xfrm>
          </p:grpSpPr>
          <p:cxnSp>
            <p:nvCxnSpPr>
              <p:cNvPr id="208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6480244" y="4422664"/>
                <a:ext cx="180692" cy="873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9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6978630" y="4433398"/>
                <a:ext cx="180693" cy="873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0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6540431" y="4423846"/>
                <a:ext cx="180693" cy="873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1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7039410" y="4435392"/>
                <a:ext cx="180693" cy="873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5" name="Group 204"/>
            <p:cNvGrpSpPr/>
            <p:nvPr/>
          </p:nvGrpSpPr>
          <p:grpSpPr>
            <a:xfrm rot="18858895">
              <a:off x="2836980" y="3436988"/>
              <a:ext cx="466032" cy="205249"/>
              <a:chOff x="2635560" y="4421705"/>
              <a:chExt cx="466032" cy="205249"/>
            </a:xfrm>
          </p:grpSpPr>
          <p:cxnSp>
            <p:nvCxnSpPr>
              <p:cNvPr id="206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539135" y="4518130"/>
                <a:ext cx="193723" cy="873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7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3004294" y="4529656"/>
                <a:ext cx="193723" cy="873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05" name="Cloud Callout 104"/>
          <p:cNvSpPr/>
          <p:nvPr/>
        </p:nvSpPr>
        <p:spPr bwMode="auto">
          <a:xfrm flipH="1" flipV="1">
            <a:off x="5286115" y="2114108"/>
            <a:ext cx="3816424" cy="1368152"/>
          </a:xfrm>
          <a:prstGeom prst="cloudCallout">
            <a:avLst>
              <a:gd name="adj1" fmla="val 28642"/>
              <a:gd name="adj2" fmla="val 72657"/>
            </a:avLst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35" tIns="45664" rIns="91335" bIns="45664" numCol="1" rtlCol="0" anchor="t" anchorCtr="0" compatLnSpc="1">
            <a:prstTxWarp prst="textNoShape">
              <a:avLst/>
            </a:prstTxWarp>
          </a:bodyPr>
          <a:lstStyle/>
          <a:p>
            <a:pPr algn="ctr" defTabSz="91334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kern="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657302" y="2475018"/>
            <a:ext cx="3347864" cy="587013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Name the pair of corresponding medians 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6458703" y="2323854"/>
            <a:ext cx="1572816" cy="360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2205148" y="4597773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122518" y="4251294"/>
            <a:ext cx="687544" cy="339646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AL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IN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202140" y="4279429"/>
            <a:ext cx="465132" cy="339646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AL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122519" y="4529813"/>
            <a:ext cx="716554" cy="339646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AX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IN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202140" y="4557949"/>
            <a:ext cx="494142" cy="339646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PX</a:t>
            </a:r>
            <a:endParaRPr lang="en-IN" sz="1600" dirty="0">
              <a:solidFill>
                <a:prstClr val="black"/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3174087" y="4594723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091458" y="4248244"/>
            <a:ext cx="748788" cy="339646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BM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IN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171079" y="4276379"/>
            <a:ext cx="526376" cy="339646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BM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91458" y="4526763"/>
            <a:ext cx="716554" cy="339646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QY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IN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157171" y="4554899"/>
            <a:ext cx="494142" cy="339646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QY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780225" y="4362641"/>
            <a:ext cx="369012" cy="461665"/>
          </a:xfrm>
          <a:prstGeom prst="rect">
            <a:avLst/>
          </a:prstGeom>
          <a:noFill/>
          <a:ln>
            <a:noFill/>
          </a:ln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21" name="Straight Connector 120"/>
          <p:cNvCxnSpPr/>
          <p:nvPr/>
        </p:nvCxnSpPr>
        <p:spPr>
          <a:xfrm>
            <a:off x="4267154" y="4594887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184525" y="4248407"/>
            <a:ext cx="713331" cy="339646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CN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IN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64146" y="4276544"/>
            <a:ext cx="490919" cy="339646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CN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84525" y="4526928"/>
            <a:ext cx="697605" cy="338542"/>
          </a:xfrm>
          <a:prstGeom prst="rect">
            <a:avLst/>
          </a:prstGeom>
          <a:noFill/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n-IN" sz="1600" b="1" dirty="0">
                <a:solidFill>
                  <a:prstClr val="white"/>
                </a:solidFill>
                <a:latin typeface="Bookman Old Style" pitchFamily="18" charset="0"/>
              </a:rPr>
              <a:t>RZ</a:t>
            </a:r>
            <a:r>
              <a:rPr lang="en-IN" sz="16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r>
              <a:rPr lang="en-IN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250238" y="4555063"/>
            <a:ext cx="476390" cy="338542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805898"/>
            <a:r>
              <a:rPr lang="en-IN" sz="1600" b="1" dirty="0">
                <a:solidFill>
                  <a:srgbClr val="0000FF"/>
                </a:solidFill>
                <a:latin typeface="Bookman Old Style" pitchFamily="18" charset="0"/>
              </a:rPr>
              <a:t>RZ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20742" y="4362806"/>
            <a:ext cx="369012" cy="461665"/>
          </a:xfrm>
          <a:prstGeom prst="rect">
            <a:avLst/>
          </a:prstGeom>
          <a:noFill/>
          <a:ln>
            <a:noFill/>
          </a:ln>
        </p:spPr>
        <p:txBody>
          <a:bodyPr wrap="none" lIns="91429" tIns="45714" rIns="91429" bIns="45714" rtlCol="0">
            <a:spAutoFit/>
          </a:bodyPr>
          <a:lstStyle/>
          <a:p>
            <a:pPr defTabSz="805898"/>
            <a:r>
              <a:rPr lang="en-IN" sz="2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401696" y="2249264"/>
            <a:ext cx="1644186" cy="461665"/>
          </a:xfrm>
          <a:prstGeom prst="rect">
            <a:avLst/>
          </a:prstGeom>
        </p:spPr>
        <p:txBody>
          <a:bodyPr wrap="square" lIns="91429" tIns="45714" rIns="91429" bIns="45714">
            <a:spAutoFit/>
          </a:bodyPr>
          <a:lstStyle/>
          <a:p>
            <a:pPr defTabSz="914284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AL 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 PX</a:t>
            </a:r>
            <a:endParaRPr lang="en-US" sz="2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6473066" y="2647298"/>
            <a:ext cx="1572816" cy="360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92149" y="2579688"/>
            <a:ext cx="1704313" cy="46166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BM 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 QY</a:t>
            </a:r>
            <a:endParaRPr lang="en-US" sz="2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456956" y="2982120"/>
            <a:ext cx="1572816" cy="360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92596" y="2918707"/>
            <a:ext cx="1622560" cy="461665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defTabSz="914284"/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</a:rPr>
              <a:t>CN </a:t>
            </a:r>
            <a:r>
              <a:rPr lang="en-US" sz="2400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 RZ</a:t>
            </a:r>
            <a:endParaRPr lang="en-US" sz="24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000"/>
                            </p:stCondLst>
                            <p:childTnLst>
                              <p:par>
                                <p:cTn id="2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250"/>
                            </p:stCondLst>
                            <p:childTnLst>
                              <p:par>
                                <p:cTn id="2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500"/>
                            </p:stCondLst>
                            <p:childTnLst>
                              <p:par>
                                <p:cTn id="287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500"/>
                            </p:stCondLst>
                            <p:childTnLst>
                              <p:par>
                                <p:cTn id="3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00"/>
                            </p:stCondLst>
                            <p:childTnLst>
                              <p:par>
                                <p:cTn id="317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000"/>
                            </p:stCondLst>
                            <p:childTnLst>
                              <p:par>
                                <p:cTn id="3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500"/>
                            </p:stCondLst>
                            <p:childTnLst>
                              <p:par>
                                <p:cTn id="3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000"/>
                            </p:stCondLst>
                            <p:childTnLst>
                              <p:par>
                                <p:cTn id="394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500"/>
                            </p:stCondLst>
                            <p:childTnLst>
                              <p:par>
                                <p:cTn id="4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000"/>
                            </p:stCondLst>
                            <p:childTnLst>
                              <p:par>
                                <p:cTn id="424" presetID="10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1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500"/>
                            </p:stCondLst>
                            <p:childTnLst>
                              <p:par>
                                <p:cTn id="4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000"/>
                            </p:stCondLst>
                            <p:childTnLst>
                              <p:par>
                                <p:cTn id="5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500"/>
                            </p:stCondLst>
                            <p:childTnLst>
                              <p:par>
                                <p:cTn id="5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8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250"/>
                            </p:stCondLst>
                            <p:childTnLst>
                              <p:par>
                                <p:cTn id="5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7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500"/>
                            </p:stCondLst>
                            <p:childTnLst>
                              <p:par>
                                <p:cTn id="5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1000"/>
                            </p:stCondLst>
                            <p:childTnLst>
                              <p:par>
                                <p:cTn id="5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1500"/>
                            </p:stCondLst>
                            <p:childTnLst>
                              <p:par>
                                <p:cTn id="5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9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250"/>
                            </p:stCondLst>
                            <p:childTnLst>
                              <p:par>
                                <p:cTn id="5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5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500"/>
                            </p:stCondLst>
                            <p:childTnLst>
                              <p:par>
                                <p:cTn id="5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9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000"/>
                            </p:stCondLst>
                            <p:childTnLst>
                              <p:par>
                                <p:cTn id="5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1500"/>
                            </p:stCondLst>
                            <p:childTnLst>
                              <p:par>
                                <p:cTn id="5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25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25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0" dur="25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6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108" grpId="0" animBg="1"/>
      <p:bldP spid="108" grpId="1" animBg="1"/>
      <p:bldP spid="109" grpId="0" animBg="1"/>
      <p:bldP spid="109" grpId="1" animBg="1"/>
      <p:bldP spid="135" grpId="0" animBg="1"/>
      <p:bldP spid="135" grpId="1" animBg="1"/>
      <p:bldP spid="136" grpId="0" animBg="1"/>
      <p:bldP spid="136" grpId="1" animBg="1"/>
      <p:bldP spid="23" grpId="0" animBg="1"/>
      <p:bldP spid="23" grpId="1" animBg="1"/>
      <p:bldP spid="20" grpId="0" animBg="1"/>
      <p:bldP spid="20" grpId="1" animBg="1"/>
      <p:bldP spid="7" grpId="0" animBg="1"/>
      <p:bldP spid="7" grpId="1" animBg="1"/>
      <p:bldP spid="3" grpId="0" animBg="1"/>
      <p:bldP spid="6" grpId="0"/>
      <p:bldP spid="6" grpId="1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24" grpId="0"/>
      <p:bldP spid="25" grpId="0"/>
      <p:bldP spid="26" grpId="0"/>
      <p:bldP spid="26" grpId="1"/>
      <p:bldP spid="27" grpId="0"/>
      <p:bldP spid="5" grpId="0"/>
      <p:bldP spid="5" grpId="1"/>
      <p:bldP spid="134" grpId="0"/>
      <p:bldP spid="140" grpId="0" animBg="1"/>
      <p:bldP spid="140" grpId="1" animBg="1"/>
      <p:bldP spid="141" grpId="0"/>
      <p:bldP spid="141" grpId="1"/>
      <p:bldP spid="142" grpId="0" animBg="1"/>
      <p:bldP spid="142" grpId="1" animBg="1"/>
      <p:bldP spid="145" grpId="0" animBg="1"/>
      <p:bldP spid="145" grpId="1" animBg="1"/>
      <p:bldP spid="146" grpId="0"/>
      <p:bldP spid="146" grpId="1"/>
      <p:bldP spid="147" grpId="0"/>
      <p:bldP spid="147" grpId="1"/>
      <p:bldP spid="148" grpId="0" build="allAtOnce"/>
      <p:bldP spid="149" grpId="0" animBg="1"/>
      <p:bldP spid="149" grpId="1" animBg="1"/>
      <p:bldP spid="157" grpId="0" animBg="1"/>
      <p:bldP spid="157" grpId="1" animBg="1"/>
      <p:bldP spid="158" grpId="0" animBg="1"/>
      <p:bldP spid="158" grpId="1" animBg="1"/>
      <p:bldP spid="164" grpId="0" animBg="1"/>
      <p:bldP spid="164" grpId="1" animBg="1"/>
      <p:bldP spid="165" grpId="0" animBg="1"/>
      <p:bldP spid="165" grpId="1" animBg="1"/>
      <p:bldP spid="174" grpId="0"/>
      <p:bldP spid="175" grpId="0"/>
      <p:bldP spid="176" grpId="0"/>
      <p:bldP spid="183" grpId="0" animBg="1"/>
      <p:bldP spid="183" grpId="1" animBg="1"/>
      <p:bldP spid="184" grpId="0"/>
      <p:bldP spid="184" grpId="1"/>
      <p:bldP spid="186" grpId="0" animBg="1"/>
      <p:bldP spid="186" grpId="1" animBg="1"/>
      <p:bldP spid="187" grpId="0" animBg="1"/>
      <p:bldP spid="187" grpId="1" animBg="1"/>
      <p:bldP spid="190" grpId="0"/>
      <p:bldP spid="192" grpId="0" animBg="1"/>
      <p:bldP spid="192" grpId="1" animBg="1"/>
      <p:bldP spid="193" grpId="0" animBg="1"/>
      <p:bldP spid="193" grpId="1" animBg="1"/>
      <p:bldP spid="199" grpId="0"/>
      <p:bldP spid="201" grpId="0" animBg="1"/>
      <p:bldP spid="201" grpId="1" animBg="1"/>
      <p:bldP spid="202" grpId="0" animBg="1"/>
      <p:bldP spid="202" grpId="1" animBg="1"/>
      <p:bldP spid="105" grpId="0" animBg="1"/>
      <p:bldP spid="105" grpId="1" animBg="1"/>
      <p:bldP spid="106" grpId="0"/>
      <p:bldP spid="106" grpId="1"/>
      <p:bldP spid="107" grpId="0" animBg="1"/>
      <p:bldP spid="107" grpId="1" animBg="1"/>
      <p:bldP spid="112" grpId="0"/>
      <p:bldP spid="114" grpId="0"/>
      <p:bldP spid="117" grpId="0"/>
      <p:bldP spid="119" grpId="0"/>
      <p:bldP spid="120" grpId="0"/>
      <p:bldP spid="123" grpId="0"/>
      <p:bldP spid="125" grpId="0"/>
      <p:bldP spid="126" grpId="0"/>
      <p:bldP spid="127" grpId="0" build="allAtOnce"/>
      <p:bldP spid="128" grpId="0" animBg="1"/>
      <p:bldP spid="128" grpId="1" animBg="1"/>
      <p:bldP spid="129" grpId="0" build="allAtOnce"/>
      <p:bldP spid="130" grpId="0" animBg="1"/>
      <p:bldP spid="130" grpId="1" animBg="1"/>
      <p:bldP spid="131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44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/>
        </p:nvSpPr>
        <p:spPr>
          <a:xfrm>
            <a:off x="6856020" y="1498386"/>
            <a:ext cx="143649" cy="1435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970871" y="2400298"/>
            <a:ext cx="143649" cy="1435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7362" y="117483"/>
            <a:ext cx="7258545" cy="339609"/>
          </a:xfrm>
          <a:prstGeom prst="rect">
            <a:avLst/>
          </a:prstGeom>
        </p:spPr>
        <p:txBody>
          <a:bodyPr wrap="squar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Prove that the area of an equilateral triangle described 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77362" y="393048"/>
            <a:ext cx="7181734" cy="339609"/>
          </a:xfrm>
          <a:prstGeom prst="rect">
            <a:avLst/>
          </a:prstGeom>
        </p:spPr>
        <p:txBody>
          <a:bodyPr wrap="squar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one side of a square is equal to half the area of the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362" y="662132"/>
            <a:ext cx="7258545" cy="339609"/>
          </a:xfrm>
          <a:prstGeom prst="rect">
            <a:avLst/>
          </a:prstGeom>
        </p:spPr>
        <p:txBody>
          <a:bodyPr wrap="squar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equilateral triangle described on one of its diagonals.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1917" y="116104"/>
            <a:ext cx="419924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856457" y="989738"/>
            <a:ext cx="632839" cy="512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7489297" y="989738"/>
            <a:ext cx="632839" cy="512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56457" y="1502468"/>
            <a:ext cx="12656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6457" y="1502468"/>
            <a:ext cx="0" cy="1041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113792" y="1502468"/>
            <a:ext cx="0" cy="1041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852922" y="2544302"/>
            <a:ext cx="126567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856457" y="1502468"/>
            <a:ext cx="1265678" cy="1041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6457" y="2544303"/>
            <a:ext cx="1873084" cy="598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122136" y="1502468"/>
            <a:ext cx="607406" cy="164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89297" y="1459741"/>
            <a:ext cx="0" cy="8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89297" y="2501575"/>
            <a:ext cx="0" cy="8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6862048" y="1980617"/>
            <a:ext cx="0" cy="855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315813" y="667293"/>
            <a:ext cx="329877" cy="308247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66180" y="1246174"/>
            <a:ext cx="315451" cy="308247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108570" y="1242287"/>
            <a:ext cx="315451" cy="308247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48992" y="2364564"/>
            <a:ext cx="325069" cy="308247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074485" y="2364564"/>
            <a:ext cx="318657" cy="308247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644007" y="2803494"/>
            <a:ext cx="325069" cy="308247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70942" y="1851519"/>
            <a:ext cx="288812" cy="340129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pPr defTabSz="809459"/>
            <a:r>
              <a:rPr lang="en-US" sz="1600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485761" y="2500976"/>
            <a:ext cx="288812" cy="340129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pPr defTabSz="809459"/>
            <a:r>
              <a:rPr lang="en-US" sz="1600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2145" y="1152144"/>
            <a:ext cx="1449787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Prove that 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525541" y="1145480"/>
            <a:ext cx="395183" cy="340128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10407" y="1154591"/>
            <a:ext cx="309765" cy="340128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844729" y="1145480"/>
            <a:ext cx="889969" cy="340129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l-GR" sz="1600" dirty="0">
                <a:solidFill>
                  <a:prstClr val="black"/>
                </a:solidFill>
                <a:latin typeface="Bookman Old Style" pitchFamily="18" charset="0"/>
              </a:rPr>
              <a:t>Δ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AQB)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011417" y="1346777"/>
            <a:ext cx="2323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958992" y="970095"/>
            <a:ext cx="312987" cy="340128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47725" y="1356826"/>
            <a:ext cx="312987" cy="340128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260029" y="1154591"/>
            <a:ext cx="395183" cy="340129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579217" y="1154591"/>
            <a:ext cx="898026" cy="340129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l-GR" sz="1600" dirty="0">
                <a:solidFill>
                  <a:prstClr val="black"/>
                </a:solidFill>
                <a:latin typeface="Bookman Old Style" pitchFamily="18" charset="0"/>
              </a:rPr>
              <a:t>Δ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BRD)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43619" y="3830803"/>
            <a:ext cx="2091234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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ABCD is a square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154663" y="3830803"/>
            <a:ext cx="1030750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...[given]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03160" y="4199794"/>
            <a:ext cx="2998607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Let side of square be</a:t>
            </a:r>
            <a:r>
              <a:rPr lang="en-US" sz="1600" i="1" dirty="0">
                <a:solidFill>
                  <a:prstClr val="black"/>
                </a:solidFill>
                <a:latin typeface="Book Antiqua" pitchFamily="18" charset="0"/>
              </a:rPr>
              <a:t> x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units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8978" y="4589118"/>
            <a:ext cx="361904" cy="339609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490426" y="4589118"/>
            <a:ext cx="477944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26769" y="4589118"/>
            <a:ext cx="308719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173438" y="4589118"/>
            <a:ext cx="490838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BC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609780" y="4589118"/>
            <a:ext cx="308719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819637" y="4589118"/>
            <a:ext cx="502120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CD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255944" y="4589118"/>
            <a:ext cx="308719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451098" y="4589118"/>
            <a:ext cx="489227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AD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79100" y="4581318"/>
            <a:ext cx="308719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099703" y="4581318"/>
            <a:ext cx="864747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i="1" dirty="0">
                <a:solidFill>
                  <a:prstClr val="black"/>
                </a:solidFill>
                <a:latin typeface="Book Antiqua" pitchFamily="18" charset="0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units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78000" y="117527"/>
            <a:ext cx="7258545" cy="339609"/>
          </a:xfrm>
          <a:prstGeom prst="rect">
            <a:avLst/>
          </a:prstGeom>
        </p:spPr>
        <p:txBody>
          <a:bodyPr wrap="squar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Prove that the area of an equilateral triangle described on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75530" y="394719"/>
            <a:ext cx="2444506" cy="339609"/>
          </a:xfrm>
          <a:prstGeom prst="rect">
            <a:avLst/>
          </a:prstGeom>
        </p:spPr>
        <p:txBody>
          <a:bodyPr wrap="squar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one side of a square 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67351" y="116411"/>
            <a:ext cx="7258545" cy="339609"/>
          </a:xfrm>
          <a:prstGeom prst="rect">
            <a:avLst/>
          </a:prstGeom>
        </p:spPr>
        <p:txBody>
          <a:bodyPr wrap="squar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srgbClr val="008000"/>
                </a:solidFill>
                <a:latin typeface="Bookman Old Style" pitchFamily="18" charset="0"/>
              </a:rPr>
              <a:t>                       area of an equilateral triangle described on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78001" y="395995"/>
            <a:ext cx="2444506" cy="339609"/>
          </a:xfrm>
          <a:prstGeom prst="rect">
            <a:avLst/>
          </a:prstGeom>
        </p:spPr>
        <p:txBody>
          <a:bodyPr wrap="squar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srgbClr val="008000"/>
                </a:solidFill>
                <a:latin typeface="Bookman Old Style" pitchFamily="18" charset="0"/>
              </a:rPr>
              <a:t>one side of a square 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858598" y="1502851"/>
            <a:ext cx="12656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58598" y="1502852"/>
            <a:ext cx="0" cy="10418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115933" y="1502852"/>
            <a:ext cx="0" cy="10418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855063" y="2544686"/>
            <a:ext cx="1265678" cy="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6856020" y="988019"/>
            <a:ext cx="632839" cy="51273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7488860" y="988019"/>
            <a:ext cx="632839" cy="51273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858161" y="1501133"/>
            <a:ext cx="1265678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Cloud Callout 112"/>
          <p:cNvSpPr/>
          <p:nvPr/>
        </p:nvSpPr>
        <p:spPr>
          <a:xfrm>
            <a:off x="5002947" y="2787061"/>
            <a:ext cx="3160280" cy="1435405"/>
          </a:xfrm>
          <a:prstGeom prst="cloudCallout">
            <a:avLst>
              <a:gd name="adj1" fmla="val 22795"/>
              <a:gd name="adj2" fmla="val -14977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r>
              <a:rPr lang="en-US" sz="1600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</a:t>
            </a:r>
            <a:r>
              <a:rPr lang="en-US" sz="1600" b="1" dirty="0">
                <a:solidFill>
                  <a:srgbClr val="FFFF00"/>
                </a:solidFill>
                <a:latin typeface="Comic Sans MS" pitchFamily="66" charset="0"/>
              </a:rPr>
              <a:t>AQB is an equilateral triangle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910166" y="400682"/>
            <a:ext cx="1052748" cy="340129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equal to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840500" y="401383"/>
            <a:ext cx="1091428" cy="340129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half the 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668164" y="397553"/>
            <a:ext cx="1412152" cy="340129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 area of the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73735" y="656920"/>
            <a:ext cx="7258545" cy="339609"/>
          </a:xfrm>
          <a:prstGeom prst="rect">
            <a:avLst/>
          </a:prstGeom>
        </p:spPr>
        <p:txBody>
          <a:bodyPr wrap="squar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equilateral triangle described on one of its diagonals.</a:t>
            </a:r>
          </a:p>
        </p:txBody>
      </p:sp>
      <p:cxnSp>
        <p:nvCxnSpPr>
          <p:cNvPr id="118" name="Straight Connector 117"/>
          <p:cNvCxnSpPr/>
          <p:nvPr/>
        </p:nvCxnSpPr>
        <p:spPr>
          <a:xfrm flipV="1">
            <a:off x="6870386" y="1496424"/>
            <a:ext cx="1265678" cy="104183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855064" y="2543075"/>
            <a:ext cx="1873084" cy="598186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8120742" y="1501240"/>
            <a:ext cx="607406" cy="164002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6884314" y="1510507"/>
            <a:ext cx="1265678" cy="1041833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loud Callout 121"/>
          <p:cNvSpPr/>
          <p:nvPr/>
        </p:nvSpPr>
        <p:spPr>
          <a:xfrm>
            <a:off x="3410305" y="3432993"/>
            <a:ext cx="5733696" cy="1435405"/>
          </a:xfrm>
          <a:prstGeom prst="cloudCallout">
            <a:avLst>
              <a:gd name="adj1" fmla="val 22795"/>
              <a:gd name="adj2" fmla="val -149771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150035" y="3936681"/>
            <a:ext cx="2226561" cy="587495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 defTabSz="809459"/>
            <a:r>
              <a:rPr lang="en-US" sz="1600" b="1" dirty="0">
                <a:solidFill>
                  <a:srgbClr val="FFFF00"/>
                </a:solidFill>
                <a:latin typeface="Comic Sans MS" pitchFamily="66" charset="0"/>
              </a:rPr>
              <a:t>BD is the diagonal of square ABCD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006386" y="3668322"/>
            <a:ext cx="2523435" cy="340129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 defTabSz="809459"/>
            <a:r>
              <a:rPr lang="en-US" sz="1600" b="1" dirty="0">
                <a:solidFill>
                  <a:srgbClr val="FFFF00"/>
                </a:solidFill>
                <a:latin typeface="Comic Sans MS" pitchFamily="66" charset="0"/>
              </a:rPr>
              <a:t>i.e. we have to prove 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5209499" y="3940094"/>
            <a:ext cx="1759133" cy="729601"/>
            <a:chOff x="6080930" y="4029562"/>
            <a:chExt cx="1749666" cy="726223"/>
          </a:xfrm>
        </p:grpSpPr>
        <p:grpSp>
          <p:nvGrpSpPr>
            <p:cNvPr id="129" name="Group 128"/>
            <p:cNvGrpSpPr/>
            <p:nvPr/>
          </p:nvGrpSpPr>
          <p:grpSpPr>
            <a:xfrm>
              <a:off x="6080930" y="4029562"/>
              <a:ext cx="1274595" cy="709558"/>
              <a:chOff x="566459" y="1661931"/>
              <a:chExt cx="1274595" cy="709558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567127" y="2022386"/>
                <a:ext cx="1230375" cy="0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Rectangle 124"/>
              <p:cNvSpPr/>
              <p:nvPr/>
            </p:nvSpPr>
            <p:spPr>
              <a:xfrm>
                <a:off x="566459" y="1661931"/>
                <a:ext cx="396040" cy="337647"/>
              </a:xfrm>
              <a:prstGeom prst="rect">
                <a:avLst/>
              </a:prstGeom>
            </p:spPr>
            <p:txBody>
              <a:bodyPr wrap="none" lIns="90536" tIns="45271" rIns="90536" bIns="45271">
                <a:spAutoFit/>
              </a:bodyPr>
              <a:lstStyle/>
              <a:p>
                <a:pPr defTabSz="809459"/>
                <a:r>
                  <a:rPr lang="en-US" sz="1600" b="1" dirty="0" err="1">
                    <a:solidFill>
                      <a:srgbClr val="FFFF00"/>
                    </a:solidFill>
                    <a:latin typeface="Comic Sans MS" pitchFamily="66" charset="0"/>
                  </a:rPr>
                  <a:t>ar</a:t>
                </a:r>
                <a:endParaRPr lang="en-US" sz="1600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66459" y="2033842"/>
                <a:ext cx="396040" cy="337647"/>
              </a:xfrm>
              <a:prstGeom prst="rect">
                <a:avLst/>
              </a:prstGeom>
            </p:spPr>
            <p:txBody>
              <a:bodyPr wrap="none" lIns="90536" tIns="45271" rIns="90536" bIns="45271">
                <a:spAutoFit/>
              </a:bodyPr>
              <a:lstStyle/>
              <a:p>
                <a:pPr defTabSz="809459"/>
                <a:r>
                  <a:rPr lang="en-US" sz="1600" b="1" dirty="0" err="1">
                    <a:solidFill>
                      <a:srgbClr val="FFFF00"/>
                    </a:solidFill>
                    <a:latin typeface="Comic Sans MS" pitchFamily="66" charset="0"/>
                  </a:rPr>
                  <a:t>ar</a:t>
                </a:r>
                <a:endParaRPr lang="en-US" sz="1600" b="1" dirty="0">
                  <a:solidFill>
                    <a:srgbClr val="FFFF00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883963" y="1661931"/>
                <a:ext cx="957091" cy="337647"/>
              </a:xfrm>
              <a:prstGeom prst="rect">
                <a:avLst/>
              </a:prstGeom>
            </p:spPr>
            <p:txBody>
              <a:bodyPr wrap="none" lIns="90536" tIns="45271" rIns="90536" bIns="45271">
                <a:spAutoFit/>
              </a:bodyPr>
              <a:lstStyle/>
              <a:p>
                <a:pPr defTabSz="809459"/>
                <a:r>
                  <a:rPr lang="en-US" sz="1600" b="1" dirty="0">
                    <a:solidFill>
                      <a:srgbClr val="FFFF00"/>
                    </a:solidFill>
                    <a:latin typeface="Comic Sans MS" pitchFamily="66" charset="0"/>
                  </a:rPr>
                  <a:t>(</a:t>
                </a:r>
                <a:r>
                  <a:rPr lang="el-GR" sz="1600" b="1" dirty="0">
                    <a:solidFill>
                      <a:srgbClr val="FFFF00"/>
                    </a:solidFill>
                    <a:latin typeface="Comic Sans MS" pitchFamily="66" charset="0"/>
                  </a:rPr>
                  <a:t>Δ</a:t>
                </a:r>
                <a:r>
                  <a:rPr lang="en-US" sz="1600" b="1" dirty="0">
                    <a:solidFill>
                      <a:srgbClr val="FFFF00"/>
                    </a:solidFill>
                    <a:latin typeface="Comic Sans MS" pitchFamily="66" charset="0"/>
                  </a:rPr>
                  <a:t>AQB)</a:t>
                </a: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84728" y="2033842"/>
                <a:ext cx="902589" cy="337647"/>
              </a:xfrm>
              <a:prstGeom prst="rect">
                <a:avLst/>
              </a:prstGeom>
            </p:spPr>
            <p:txBody>
              <a:bodyPr wrap="none" lIns="90536" tIns="45271" rIns="90536" bIns="45271">
                <a:spAutoFit/>
              </a:bodyPr>
              <a:lstStyle/>
              <a:p>
                <a:pPr defTabSz="809459"/>
                <a:r>
                  <a:rPr lang="en-US" sz="1600" b="1" dirty="0">
                    <a:solidFill>
                      <a:srgbClr val="FFFF00"/>
                    </a:solidFill>
                    <a:latin typeface="Comic Sans MS" pitchFamily="66" charset="0"/>
                  </a:rPr>
                  <a:t>(</a:t>
                </a:r>
                <a:r>
                  <a:rPr lang="el-GR" sz="1600" b="1" dirty="0">
                    <a:solidFill>
                      <a:srgbClr val="FFFF00"/>
                    </a:solidFill>
                    <a:latin typeface="Comic Sans MS" pitchFamily="66" charset="0"/>
                  </a:rPr>
                  <a:t>Δ</a:t>
                </a:r>
                <a:r>
                  <a:rPr lang="en-US" sz="1600" b="1" dirty="0">
                    <a:solidFill>
                      <a:srgbClr val="FFFF00"/>
                    </a:solidFill>
                    <a:latin typeface="Comic Sans MS" pitchFamily="66" charset="0"/>
                  </a:rPr>
                  <a:t>BRD)</a:t>
                </a: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7273650" y="4032292"/>
              <a:ext cx="556946" cy="723493"/>
              <a:chOff x="7273650" y="4032292"/>
              <a:chExt cx="556946" cy="723493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7273650" y="421593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09459"/>
                <a:r>
                  <a:rPr lang="en-US" sz="1600" b="1" dirty="0">
                    <a:solidFill>
                      <a:srgbClr val="FFFF00"/>
                    </a:solidFill>
                    <a:latin typeface="Comic Sans MS" pitchFamily="66" charset="0"/>
                  </a:rPr>
                  <a:t>=</a:t>
                </a: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7573040" y="4407230"/>
                <a:ext cx="231100" cy="0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TextBox 133"/>
              <p:cNvSpPr txBox="1"/>
              <p:nvPr/>
            </p:nvSpPr>
            <p:spPr>
              <a:xfrm>
                <a:off x="7520896" y="4032292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09459"/>
                <a:r>
                  <a:rPr lang="en-US" sz="1600" b="1" dirty="0">
                    <a:solidFill>
                      <a:srgbClr val="FFFF00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509690" y="4417232"/>
                <a:ext cx="311303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809459"/>
                <a:r>
                  <a:rPr lang="en-US" sz="1600" b="1" dirty="0">
                    <a:solidFill>
                      <a:srgbClr val="FFFF00"/>
                    </a:solidFill>
                    <a:latin typeface="Comic Sans MS" pitchFamily="66" charset="0"/>
                  </a:rPr>
                  <a:t>2</a:t>
                </a:r>
              </a:p>
            </p:txBody>
          </p:sp>
        </p:grpSp>
      </p:grpSp>
      <p:sp>
        <p:nvSpPr>
          <p:cNvPr id="139" name="TextBox 138"/>
          <p:cNvSpPr txBox="1"/>
          <p:nvPr/>
        </p:nvSpPr>
        <p:spPr>
          <a:xfrm>
            <a:off x="4861590" y="3720075"/>
            <a:ext cx="2523435" cy="834862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 defTabSz="809459"/>
            <a:r>
              <a:rPr lang="en-US" sz="1600" b="1" dirty="0">
                <a:solidFill>
                  <a:srgbClr val="FFFF00"/>
                </a:solidFill>
                <a:latin typeface="Comic Sans MS" pitchFamily="66" charset="0"/>
              </a:rPr>
              <a:t>Two equilateral triangles are always similar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933988" y="4007155"/>
            <a:ext cx="2523435" cy="340129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 defTabSz="809459"/>
            <a:r>
              <a:rPr lang="en-US" sz="1600" b="1" dirty="0">
                <a:solidFill>
                  <a:srgbClr val="FFFF00"/>
                </a:solidFill>
                <a:latin typeface="Comic Sans MS" pitchFamily="66" charset="0"/>
              </a:rPr>
              <a:t>i.e. </a:t>
            </a:r>
            <a:r>
              <a:rPr lang="en-US" sz="1600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AQB ~ BRD</a:t>
            </a:r>
            <a:endParaRPr lang="en-US" sz="16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030766" y="1873096"/>
            <a:ext cx="3005876" cy="586585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... [two equilateral triangles </a:t>
            </a:r>
          </a:p>
          <a:p>
            <a:pPr defTabSz="809459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     are always similar]</a:t>
            </a:r>
          </a:p>
        </p:txBody>
      </p:sp>
      <p:cxnSp>
        <p:nvCxnSpPr>
          <p:cNvPr id="145" name="Straight Connector 144"/>
          <p:cNvCxnSpPr/>
          <p:nvPr/>
        </p:nvCxnSpPr>
        <p:spPr>
          <a:xfrm>
            <a:off x="570196" y="3015578"/>
            <a:ext cx="1237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569524" y="2653447"/>
            <a:ext cx="394137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69524" y="3027088"/>
            <a:ext cx="394137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946696" y="2831083"/>
            <a:ext cx="308719" cy="339609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330699" y="2646588"/>
            <a:ext cx="563364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2373429" y="3010137"/>
            <a:ext cx="5246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2345160" y="3027088"/>
            <a:ext cx="587539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BD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88747" y="2653447"/>
            <a:ext cx="888923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l-GR" sz="1600" dirty="0">
                <a:solidFill>
                  <a:prstClr val="black"/>
                </a:solidFill>
                <a:latin typeface="Bookman Old Style" pitchFamily="18" charset="0"/>
              </a:rPr>
              <a:t>Δ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AQB)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89516" y="3027088"/>
            <a:ext cx="896980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l-GR" sz="1600" dirty="0">
                <a:solidFill>
                  <a:prstClr val="black"/>
                </a:solidFill>
                <a:latin typeface="Bookman Old Style" pitchFamily="18" charset="0"/>
              </a:rPr>
              <a:t>Δ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BRD)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5" name="Double Bracket 154"/>
          <p:cNvSpPr/>
          <p:nvPr/>
        </p:nvSpPr>
        <p:spPr>
          <a:xfrm>
            <a:off x="3470805" y="2717500"/>
            <a:ext cx="3629271" cy="1074345"/>
          </a:xfrm>
          <a:prstGeom prst="bracketPair">
            <a:avLst>
              <a:gd name="adj" fmla="val 6949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>
              <a:solidFill>
                <a:srgbClr val="660066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586021" y="2663423"/>
            <a:ext cx="3571663" cy="1082228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pPr defTabSz="809459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The ratio of the areas of two</a:t>
            </a:r>
          </a:p>
          <a:p>
            <a:pPr defTabSz="809459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similar triangles is equal to the</a:t>
            </a:r>
          </a:p>
          <a:p>
            <a:pPr defTabSz="809459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ratio of the squares of the</a:t>
            </a:r>
          </a:p>
          <a:p>
            <a:pPr defTabSz="809459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corresponding sides 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920035" y="2769664"/>
            <a:ext cx="567633" cy="340129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...(</a:t>
            </a:r>
            <a:r>
              <a:rPr lang="en-US" sz="1600" dirty="0" err="1">
                <a:solidFill>
                  <a:srgbClr val="660066"/>
                </a:solidFill>
                <a:latin typeface="Bookman Old Style" pitchFamily="18" charset="0"/>
              </a:rPr>
              <a:t>i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6086" y="2825661"/>
            <a:ext cx="361904" cy="339609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477894" y="3995411"/>
            <a:ext cx="1616836" cy="340129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algn="ctr"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AQB ~ BRD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1" name="Curved Up Arrow 160"/>
          <p:cNvSpPr/>
          <p:nvPr/>
        </p:nvSpPr>
        <p:spPr>
          <a:xfrm>
            <a:off x="1511404" y="2141129"/>
            <a:ext cx="412611" cy="165073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>
              <a:solidFill>
                <a:prstClr val="black"/>
              </a:solidFill>
            </a:endParaRPr>
          </a:p>
        </p:txBody>
      </p:sp>
      <p:cxnSp>
        <p:nvCxnSpPr>
          <p:cNvPr id="162" name="Straight Connector 161"/>
          <p:cNvCxnSpPr/>
          <p:nvPr/>
        </p:nvCxnSpPr>
        <p:spPr>
          <a:xfrm>
            <a:off x="6846879" y="1497683"/>
            <a:ext cx="12656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Curved Up Arrow 162"/>
          <p:cNvSpPr/>
          <p:nvPr/>
        </p:nvSpPr>
        <p:spPr>
          <a:xfrm>
            <a:off x="2385859" y="2162661"/>
            <a:ext cx="412611" cy="165073"/>
          </a:xfrm>
          <a:prstGeom prst="curvedUp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>
              <a:solidFill>
                <a:prstClr val="black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flipV="1">
            <a:off x="6856457" y="1502467"/>
            <a:ext cx="1265678" cy="1041833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loud Callout 164"/>
          <p:cNvSpPr/>
          <p:nvPr/>
        </p:nvSpPr>
        <p:spPr>
          <a:xfrm>
            <a:off x="5649368" y="3432993"/>
            <a:ext cx="3160280" cy="1435405"/>
          </a:xfrm>
          <a:prstGeom prst="cloudCallout">
            <a:avLst>
              <a:gd name="adj1" fmla="val 14613"/>
              <a:gd name="adj2" fmla="val -17243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936667" y="3648304"/>
            <a:ext cx="2657508" cy="1082228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We considered AB and BD because we can find the relation between them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4789193" y="1026315"/>
            <a:ext cx="1669275" cy="41082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998" tIns="45502" rIns="90998" bIns="45502" rtlCol="0" anchor="ctr"/>
          <a:lstStyle/>
          <a:p>
            <a:pPr algn="ctr" defTabSz="809459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918666" y="1071762"/>
            <a:ext cx="1281605" cy="340129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Let  AB = </a:t>
            </a:r>
            <a:r>
              <a:rPr lang="en-US" sz="1600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5902380" y="1073148"/>
            <a:ext cx="288812" cy="340129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600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080315" y="3891907"/>
            <a:ext cx="2298386" cy="587495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Lets find the value of BD </a:t>
            </a: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854767" y="1504765"/>
            <a:ext cx="1265678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854768" y="1504766"/>
            <a:ext cx="0" cy="1041834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8112102" y="1504766"/>
            <a:ext cx="0" cy="1041834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6851232" y="2546600"/>
            <a:ext cx="1265678" cy="1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945471" y="3820606"/>
            <a:ext cx="2192068" cy="309208"/>
          </a:xfrm>
          <a:prstGeom prst="rect">
            <a:avLst/>
          </a:prstGeom>
        </p:spPr>
        <p:txBody>
          <a:bodyPr wrap="square" lIns="91502" tIns="45751" rIns="91502" bIns="45751">
            <a:spAutoFit/>
          </a:bodyPr>
          <a:lstStyle/>
          <a:p>
            <a:pPr defTabSz="805898"/>
            <a:r>
              <a:rPr lang="en-US" sz="1400" b="1" dirty="0">
                <a:solidFill>
                  <a:srgbClr val="FFFF00"/>
                </a:solidFill>
                <a:latin typeface="Comic Sans MS" pitchFamily="66" charset="0"/>
              </a:rPr>
              <a:t>Ratio of the areas of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5886291" y="3919820"/>
            <a:ext cx="314111" cy="309208"/>
          </a:xfrm>
          <a:prstGeom prst="rect">
            <a:avLst/>
          </a:prstGeom>
        </p:spPr>
        <p:txBody>
          <a:bodyPr wrap="square" lIns="91502" tIns="45751" rIns="91502" bIns="45751">
            <a:spAutoFit/>
          </a:bodyPr>
          <a:lstStyle/>
          <a:p>
            <a:pPr defTabSz="805898"/>
            <a:r>
              <a:rPr lang="en-US" sz="1400" b="1" dirty="0">
                <a:solidFill>
                  <a:srgbClr val="FFFF00"/>
                </a:solidFill>
                <a:latin typeface="Comic Sans MS" pitchFamily="66" charset="0"/>
              </a:rPr>
              <a:t>=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026421" y="3820606"/>
            <a:ext cx="2761874" cy="309208"/>
          </a:xfrm>
          <a:prstGeom prst="rect">
            <a:avLst/>
          </a:prstGeom>
        </p:spPr>
        <p:txBody>
          <a:bodyPr wrap="square" lIns="91502" tIns="45751" rIns="91502" bIns="45751">
            <a:spAutoFit/>
          </a:bodyPr>
          <a:lstStyle/>
          <a:p>
            <a:pPr defTabSz="805898"/>
            <a:r>
              <a:rPr lang="en-US" sz="1400" b="1" dirty="0">
                <a:solidFill>
                  <a:srgbClr val="FFFF00"/>
                </a:solidFill>
                <a:latin typeface="Comic Sans MS" pitchFamily="66" charset="0"/>
              </a:rPr>
              <a:t>Ratio of the squares of their 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3938741" y="4009417"/>
            <a:ext cx="2030226" cy="309208"/>
          </a:xfrm>
          <a:prstGeom prst="rect">
            <a:avLst/>
          </a:prstGeom>
        </p:spPr>
        <p:txBody>
          <a:bodyPr wrap="square" lIns="91502" tIns="45751" rIns="91502" bIns="45751">
            <a:spAutoFit/>
          </a:bodyPr>
          <a:lstStyle/>
          <a:p>
            <a:pPr defTabSz="805898"/>
            <a:r>
              <a:rPr lang="en-US" sz="1400" b="1" dirty="0">
                <a:solidFill>
                  <a:srgbClr val="FFFF00"/>
                </a:solidFill>
                <a:latin typeface="Comic Sans MS" pitchFamily="66" charset="0"/>
              </a:rPr>
              <a:t>two similar triangles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6026432" y="4009417"/>
            <a:ext cx="2608649" cy="309208"/>
          </a:xfrm>
          <a:prstGeom prst="rect">
            <a:avLst/>
          </a:prstGeom>
        </p:spPr>
        <p:txBody>
          <a:bodyPr wrap="square" lIns="91502" tIns="45751" rIns="91502" bIns="45751">
            <a:spAutoFit/>
          </a:bodyPr>
          <a:lstStyle/>
          <a:p>
            <a:pPr defTabSz="805898"/>
            <a:r>
              <a:rPr lang="en-US" sz="1400" b="1" dirty="0">
                <a:solidFill>
                  <a:srgbClr val="FFFF00"/>
                </a:solidFill>
                <a:latin typeface="Comic Sans MS" pitchFamily="66" charset="0"/>
              </a:rPr>
              <a:t>corresponding sides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587444" y="1851670"/>
            <a:ext cx="288812" cy="340129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pPr defTabSz="809459"/>
            <a:r>
              <a:rPr lang="en-US" sz="1600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07504" y="1873596"/>
            <a:ext cx="887492" cy="338114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Proof :</a:t>
            </a:r>
          </a:p>
        </p:txBody>
      </p:sp>
    </p:spTree>
    <p:extLst>
      <p:ext uri="{BB962C8B-B14F-4D97-AF65-F5344CB8AC3E}">
        <p14:creationId xmlns:p14="http://schemas.microsoft.com/office/powerpoint/2010/main" val="42378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0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00"/>
                            </p:stCondLst>
                            <p:childTnLst>
                              <p:par>
                                <p:cTn id="2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6" presetClass="emph" presetSubtype="0" repeatCount="2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0" dur="2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000"/>
                            </p:stCondLst>
                            <p:childTnLst>
                              <p:par>
                                <p:cTn id="3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2009E-7 5.23382E-7 L -0.45869 -0.41313 " pathEditMode="relative" rAng="0" ptsTypes="AA">
                                      <p:cBhvr>
                                        <p:cTn id="34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34" y="-20657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00"/>
                            </p:stCondLst>
                            <p:childTnLst>
                              <p:par>
                                <p:cTn id="3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000"/>
                            </p:stCondLst>
                            <p:childTnLst>
                              <p:par>
                                <p:cTn id="4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500"/>
                            </p:stCondLst>
                            <p:childTnLst>
                              <p:par>
                                <p:cTn id="4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2000"/>
                            </p:stCondLst>
                            <p:childTnLst>
                              <p:par>
                                <p:cTn id="4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500"/>
                            </p:stCondLst>
                            <p:childTnLst>
                              <p:par>
                                <p:cTn id="4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500"/>
                            </p:stCondLst>
                            <p:childTnLst>
                              <p:par>
                                <p:cTn id="4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00"/>
                            </p:stCondLst>
                            <p:childTnLst>
                              <p:par>
                                <p:cTn id="4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1000"/>
                            </p:stCondLst>
                            <p:childTnLst>
                              <p:par>
                                <p:cTn id="4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500"/>
                            </p:stCondLst>
                            <p:childTnLst>
                              <p:par>
                                <p:cTn id="4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1000"/>
                            </p:stCondLst>
                            <p:childTnLst>
                              <p:par>
                                <p:cTn id="4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500"/>
                            </p:stCondLst>
                            <p:childTnLst>
                              <p:par>
                                <p:cTn id="4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 tmFilter="0, 0; .2, .5; .8, .5; 1, 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0" dur="250" autoRev="1" fill="hold"/>
                                        <p:tgtEl>
                                          <p:spTgt spid="1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 tmFilter="0, 0; .2, .5; .8, .5; 1, 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3" dur="250" autoRev="1" fill="hold"/>
                                        <p:tgtEl>
                                          <p:spTgt spid="1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1000"/>
                            </p:stCondLst>
                            <p:childTnLst>
                              <p:par>
                                <p:cTn id="5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2443E-6 4.10161E-6 L 0.1548 0.02292 " pathEditMode="relative" rAng="0" ptsTypes="AA">
                                      <p:cBhvr>
                                        <p:cTn id="52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0" y="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00"/>
                            </p:stCondLst>
                            <p:childTnLst>
                              <p:par>
                                <p:cTn id="5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500"/>
                            </p:stCondLst>
                            <p:childTnLst>
                              <p:par>
                                <p:cTn id="5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000"/>
                            </p:stCondLst>
                            <p:childTnLst>
                              <p:par>
                                <p:cTn id="5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2000"/>
                            </p:stCondLst>
                            <p:childTnLst>
                              <p:par>
                                <p:cTn id="5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500"/>
                            </p:stCondLst>
                            <p:childTnLst>
                              <p:par>
                                <p:cTn id="584" presetID="35" presetClass="emph" presetSubtype="0" repeatCount="2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6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1500"/>
                            </p:stCondLst>
                            <p:childTnLst>
                              <p:par>
                                <p:cTn id="5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2000"/>
                            </p:stCondLst>
                            <p:childTnLst>
                              <p:par>
                                <p:cTn id="5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2500"/>
                            </p:stCondLst>
                            <p:childTnLst>
                              <p:par>
                                <p:cTn id="5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>
                      <p:stCondLst>
                        <p:cond delay="indefinite"/>
                      </p:stCondLst>
                      <p:childTnLst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5" grpId="0"/>
      <p:bldP spid="6" grpId="0"/>
      <p:bldP spid="7" grpId="0"/>
      <p:bldP spid="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64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102" grpId="0"/>
      <p:bldP spid="102" grpId="1"/>
      <p:bldP spid="103" grpId="0"/>
      <p:bldP spid="103" grpId="1"/>
      <p:bldP spid="104" grpId="0"/>
      <p:bldP spid="104" grpId="1"/>
      <p:bldP spid="105" grpId="0"/>
      <p:bldP spid="105" grpId="1"/>
      <p:bldP spid="113" grpId="0" animBg="1"/>
      <p:bldP spid="113" grpId="1" animBg="1"/>
      <p:bldP spid="114" grpId="0"/>
      <p:bldP spid="114" grpId="1"/>
      <p:bldP spid="117" grpId="0"/>
      <p:bldP spid="117" grpId="1"/>
      <p:bldP spid="115" grpId="0"/>
      <p:bldP spid="115" grpId="1"/>
      <p:bldP spid="116" grpId="0"/>
      <p:bldP spid="116" grpId="1"/>
      <p:bldP spid="122" grpId="0" animBg="1"/>
      <p:bldP spid="122" grpId="1" animBg="1"/>
      <p:bldP spid="123" grpId="0"/>
      <p:bldP spid="123" grpId="1"/>
      <p:bldP spid="130" grpId="0"/>
      <p:bldP spid="130" grpId="1"/>
      <p:bldP spid="139" grpId="0"/>
      <p:bldP spid="139" grpId="1"/>
      <p:bldP spid="140" grpId="0"/>
      <p:bldP spid="140" grpId="1"/>
      <p:bldP spid="140" grpId="2"/>
      <p:bldP spid="146" grpId="0"/>
      <p:bldP spid="147" grpId="0"/>
      <p:bldP spid="148" grpId="0"/>
      <p:bldP spid="149" grpId="0"/>
      <p:bldP spid="151" grpId="0"/>
      <p:bldP spid="152" grpId="0"/>
      <p:bldP spid="153" grpId="0"/>
      <p:bldP spid="155" grpId="0" animBg="1"/>
      <p:bldP spid="158" grpId="0"/>
      <p:bldP spid="159" grpId="0"/>
      <p:bldP spid="160" grpId="0"/>
      <p:bldP spid="160" grpId="1"/>
      <p:bldP spid="161" grpId="0" animBg="1"/>
      <p:bldP spid="161" grpId="1" animBg="1"/>
      <p:bldP spid="163" grpId="0" animBg="1"/>
      <p:bldP spid="163" grpId="1" animBg="1"/>
      <p:bldP spid="165" grpId="0" animBg="1"/>
      <p:bldP spid="165" grpId="1" animBg="1"/>
      <p:bldP spid="166" grpId="0"/>
      <p:bldP spid="166" grpId="1"/>
      <p:bldP spid="167" grpId="0" animBg="1"/>
      <p:bldP spid="167" grpId="1" animBg="1"/>
      <p:bldP spid="167" grpId="2" animBg="1"/>
      <p:bldP spid="168" grpId="0"/>
      <p:bldP spid="168" grpId="1"/>
      <p:bldP spid="169" grpId="0"/>
      <p:bldP spid="169" grpId="1"/>
      <p:bldP spid="170" grpId="0"/>
      <p:bldP spid="170" grpId="1"/>
      <p:bldP spid="143" grpId="0"/>
      <p:bldP spid="143" grpId="1"/>
      <p:bldP spid="154" grpId="0"/>
      <p:bldP spid="154" grpId="1"/>
      <p:bldP spid="156" grpId="0"/>
      <p:bldP spid="156" grpId="1"/>
      <p:bldP spid="175" grpId="0"/>
      <p:bldP spid="175" grpId="1"/>
      <p:bldP spid="176" grpId="0"/>
      <p:bldP spid="176" grpId="1"/>
      <p:bldP spid="131" grpId="0"/>
      <p:bldP spid="1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7082" y="2074942"/>
            <a:ext cx="496304" cy="3269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2376658" y="2467284"/>
            <a:ext cx="496304" cy="3269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4538501" y="95694"/>
            <a:ext cx="2844232" cy="775112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998" tIns="45502" rIns="90998" bIns="45502" rtlCol="0" anchor="ctr"/>
          <a:lstStyle/>
          <a:p>
            <a:pPr algn="ctr" defTabSz="809459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180306" y="4282319"/>
            <a:ext cx="3382170" cy="69468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998" tIns="45502" rIns="90998" bIns="45502" rtlCol="0" anchor="ctr"/>
          <a:lstStyle/>
          <a:p>
            <a:pPr algn="ctr" defTabSz="809459"/>
            <a:endParaRPr lang="en-US" sz="1600" dirty="0">
              <a:solidFill>
                <a:prstClr val="white"/>
              </a:solidFill>
            </a:endParaRPr>
          </a:p>
          <a:p>
            <a:pPr algn="ctr" defTabSz="809459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55225" y="1430435"/>
            <a:ext cx="587539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BD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9115" y="1430435"/>
            <a:ext cx="361904" cy="339609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46696" y="1430435"/>
            <a:ext cx="308719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73065" y="1430435"/>
            <a:ext cx="269249" cy="339217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30530" y="1430435"/>
            <a:ext cx="308719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60960" y="1430435"/>
            <a:ext cx="423970" cy="339217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i="1" dirty="0">
                <a:solidFill>
                  <a:prstClr val="black"/>
                </a:solidFill>
                <a:latin typeface="Book Antiqua" pitchFamily="18" charset="0"/>
              </a:rPr>
              <a:t>   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55225" y="1797310"/>
            <a:ext cx="587539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BD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9115" y="1797310"/>
            <a:ext cx="361904" cy="339609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46696" y="1797310"/>
            <a:ext cx="308719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23289" y="1797310"/>
            <a:ext cx="500508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518601" y="3167978"/>
            <a:ext cx="1237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17963" y="2805847"/>
            <a:ext cx="394137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17963" y="3179488"/>
            <a:ext cx="394137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46696" y="2983484"/>
            <a:ext cx="308719" cy="339609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37152" y="2805847"/>
            <a:ext cx="888923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l-GR" sz="1600" dirty="0">
                <a:solidFill>
                  <a:prstClr val="black"/>
                </a:solidFill>
                <a:latin typeface="Bookman Old Style" pitchFamily="18" charset="0"/>
              </a:rPr>
              <a:t>Δ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AQB)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37920" y="3179488"/>
            <a:ext cx="896980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l-GR" sz="1600" dirty="0">
                <a:solidFill>
                  <a:prstClr val="black"/>
                </a:solidFill>
                <a:latin typeface="Bookman Old Style" pitchFamily="18" charset="0"/>
              </a:rPr>
              <a:t>Δ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BRD)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4491" y="2978043"/>
            <a:ext cx="361904" cy="339609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90992" y="2798989"/>
            <a:ext cx="373186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2457872" y="3162537"/>
            <a:ext cx="476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392442" y="3179488"/>
            <a:ext cx="566587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2.</a:t>
            </a:r>
            <a:r>
              <a:rPr lang="en-US" sz="1600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grpSp>
        <p:nvGrpSpPr>
          <p:cNvPr id="11" name="Group 102"/>
          <p:cNvGrpSpPr/>
          <p:nvPr/>
        </p:nvGrpSpPr>
        <p:grpSpPr>
          <a:xfrm>
            <a:off x="4601607" y="2954859"/>
            <a:ext cx="2737204" cy="401928"/>
            <a:chOff x="4879240" y="3308335"/>
            <a:chExt cx="2737204" cy="402300"/>
          </a:xfrm>
        </p:grpSpPr>
        <p:sp>
          <p:nvSpPr>
            <p:cNvPr id="88" name="TextBox 87"/>
            <p:cNvSpPr txBox="1"/>
            <p:nvPr/>
          </p:nvSpPr>
          <p:spPr>
            <a:xfrm flipH="1" flipV="1">
              <a:off x="4879240" y="3370192"/>
              <a:ext cx="362949" cy="340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9459"/>
              <a:r>
                <a:rPr lang="en-US" sz="1600" dirty="0">
                  <a:solidFill>
                    <a:srgbClr val="660066"/>
                  </a:solidFill>
                  <a:sym typeface="Symbol"/>
                </a:rPr>
                <a:t></a:t>
              </a:r>
              <a:endParaRPr lang="en-US" sz="1600" dirty="0">
                <a:solidFill>
                  <a:srgbClr val="660066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145939" y="3311437"/>
              <a:ext cx="478990" cy="34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9459"/>
              <a:r>
                <a:rPr lang="en-US" sz="1600" dirty="0">
                  <a:solidFill>
                    <a:srgbClr val="660066"/>
                  </a:solidFill>
                  <a:latin typeface="Bookman Old Style" pitchFamily="18" charset="0"/>
                </a:rPr>
                <a:t>AB</a:t>
              </a:r>
              <a:endParaRPr lang="en-US" sz="1600" dirty="0">
                <a:solidFill>
                  <a:srgbClr val="660066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598775" y="3311437"/>
              <a:ext cx="309765" cy="34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9459"/>
              <a:r>
                <a:rPr lang="en-US" sz="1600" dirty="0">
                  <a:solidFill>
                    <a:srgbClr val="660066"/>
                  </a:solidFill>
                  <a:latin typeface="Bookman Old Style" pitchFamily="18" charset="0"/>
                </a:rPr>
                <a:t>=</a:t>
              </a:r>
              <a:endParaRPr lang="en-US" sz="1600" dirty="0">
                <a:solidFill>
                  <a:srgbClr val="660066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839365" y="3311437"/>
              <a:ext cx="354892" cy="34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9459"/>
              <a:r>
                <a:rPr lang="en-US" sz="1600" i="1" dirty="0">
                  <a:solidFill>
                    <a:srgbClr val="660066"/>
                  </a:solidFill>
                  <a:latin typeface="Book Antiqua" pitchFamily="18" charset="0"/>
                </a:rPr>
                <a:t>x</a:t>
              </a:r>
              <a:r>
                <a:rPr lang="en-US" sz="1600" dirty="0">
                  <a:solidFill>
                    <a:srgbClr val="660066"/>
                  </a:solidFill>
                  <a:latin typeface="Bookman Old Style" pitchFamily="18" charset="0"/>
                </a:rPr>
                <a:t>,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121934" y="3315772"/>
              <a:ext cx="503166" cy="34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9459"/>
              <a:r>
                <a:rPr lang="en-US" sz="1600" dirty="0">
                  <a:solidFill>
                    <a:srgbClr val="660066"/>
                  </a:solidFill>
                  <a:latin typeface="Bookman Old Style" pitchFamily="18" charset="0"/>
                </a:rPr>
                <a:t>BD</a:t>
              </a:r>
              <a:endParaRPr lang="en-US" sz="1600" dirty="0">
                <a:solidFill>
                  <a:srgbClr val="660066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74770" y="3315772"/>
              <a:ext cx="309765" cy="34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9459"/>
              <a:r>
                <a:rPr lang="en-US" sz="1600" dirty="0">
                  <a:solidFill>
                    <a:srgbClr val="660066"/>
                  </a:solidFill>
                  <a:latin typeface="Bookman Old Style" pitchFamily="18" charset="0"/>
                </a:rPr>
                <a:t>=</a:t>
              </a:r>
              <a:endParaRPr lang="en-US" sz="1600" dirty="0">
                <a:solidFill>
                  <a:srgbClr val="660066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 rot="16200000" flipH="1">
              <a:off x="6982114" y="3551612"/>
              <a:ext cx="89856" cy="44928"/>
            </a:xfrm>
            <a:prstGeom prst="line">
              <a:avLst/>
            </a:prstGeom>
            <a:ln w="1905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6937654" y="3462927"/>
              <a:ext cx="269567" cy="44928"/>
            </a:xfrm>
            <a:prstGeom prst="line">
              <a:avLst/>
            </a:prstGeom>
            <a:ln w="1905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7090709" y="3352947"/>
              <a:ext cx="258967" cy="1"/>
            </a:xfrm>
            <a:prstGeom prst="line">
              <a:avLst/>
            </a:prstGeom>
            <a:ln w="19050"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7042248" y="3308335"/>
              <a:ext cx="533788" cy="340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9459"/>
              <a:r>
                <a:rPr lang="en-US" sz="1600" dirty="0">
                  <a:solidFill>
                    <a:srgbClr val="660066"/>
                  </a:solidFill>
                  <a:latin typeface="Bookman Old Style" pitchFamily="18" charset="0"/>
                </a:rPr>
                <a:t>2.</a:t>
              </a:r>
              <a:r>
                <a:rPr lang="en-US" sz="1600" i="1" dirty="0">
                  <a:solidFill>
                    <a:srgbClr val="660066"/>
                  </a:solidFill>
                  <a:latin typeface="Book Antiqua" pitchFamily="18" charset="0"/>
                </a:rPr>
                <a:t> x</a:t>
              </a:r>
              <a:endParaRPr lang="en-US" sz="1600" dirty="0">
                <a:solidFill>
                  <a:srgbClr val="660066"/>
                </a:solidFill>
              </a:endParaRPr>
            </a:p>
          </p:txBody>
        </p:sp>
        <p:sp>
          <p:nvSpPr>
            <p:cNvPr id="102" name="Double Bracket 101"/>
            <p:cNvSpPr/>
            <p:nvPr/>
          </p:nvSpPr>
          <p:spPr>
            <a:xfrm>
              <a:off x="4879240" y="3357752"/>
              <a:ext cx="2737204" cy="319912"/>
            </a:xfrm>
            <a:prstGeom prst="bracketPair">
              <a:avLst>
                <a:gd name="adj" fmla="val 10781"/>
              </a:avLst>
            </a:prstGeom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809459"/>
              <a:endParaRPr lang="en-US" sz="1600">
                <a:solidFill>
                  <a:srgbClr val="660066"/>
                </a:solidFill>
              </a:endParaRPr>
            </a:p>
          </p:txBody>
        </p:sp>
      </p:grpSp>
      <p:cxnSp>
        <p:nvCxnSpPr>
          <p:cNvPr id="107" name="Straight Connector 106"/>
          <p:cNvCxnSpPr/>
          <p:nvPr/>
        </p:nvCxnSpPr>
        <p:spPr>
          <a:xfrm>
            <a:off x="518601" y="3943678"/>
            <a:ext cx="1237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17963" y="3581576"/>
            <a:ext cx="394137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17963" y="3955221"/>
            <a:ext cx="394137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37152" y="3581576"/>
            <a:ext cx="888923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l-GR" sz="1600" dirty="0">
                <a:solidFill>
                  <a:prstClr val="black"/>
                </a:solidFill>
                <a:latin typeface="Bookman Old Style" pitchFamily="18" charset="0"/>
              </a:rPr>
              <a:t>Δ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AQB)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37920" y="3955221"/>
            <a:ext cx="896980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l-GR" sz="1600" dirty="0">
                <a:solidFill>
                  <a:prstClr val="black"/>
                </a:solidFill>
                <a:latin typeface="Bookman Old Style" pitchFamily="18" charset="0"/>
              </a:rPr>
              <a:t>Δ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BRD)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4491" y="3753743"/>
            <a:ext cx="361904" cy="339609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946696" y="3751111"/>
            <a:ext cx="308719" cy="339609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2281928" y="3930131"/>
            <a:ext cx="476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366863" y="3930131"/>
            <a:ext cx="311943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356760" y="3550238"/>
            <a:ext cx="311943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28084" y="4451876"/>
            <a:ext cx="363516" cy="339609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600" b="1" dirty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grpSp>
        <p:nvGrpSpPr>
          <p:cNvPr id="12" name="Group 129"/>
          <p:cNvGrpSpPr/>
          <p:nvPr/>
        </p:nvGrpSpPr>
        <p:grpSpPr>
          <a:xfrm>
            <a:off x="1264563" y="4255979"/>
            <a:ext cx="3211003" cy="720054"/>
            <a:chOff x="1264529" y="4259922"/>
            <a:chExt cx="3211004" cy="720721"/>
          </a:xfrm>
        </p:grpSpPr>
        <p:sp>
          <p:nvSpPr>
            <p:cNvPr id="117" name="Rectangle 116"/>
            <p:cNvSpPr/>
            <p:nvPr/>
          </p:nvSpPr>
          <p:spPr>
            <a:xfrm>
              <a:off x="1264529" y="4455976"/>
              <a:ext cx="400019" cy="34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9459"/>
              <a:r>
                <a:rPr lang="en-US" sz="1600" b="1" dirty="0" err="1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583717" y="4455976"/>
              <a:ext cx="927036" cy="34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9459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(</a:t>
              </a:r>
              <a:r>
                <a:rPr lang="el-GR" sz="1600" b="1" dirty="0">
                  <a:solidFill>
                    <a:prstClr val="black"/>
                  </a:solidFill>
                  <a:latin typeface="Bookman Old Style" pitchFamily="18" charset="0"/>
                </a:rPr>
                <a:t>Δ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AQB)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49314" y="4455533"/>
              <a:ext cx="309765" cy="340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9459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2714592" y="4640199"/>
              <a:ext cx="4769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2799527" y="4640199"/>
              <a:ext cx="322659" cy="34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9459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789390" y="4259922"/>
              <a:ext cx="322659" cy="34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9459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218838" y="4455535"/>
              <a:ext cx="400019" cy="34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9459"/>
              <a:r>
                <a:rPr lang="en-US" sz="1600" b="1" dirty="0" err="1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538827" y="4455535"/>
              <a:ext cx="936706" cy="34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9459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(</a:t>
              </a:r>
              <a:r>
                <a:rPr lang="el-GR" sz="1600" b="1" dirty="0">
                  <a:solidFill>
                    <a:prstClr val="black"/>
                  </a:solidFill>
                  <a:latin typeface="Bookman Old Style" pitchFamily="18" charset="0"/>
                </a:rPr>
                <a:t>Δ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BRD)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6856020" y="1498386"/>
            <a:ext cx="143649" cy="1435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970871" y="2400298"/>
            <a:ext cx="143649" cy="1435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>
              <a:solidFill>
                <a:prstClr val="white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6856457" y="989738"/>
            <a:ext cx="632839" cy="512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7489297" y="989738"/>
            <a:ext cx="632839" cy="512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6856457" y="1502468"/>
            <a:ext cx="12656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856457" y="1502468"/>
            <a:ext cx="0" cy="1041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8113792" y="1502468"/>
            <a:ext cx="0" cy="1041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852922" y="2544302"/>
            <a:ext cx="126567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6856457" y="1502468"/>
            <a:ext cx="1265678" cy="1041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6856457" y="2544303"/>
            <a:ext cx="1873084" cy="598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122136" y="1502468"/>
            <a:ext cx="607406" cy="1640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7489297" y="1459741"/>
            <a:ext cx="0" cy="8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489297" y="2501575"/>
            <a:ext cx="0" cy="8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5400000">
            <a:off x="6862048" y="1980617"/>
            <a:ext cx="0" cy="855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7315813" y="667293"/>
            <a:ext cx="329877" cy="308247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566180" y="1246174"/>
            <a:ext cx="315451" cy="308247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8098993" y="1270995"/>
            <a:ext cx="315451" cy="308247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548992" y="2364564"/>
            <a:ext cx="325069" cy="308247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8074485" y="2364564"/>
            <a:ext cx="318657" cy="308247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8653583" y="2880048"/>
            <a:ext cx="325069" cy="308247"/>
          </a:xfrm>
          <a:prstGeom prst="rect">
            <a:avLst/>
          </a:prstGeom>
        </p:spPr>
        <p:txBody>
          <a:bodyPr wrap="none" lIns="91906" tIns="45953" rIns="91906" bIns="45953">
            <a:spAutoFit/>
          </a:bodyPr>
          <a:lstStyle/>
          <a:p>
            <a:pPr defTabSz="809459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70942" y="1851519"/>
            <a:ext cx="288812" cy="340129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pPr defTabSz="809459"/>
            <a:r>
              <a:rPr lang="en-US" sz="1600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485761" y="2500976"/>
            <a:ext cx="288812" cy="340129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pPr defTabSz="809459"/>
            <a:r>
              <a:rPr lang="en-US" sz="1600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grpSp>
        <p:nvGrpSpPr>
          <p:cNvPr id="148" name="Group 59"/>
          <p:cNvGrpSpPr/>
          <p:nvPr/>
        </p:nvGrpSpPr>
        <p:grpSpPr>
          <a:xfrm rot="19371921">
            <a:off x="7245546" y="1716993"/>
            <a:ext cx="479120" cy="316240"/>
            <a:chOff x="4098283" y="2896939"/>
            <a:chExt cx="430252" cy="284248"/>
          </a:xfrm>
        </p:grpSpPr>
        <p:sp>
          <p:nvSpPr>
            <p:cNvPr id="149" name="TextBox 148"/>
            <p:cNvSpPr txBox="1"/>
            <p:nvPr/>
          </p:nvSpPr>
          <p:spPr>
            <a:xfrm>
              <a:off x="4282092" y="2896939"/>
              <a:ext cx="246443" cy="276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9459"/>
              <a:r>
                <a:rPr lang="en-US" sz="1400" b="1" i="1" dirty="0">
                  <a:solidFill>
                    <a:prstClr val="black"/>
                  </a:solidFill>
                  <a:latin typeface="Book Antiqua" pitchFamily="18" charset="0"/>
                </a:rPr>
                <a:t>x</a:t>
              </a:r>
            </a:p>
          </p:txBody>
        </p:sp>
        <p:grpSp>
          <p:nvGrpSpPr>
            <p:cNvPr id="150" name="Group 54"/>
            <p:cNvGrpSpPr/>
            <p:nvPr/>
          </p:nvGrpSpPr>
          <p:grpSpPr>
            <a:xfrm>
              <a:off x="4098283" y="2929648"/>
              <a:ext cx="216020" cy="166938"/>
              <a:chOff x="5815370" y="2996629"/>
              <a:chExt cx="1183243" cy="91440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 rot="16200000" flipH="1">
                <a:off x="5739170" y="3678460"/>
                <a:ext cx="304800" cy="1524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rot="5400000" flipH="1" flipV="1">
                <a:off x="5588358" y="3377629"/>
                <a:ext cx="914400" cy="152400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6120169" y="3004566"/>
                <a:ext cx="878444" cy="5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/>
            <p:cNvSpPr txBox="1"/>
            <p:nvPr/>
          </p:nvSpPr>
          <p:spPr>
            <a:xfrm>
              <a:off x="4100820" y="2904546"/>
              <a:ext cx="265158" cy="276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9459"/>
              <a:r>
                <a:rPr lang="en-US" sz="14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7319954" y="1164926"/>
            <a:ext cx="288812" cy="340129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pPr defTabSz="809459"/>
            <a:r>
              <a:rPr lang="en-US" sz="1600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701135" y="547829"/>
            <a:ext cx="1042031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In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BAD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771025" y="825068"/>
            <a:ext cx="800280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BAD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546807" y="825068"/>
            <a:ext cx="308719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784588" y="825068"/>
            <a:ext cx="516624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90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o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349885" y="825068"/>
            <a:ext cx="2226614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...[angle of a square]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958273" y="1109801"/>
            <a:ext cx="587539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BD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488077" y="1109801"/>
            <a:ext cx="308719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686728" y="1110380"/>
            <a:ext cx="563364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2193236" y="1148151"/>
            <a:ext cx="308719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411372" y="1140567"/>
            <a:ext cx="574646" cy="339609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341924" y="1083817"/>
            <a:ext cx="2508128" cy="338114"/>
          </a:xfrm>
          <a:prstGeom prst="rect">
            <a:avLst/>
          </a:prstGeom>
        </p:spPr>
        <p:txBody>
          <a:bodyPr wrap="none" lIns="90998" tIns="45502" rIns="90998" bIns="45502">
            <a:spAutoFit/>
          </a:bodyPr>
          <a:lstStyle/>
          <a:p>
            <a:pPr defTabSz="809459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...[</a:t>
            </a:r>
            <a:r>
              <a:rPr lang="en-US" sz="1600" dirty="0" smtClean="0">
                <a:solidFill>
                  <a:srgbClr val="660066"/>
                </a:solidFill>
                <a:latin typeface="Bookman Old Style" pitchFamily="18" charset="0"/>
              </a:rPr>
              <a:t>Pythagoras </a:t>
            </a:r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theorem]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68883" y="1087679"/>
            <a:ext cx="361904" cy="339609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26829" y="825068"/>
            <a:ext cx="361904" cy="339609"/>
          </a:xfrm>
          <a:prstGeom prst="rect">
            <a:avLst/>
          </a:prstGeom>
          <a:noFill/>
        </p:spPr>
        <p:txBody>
          <a:bodyPr wrap="none" lIns="90998" tIns="45502" rIns="90998" bIns="45502" rtlCol="0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6857234" y="1504862"/>
            <a:ext cx="1265678" cy="104183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Cloud Callout 169"/>
          <p:cNvSpPr/>
          <p:nvPr/>
        </p:nvSpPr>
        <p:spPr>
          <a:xfrm>
            <a:off x="5649368" y="3432993"/>
            <a:ext cx="3160280" cy="1435405"/>
          </a:xfrm>
          <a:prstGeom prst="cloudCallout">
            <a:avLst>
              <a:gd name="adj1" fmla="val 17037"/>
              <a:gd name="adj2" fmla="val -155105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 defTabSz="809459"/>
            <a:endParaRPr lang="en-US" sz="16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223964" y="3863615"/>
            <a:ext cx="2154737" cy="587495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BD belongs to which triangle ??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152140" y="3882337"/>
            <a:ext cx="2154737" cy="340129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 defTabSz="809459"/>
            <a:r>
              <a:rPr lang="en-US" sz="1600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BAD and BCD</a:t>
            </a:r>
            <a:endParaRPr lang="en-US" sz="16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305365" y="3863615"/>
            <a:ext cx="2154737" cy="587495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 defTabSz="809459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  <a:sym typeface="Symbol"/>
              </a:rPr>
              <a:t>How do we find BD ??</a:t>
            </a:r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295789" y="3935385"/>
            <a:ext cx="2154737" cy="587495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 defTabSz="809459"/>
            <a:r>
              <a:rPr lang="en-US" sz="1600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By Pythagoras theorem</a:t>
            </a:r>
            <a:endParaRPr lang="en-US" sz="16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080316" y="3818226"/>
            <a:ext cx="2513859" cy="834862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 defTabSz="809459"/>
            <a:r>
              <a:rPr lang="en-US" sz="1600" b="1" dirty="0">
                <a:solidFill>
                  <a:srgbClr val="FFFF00"/>
                </a:solidFill>
                <a:latin typeface="Comic Sans MS" pitchFamily="66" charset="0"/>
                <a:sym typeface="Symbol"/>
              </a:rPr>
              <a:t>Lets apply Pythagoras theorem to any one triangle</a:t>
            </a:r>
            <a:endParaRPr lang="en-US" sz="1600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6860809" y="1504765"/>
            <a:ext cx="1265678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6860809" y="1504766"/>
            <a:ext cx="0" cy="1041834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6860809" y="1504765"/>
            <a:ext cx="1265678" cy="1041833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6870386" y="1514335"/>
            <a:ext cx="12656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6870386" y="1514335"/>
            <a:ext cx="0" cy="10418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6870386" y="1514335"/>
            <a:ext cx="1265678" cy="104183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7320486" y="1165052"/>
            <a:ext cx="288812" cy="340129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pPr defTabSz="809459"/>
            <a:r>
              <a:rPr lang="en-US" sz="1600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6578299" y="1830123"/>
            <a:ext cx="288812" cy="340129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pPr defTabSz="809459"/>
            <a:r>
              <a:rPr lang="en-US" sz="1600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581573" y="1827866"/>
            <a:ext cx="288812" cy="340129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pPr defTabSz="809459"/>
            <a:r>
              <a:rPr lang="en-US" sz="1600" b="1" i="1" dirty="0">
                <a:solidFill>
                  <a:prstClr val="black"/>
                </a:solidFill>
                <a:latin typeface="Book Antiqua" pitchFamily="18" charset="0"/>
              </a:rPr>
              <a:t>x</a:t>
            </a:r>
          </a:p>
        </p:txBody>
      </p:sp>
      <p:cxnSp>
        <p:nvCxnSpPr>
          <p:cNvPr id="186" name="Straight Connector 185"/>
          <p:cNvCxnSpPr/>
          <p:nvPr/>
        </p:nvCxnSpPr>
        <p:spPr>
          <a:xfrm>
            <a:off x="2284004" y="1722474"/>
            <a:ext cx="287298" cy="15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758855" y="1724872"/>
            <a:ext cx="287298" cy="15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/>
          <p:cNvGrpSpPr/>
          <p:nvPr/>
        </p:nvGrpSpPr>
        <p:grpSpPr>
          <a:xfrm>
            <a:off x="4703292" y="131561"/>
            <a:ext cx="2363174" cy="720109"/>
            <a:chOff x="566459" y="2634335"/>
            <a:chExt cx="2350456" cy="716775"/>
          </a:xfrm>
        </p:grpSpPr>
        <p:cxnSp>
          <p:nvCxnSpPr>
            <p:cNvPr id="195" name="Straight Connector 194"/>
            <p:cNvCxnSpPr/>
            <p:nvPr/>
          </p:nvCxnSpPr>
          <p:spPr>
            <a:xfrm>
              <a:off x="567127" y="3001617"/>
              <a:ext cx="12303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566459" y="2641162"/>
              <a:ext cx="392016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9459"/>
              <a:r>
                <a:rPr lang="en-US" sz="1600" dirty="0" err="1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66459" y="3013073"/>
              <a:ext cx="392016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9459"/>
              <a:r>
                <a:rPr lang="en-US" sz="1600" dirty="0" err="1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936219" y="2817976"/>
              <a:ext cx="307058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9459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318155" y="2634335"/>
              <a:ext cx="560332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9459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AB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cxnSp>
          <p:nvCxnSpPr>
            <p:cNvPr id="200" name="Straight Connector 199"/>
            <p:cNvCxnSpPr/>
            <p:nvPr/>
          </p:nvCxnSpPr>
          <p:spPr>
            <a:xfrm>
              <a:off x="2360655" y="2996201"/>
              <a:ext cx="521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Rectangle 200"/>
            <p:cNvSpPr/>
            <p:nvPr/>
          </p:nvSpPr>
          <p:spPr>
            <a:xfrm>
              <a:off x="2332538" y="3013073"/>
              <a:ext cx="584377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9459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BD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883963" y="2641162"/>
              <a:ext cx="884139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9459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(</a:t>
              </a:r>
              <a:r>
                <a:rPr lang="el-GR" sz="1600" dirty="0">
                  <a:solidFill>
                    <a:prstClr val="black"/>
                  </a:solidFill>
                  <a:latin typeface="Bookman Old Style" pitchFamily="18" charset="0"/>
                </a:rPr>
                <a:t>Δ</a:t>
              </a:r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AQB)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884728" y="3013073"/>
              <a:ext cx="892153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9459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(</a:t>
              </a:r>
              <a:r>
                <a:rPr lang="el-GR" sz="1600" dirty="0">
                  <a:solidFill>
                    <a:prstClr val="black"/>
                  </a:solidFill>
                  <a:latin typeface="Bookman Old Style" pitchFamily="18" charset="0"/>
                </a:rPr>
                <a:t>Δ</a:t>
              </a:r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BRD)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872139" y="1777492"/>
            <a:ext cx="636935" cy="340129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pPr defTabSz="809459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…(ii)</a:t>
            </a:r>
          </a:p>
        </p:txBody>
      </p:sp>
      <p:grpSp>
        <p:nvGrpSpPr>
          <p:cNvPr id="212" name="Group 211"/>
          <p:cNvGrpSpPr/>
          <p:nvPr/>
        </p:nvGrpSpPr>
        <p:grpSpPr>
          <a:xfrm>
            <a:off x="4706073" y="131561"/>
            <a:ext cx="2363174" cy="720109"/>
            <a:chOff x="566459" y="2634335"/>
            <a:chExt cx="2350456" cy="716775"/>
          </a:xfrm>
        </p:grpSpPr>
        <p:cxnSp>
          <p:nvCxnSpPr>
            <p:cNvPr id="213" name="Straight Connector 212"/>
            <p:cNvCxnSpPr/>
            <p:nvPr/>
          </p:nvCxnSpPr>
          <p:spPr>
            <a:xfrm>
              <a:off x="567127" y="3001617"/>
              <a:ext cx="12303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Rectangle 213"/>
            <p:cNvSpPr/>
            <p:nvPr/>
          </p:nvSpPr>
          <p:spPr>
            <a:xfrm>
              <a:off x="566459" y="2641162"/>
              <a:ext cx="392016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9459"/>
              <a:r>
                <a:rPr lang="en-US" sz="1600" dirty="0" err="1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66459" y="3013073"/>
              <a:ext cx="392016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9459"/>
              <a:r>
                <a:rPr lang="en-US" sz="1600" dirty="0" err="1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endParaRPr lang="en-US" sz="16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936219" y="2817976"/>
              <a:ext cx="307058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9459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318155" y="2634335"/>
              <a:ext cx="560332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9459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AB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2360655" y="2996201"/>
              <a:ext cx="5218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Rectangle 218"/>
            <p:cNvSpPr/>
            <p:nvPr/>
          </p:nvSpPr>
          <p:spPr>
            <a:xfrm>
              <a:off x="2332538" y="3013073"/>
              <a:ext cx="584377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9459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BD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883963" y="2641162"/>
              <a:ext cx="884139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9459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(</a:t>
              </a:r>
              <a:r>
                <a:rPr lang="el-GR" sz="1600" dirty="0">
                  <a:solidFill>
                    <a:prstClr val="black"/>
                  </a:solidFill>
                  <a:latin typeface="Bookman Old Style" pitchFamily="18" charset="0"/>
                </a:rPr>
                <a:t>Δ</a:t>
              </a:r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AQB)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84728" y="3013073"/>
              <a:ext cx="892153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9459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(</a:t>
              </a:r>
              <a:r>
                <a:rPr lang="el-GR" sz="1600" dirty="0">
                  <a:solidFill>
                    <a:prstClr val="black"/>
                  </a:solidFill>
                  <a:latin typeface="Bookman Old Style" pitchFamily="18" charset="0"/>
                </a:rPr>
                <a:t>Δ</a:t>
              </a:r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BRD)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 flipV="1">
            <a:off x="2574336" y="2867469"/>
            <a:ext cx="202799" cy="202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2670101" y="3250241"/>
            <a:ext cx="202799" cy="20264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962807" y="279743"/>
            <a:ext cx="501554" cy="340129"/>
          </a:xfrm>
          <a:prstGeom prst="rect">
            <a:avLst/>
          </a:prstGeom>
          <a:noFill/>
        </p:spPr>
        <p:txBody>
          <a:bodyPr wrap="none" lIns="91906" tIns="45953" rIns="91906" bIns="45953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..(i)</a:t>
            </a:r>
          </a:p>
        </p:txBody>
      </p:sp>
    </p:spTree>
    <p:extLst>
      <p:ext uri="{BB962C8B-B14F-4D97-AF65-F5344CB8AC3E}">
        <p14:creationId xmlns:p14="http://schemas.microsoft.com/office/powerpoint/2010/main" val="275712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5794 0.0536 " pathEditMode="relative" ptsTypes="AA">
                                      <p:cBhvr>
                                        <p:cTn id="196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1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1903 -0.07683 " pathEditMode="relative" ptsTypes="AA">
                                      <p:cBhvr>
                                        <p:cTn id="21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3752E-6 4.88228E-6 L -0.45061 0.37825 " pathEditMode="relative" rAng="0" ptsTypes="AA">
                                      <p:cBhvr>
                                        <p:cTn id="27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00" y="1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000"/>
                            </p:stCondLst>
                            <p:childTnLst>
                              <p:par>
                                <p:cTn id="2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500"/>
                            </p:stCondLst>
                            <p:childTnLst>
                              <p:par>
                                <p:cTn id="2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500"/>
                            </p:stCondLst>
                            <p:childTnLst>
                              <p:par>
                                <p:cTn id="3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000"/>
                            </p:stCondLst>
                            <p:childTnLst>
                              <p:par>
                                <p:cTn id="3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500"/>
                            </p:stCondLst>
                            <p:childTnLst>
                              <p:par>
                                <p:cTn id="3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000"/>
                            </p:stCondLst>
                            <p:childTnLst>
                              <p:par>
                                <p:cTn id="3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000"/>
                            </p:stCondLst>
                            <p:childTnLst>
                              <p:par>
                                <p:cTn id="4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34" grpId="0" animBg="1"/>
      <p:bldP spid="234" grpId="1" animBg="1"/>
      <p:bldP spid="129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73" grpId="0"/>
      <p:bldP spid="74" grpId="0"/>
      <p:bldP spid="75" grpId="0"/>
      <p:bldP spid="78" grpId="0"/>
      <p:bldP spid="79" grpId="0"/>
      <p:bldP spid="80" grpId="0"/>
      <p:bldP spid="85" grpId="0"/>
      <p:bldP spid="87" grpId="0"/>
      <p:bldP spid="108" grpId="0"/>
      <p:bldP spid="109" grpId="0"/>
      <p:bldP spid="110" grpId="0"/>
      <p:bldP spid="111" grpId="0"/>
      <p:bldP spid="112" grpId="0"/>
      <p:bldP spid="113" grpId="0"/>
      <p:bldP spid="115" grpId="0"/>
      <p:bldP spid="116" grpId="0"/>
      <p:bldP spid="119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70" grpId="0" animBg="1"/>
      <p:bldP spid="170" grpId="1" animBg="1"/>
      <p:bldP spid="171" grpId="0"/>
      <p:bldP spid="171" grpId="1"/>
      <p:bldP spid="172" grpId="0"/>
      <p:bldP spid="172" grpId="1"/>
      <p:bldP spid="173" grpId="0"/>
      <p:bldP spid="173" grpId="1"/>
      <p:bldP spid="174" grpId="0"/>
      <p:bldP spid="174" grpId="1"/>
      <p:bldP spid="175" grpId="0"/>
      <p:bldP spid="175" grpId="1"/>
      <p:bldP spid="182" grpId="0"/>
      <p:bldP spid="182" grpId="1"/>
      <p:bldP spid="184" grpId="0"/>
      <p:bldP spid="184" grpId="1"/>
      <p:bldP spid="2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7393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/>
          <p:nvPr/>
        </p:nvSpPr>
        <p:spPr>
          <a:xfrm>
            <a:off x="894162" y="3686884"/>
            <a:ext cx="1794930" cy="6127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2290572" y="2417520"/>
            <a:ext cx="2389164" cy="6127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030450" y="1201414"/>
            <a:ext cx="2286864" cy="2885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99805" y="902886"/>
            <a:ext cx="1561108" cy="2885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4316" y="116104"/>
            <a:ext cx="7373760" cy="339609"/>
          </a:xfrm>
          <a:prstGeom prst="rect">
            <a:avLst/>
          </a:prstGeom>
        </p:spPr>
        <p:txBody>
          <a:bodyPr wrap="squar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If the areas of two similar triangles are equal then prove</a:t>
            </a:r>
          </a:p>
        </p:txBody>
      </p:sp>
      <p:sp>
        <p:nvSpPr>
          <p:cNvPr id="3" name="Rectangle 2"/>
          <p:cNvSpPr/>
          <p:nvPr/>
        </p:nvSpPr>
        <p:spPr>
          <a:xfrm>
            <a:off x="424260" y="388063"/>
            <a:ext cx="2826158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that they are congruent.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190" y="108357"/>
            <a:ext cx="419924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259" y="653336"/>
            <a:ext cx="945331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Given :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0337" y="883798"/>
            <a:ext cx="1578720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ABC ~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0335" y="1165076"/>
            <a:ext cx="2374888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ABC) = 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PQR)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258" y="1471126"/>
            <a:ext cx="1272501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To Prove :</a:t>
            </a:r>
          </a:p>
        </p:txBody>
      </p:sp>
      <p:grpSp>
        <p:nvGrpSpPr>
          <p:cNvPr id="7" name="Group 127"/>
          <p:cNvGrpSpPr/>
          <p:nvPr/>
        </p:nvGrpSpPr>
        <p:grpSpPr>
          <a:xfrm>
            <a:off x="1384452" y="1471126"/>
            <a:ext cx="1776651" cy="351427"/>
            <a:chOff x="1384385" y="1472488"/>
            <a:chExt cx="1776651" cy="351753"/>
          </a:xfrm>
        </p:grpSpPr>
        <p:sp>
          <p:nvSpPr>
            <p:cNvPr id="13" name="Rectangle 12"/>
            <p:cNvSpPr/>
            <p:nvPr/>
          </p:nvSpPr>
          <p:spPr>
            <a:xfrm>
              <a:off x="1384385" y="1472488"/>
              <a:ext cx="823889" cy="34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ABC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4428" y="1474272"/>
              <a:ext cx="298482" cy="34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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9672" y="1483797"/>
              <a:ext cx="751364" cy="34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PQR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7192" y="1849155"/>
            <a:ext cx="751930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i="1" dirty="0">
                <a:solidFill>
                  <a:prstClr val="black"/>
                </a:solidFill>
                <a:latin typeface="Book Antiqua" pitchFamily="18" charset="0"/>
              </a:rPr>
              <a:t>Proof.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20945" y="1849155"/>
            <a:ext cx="109682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... [given]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402339" y="757053"/>
            <a:ext cx="652885" cy="1083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02270" y="1840116"/>
            <a:ext cx="13057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6055224" y="757053"/>
            <a:ext cx="652885" cy="1083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169100" y="749769"/>
            <a:ext cx="652885" cy="1083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69030" y="1832763"/>
            <a:ext cx="13057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821984" y="749769"/>
            <a:ext cx="652885" cy="1083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897900" y="480252"/>
            <a:ext cx="314510" cy="307493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38970" y="1665494"/>
            <a:ext cx="314510" cy="307493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38110" y="1665494"/>
            <a:ext cx="317716" cy="307493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389808" y="1665494"/>
            <a:ext cx="324128" cy="307493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920293" y="1665494"/>
            <a:ext cx="328936" cy="307493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14663" y="518529"/>
            <a:ext cx="302450" cy="30707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81112" y="2354546"/>
            <a:ext cx="394137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pt-BR" sz="1600" dirty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977299" y="2733184"/>
            <a:ext cx="1096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180203" y="2359176"/>
            <a:ext cx="879253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pt-BR" sz="160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pt-BR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pt-BR" sz="1600" dirty="0">
                <a:solidFill>
                  <a:prstClr val="black"/>
                </a:solidFill>
                <a:latin typeface="Bookman Old Style" pitchFamily="18" charset="0"/>
              </a:rPr>
              <a:t>ABC)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81112" y="2719178"/>
            <a:ext cx="394137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pt-BR" sz="1600" dirty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66566" y="2723773"/>
            <a:ext cx="872806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pt-BR" sz="160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pt-BR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pt-BR" sz="1600" dirty="0">
                <a:solidFill>
                  <a:prstClr val="black"/>
                </a:solidFill>
                <a:latin typeface="Bookman Old Style" pitchFamily="18" charset="0"/>
              </a:rPr>
              <a:t>PQR)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8526" y="2539278"/>
            <a:ext cx="361904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2394712" y="2726835"/>
            <a:ext cx="452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31291" y="2387597"/>
            <a:ext cx="563364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11509" y="2726836"/>
            <a:ext cx="561752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PQ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070615" y="2536363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344275" y="2726835"/>
            <a:ext cx="452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58727" y="2372286"/>
            <a:ext cx="576257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54719" y="2726836"/>
            <a:ext cx="582704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QR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979235" y="2536363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4197297" y="2734499"/>
            <a:ext cx="452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11749" y="2379950"/>
            <a:ext cx="563364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AC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07800" y="2734533"/>
            <a:ext cx="545636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PR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32257" y="2544027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01256" y="2536363"/>
            <a:ext cx="378020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]</a:t>
            </a:r>
          </a:p>
        </p:txBody>
      </p:sp>
      <p:sp>
        <p:nvSpPr>
          <p:cNvPr id="58" name="Double Bracket 57"/>
          <p:cNvSpPr/>
          <p:nvPr/>
        </p:nvSpPr>
        <p:spPr>
          <a:xfrm>
            <a:off x="5352327" y="2070737"/>
            <a:ext cx="3361609" cy="1260449"/>
          </a:xfrm>
          <a:prstGeom prst="bracketPair">
            <a:avLst>
              <a:gd name="adj" fmla="val 6949"/>
            </a:avLst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srgbClr val="660066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67543" y="2131967"/>
            <a:ext cx="3571663" cy="1082228"/>
          </a:xfrm>
          <a:prstGeom prst="rect">
            <a:avLst/>
          </a:prstGeom>
        </p:spPr>
        <p:txBody>
          <a:bodyPr wrap="square" lIns="91502" tIns="45751" rIns="91502" bIns="45751">
            <a:spAutoFit/>
          </a:bodyPr>
          <a:lstStyle/>
          <a:p>
            <a:pPr defTabSz="805898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The ratio of the areas of two</a:t>
            </a:r>
          </a:p>
          <a:p>
            <a:pPr defTabSz="805898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similar triangles is equal to the</a:t>
            </a:r>
          </a:p>
          <a:p>
            <a:pPr defTabSz="805898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ratio of the squares of the</a:t>
            </a:r>
          </a:p>
          <a:p>
            <a:pPr defTabSz="805898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corresponding sides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032860" y="2518702"/>
            <a:ext cx="383902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...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24260" y="3277745"/>
            <a:ext cx="556917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But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629798" y="3796168"/>
            <a:ext cx="428805" cy="339217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[ii]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032861" y="3273981"/>
            <a:ext cx="109682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... [given]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58526" y="3793034"/>
            <a:ext cx="361904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070615" y="4477076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1569897" y="4664632"/>
            <a:ext cx="255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534048" y="4310049"/>
            <a:ext cx="311943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534048" y="4664636"/>
            <a:ext cx="311943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746761" y="4447551"/>
            <a:ext cx="1705252" cy="339217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... from [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] &amp; [ii]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21566" y="120967"/>
            <a:ext cx="5301434" cy="340129"/>
          </a:xfrm>
          <a:prstGeom prst="rect">
            <a:avLst/>
          </a:prstGeom>
        </p:spPr>
        <p:txBody>
          <a:bodyPr wrap="squar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If the areas of two similar triangles are equal 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5400445" y="751354"/>
            <a:ext cx="652885" cy="108306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400376" y="1834382"/>
            <a:ext cx="13057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6053330" y="751354"/>
            <a:ext cx="652885" cy="108306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167205" y="744029"/>
            <a:ext cx="652885" cy="108306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7167135" y="1827029"/>
            <a:ext cx="130577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7820090" y="744029"/>
            <a:ext cx="652885" cy="108306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5280200" y="115740"/>
            <a:ext cx="1349296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then prove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424270" y="388374"/>
            <a:ext cx="2826158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that they are congruent.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998969" y="879920"/>
            <a:ext cx="1578720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ABC ~ 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133" name="Curved Up Arrow 132"/>
          <p:cNvSpPr/>
          <p:nvPr/>
        </p:nvSpPr>
        <p:spPr>
          <a:xfrm>
            <a:off x="1331914" y="2115610"/>
            <a:ext cx="219485" cy="123606"/>
          </a:xfrm>
          <a:prstGeom prst="curvedUp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34" name="Curved Up Arrow 133"/>
          <p:cNvSpPr/>
          <p:nvPr/>
        </p:nvSpPr>
        <p:spPr>
          <a:xfrm>
            <a:off x="2218563" y="2126007"/>
            <a:ext cx="219485" cy="123606"/>
          </a:xfrm>
          <a:prstGeom prst="curvedUp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35" name="Curved Up Arrow 134"/>
          <p:cNvSpPr/>
          <p:nvPr/>
        </p:nvSpPr>
        <p:spPr>
          <a:xfrm>
            <a:off x="1506707" y="2113227"/>
            <a:ext cx="219485" cy="123606"/>
          </a:xfrm>
          <a:prstGeom prst="curvedUp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36" name="Curved Up Arrow 135"/>
          <p:cNvSpPr/>
          <p:nvPr/>
        </p:nvSpPr>
        <p:spPr>
          <a:xfrm>
            <a:off x="2383772" y="2129967"/>
            <a:ext cx="219485" cy="123606"/>
          </a:xfrm>
          <a:prstGeom prst="curvedUp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37" name="Curved Up Arrow 136"/>
          <p:cNvSpPr/>
          <p:nvPr/>
        </p:nvSpPr>
        <p:spPr>
          <a:xfrm>
            <a:off x="1344723" y="2120431"/>
            <a:ext cx="393419" cy="195373"/>
          </a:xfrm>
          <a:prstGeom prst="curvedUp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38" name="Curved Up Arrow 137"/>
          <p:cNvSpPr/>
          <p:nvPr/>
        </p:nvSpPr>
        <p:spPr>
          <a:xfrm>
            <a:off x="2213849" y="2113254"/>
            <a:ext cx="393419" cy="195373"/>
          </a:xfrm>
          <a:prstGeom prst="curvedUp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96130" y="1167001"/>
            <a:ext cx="2374888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ABC) = </a:t>
            </a:r>
            <a:r>
              <a:rPr lang="en-US" sz="1600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(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PQR)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934775" y="3623696"/>
            <a:ext cx="394137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pt-BR" sz="1600" dirty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42" name="Straight Connector 141"/>
          <p:cNvCxnSpPr/>
          <p:nvPr/>
        </p:nvCxnSpPr>
        <p:spPr>
          <a:xfrm>
            <a:off x="1030927" y="4002316"/>
            <a:ext cx="10961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1233832" y="3628274"/>
            <a:ext cx="879253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pt-BR" sz="160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pt-BR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pt-BR" sz="1600" dirty="0">
                <a:solidFill>
                  <a:prstClr val="black"/>
                </a:solidFill>
                <a:latin typeface="Bookman Old Style" pitchFamily="18" charset="0"/>
              </a:rPr>
              <a:t>ABC)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934775" y="3988275"/>
            <a:ext cx="394137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pt-BR" sz="1600" dirty="0">
                <a:solidFill>
                  <a:prstClr val="black"/>
                </a:solidFill>
                <a:latin typeface="Bookman Old Style" pitchFamily="18" charset="0"/>
              </a:rPr>
              <a:t>ar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220207" y="3992905"/>
            <a:ext cx="872806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pt-BR" sz="1600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pt-BR" sz="1600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pt-BR" sz="1600" dirty="0">
                <a:solidFill>
                  <a:prstClr val="black"/>
                </a:solidFill>
                <a:latin typeface="Bookman Old Style" pitchFamily="18" charset="0"/>
              </a:rPr>
              <a:t>PQR)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073463" y="3826398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372543" y="3799535"/>
            <a:ext cx="311943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5460" y="4471374"/>
            <a:ext cx="361904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8" name="Group 160"/>
          <p:cNvGrpSpPr/>
          <p:nvPr/>
        </p:nvGrpSpPr>
        <p:grpSpPr>
          <a:xfrm>
            <a:off x="2307354" y="2375579"/>
            <a:ext cx="2363639" cy="701890"/>
            <a:chOff x="2451434" y="2513669"/>
            <a:chExt cx="2350918" cy="698641"/>
          </a:xfrm>
        </p:grpSpPr>
        <p:cxnSp>
          <p:nvCxnSpPr>
            <p:cNvPr id="150" name="Straight Connector 149"/>
            <p:cNvCxnSpPr/>
            <p:nvPr/>
          </p:nvCxnSpPr>
          <p:spPr>
            <a:xfrm>
              <a:off x="2534224" y="2866611"/>
              <a:ext cx="4503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2471144" y="2528909"/>
              <a:ext cx="560332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AB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451434" y="2866611"/>
              <a:ext cx="558729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PQ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3478677" y="2866611"/>
              <a:ext cx="4503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3393589" y="2513669"/>
              <a:ext cx="573156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BC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389602" y="2866611"/>
              <a:ext cx="579568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QR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115601" y="2677020"/>
              <a:ext cx="307058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4327108" y="2874240"/>
              <a:ext cx="4503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4242020" y="2521331"/>
              <a:ext cx="560332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AC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238066" y="2874273"/>
              <a:ext cx="542699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PR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964032" y="2684615"/>
              <a:ext cx="307058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Curved Up Arrow 8"/>
          <p:cNvSpPr/>
          <p:nvPr/>
        </p:nvSpPr>
        <p:spPr>
          <a:xfrm flipH="1">
            <a:off x="1612168" y="3554560"/>
            <a:ext cx="1069264" cy="163303"/>
          </a:xfrm>
          <a:prstGeom prst="curvedUpArrow">
            <a:avLst>
              <a:gd name="adj1" fmla="val 25000"/>
              <a:gd name="adj2" fmla="val 50000"/>
              <a:gd name="adj3" fmla="val 396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906" tIns="45953" rIns="91906" bIns="45953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7084761" y="78634"/>
            <a:ext cx="1421699" cy="369332"/>
            <a:chOff x="3817051" y="234808"/>
            <a:chExt cx="1421699" cy="369332"/>
          </a:xfrm>
        </p:grpSpPr>
        <p:sp>
          <p:nvSpPr>
            <p:cNvPr id="106" name="Rounded Rectangle 105"/>
            <p:cNvSpPr/>
            <p:nvPr/>
          </p:nvSpPr>
          <p:spPr>
            <a:xfrm>
              <a:off x="3828561" y="255550"/>
              <a:ext cx="1379817" cy="31403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17051" y="234808"/>
              <a:ext cx="1421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</a:rPr>
                <a:t>EX.6.4 (Q.4)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22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414 0.19188 " pathEditMode="relative" ptsTypes="AA">
                                      <p:cBhvr>
                                        <p:cTn id="17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26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1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00"/>
                            </p:stCondLst>
                            <p:childTnLst>
                              <p:par>
                                <p:cTn id="3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500"/>
                            </p:stCondLst>
                            <p:childTnLst>
                              <p:par>
                                <p:cTn id="3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000"/>
                            </p:stCondLst>
                            <p:childTnLst>
                              <p:par>
                                <p:cTn id="3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2500"/>
                            </p:stCondLst>
                            <p:childTnLst>
                              <p:par>
                                <p:cTn id="3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4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000"/>
                            </p:stCondLst>
                            <p:childTnLst>
                              <p:par>
                                <p:cTn id="37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9 -4.41414E-6 L 0.00681 0.40732 " pathEditMode="relative" rAng="0" ptsTypes="AA">
                                      <p:cBhvr>
                                        <p:cTn id="37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20400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26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0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000"/>
                            </p:stCondLst>
                            <p:childTnLst>
                              <p:par>
                                <p:cTn id="4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500"/>
                            </p:stCondLst>
                            <p:childTnLst>
                              <p:par>
                                <p:cTn id="4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2000"/>
                            </p:stCondLst>
                            <p:childTnLst>
                              <p:par>
                                <p:cTn id="4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500"/>
                            </p:stCondLst>
                            <p:childTnLst>
                              <p:par>
                                <p:cTn id="4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1000"/>
                            </p:stCondLst>
                            <p:childTnLst>
                              <p:par>
                                <p:cTn id="4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 tmFilter="0, 0; .2, .5; .8, .5; 1, 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1" dur="250" autoRev="1" fill="hold"/>
                                        <p:tgtEl>
                                          <p:spTgt spid="1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 tmFilter="0, 0; .2, .5; .8, .5; 1, 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7" dur="250" autoRev="1" fill="hold"/>
                                        <p:tgtEl>
                                          <p:spTgt spid="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000"/>
                            </p:stCondLst>
                            <p:childTnLst>
                              <p:par>
                                <p:cTn id="47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1676E-6 1.04218E-6 L 0.00052 0.37748 " pathEditMode="relative" ptsTypes="AA">
                                      <p:cBhvr>
                                        <p:cTn id="4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26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 tmFilter="0, 0; .2, .5; .8, .5; 1, 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3" dur="250" autoRev="1" fill="hold"/>
                                        <p:tgtEl>
                                          <p:spTgt spid="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2" grpId="1" animBg="1"/>
      <p:bldP spid="162" grpId="2" animBg="1"/>
      <p:bldP spid="149" grpId="0" animBg="1"/>
      <p:bldP spid="149" grpId="1" animBg="1"/>
      <p:bldP spid="149" grpId="2" animBg="1"/>
      <p:bldP spid="149" grpId="3" animBg="1"/>
      <p:bldP spid="139" grpId="0" animBg="1"/>
      <p:bldP spid="139" grpId="1" animBg="1"/>
      <p:bldP spid="139" grpId="2" animBg="1"/>
      <p:bldP spid="139" grpId="3" animBg="1"/>
      <p:bldP spid="131" grpId="0" animBg="1"/>
      <p:bldP spid="131" grpId="1" animBg="1"/>
      <p:bldP spid="131" grpId="2" animBg="1"/>
      <p:bldP spid="131" grpId="3" animBg="1"/>
      <p:bldP spid="2" grpId="0"/>
      <p:bldP spid="3" grpId="0"/>
      <p:bldP spid="4" grpId="0"/>
      <p:bldP spid="5" grpId="0"/>
      <p:bldP spid="6" grpId="0"/>
      <p:bldP spid="10" grpId="0"/>
      <p:bldP spid="11" grpId="0"/>
      <p:bldP spid="16" grpId="0"/>
      <p:bldP spid="2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8" grpId="0" animBg="1"/>
      <p:bldP spid="61" grpId="0"/>
      <p:bldP spid="62" grpId="0"/>
      <p:bldP spid="67" grpId="0"/>
      <p:bldP spid="68" grpId="0"/>
      <p:bldP spid="89" grpId="0"/>
      <p:bldP spid="101" grpId="0"/>
      <p:bldP spid="103" grpId="0"/>
      <p:bldP spid="104" grpId="0"/>
      <p:bldP spid="105" grpId="0"/>
      <p:bldP spid="107" grpId="0"/>
      <p:bldP spid="107" grpId="1"/>
      <p:bldP spid="129" grpId="0"/>
      <p:bldP spid="130" grpId="0"/>
      <p:bldP spid="132" grpId="0"/>
      <p:bldP spid="132" grpId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40" grpId="0"/>
      <p:bldP spid="140" grpId="1"/>
      <p:bldP spid="141" grpId="0"/>
      <p:bldP spid="143" grpId="0"/>
      <p:bldP spid="144" grpId="0"/>
      <p:bldP spid="145" grpId="0"/>
      <p:bldP spid="146" grpId="0"/>
      <p:bldP spid="147" grpId="0"/>
      <p:bldP spid="148" grpId="0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61"/>
          <p:cNvSpPr/>
          <p:nvPr/>
        </p:nvSpPr>
        <p:spPr>
          <a:xfrm>
            <a:off x="4082697" y="197560"/>
            <a:ext cx="3272086" cy="859385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IN" sz="1600">
              <a:solidFill>
                <a:prstClr val="white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16280" y="289051"/>
            <a:ext cx="574596" cy="73097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677547" y="281859"/>
            <a:ext cx="574596" cy="73097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751660" y="276585"/>
            <a:ext cx="574596" cy="73097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14081" y="335886"/>
            <a:ext cx="433265" cy="50377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55938" y="2660950"/>
            <a:ext cx="1819922" cy="34144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598" tIns="45302" rIns="90598" bIns="45302" rtlCol="0" anchor="ctr"/>
          <a:lstStyle/>
          <a:p>
            <a:pPr algn="ctr" defTabSz="805898"/>
            <a:endParaRPr lang="en-US" sz="1600" dirty="0">
              <a:solidFill>
                <a:prstClr val="white"/>
              </a:solidFill>
            </a:endParaRPr>
          </a:p>
          <a:p>
            <a:pPr algn="ctr" defTabSz="805898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830" y="1720998"/>
            <a:ext cx="361904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2597" y="1720998"/>
            <a:ext cx="555306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AB²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52474" y="1720998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2905" y="1720998"/>
            <a:ext cx="553694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PQ²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2205" y="1720998"/>
            <a:ext cx="25069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,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1441" y="1720998"/>
            <a:ext cx="56819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BC²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6706" y="1721587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27114" y="1721587"/>
            <a:ext cx="574646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QR²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64749" y="1721587"/>
            <a:ext cx="25069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,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3446" y="1720998"/>
            <a:ext cx="555306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AC²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23304" y="1720998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48064" y="1720998"/>
            <a:ext cx="537577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PR²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3830" y="2143072"/>
            <a:ext cx="361904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52597" y="2143072"/>
            <a:ext cx="477944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sz="16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63752" y="2143072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94125" y="2143072"/>
            <a:ext cx="476334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PQ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93446" y="2143072"/>
            <a:ext cx="25069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,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22593" y="2143072"/>
            <a:ext cx="490838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36880" y="2143638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67277" y="2143638"/>
            <a:ext cx="497284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QR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04945" y="2143638"/>
            <a:ext cx="25069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,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43609" y="2143072"/>
            <a:ext cx="477944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AC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65841" y="2143072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603" y="2143072"/>
            <a:ext cx="460217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dirty="0">
                <a:solidFill>
                  <a:prstClr val="black"/>
                </a:solidFill>
                <a:latin typeface="Bookman Old Style" pitchFamily="18" charset="0"/>
              </a:rPr>
              <a:t>PR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56785" y="2650930"/>
            <a:ext cx="2519940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srgbClr val="660066"/>
                </a:solidFill>
                <a:latin typeface="Bookman Old Style" pitchFamily="18" charset="0"/>
              </a:rPr>
              <a:t>... [by SSS congruency]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95598" y="2650894"/>
            <a:ext cx="2988071" cy="340129"/>
            <a:chOff x="195529" y="1162209"/>
            <a:chExt cx="2988071" cy="340444"/>
          </a:xfrm>
        </p:grpSpPr>
        <p:sp>
          <p:nvSpPr>
            <p:cNvPr id="26" name="TextBox 25"/>
            <p:cNvSpPr txBox="1"/>
            <p:nvPr/>
          </p:nvSpPr>
          <p:spPr>
            <a:xfrm>
              <a:off x="195529" y="1162209"/>
              <a:ext cx="364562" cy="340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black"/>
                  </a:solidFill>
                  <a:sym typeface="Symbol"/>
                </a:rPr>
                <a:t>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84385" y="1162209"/>
              <a:ext cx="831948" cy="34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 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ABC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84428" y="1162209"/>
              <a:ext cx="298482" cy="34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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09672" y="1162209"/>
              <a:ext cx="773928" cy="340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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PQR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89787" y="1231192"/>
            <a:ext cx="361904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sym typeface="Symbol"/>
              </a:rPr>
              <a:t>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01911" y="1214050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10025" y="1214052"/>
            <a:ext cx="448145" cy="339217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 ,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56472" y="1214050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9467" y="1214052"/>
            <a:ext cx="448145" cy="339217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   ,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32530" y="1214050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820253" y="649771"/>
            <a:ext cx="452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62243" y="295197"/>
            <a:ext cx="563364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63078" y="649789"/>
            <a:ext cx="561752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PQ</a:t>
            </a:r>
            <a:r>
              <a:rPr lang="en-US" sz="1600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grpSp>
        <p:nvGrpSpPr>
          <p:cNvPr id="34" name="Group 68"/>
          <p:cNvGrpSpPr/>
          <p:nvPr/>
        </p:nvGrpSpPr>
        <p:grpSpPr>
          <a:xfrm>
            <a:off x="5680257" y="295197"/>
            <a:ext cx="582704" cy="694201"/>
            <a:chOff x="5649686" y="293830"/>
            <a:chExt cx="579568" cy="690987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5738761" y="646763"/>
              <a:ext cx="4503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653673" y="293830"/>
              <a:ext cx="573156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BC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49686" y="646780"/>
              <a:ext cx="579568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QR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5404773" y="453885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35" name="Group 69"/>
          <p:cNvGrpSpPr/>
          <p:nvPr/>
        </p:nvGrpSpPr>
        <p:grpSpPr>
          <a:xfrm>
            <a:off x="6533346" y="295197"/>
            <a:ext cx="567339" cy="694201"/>
            <a:chOff x="6498150" y="293830"/>
            <a:chExt cx="564286" cy="690987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6587192" y="646763"/>
              <a:ext cx="4503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502104" y="293830"/>
              <a:ext cx="560332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AC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98150" y="646780"/>
              <a:ext cx="542699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PR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6257795" y="453885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96187" y="453885"/>
            <a:ext cx="291321" cy="339609"/>
          </a:xfrm>
          <a:prstGeom prst="rect">
            <a:avLst/>
          </a:prstGeom>
        </p:spPr>
        <p:txBody>
          <a:bodyPr wrap="square" lIns="90598" tIns="45302" rIns="90598" bIns="45302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163885" y="453885"/>
            <a:ext cx="311943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6" name="Group 67"/>
          <p:cNvGrpSpPr/>
          <p:nvPr/>
        </p:nvGrpSpPr>
        <p:grpSpPr>
          <a:xfrm>
            <a:off x="4764490" y="298068"/>
            <a:ext cx="563364" cy="694201"/>
            <a:chOff x="4889013" y="446230"/>
            <a:chExt cx="560332" cy="690987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946708" y="799163"/>
              <a:ext cx="4503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889013" y="446230"/>
              <a:ext cx="560332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AB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889815" y="799180"/>
              <a:ext cx="558729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PQ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164036" y="449265"/>
            <a:ext cx="311943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39" name="Group 74"/>
          <p:cNvGrpSpPr/>
          <p:nvPr/>
        </p:nvGrpSpPr>
        <p:grpSpPr>
          <a:xfrm>
            <a:off x="5675225" y="298068"/>
            <a:ext cx="582704" cy="694201"/>
            <a:chOff x="5649686" y="293830"/>
            <a:chExt cx="579568" cy="690987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5738761" y="646763"/>
              <a:ext cx="4503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653673" y="293830"/>
              <a:ext cx="573156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BC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649686" y="646780"/>
              <a:ext cx="579568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QR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164996" y="452132"/>
            <a:ext cx="311943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0" name="Group 80"/>
          <p:cNvGrpSpPr/>
          <p:nvPr/>
        </p:nvGrpSpPr>
        <p:grpSpPr>
          <a:xfrm>
            <a:off x="6530418" y="294243"/>
            <a:ext cx="567339" cy="694201"/>
            <a:chOff x="6498150" y="293830"/>
            <a:chExt cx="564286" cy="690987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6587192" y="646763"/>
              <a:ext cx="4503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502104" y="293830"/>
              <a:ext cx="560332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AC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498150" y="646780"/>
              <a:ext cx="542699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dirty="0">
                  <a:solidFill>
                    <a:prstClr val="black"/>
                  </a:solidFill>
                  <a:latin typeface="Bookman Old Style" pitchFamily="18" charset="0"/>
                </a:rPr>
                <a:t>PR</a:t>
              </a:r>
              <a:r>
                <a:rPr lang="en-US" sz="1600" baseline="30000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164989" y="447388"/>
            <a:ext cx="311943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endParaRPr lang="en-US" sz="1600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H="1">
            <a:off x="5697299" y="1355851"/>
            <a:ext cx="652885" cy="108306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697230" y="2438914"/>
            <a:ext cx="13057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6350183" y="1355851"/>
            <a:ext cx="652885" cy="108306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464059" y="1348533"/>
            <a:ext cx="652885" cy="108306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463989" y="2431561"/>
            <a:ext cx="130577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8116944" y="1348533"/>
            <a:ext cx="652885" cy="108306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192894" y="1079050"/>
            <a:ext cx="314510" cy="307493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433904" y="2264292"/>
            <a:ext cx="314510" cy="307493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933069" y="2264292"/>
            <a:ext cx="317716" cy="307493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684768" y="2264292"/>
            <a:ext cx="324128" cy="307493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215253" y="2264292"/>
            <a:ext cx="328936" cy="307493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909622" y="1117327"/>
            <a:ext cx="302450" cy="30707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</a:t>
            </a:r>
          </a:p>
        </p:txBody>
      </p:sp>
      <p:sp>
        <p:nvSpPr>
          <p:cNvPr id="104" name="Curved Up Arrow 103"/>
          <p:cNvSpPr/>
          <p:nvPr/>
        </p:nvSpPr>
        <p:spPr>
          <a:xfrm rot="21150883">
            <a:off x="1466379" y="1577901"/>
            <a:ext cx="656939" cy="231414"/>
          </a:xfrm>
          <a:prstGeom prst="curvedUpArrow">
            <a:avLst>
              <a:gd name="adj1" fmla="val 12998"/>
              <a:gd name="adj2" fmla="val 37080"/>
              <a:gd name="adj3" fmla="val 457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05" name="Curved Up Arrow 104"/>
          <p:cNvSpPr/>
          <p:nvPr/>
        </p:nvSpPr>
        <p:spPr>
          <a:xfrm rot="21150883">
            <a:off x="2712145" y="1551590"/>
            <a:ext cx="656939" cy="231414"/>
          </a:xfrm>
          <a:prstGeom prst="curvedUpArrow">
            <a:avLst>
              <a:gd name="adj1" fmla="val 12998"/>
              <a:gd name="adj2" fmla="val 37080"/>
              <a:gd name="adj3" fmla="val 457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06" name="Curved Up Arrow 105"/>
          <p:cNvSpPr/>
          <p:nvPr/>
        </p:nvSpPr>
        <p:spPr>
          <a:xfrm rot="21150883">
            <a:off x="3857347" y="1553988"/>
            <a:ext cx="656939" cy="231414"/>
          </a:xfrm>
          <a:prstGeom prst="curvedUpArrow">
            <a:avLst>
              <a:gd name="adj1" fmla="val 12998"/>
              <a:gd name="adj2" fmla="val 37080"/>
              <a:gd name="adj3" fmla="val 457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107" name="Cloud Callout 106"/>
          <p:cNvSpPr/>
          <p:nvPr/>
        </p:nvSpPr>
        <p:spPr>
          <a:xfrm>
            <a:off x="1276332" y="2991023"/>
            <a:ext cx="3160280" cy="1435405"/>
          </a:xfrm>
          <a:prstGeom prst="cloudCallout">
            <a:avLst>
              <a:gd name="adj1" fmla="val -1447"/>
              <a:gd name="adj2" fmla="val -112438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79104" y="3493415"/>
            <a:ext cx="2298386" cy="340129"/>
          </a:xfrm>
          <a:prstGeom prst="rect">
            <a:avLst/>
          </a:prstGeom>
          <a:noFill/>
        </p:spPr>
        <p:txBody>
          <a:bodyPr wrap="squar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solidFill>
                  <a:srgbClr val="FFFF00"/>
                </a:solidFill>
                <a:latin typeface="Comic Sans MS" pitchFamily="66" charset="0"/>
              </a:rPr>
              <a:t>Taking square roots</a:t>
            </a:r>
          </a:p>
        </p:txBody>
      </p:sp>
      <p:grpSp>
        <p:nvGrpSpPr>
          <p:cNvPr id="41" name="Group 110"/>
          <p:cNvGrpSpPr/>
          <p:nvPr/>
        </p:nvGrpSpPr>
        <p:grpSpPr>
          <a:xfrm>
            <a:off x="5719099" y="3350208"/>
            <a:ext cx="3162374" cy="1446420"/>
            <a:chOff x="5688320" y="3334698"/>
            <a:chExt cx="3145354" cy="1439724"/>
          </a:xfrm>
        </p:grpSpPr>
        <p:sp>
          <p:nvSpPr>
            <p:cNvPr id="109" name="Cloud Callout 108"/>
            <p:cNvSpPr/>
            <p:nvPr/>
          </p:nvSpPr>
          <p:spPr>
            <a:xfrm>
              <a:off x="5690402" y="3345662"/>
              <a:ext cx="3143272" cy="1428760"/>
            </a:xfrm>
            <a:prstGeom prst="cloudCallout">
              <a:avLst>
                <a:gd name="adj1" fmla="val -29083"/>
                <a:gd name="adj2" fmla="val -109238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5898"/>
              <a:endParaRPr lang="en-US" sz="1600">
                <a:solidFill>
                  <a:prstClr val="white"/>
                </a:solidFill>
              </a:endParaRPr>
            </a:p>
          </p:txBody>
        </p:sp>
        <p:sp>
          <p:nvSpPr>
            <p:cNvPr id="110" name="Cloud Callout 109"/>
            <p:cNvSpPr/>
            <p:nvPr/>
          </p:nvSpPr>
          <p:spPr>
            <a:xfrm>
              <a:off x="5688320" y="3334698"/>
              <a:ext cx="3143272" cy="1428760"/>
            </a:xfrm>
            <a:prstGeom prst="cloudCallout">
              <a:avLst>
                <a:gd name="adj1" fmla="val 22553"/>
                <a:gd name="adj2" fmla="val -107638"/>
              </a:avLst>
            </a:prstGeom>
            <a:solidFill>
              <a:srgbClr val="482D7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05898"/>
              <a:endParaRPr 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5936666" y="3857972"/>
            <a:ext cx="2801158" cy="587495"/>
          </a:xfrm>
          <a:prstGeom prst="rect">
            <a:avLst/>
          </a:prstGeom>
          <a:noFill/>
        </p:spPr>
        <p:txBody>
          <a:bodyPr wrap="square" lIns="91502" tIns="45751" rIns="91502" bIns="45751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prstClr val="white"/>
                </a:solidFill>
                <a:latin typeface="Bookman Old Style" pitchFamily="18" charset="0"/>
              </a:rPr>
              <a:t>Triangles are congruent by which test ??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751872" y="1725853"/>
            <a:ext cx="304929" cy="309208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501301" y="1747388"/>
            <a:ext cx="304929" cy="309208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681549" y="1732077"/>
            <a:ext cx="304929" cy="309208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008000"/>
                </a:solidFill>
                <a:latin typeface="Bookman Old Style" pitchFamily="18" charset="0"/>
              </a:rPr>
              <a:t>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432903" y="1738302"/>
            <a:ext cx="304929" cy="309208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008000"/>
                </a:solidFill>
                <a:latin typeface="Bookman Old Style" pitchFamily="18" charset="0"/>
              </a:rPr>
              <a:t>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062719" y="2406117"/>
            <a:ext cx="304929" cy="309208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714649" y="2420589"/>
            <a:ext cx="304929" cy="309208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089891" y="4011046"/>
            <a:ext cx="2801158" cy="340129"/>
          </a:xfrm>
          <a:prstGeom prst="rect">
            <a:avLst/>
          </a:prstGeom>
          <a:noFill/>
        </p:spPr>
        <p:txBody>
          <a:bodyPr wrap="square" lIns="91502" tIns="45751" rIns="91502" bIns="45751" rtlCol="0">
            <a:spAutoFit/>
          </a:bodyPr>
          <a:lstStyle/>
          <a:p>
            <a:pPr algn="ctr" defTabSz="805898"/>
            <a:r>
              <a:rPr lang="en-US" sz="1600" b="1" dirty="0">
                <a:solidFill>
                  <a:srgbClr val="FFFF00"/>
                </a:solidFill>
                <a:latin typeface="Comic Sans MS" pitchFamily="66" charset="0"/>
              </a:rPr>
              <a:t>SSS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5997266" y="1816423"/>
            <a:ext cx="118951" cy="631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765734" y="1803664"/>
            <a:ext cx="118951" cy="631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6476093" y="2377822"/>
            <a:ext cx="73829" cy="131752"/>
            <a:chOff x="6441239" y="2366814"/>
            <a:chExt cx="73432" cy="131142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6441239" y="2366814"/>
              <a:ext cx="4011" cy="12873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6510660" y="2369220"/>
              <a:ext cx="4011" cy="12873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8175157" y="2373038"/>
            <a:ext cx="73829" cy="131752"/>
            <a:chOff x="6441239" y="2366814"/>
            <a:chExt cx="73432" cy="131142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6441239" y="2366814"/>
              <a:ext cx="4011" cy="12873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6510660" y="2369220"/>
              <a:ext cx="4011" cy="12873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6519175" y="1688983"/>
            <a:ext cx="179616" cy="185731"/>
            <a:chOff x="6484089" y="1681163"/>
            <a:chExt cx="178649" cy="184871"/>
          </a:xfrm>
        </p:grpSpPr>
        <p:cxnSp>
          <p:nvCxnSpPr>
            <p:cNvPr id="125" name="Straight Connector 124"/>
            <p:cNvCxnSpPr/>
            <p:nvPr/>
          </p:nvCxnSpPr>
          <p:spPr>
            <a:xfrm flipV="1">
              <a:off x="6550765" y="1776413"/>
              <a:ext cx="111973" cy="8962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6517427" y="1728788"/>
              <a:ext cx="111973" cy="8962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484089" y="1681163"/>
              <a:ext cx="111973" cy="8962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8295623" y="1698552"/>
            <a:ext cx="179616" cy="185731"/>
            <a:chOff x="6484089" y="1681163"/>
            <a:chExt cx="178649" cy="184871"/>
          </a:xfrm>
        </p:grpSpPr>
        <p:cxnSp>
          <p:nvCxnSpPr>
            <p:cNvPr id="129" name="Straight Connector 128"/>
            <p:cNvCxnSpPr/>
            <p:nvPr/>
          </p:nvCxnSpPr>
          <p:spPr>
            <a:xfrm flipV="1">
              <a:off x="6550765" y="1776413"/>
              <a:ext cx="111973" cy="8962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6517427" y="1728788"/>
              <a:ext cx="111973" cy="8962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6484089" y="1681163"/>
              <a:ext cx="111973" cy="89621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86204" y="182352"/>
            <a:ext cx="1421699" cy="369332"/>
            <a:chOff x="3817051" y="234808"/>
            <a:chExt cx="1421699" cy="369332"/>
          </a:xfrm>
        </p:grpSpPr>
        <p:sp>
          <p:nvSpPr>
            <p:cNvPr id="133" name="Rounded Rectangle 132"/>
            <p:cNvSpPr/>
            <p:nvPr/>
          </p:nvSpPr>
          <p:spPr>
            <a:xfrm>
              <a:off x="3828561" y="255550"/>
              <a:ext cx="1379817" cy="31403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817051" y="234808"/>
              <a:ext cx="1421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prstClr val="white"/>
                  </a:solidFill>
                </a:rPr>
                <a:t>EX.6.4 (Q.4)</a:t>
              </a:r>
              <a:endParaRPr lang="en-US" sz="1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0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7541E-6 7.43955E-8 L -0.40796 0.14569 " pathEditMode="relative" ptsTypes="AA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463 0.14879 " pathEditMode="relative" ptsTypes="AA">
                                      <p:cBhvr>
                                        <p:cTn id="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31 L -0.37253 0.14569 " pathEditMode="relative" ptsTypes="AA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2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7103E-6 -1.55039E-7 L -0.11379 0.14791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0" y="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50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4 0.00093 L -0.33508 0.14884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00" y="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6" presetClass="emph" presetSubtype="0" repeatCount="2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50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500"/>
                            </p:stCondLst>
                            <p:childTnLst>
                              <p:par>
                                <p:cTn id="1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7103E-6 0.00186 L 0.01396 0.14884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" y="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500"/>
                            </p:stCondLst>
                            <p:childTnLst>
                              <p:par>
                                <p:cTn id="12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000"/>
                            </p:stCondLst>
                            <p:childTnLst>
                              <p:par>
                                <p:cTn id="2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000"/>
                            </p:stCondLst>
                            <p:childTnLst>
                              <p:par>
                                <p:cTn id="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500"/>
                            </p:stCondLst>
                            <p:childTnLst>
                              <p:par>
                                <p:cTn id="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500"/>
                            </p:stCondLst>
                            <p:childTnLst>
                              <p:par>
                                <p:cTn id="2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00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000"/>
                            </p:stCondLst>
                            <p:childTnLst>
                              <p:par>
                                <p:cTn id="3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500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00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80" grpId="2" animBg="1"/>
      <p:bldP spid="73" grpId="0" animBg="1"/>
      <p:bldP spid="73" grpId="1" animBg="1"/>
      <p:bldP spid="73" grpId="2" animBg="1"/>
      <p:bldP spid="63" grpId="0" animBg="1"/>
      <p:bldP spid="63" grpId="1" animBg="1"/>
      <p:bldP spid="63" grpId="2" animBg="1"/>
      <p:bldP spid="63" grpId="3" animBg="1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64" grpId="6" animBg="1"/>
      <p:bldP spid="64" grpId="7" animBg="1"/>
      <p:bldP spid="64" grpId="8" animBg="1"/>
      <p:bldP spid="64" grpId="9" animBg="1"/>
      <p:bldP spid="31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33" grpId="0"/>
      <p:bldP spid="37" grpId="0"/>
      <p:bldP spid="38" grpId="0"/>
      <p:bldP spid="42" grpId="0"/>
      <p:bldP spid="43" grpId="0"/>
      <p:bldP spid="47" grpId="0"/>
      <p:bldP spid="72" grpId="0"/>
      <p:bldP spid="72" grpId="1"/>
      <p:bldP spid="79" grpId="0"/>
      <p:bldP spid="79" grpId="1"/>
      <p:bldP spid="85" grpId="0"/>
      <p:bldP spid="85" grpId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/>
      <p:bldP spid="108" grpId="1"/>
      <p:bldP spid="112" grpId="0"/>
      <p:bldP spid="112" grpId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41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2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Isosceles Triangle 191"/>
          <p:cNvSpPr/>
          <p:nvPr/>
        </p:nvSpPr>
        <p:spPr>
          <a:xfrm>
            <a:off x="888514" y="2118788"/>
            <a:ext cx="2813995" cy="1699820"/>
          </a:xfrm>
          <a:custGeom>
            <a:avLst/>
            <a:gdLst>
              <a:gd name="connsiteX0" fmla="*/ 0 w 2825496"/>
              <a:gd name="connsiteY0" fmla="*/ 1740076 h 1740076"/>
              <a:gd name="connsiteX1" fmla="*/ 1412748 w 2825496"/>
              <a:gd name="connsiteY1" fmla="*/ 0 h 1740076"/>
              <a:gd name="connsiteX2" fmla="*/ 2825496 w 2825496"/>
              <a:gd name="connsiteY2" fmla="*/ 1740076 h 1740076"/>
              <a:gd name="connsiteX3" fmla="*/ 0 w 2825496"/>
              <a:gd name="connsiteY3" fmla="*/ 1740076 h 1740076"/>
              <a:gd name="connsiteX0" fmla="*/ 0 w 2813995"/>
              <a:gd name="connsiteY0" fmla="*/ 1740076 h 1740076"/>
              <a:gd name="connsiteX1" fmla="*/ 1412748 w 2813995"/>
              <a:gd name="connsiteY1" fmla="*/ 0 h 1740076"/>
              <a:gd name="connsiteX2" fmla="*/ 2813995 w 2813995"/>
              <a:gd name="connsiteY2" fmla="*/ 1734326 h 1740076"/>
              <a:gd name="connsiteX3" fmla="*/ 0 w 2813995"/>
              <a:gd name="connsiteY3" fmla="*/ 1740076 h 1740076"/>
              <a:gd name="connsiteX0" fmla="*/ 0 w 2813995"/>
              <a:gd name="connsiteY0" fmla="*/ 1699820 h 1699820"/>
              <a:gd name="connsiteX1" fmla="*/ 900914 w 2813995"/>
              <a:gd name="connsiteY1" fmla="*/ 0 h 1699820"/>
              <a:gd name="connsiteX2" fmla="*/ 2813995 w 2813995"/>
              <a:gd name="connsiteY2" fmla="*/ 1694070 h 1699820"/>
              <a:gd name="connsiteX3" fmla="*/ 0 w 2813995"/>
              <a:gd name="connsiteY3" fmla="*/ 1699820 h 1699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3995" h="1699820">
                <a:moveTo>
                  <a:pt x="0" y="1699820"/>
                </a:moveTo>
                <a:lnTo>
                  <a:pt x="900914" y="0"/>
                </a:lnTo>
                <a:lnTo>
                  <a:pt x="2813995" y="1694070"/>
                </a:lnTo>
                <a:lnTo>
                  <a:pt x="0" y="1699820"/>
                </a:lnTo>
                <a:close/>
              </a:path>
            </a:pathLst>
          </a:custGeom>
          <a:solidFill>
            <a:srgbClr val="00FFFF">
              <a:alpha val="50196"/>
            </a:srgb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4" name="Isosceles Triangle 191"/>
          <p:cNvSpPr/>
          <p:nvPr/>
        </p:nvSpPr>
        <p:spPr>
          <a:xfrm>
            <a:off x="901324" y="2087211"/>
            <a:ext cx="900855" cy="1740076"/>
          </a:xfrm>
          <a:custGeom>
            <a:avLst/>
            <a:gdLst>
              <a:gd name="connsiteX0" fmla="*/ 0 w 2827626"/>
              <a:gd name="connsiteY0" fmla="*/ 1740076 h 1740076"/>
              <a:gd name="connsiteX1" fmla="*/ 880579 w 2827626"/>
              <a:gd name="connsiteY1" fmla="*/ 0 h 1740076"/>
              <a:gd name="connsiteX2" fmla="*/ 2827626 w 2827626"/>
              <a:gd name="connsiteY2" fmla="*/ 1740076 h 1740076"/>
              <a:gd name="connsiteX3" fmla="*/ 0 w 2827626"/>
              <a:gd name="connsiteY3" fmla="*/ 1740076 h 1740076"/>
              <a:gd name="connsiteX0" fmla="*/ 0 w 900855"/>
              <a:gd name="connsiteY0" fmla="*/ 1740076 h 1740076"/>
              <a:gd name="connsiteX1" fmla="*/ 880579 w 900855"/>
              <a:gd name="connsiteY1" fmla="*/ 0 h 1740076"/>
              <a:gd name="connsiteX2" fmla="*/ 900855 w 900855"/>
              <a:gd name="connsiteY2" fmla="*/ 1736448 h 1740076"/>
              <a:gd name="connsiteX3" fmla="*/ 0 w 900855"/>
              <a:gd name="connsiteY3" fmla="*/ 1740076 h 1740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0855" h="1740076">
                <a:moveTo>
                  <a:pt x="0" y="1740076"/>
                </a:moveTo>
                <a:lnTo>
                  <a:pt x="880579" y="0"/>
                </a:lnTo>
                <a:lnTo>
                  <a:pt x="900855" y="1736448"/>
                </a:lnTo>
                <a:lnTo>
                  <a:pt x="0" y="1740076"/>
                </a:lnTo>
                <a:close/>
              </a:path>
            </a:pathLst>
          </a:custGeom>
          <a:solidFill>
            <a:srgbClr val="00FFFF">
              <a:alpha val="50196"/>
            </a:srgb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5" name="Isosceles Triangle 190"/>
          <p:cNvSpPr/>
          <p:nvPr/>
        </p:nvSpPr>
        <p:spPr>
          <a:xfrm>
            <a:off x="4170349" y="2633130"/>
            <a:ext cx="1956816" cy="1189949"/>
          </a:xfrm>
          <a:custGeom>
            <a:avLst/>
            <a:gdLst>
              <a:gd name="connsiteX0" fmla="*/ 0 w 1956816"/>
              <a:gd name="connsiteY0" fmla="*/ 1203909 h 1203909"/>
              <a:gd name="connsiteX1" fmla="*/ 978408 w 1956816"/>
              <a:gd name="connsiteY1" fmla="*/ 0 h 1203909"/>
              <a:gd name="connsiteX2" fmla="*/ 1956816 w 1956816"/>
              <a:gd name="connsiteY2" fmla="*/ 1203909 h 1203909"/>
              <a:gd name="connsiteX3" fmla="*/ 0 w 1956816"/>
              <a:gd name="connsiteY3" fmla="*/ 1203909 h 1203909"/>
              <a:gd name="connsiteX0" fmla="*/ 0 w 1956816"/>
              <a:gd name="connsiteY0" fmla="*/ 1189949 h 1189949"/>
              <a:gd name="connsiteX1" fmla="*/ 636380 w 1956816"/>
              <a:gd name="connsiteY1" fmla="*/ 0 h 1189949"/>
              <a:gd name="connsiteX2" fmla="*/ 1956816 w 1956816"/>
              <a:gd name="connsiteY2" fmla="*/ 1189949 h 1189949"/>
              <a:gd name="connsiteX3" fmla="*/ 0 w 1956816"/>
              <a:gd name="connsiteY3" fmla="*/ 1189949 h 1189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816" h="1189949">
                <a:moveTo>
                  <a:pt x="0" y="1189949"/>
                </a:moveTo>
                <a:lnTo>
                  <a:pt x="636380" y="0"/>
                </a:lnTo>
                <a:lnTo>
                  <a:pt x="1956816" y="1189949"/>
                </a:lnTo>
                <a:lnTo>
                  <a:pt x="0" y="1189949"/>
                </a:lnTo>
                <a:close/>
              </a:path>
            </a:pathLst>
          </a:custGeom>
          <a:solidFill>
            <a:srgbClr val="FF99FF">
              <a:alpha val="49804"/>
            </a:srgb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6" name="Isosceles Triangle 190"/>
          <p:cNvSpPr/>
          <p:nvPr/>
        </p:nvSpPr>
        <p:spPr>
          <a:xfrm>
            <a:off x="4183455" y="2616607"/>
            <a:ext cx="630939" cy="1203909"/>
          </a:xfrm>
          <a:custGeom>
            <a:avLst/>
            <a:gdLst>
              <a:gd name="connsiteX0" fmla="*/ 0 w 1954642"/>
              <a:gd name="connsiteY0" fmla="*/ 1195200 h 1195200"/>
              <a:gd name="connsiteX1" fmla="*/ 608715 w 1954642"/>
              <a:gd name="connsiteY1" fmla="*/ 0 h 1195200"/>
              <a:gd name="connsiteX2" fmla="*/ 1954642 w 1954642"/>
              <a:gd name="connsiteY2" fmla="*/ 1195200 h 1195200"/>
              <a:gd name="connsiteX3" fmla="*/ 0 w 1954642"/>
              <a:gd name="connsiteY3" fmla="*/ 1195200 h 1195200"/>
              <a:gd name="connsiteX0" fmla="*/ 0 w 630939"/>
              <a:gd name="connsiteY0" fmla="*/ 1195200 h 1195200"/>
              <a:gd name="connsiteX1" fmla="*/ 608715 w 630939"/>
              <a:gd name="connsiteY1" fmla="*/ 0 h 1195200"/>
              <a:gd name="connsiteX2" fmla="*/ 630939 w 630939"/>
              <a:gd name="connsiteY2" fmla="*/ 1195200 h 1195200"/>
              <a:gd name="connsiteX3" fmla="*/ 0 w 630939"/>
              <a:gd name="connsiteY3" fmla="*/ 1195200 h 1195200"/>
              <a:gd name="connsiteX0" fmla="*/ 0 w 630939"/>
              <a:gd name="connsiteY0" fmla="*/ 1203909 h 1203909"/>
              <a:gd name="connsiteX1" fmla="*/ 614521 w 630939"/>
              <a:gd name="connsiteY1" fmla="*/ 0 h 1203909"/>
              <a:gd name="connsiteX2" fmla="*/ 630939 w 630939"/>
              <a:gd name="connsiteY2" fmla="*/ 1203909 h 1203909"/>
              <a:gd name="connsiteX3" fmla="*/ 0 w 630939"/>
              <a:gd name="connsiteY3" fmla="*/ 1203909 h 120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939" h="1203909">
                <a:moveTo>
                  <a:pt x="0" y="1203909"/>
                </a:moveTo>
                <a:lnTo>
                  <a:pt x="614521" y="0"/>
                </a:lnTo>
                <a:lnTo>
                  <a:pt x="630939" y="1203909"/>
                </a:lnTo>
                <a:lnTo>
                  <a:pt x="0" y="1203909"/>
                </a:lnTo>
                <a:close/>
              </a:path>
            </a:pathLst>
          </a:custGeom>
          <a:solidFill>
            <a:srgbClr val="FF99FF">
              <a:alpha val="49804"/>
            </a:srgb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77000" y="140856"/>
            <a:ext cx="2514600" cy="4412094"/>
          </a:xfrm>
          <a:prstGeom prst="roundRect">
            <a:avLst>
              <a:gd name="adj" fmla="val 6871"/>
            </a:avLst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3830"/>
            <a:ext cx="5295124" cy="40846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121793" tIns="60890" rIns="121793" bIns="6089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algn="ctr" defTabSz="914400">
              <a:defRPr/>
            </a:pPr>
            <a:r>
              <a:rPr lang="en-US" sz="1600" b="1" spc="200" dirty="0">
                <a:ln w="11430"/>
                <a:solidFill>
                  <a:srgbClr val="F79646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THEOREM</a:t>
            </a:r>
            <a:r>
              <a:rPr lang="en-US" sz="1600" b="1" spc="200" dirty="0">
                <a:ln w="11430"/>
                <a:solidFill>
                  <a:srgbClr val="FFFF00"/>
                </a:solidFill>
                <a:latin typeface="Bookman Old Style" pitchFamily="18" charset="0"/>
              </a:rPr>
              <a:t> : Areas of Similar Triangles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8915" y="618351"/>
            <a:ext cx="753728" cy="2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/>
          <a:p>
            <a:pPr defTabSz="1217892">
              <a:spcBef>
                <a:spcPct val="50000"/>
              </a:spcBef>
            </a:pPr>
            <a:r>
              <a:rPr lang="en-US" altLang="en-US" sz="1200" b="1" dirty="0">
                <a:solidFill>
                  <a:srgbClr val="FF9900"/>
                </a:solidFill>
                <a:latin typeface="Bookman Old Style" pitchFamily="18" charset="0"/>
              </a:rPr>
              <a:t>Given </a:t>
            </a:r>
            <a:r>
              <a:rPr lang="en-US" altLang="en-US" sz="1200" b="1" dirty="0" smtClean="0">
                <a:solidFill>
                  <a:srgbClr val="FF9900"/>
                </a:solidFill>
                <a:latin typeface="Bookman Old Style" pitchFamily="18" charset="0"/>
              </a:rPr>
              <a:t>:</a:t>
            </a:r>
            <a:endParaRPr lang="en-US" altLang="en-US" sz="1200" b="1" dirty="0">
              <a:solidFill>
                <a:srgbClr val="FF9900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8915" y="944044"/>
            <a:ext cx="1369805" cy="2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defTabSz="1217892">
              <a:spcBef>
                <a:spcPct val="50000"/>
              </a:spcBef>
            </a:pPr>
            <a:r>
              <a:rPr lang="en-US" altLang="en-US" sz="1200" b="1" dirty="0">
                <a:solidFill>
                  <a:srgbClr val="FF9900"/>
                </a:solidFill>
                <a:latin typeface="Bookman Old Style" pitchFamily="18" charset="0"/>
              </a:rPr>
              <a:t>To prove :</a:t>
            </a:r>
          </a:p>
        </p:txBody>
      </p:sp>
      <p:sp>
        <p:nvSpPr>
          <p:cNvPr id="11" name="Line 27"/>
          <p:cNvSpPr>
            <a:spLocks noChangeShapeType="1"/>
          </p:cNvSpPr>
          <p:nvPr/>
        </p:nvSpPr>
        <p:spPr bwMode="auto">
          <a:xfrm>
            <a:off x="1239146" y="1102957"/>
            <a:ext cx="696883" cy="0"/>
          </a:xfrm>
          <a:prstGeom prst="line">
            <a:avLst/>
          </a:prstGeom>
          <a:noFill/>
          <a:ln w="19050">
            <a:solidFill>
              <a:srgbClr val="00FF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/>
          <a:lstStyle/>
          <a:p>
            <a:pPr defTabSz="1217892">
              <a:defRPr/>
            </a:pPr>
            <a:endParaRPr lang="en-IN" sz="1200" kern="0">
              <a:solidFill>
                <a:srgbClr val="00FFFE"/>
              </a:solidFill>
            </a:endParaRP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1182981" y="840041"/>
            <a:ext cx="1091056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err="1">
                <a:solidFill>
                  <a:srgbClr val="00FFFE"/>
                </a:solidFill>
                <a:latin typeface="Bookman Old Style" pitchFamily="18" charset="0"/>
              </a:rPr>
              <a:t>ar</a:t>
            </a:r>
            <a:r>
              <a:rPr lang="en-US" altLang="en-US" sz="1200" dirty="0">
                <a:solidFill>
                  <a:srgbClr val="00FFFE"/>
                </a:solidFill>
                <a:latin typeface="Bookman Old Style" pitchFamily="18" charset="0"/>
              </a:rPr>
              <a:t> (ABC)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1182981" y="1075553"/>
            <a:ext cx="1100540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err="1">
                <a:solidFill>
                  <a:srgbClr val="00FFFE"/>
                </a:solidFill>
                <a:latin typeface="Bookman Old Style" pitchFamily="18" charset="0"/>
              </a:rPr>
              <a:t>ar</a:t>
            </a:r>
            <a:r>
              <a:rPr lang="en-US" altLang="en-US" sz="1200" dirty="0">
                <a:solidFill>
                  <a:srgbClr val="00FFFE"/>
                </a:solidFill>
                <a:latin typeface="Bookman Old Style" pitchFamily="18" charset="0"/>
              </a:rPr>
              <a:t> (PQR)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2438400" y="959702"/>
            <a:ext cx="281799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</a:rPr>
              <a:t>=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2708260" y="1102957"/>
            <a:ext cx="295548" cy="0"/>
          </a:xfrm>
          <a:prstGeom prst="line">
            <a:avLst/>
          </a:prstGeom>
          <a:noFill/>
          <a:ln w="19050">
            <a:solidFill>
              <a:srgbClr val="00FF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/>
          <a:lstStyle/>
          <a:p>
            <a:pPr defTabSz="1217892">
              <a:defRPr/>
            </a:pPr>
            <a:endParaRPr lang="en-IN" sz="1200" kern="0">
              <a:solidFill>
                <a:srgbClr val="00FFFE"/>
              </a:solidFill>
            </a:endParaRP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2635268" y="840041"/>
            <a:ext cx="609539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</a:rPr>
              <a:t>BC</a:t>
            </a:r>
            <a:r>
              <a:rPr lang="en-US" altLang="en-US" sz="1200" baseline="30000" dirty="0" smtClean="0">
                <a:solidFill>
                  <a:srgbClr val="00FFFE"/>
                </a:solidFill>
                <a:latin typeface="Bookman Old Style" pitchFamily="18" charset="0"/>
              </a:rPr>
              <a:t>2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2620028" y="1075553"/>
            <a:ext cx="662540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</a:rPr>
              <a:t>QR</a:t>
            </a:r>
            <a:r>
              <a:rPr lang="en-US" altLang="en-US" sz="1200" baseline="30000" dirty="0" smtClean="0">
                <a:solidFill>
                  <a:srgbClr val="00FFFE"/>
                </a:solidFill>
                <a:latin typeface="Bookman Old Style" pitchFamily="18" charset="0"/>
              </a:rPr>
              <a:t>2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2986081" y="959702"/>
            <a:ext cx="281799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</a:rPr>
              <a:t>=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3293500" y="1102957"/>
            <a:ext cx="295548" cy="0"/>
          </a:xfrm>
          <a:prstGeom prst="line">
            <a:avLst/>
          </a:prstGeom>
          <a:noFill/>
          <a:ln w="19050">
            <a:solidFill>
              <a:srgbClr val="00FF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/>
          <a:lstStyle/>
          <a:p>
            <a:pPr defTabSz="1217892">
              <a:defRPr/>
            </a:pPr>
            <a:endParaRPr lang="en-IN" sz="1200" kern="0">
              <a:solidFill>
                <a:srgbClr val="00FFFE"/>
              </a:solidFill>
            </a:endParaRP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3224166" y="840041"/>
            <a:ext cx="609539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</a:rPr>
              <a:t>AC</a:t>
            </a:r>
            <a:r>
              <a:rPr lang="en-US" altLang="en-US" sz="1200" baseline="30000" dirty="0" smtClean="0">
                <a:solidFill>
                  <a:srgbClr val="00FFFE"/>
                </a:solidFill>
                <a:latin typeface="Bookman Old Style" pitchFamily="18" charset="0"/>
              </a:rPr>
              <a:t>2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3214681" y="1075553"/>
            <a:ext cx="645819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</a:rPr>
              <a:t>PR</a:t>
            </a:r>
            <a:r>
              <a:rPr lang="en-US" altLang="en-US" sz="1200" baseline="30000" dirty="0" smtClean="0">
                <a:solidFill>
                  <a:srgbClr val="00FFFE"/>
                </a:solidFill>
                <a:latin typeface="Bookman Old Style" pitchFamily="18" charset="0"/>
              </a:rPr>
              <a:t>2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1887833" y="959702"/>
            <a:ext cx="281799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</a:rPr>
              <a:t>=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2186271" y="1102957"/>
            <a:ext cx="295548" cy="0"/>
          </a:xfrm>
          <a:prstGeom prst="line">
            <a:avLst/>
          </a:prstGeom>
          <a:noFill/>
          <a:ln w="19050">
            <a:solidFill>
              <a:srgbClr val="00FF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/>
          <a:lstStyle/>
          <a:p>
            <a:pPr defTabSz="1217892">
              <a:defRPr/>
            </a:pPr>
            <a:endParaRPr lang="en-IN" sz="1200" kern="0">
              <a:solidFill>
                <a:srgbClr val="00FFFE"/>
              </a:solidFill>
            </a:endParaRP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2116937" y="840041"/>
            <a:ext cx="609539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</a:rPr>
              <a:t>AB</a:t>
            </a:r>
            <a:r>
              <a:rPr lang="en-US" altLang="en-US" sz="1200" baseline="30000" dirty="0" smtClean="0">
                <a:solidFill>
                  <a:srgbClr val="00FFFE"/>
                </a:solidFill>
                <a:latin typeface="Bookman Old Style" pitchFamily="18" charset="0"/>
              </a:rPr>
              <a:t>2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2107452" y="1075553"/>
            <a:ext cx="619023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</a:rPr>
              <a:t>PQ</a:t>
            </a:r>
            <a:r>
              <a:rPr lang="en-US" altLang="en-US" sz="1200" baseline="30000" dirty="0" smtClean="0">
                <a:solidFill>
                  <a:srgbClr val="00FFFE"/>
                </a:solidFill>
                <a:latin typeface="Bookman Old Style" pitchFamily="18" charset="0"/>
              </a:rPr>
              <a:t>2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71493" y="618351"/>
            <a:ext cx="1208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200" b="1" dirty="0">
                <a:solidFill>
                  <a:srgbClr val="00FFFE"/>
                </a:solidFill>
                <a:latin typeface="Symbol" pitchFamily="18" charset="2"/>
              </a:rPr>
              <a:t>D</a:t>
            </a:r>
            <a:r>
              <a:rPr lang="en-US" altLang="en-US" sz="1200" b="1" dirty="0">
                <a:solidFill>
                  <a:srgbClr val="00FFFE"/>
                </a:solidFill>
                <a:latin typeface="Bookman Old Style" pitchFamily="18" charset="0"/>
              </a:rPr>
              <a:t>ABC</a:t>
            </a:r>
            <a:r>
              <a:rPr lang="en-US" altLang="en-US" sz="1200" b="1" dirty="0">
                <a:solidFill>
                  <a:srgbClr val="00FFFE"/>
                </a:solidFill>
              </a:rPr>
              <a:t> </a:t>
            </a:r>
            <a:r>
              <a:rPr lang="en-US" altLang="en-US" sz="1200" b="1" dirty="0">
                <a:solidFill>
                  <a:srgbClr val="00FFFE"/>
                </a:solidFill>
                <a:latin typeface="Symbol" pitchFamily="18" charset="2"/>
              </a:rPr>
              <a:t>~</a:t>
            </a:r>
            <a:r>
              <a:rPr lang="en-US" altLang="en-US" sz="1200" b="1" dirty="0">
                <a:solidFill>
                  <a:srgbClr val="00FFFE"/>
                </a:solidFill>
              </a:rPr>
              <a:t> </a:t>
            </a:r>
            <a:r>
              <a:rPr lang="en-US" altLang="en-US" sz="1200" b="1" dirty="0">
                <a:solidFill>
                  <a:srgbClr val="00FFFE"/>
                </a:solidFill>
                <a:latin typeface="Symbol" pitchFamily="18" charset="2"/>
              </a:rPr>
              <a:t>D</a:t>
            </a:r>
            <a:r>
              <a:rPr lang="en-US" altLang="en-US" sz="1200" b="1" dirty="0">
                <a:solidFill>
                  <a:srgbClr val="00FFFE"/>
                </a:solidFill>
                <a:latin typeface="Bookman Old Style" pitchFamily="18" charset="0"/>
              </a:rPr>
              <a:t>PQR</a:t>
            </a:r>
            <a:endParaRPr lang="en-US" sz="1400" b="1" dirty="0">
              <a:solidFill>
                <a:srgbClr val="00FFF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00200" y="1745218"/>
            <a:ext cx="33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800" b="1" dirty="0" smtClean="0">
                <a:solidFill>
                  <a:srgbClr val="FFFF00"/>
                </a:solidFill>
                <a:effectLst>
                  <a:glow rad="25400">
                    <a:srgbClr val="FFFF00">
                      <a:alpha val="60000"/>
                    </a:srgbClr>
                  </a:glow>
                </a:effectLst>
                <a:latin typeface="Bookman Old Style" panose="02050604050505020204" pitchFamily="18" charset="0"/>
              </a:rPr>
              <a:t>A</a:t>
            </a:r>
            <a:endParaRPr lang="en-US" sz="1800" b="1" dirty="0">
              <a:solidFill>
                <a:srgbClr val="FFFF00"/>
              </a:solidFill>
              <a:effectLst>
                <a:glow rad="25400">
                  <a:srgbClr val="FFFF00">
                    <a:alpha val="6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2000" y="3786927"/>
            <a:ext cx="33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800" b="1" dirty="0" smtClean="0">
                <a:solidFill>
                  <a:srgbClr val="FFFF00"/>
                </a:solidFill>
                <a:effectLst>
                  <a:glow rad="25400">
                    <a:srgbClr val="FFFF00">
                      <a:alpha val="60000"/>
                    </a:srgbClr>
                  </a:glow>
                </a:effectLst>
                <a:latin typeface="Bookman Old Style" panose="02050604050505020204" pitchFamily="18" charset="0"/>
              </a:rPr>
              <a:t>B</a:t>
            </a:r>
            <a:endParaRPr lang="en-US" sz="1800" b="1" dirty="0">
              <a:solidFill>
                <a:srgbClr val="FFFF00"/>
              </a:solidFill>
              <a:effectLst>
                <a:glow rad="25400">
                  <a:srgbClr val="FFFF00">
                    <a:alpha val="6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35637" y="3786927"/>
            <a:ext cx="33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800" b="1" dirty="0" smtClean="0">
                <a:solidFill>
                  <a:srgbClr val="FFFF00"/>
                </a:solidFill>
                <a:effectLst>
                  <a:glow rad="25400">
                    <a:srgbClr val="FFFF00">
                      <a:alpha val="60000"/>
                    </a:srgbClr>
                  </a:glow>
                </a:effectLst>
                <a:latin typeface="Bookman Old Style" panose="02050604050505020204" pitchFamily="18" charset="0"/>
              </a:rPr>
              <a:t>C</a:t>
            </a:r>
            <a:endParaRPr lang="en-US" sz="1800" b="1" dirty="0">
              <a:solidFill>
                <a:srgbClr val="FFFF00"/>
              </a:solidFill>
              <a:effectLst>
                <a:glow rad="25400">
                  <a:srgbClr val="FFFF00">
                    <a:alpha val="6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0" name="Isosceles Triangle 29"/>
          <p:cNvSpPr/>
          <p:nvPr/>
        </p:nvSpPr>
        <p:spPr>
          <a:xfrm>
            <a:off x="4184655" y="2614911"/>
            <a:ext cx="1957586" cy="1204670"/>
          </a:xfrm>
          <a:prstGeom prst="triangle">
            <a:avLst>
              <a:gd name="adj" fmla="val 31142"/>
            </a:avLst>
          </a:prstGeom>
          <a:noFill/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7551" y="2343150"/>
            <a:ext cx="33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FFFF00"/>
                </a:solidFill>
                <a:effectLst>
                  <a:glow rad="25400">
                    <a:srgbClr val="FFFF00">
                      <a:alpha val="60000"/>
                    </a:srgbClr>
                  </a:glow>
                </a:effectLst>
                <a:latin typeface="Bookman Old Style" panose="02050604050505020204" pitchFamily="18" charset="0"/>
              </a:defRPr>
            </a:lvl1pPr>
          </a:lstStyle>
          <a:p>
            <a:pPr defTabSz="914400"/>
            <a:r>
              <a:rPr lang="en-US" sz="1800" dirty="0"/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38600" y="3786927"/>
            <a:ext cx="33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FFFF00"/>
                </a:solidFill>
                <a:effectLst>
                  <a:glow rad="25400">
                    <a:srgbClr val="FFFF00">
                      <a:alpha val="60000"/>
                    </a:srgbClr>
                  </a:glow>
                </a:effectLst>
                <a:latin typeface="Bookman Old Style" panose="02050604050505020204" pitchFamily="18" charset="0"/>
              </a:defRPr>
            </a:lvl1pPr>
          </a:lstStyle>
          <a:p>
            <a:pPr defTabSz="914400"/>
            <a:r>
              <a:rPr lang="en-US" sz="1800" dirty="0"/>
              <a:t>Q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43600" y="3786927"/>
            <a:ext cx="33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FFFF00"/>
                </a:solidFill>
                <a:effectLst>
                  <a:glow rad="25400">
                    <a:srgbClr val="FFFF00">
                      <a:alpha val="60000"/>
                    </a:srgbClr>
                  </a:glow>
                </a:effectLst>
                <a:latin typeface="Bookman Old Style" panose="02050604050505020204" pitchFamily="18" charset="0"/>
              </a:defRPr>
            </a:lvl1pPr>
          </a:lstStyle>
          <a:p>
            <a:pPr defTabSz="914400"/>
            <a:r>
              <a:rPr lang="en-US" sz="1800" dirty="0"/>
              <a:t>R</a:t>
            </a:r>
          </a:p>
        </p:txBody>
      </p:sp>
      <p:cxnSp>
        <p:nvCxnSpPr>
          <p:cNvPr id="34" name="Straight Connector 33"/>
          <p:cNvCxnSpPr>
            <a:endCxn id="96" idx="3"/>
          </p:cNvCxnSpPr>
          <p:nvPr/>
        </p:nvCxnSpPr>
        <p:spPr>
          <a:xfrm flipH="1">
            <a:off x="1784882" y="2063854"/>
            <a:ext cx="1606" cy="1755727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805357" y="2648534"/>
            <a:ext cx="122" cy="1154138"/>
          </a:xfrm>
          <a:prstGeom prst="line">
            <a:avLst/>
          </a:prstGeom>
          <a:noFill/>
          <a:ln w="38100">
            <a:solidFill>
              <a:schemeClr val="bg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reeform 35"/>
          <p:cNvSpPr/>
          <p:nvPr/>
        </p:nvSpPr>
        <p:spPr>
          <a:xfrm>
            <a:off x="1646770" y="3668179"/>
            <a:ext cx="124032" cy="140570"/>
          </a:xfrm>
          <a:custGeom>
            <a:avLst/>
            <a:gdLst>
              <a:gd name="connsiteX0" fmla="*/ 142875 w 142875"/>
              <a:gd name="connsiteY0" fmla="*/ 0 h 161925"/>
              <a:gd name="connsiteX1" fmla="*/ 0 w 142875"/>
              <a:gd name="connsiteY1" fmla="*/ 0 h 161925"/>
              <a:gd name="connsiteX2" fmla="*/ 0 w 142875"/>
              <a:gd name="connsiteY2" fmla="*/ 16192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161925">
                <a:moveTo>
                  <a:pt x="142875" y="0"/>
                </a:moveTo>
                <a:lnTo>
                  <a:pt x="0" y="0"/>
                </a:lnTo>
                <a:lnTo>
                  <a:pt x="0" y="161925"/>
                </a:lnTo>
              </a:path>
            </a:pathLst>
          </a:custGeom>
          <a:noFill/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21111" y="3786927"/>
            <a:ext cx="33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800" b="1" dirty="0" smtClean="0">
                <a:solidFill>
                  <a:srgbClr val="FFFF00"/>
                </a:solidFill>
                <a:effectLst>
                  <a:glow rad="25400">
                    <a:srgbClr val="FFFF00">
                      <a:alpha val="60000"/>
                    </a:srgbClr>
                  </a:glow>
                </a:effectLst>
                <a:latin typeface="Bookman Old Style" panose="02050604050505020204" pitchFamily="18" charset="0"/>
              </a:rPr>
              <a:t>D</a:t>
            </a:r>
            <a:endParaRPr lang="en-US" sz="1800" b="1" dirty="0">
              <a:solidFill>
                <a:srgbClr val="FFFF00"/>
              </a:solidFill>
              <a:effectLst>
                <a:glow rad="25400">
                  <a:srgbClr val="FFFF00">
                    <a:alpha val="60000"/>
                  </a:srgbClr>
                </a:glo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39463" y="3786927"/>
            <a:ext cx="33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FFFF00"/>
                </a:solidFill>
                <a:effectLst>
                  <a:glow rad="25400">
                    <a:srgbClr val="FFFF00">
                      <a:alpha val="60000"/>
                    </a:srgbClr>
                  </a:glow>
                </a:effectLst>
                <a:latin typeface="Bookman Old Style" panose="02050604050505020204" pitchFamily="18" charset="0"/>
              </a:defRPr>
            </a:lvl1pPr>
          </a:lstStyle>
          <a:p>
            <a:pPr defTabSz="914400"/>
            <a:r>
              <a:rPr lang="en-US" sz="1800" dirty="0"/>
              <a:t>S</a:t>
            </a:r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6625565" y="590550"/>
            <a:ext cx="848064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err="1" smtClean="0">
                <a:solidFill>
                  <a:srgbClr val="00FFFE"/>
                </a:solidFill>
                <a:latin typeface="Bookman Old Style" pitchFamily="18" charset="0"/>
              </a:rPr>
              <a:t>ar</a:t>
            </a: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</a:rPr>
              <a:t> (ABC</a:t>
            </a:r>
            <a:r>
              <a:rPr lang="en-US" altLang="en-US" sz="1200" dirty="0">
                <a:solidFill>
                  <a:srgbClr val="00FFFE"/>
                </a:solidFill>
                <a:latin typeface="Bookman Old Style" pitchFamily="18" charset="0"/>
              </a:rPr>
              <a:t>)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6625565" y="826062"/>
            <a:ext cx="855436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err="1" smtClean="0">
                <a:solidFill>
                  <a:srgbClr val="00FFFE"/>
                </a:solidFill>
                <a:latin typeface="Bookman Old Style" pitchFamily="18" charset="0"/>
              </a:rPr>
              <a:t>ar</a:t>
            </a: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</a:rPr>
              <a:t> (PQR</a:t>
            </a:r>
            <a:r>
              <a:rPr lang="en-US" altLang="en-US" sz="1200" dirty="0">
                <a:solidFill>
                  <a:srgbClr val="00FFFE"/>
                </a:solidFill>
                <a:latin typeface="Bookman Old Style" pitchFamily="18" charset="0"/>
              </a:rPr>
              <a:t>)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7351253" y="826062"/>
            <a:ext cx="281799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</a:rPr>
              <a:t>=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42" name="Line 27"/>
          <p:cNvSpPr>
            <a:spLocks noChangeShapeType="1"/>
          </p:cNvSpPr>
          <p:nvPr/>
        </p:nvSpPr>
        <p:spPr bwMode="auto">
          <a:xfrm>
            <a:off x="6702896" y="862996"/>
            <a:ext cx="696883" cy="0"/>
          </a:xfrm>
          <a:prstGeom prst="line">
            <a:avLst/>
          </a:prstGeom>
          <a:noFill/>
          <a:ln w="19050">
            <a:solidFill>
              <a:srgbClr val="00FF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/>
          <a:lstStyle/>
          <a:p>
            <a:pPr defTabSz="1217892">
              <a:defRPr/>
            </a:pPr>
            <a:endParaRPr lang="en-IN" sz="1200" kern="0">
              <a:solidFill>
                <a:srgbClr val="FFFF00"/>
              </a:solidFill>
            </a:endParaRP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7548565" y="590550"/>
            <a:ext cx="1203258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</a:rPr>
              <a:t>½ </a:t>
            </a:r>
            <a:r>
              <a:rPr lang="en-US" altLang="en-US" sz="1200" dirty="0">
                <a:solidFill>
                  <a:srgbClr val="00FFFE"/>
                </a:solidFill>
                <a:latin typeface="Bookman Old Style" pitchFamily="18" charset="0"/>
                <a:sym typeface="Symbol"/>
              </a:rPr>
              <a:t> BC </a:t>
            </a: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  <a:sym typeface="Symbol"/>
              </a:rPr>
              <a:t> AD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7595575" y="858445"/>
            <a:ext cx="1104790" cy="0"/>
          </a:xfrm>
          <a:prstGeom prst="line">
            <a:avLst/>
          </a:prstGeom>
          <a:noFill/>
          <a:ln w="19050">
            <a:solidFill>
              <a:srgbClr val="00FF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/>
          <a:lstStyle/>
          <a:p>
            <a:pPr defTabSz="1217892">
              <a:defRPr/>
            </a:pPr>
            <a:endParaRPr lang="en-IN" sz="1200" kern="0">
              <a:solidFill>
                <a:srgbClr val="FFFF00"/>
              </a:solidFill>
            </a:endParaRPr>
          </a:p>
        </p:txBody>
      </p:sp>
      <p:sp>
        <p:nvSpPr>
          <p:cNvPr id="45" name="Text Box 28"/>
          <p:cNvSpPr txBox="1">
            <a:spLocks noChangeArrowheads="1"/>
          </p:cNvSpPr>
          <p:nvPr/>
        </p:nvSpPr>
        <p:spPr bwMode="auto">
          <a:xfrm>
            <a:off x="7548565" y="826062"/>
            <a:ext cx="1203258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</a:rPr>
              <a:t>½ </a:t>
            </a:r>
            <a:r>
              <a:rPr lang="en-US" altLang="en-US" sz="1200" dirty="0">
                <a:solidFill>
                  <a:srgbClr val="00FFFE"/>
                </a:solidFill>
                <a:latin typeface="Bookman Old Style" pitchFamily="18" charset="0"/>
                <a:sym typeface="Symbol"/>
              </a:rPr>
              <a:t> </a:t>
            </a: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  <a:sym typeface="Symbol"/>
              </a:rPr>
              <a:t>QR  PS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6636716" y="1123950"/>
            <a:ext cx="1091056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err="1">
                <a:solidFill>
                  <a:srgbClr val="00FFFE"/>
                </a:solidFill>
                <a:latin typeface="Bookman Old Style" pitchFamily="18" charset="0"/>
              </a:rPr>
              <a:t>ar</a:t>
            </a:r>
            <a:r>
              <a:rPr lang="en-US" altLang="en-US" sz="1200" dirty="0">
                <a:solidFill>
                  <a:srgbClr val="00FFFE"/>
                </a:solidFill>
                <a:latin typeface="Bookman Old Style" pitchFamily="18" charset="0"/>
              </a:rPr>
              <a:t> (ABC)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6636716" y="1381394"/>
            <a:ext cx="1100540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err="1">
                <a:solidFill>
                  <a:srgbClr val="00FFFE"/>
                </a:solidFill>
                <a:latin typeface="Bookman Old Style" pitchFamily="18" charset="0"/>
              </a:rPr>
              <a:t>ar</a:t>
            </a:r>
            <a:r>
              <a:rPr lang="en-US" altLang="en-US" sz="1200" dirty="0">
                <a:solidFill>
                  <a:srgbClr val="00FFFE"/>
                </a:solidFill>
                <a:latin typeface="Bookman Old Style" pitchFamily="18" charset="0"/>
              </a:rPr>
              <a:t> (PQR)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7353555" y="1243611"/>
            <a:ext cx="281799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</a:rPr>
              <a:t>=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49" name="Line 27"/>
          <p:cNvSpPr>
            <a:spLocks noChangeShapeType="1"/>
          </p:cNvSpPr>
          <p:nvPr/>
        </p:nvSpPr>
        <p:spPr bwMode="auto">
          <a:xfrm>
            <a:off x="6705198" y="1396396"/>
            <a:ext cx="696883" cy="0"/>
          </a:xfrm>
          <a:prstGeom prst="line">
            <a:avLst/>
          </a:prstGeom>
          <a:noFill/>
          <a:ln w="19050">
            <a:solidFill>
              <a:srgbClr val="00FF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/>
          <a:lstStyle/>
          <a:p>
            <a:pPr defTabSz="1217892">
              <a:defRPr/>
            </a:pPr>
            <a:endParaRPr lang="en-IN" sz="1200" kern="0">
              <a:solidFill>
                <a:srgbClr val="00FFFE"/>
              </a:solidFill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666350" y="285750"/>
            <a:ext cx="1369805" cy="2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defTabSz="1217892">
              <a:spcBef>
                <a:spcPct val="50000"/>
              </a:spcBef>
            </a:pPr>
            <a:r>
              <a:rPr lang="en-US" altLang="en-US" sz="1200" b="1" u="sng" dirty="0" smtClean="0">
                <a:solidFill>
                  <a:srgbClr val="FF9900"/>
                </a:solidFill>
                <a:latin typeface="Bookman Old Style" pitchFamily="18" charset="0"/>
              </a:rPr>
              <a:t>Proof</a:t>
            </a:r>
            <a:r>
              <a:rPr lang="en-US" altLang="en-US" sz="1200" b="1" dirty="0" smtClean="0">
                <a:solidFill>
                  <a:srgbClr val="FF9900"/>
                </a:solidFill>
                <a:latin typeface="Bookman Old Style" pitchFamily="18" charset="0"/>
              </a:rPr>
              <a:t> </a:t>
            </a:r>
            <a:r>
              <a:rPr lang="en-US" altLang="en-US" sz="1200" b="1" dirty="0">
                <a:solidFill>
                  <a:srgbClr val="FF9900"/>
                </a:solidFill>
                <a:latin typeface="Bookman Old Style" pitchFamily="18" charset="0"/>
              </a:rPr>
              <a:t>:</a:t>
            </a:r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6715753" y="1929854"/>
            <a:ext cx="432620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  <a:sym typeface="Symbol"/>
              </a:rPr>
              <a:t>AB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52" name="Line 27"/>
          <p:cNvSpPr>
            <a:spLocks noChangeShapeType="1"/>
          </p:cNvSpPr>
          <p:nvPr/>
        </p:nvSpPr>
        <p:spPr bwMode="auto">
          <a:xfrm>
            <a:off x="6802775" y="2162034"/>
            <a:ext cx="222288" cy="0"/>
          </a:xfrm>
          <a:prstGeom prst="line">
            <a:avLst/>
          </a:prstGeom>
          <a:noFill/>
          <a:ln w="19050">
            <a:solidFill>
              <a:srgbClr val="00FF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/>
          <a:lstStyle/>
          <a:p>
            <a:pPr defTabSz="1217892">
              <a:defRPr/>
            </a:pPr>
            <a:endParaRPr lang="en-IN" sz="1200" kern="0">
              <a:solidFill>
                <a:srgbClr val="FFFF00"/>
              </a:solidFill>
            </a:endParaRPr>
          </a:p>
        </p:txBody>
      </p: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6715753" y="2129651"/>
            <a:ext cx="447047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  <a:sym typeface="Symbol"/>
              </a:rPr>
              <a:t>PQ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54" name="Line 27"/>
          <p:cNvSpPr>
            <a:spLocks noChangeShapeType="1"/>
          </p:cNvSpPr>
          <p:nvPr/>
        </p:nvSpPr>
        <p:spPr bwMode="auto">
          <a:xfrm>
            <a:off x="7368182" y="2162034"/>
            <a:ext cx="220087" cy="0"/>
          </a:xfrm>
          <a:prstGeom prst="line">
            <a:avLst/>
          </a:prstGeom>
          <a:noFill/>
          <a:ln w="19050">
            <a:solidFill>
              <a:srgbClr val="00FF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/>
          <a:lstStyle/>
          <a:p>
            <a:pPr defTabSz="1217892">
              <a:defRPr/>
            </a:pPr>
            <a:endParaRPr lang="en-IN" sz="1200" kern="0">
              <a:solidFill>
                <a:srgbClr val="FFFF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282954" y="2129651"/>
            <a:ext cx="4283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200" b="1" dirty="0" smtClean="0">
                <a:solidFill>
                  <a:srgbClr val="00FFFE"/>
                </a:solidFill>
                <a:latin typeface="Bookman Old Style" pitchFamily="18" charset="0"/>
                <a:sym typeface="Symbol"/>
              </a:rPr>
              <a:t>QR</a:t>
            </a:r>
            <a:endParaRPr lang="en-US" sz="1200" b="1" dirty="0">
              <a:solidFill>
                <a:srgbClr val="00FFF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282954" y="1929854"/>
            <a:ext cx="4302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en-US" sz="1200" b="1" dirty="0" smtClean="0">
                <a:solidFill>
                  <a:srgbClr val="00FFFE"/>
                </a:solidFill>
                <a:latin typeface="Bookman Old Style" pitchFamily="18" charset="0"/>
                <a:sym typeface="Symbol"/>
              </a:rPr>
              <a:t>BC</a:t>
            </a:r>
            <a:endParaRPr lang="en-US" sz="1200" b="1" dirty="0">
              <a:solidFill>
                <a:srgbClr val="00FFF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095179" y="2023534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200" b="1" dirty="0" smtClean="0">
                <a:solidFill>
                  <a:srgbClr val="00FFFE"/>
                </a:solidFill>
                <a:latin typeface="Bookman Old Style" pitchFamily="18" charset="0"/>
                <a:sym typeface="Symbol"/>
              </a:rPr>
              <a:t>=</a:t>
            </a:r>
            <a:endParaRPr lang="en-US" sz="1200" b="1" dirty="0">
              <a:solidFill>
                <a:srgbClr val="00FFF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05600" y="2406648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200" b="1" dirty="0" smtClean="0">
                <a:solidFill>
                  <a:srgbClr val="00FFFE"/>
                </a:solidFill>
                <a:latin typeface="Symbol" pitchFamily="18" charset="2"/>
              </a:rPr>
              <a:t>Ð</a:t>
            </a:r>
            <a:r>
              <a:rPr lang="en-US" altLang="en-US" sz="1200" b="1" dirty="0" smtClean="0">
                <a:solidFill>
                  <a:srgbClr val="00FFFE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srgbClr val="00FFF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636716" y="2667682"/>
            <a:ext cx="12153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200" b="1" dirty="0" smtClean="0">
                <a:solidFill>
                  <a:srgbClr val="00FFFE"/>
                </a:solidFill>
                <a:latin typeface="Symbol" pitchFamily="18" charset="2"/>
              </a:rPr>
              <a:t>D</a:t>
            </a:r>
            <a:r>
              <a:rPr lang="en-US" altLang="en-US" sz="1200" b="1" dirty="0" smtClean="0">
                <a:solidFill>
                  <a:srgbClr val="00FFFE"/>
                </a:solidFill>
                <a:latin typeface="Bookman Old Style" pitchFamily="18" charset="0"/>
              </a:rPr>
              <a:t>ADB</a:t>
            </a:r>
            <a:r>
              <a:rPr lang="en-US" altLang="en-US" sz="1200" b="1" dirty="0" smtClean="0">
                <a:solidFill>
                  <a:srgbClr val="00FFFE"/>
                </a:solidFill>
              </a:rPr>
              <a:t> </a:t>
            </a:r>
            <a:r>
              <a:rPr lang="en-US" altLang="en-US" sz="1200" b="1" dirty="0">
                <a:solidFill>
                  <a:srgbClr val="00FFFE"/>
                </a:solidFill>
                <a:latin typeface="Symbol" pitchFamily="18" charset="2"/>
              </a:rPr>
              <a:t>~</a:t>
            </a:r>
            <a:r>
              <a:rPr lang="en-US" altLang="en-US" sz="1200" b="1" dirty="0">
                <a:solidFill>
                  <a:srgbClr val="00FFFE"/>
                </a:solidFill>
              </a:rPr>
              <a:t> </a:t>
            </a:r>
            <a:r>
              <a:rPr lang="en-US" altLang="en-US" sz="1200" b="1" dirty="0" smtClean="0">
                <a:solidFill>
                  <a:srgbClr val="00FFFE"/>
                </a:solidFill>
                <a:latin typeface="Symbol" pitchFamily="18" charset="2"/>
              </a:rPr>
              <a:t>D</a:t>
            </a:r>
            <a:r>
              <a:rPr lang="en-US" altLang="en-US" sz="1200" b="1" dirty="0" smtClean="0">
                <a:solidFill>
                  <a:srgbClr val="00FFFE"/>
                </a:solidFill>
                <a:latin typeface="Bookman Old Style" pitchFamily="18" charset="0"/>
              </a:rPr>
              <a:t>PSQ</a:t>
            </a:r>
            <a:endParaRPr lang="en-US" sz="1400" b="1" dirty="0">
              <a:solidFill>
                <a:srgbClr val="00FFFE"/>
              </a:solidFill>
            </a:endParaRPr>
          </a:p>
        </p:txBody>
      </p: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6715752" y="2886147"/>
            <a:ext cx="447047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  <a:sym typeface="Symbol"/>
              </a:rPr>
              <a:t>AD 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64" name="Line 27"/>
          <p:cNvSpPr>
            <a:spLocks noChangeShapeType="1"/>
          </p:cNvSpPr>
          <p:nvPr/>
        </p:nvSpPr>
        <p:spPr bwMode="auto">
          <a:xfrm>
            <a:off x="6823091" y="3118327"/>
            <a:ext cx="222288" cy="0"/>
          </a:xfrm>
          <a:prstGeom prst="line">
            <a:avLst/>
          </a:prstGeom>
          <a:noFill/>
          <a:ln w="19050">
            <a:solidFill>
              <a:srgbClr val="00FF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/>
          <a:lstStyle/>
          <a:p>
            <a:pPr defTabSz="1217892">
              <a:defRPr/>
            </a:pPr>
            <a:endParaRPr lang="en-IN" sz="1200" kern="0">
              <a:solidFill>
                <a:srgbClr val="FFFF00"/>
              </a:solidFill>
            </a:endParaRPr>
          </a:p>
        </p:txBody>
      </p:sp>
      <p:sp>
        <p:nvSpPr>
          <p:cNvPr id="65" name="Text Box 28"/>
          <p:cNvSpPr txBox="1">
            <a:spLocks noChangeArrowheads="1"/>
          </p:cNvSpPr>
          <p:nvPr/>
        </p:nvSpPr>
        <p:spPr bwMode="auto">
          <a:xfrm>
            <a:off x="6715753" y="3085944"/>
            <a:ext cx="447047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  <a:sym typeface="Symbol"/>
              </a:rPr>
              <a:t>PS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66" name="Line 27"/>
          <p:cNvSpPr>
            <a:spLocks noChangeShapeType="1"/>
          </p:cNvSpPr>
          <p:nvPr/>
        </p:nvSpPr>
        <p:spPr bwMode="auto">
          <a:xfrm>
            <a:off x="7409137" y="3118327"/>
            <a:ext cx="220087" cy="0"/>
          </a:xfrm>
          <a:prstGeom prst="line">
            <a:avLst/>
          </a:prstGeom>
          <a:noFill/>
          <a:ln w="19050">
            <a:solidFill>
              <a:srgbClr val="00FF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/>
          <a:lstStyle/>
          <a:p>
            <a:pPr defTabSz="1217892">
              <a:defRPr/>
            </a:pPr>
            <a:endParaRPr lang="en-IN" sz="1200" kern="0">
              <a:solidFill>
                <a:srgbClr val="FFFF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323909" y="3085944"/>
            <a:ext cx="4090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200" b="1" dirty="0" smtClean="0">
                <a:solidFill>
                  <a:srgbClr val="00FFFE"/>
                </a:solidFill>
                <a:latin typeface="Bookman Old Style" pitchFamily="18" charset="0"/>
                <a:sym typeface="Symbol"/>
              </a:rPr>
              <a:t>PQ</a:t>
            </a:r>
            <a:endParaRPr lang="en-US" sz="1200" b="1" dirty="0">
              <a:solidFill>
                <a:srgbClr val="00FFF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323909" y="2886147"/>
            <a:ext cx="4302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en-US" sz="1200" b="1" dirty="0" smtClean="0">
                <a:solidFill>
                  <a:srgbClr val="00FFFE"/>
                </a:solidFill>
                <a:latin typeface="Bookman Old Style" pitchFamily="18" charset="0"/>
                <a:sym typeface="Symbol"/>
              </a:rPr>
              <a:t>AB</a:t>
            </a:r>
            <a:endParaRPr lang="en-US" sz="1200" b="1" dirty="0">
              <a:solidFill>
                <a:srgbClr val="00FFFE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095179" y="2979827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200" b="1" dirty="0" smtClean="0">
                <a:solidFill>
                  <a:srgbClr val="00FFFE"/>
                </a:solidFill>
                <a:latin typeface="Bookman Old Style" pitchFamily="18" charset="0"/>
                <a:sym typeface="Symbol"/>
              </a:rPr>
              <a:t>=</a:t>
            </a:r>
            <a:endParaRPr lang="en-US" sz="1200" b="1" dirty="0">
              <a:solidFill>
                <a:srgbClr val="00FFFE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531403" y="1123950"/>
            <a:ext cx="447047" cy="534441"/>
            <a:chOff x="7593183" y="1123950"/>
            <a:chExt cx="447047" cy="534441"/>
          </a:xfrm>
        </p:grpSpPr>
        <p:sp>
          <p:nvSpPr>
            <p:cNvPr id="72" name="Text Box 28"/>
            <p:cNvSpPr txBox="1">
              <a:spLocks noChangeArrowheads="1"/>
            </p:cNvSpPr>
            <p:nvPr/>
          </p:nvSpPr>
          <p:spPr bwMode="auto">
            <a:xfrm>
              <a:off x="7593183" y="1123950"/>
              <a:ext cx="432620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BC 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/>
          </p:nvSpPr>
          <p:spPr bwMode="auto">
            <a:xfrm>
              <a:off x="7683788" y="1396396"/>
              <a:ext cx="223572" cy="0"/>
            </a:xfrm>
            <a:prstGeom prst="line">
              <a:avLst/>
            </a:prstGeom>
            <a:noFill/>
            <a:ln w="19050">
              <a:solidFill>
                <a:srgbClr val="00FF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200" kern="0">
                <a:solidFill>
                  <a:srgbClr val="00FFFE"/>
                </a:solidFill>
              </a:endParaRPr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7593183" y="1381394"/>
              <a:ext cx="447047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QR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983174" y="1123950"/>
            <a:ext cx="430247" cy="534441"/>
            <a:chOff x="8044954" y="1123950"/>
            <a:chExt cx="430247" cy="534441"/>
          </a:xfrm>
        </p:grpSpPr>
        <p:sp>
          <p:nvSpPr>
            <p:cNvPr id="76" name="Line 27"/>
            <p:cNvSpPr>
              <a:spLocks noChangeShapeType="1"/>
            </p:cNvSpPr>
            <p:nvPr/>
          </p:nvSpPr>
          <p:spPr bwMode="auto">
            <a:xfrm>
              <a:off x="8119177" y="1396396"/>
              <a:ext cx="242096" cy="0"/>
            </a:xfrm>
            <a:prstGeom prst="line">
              <a:avLst/>
            </a:prstGeom>
            <a:noFill/>
            <a:ln w="19050">
              <a:solidFill>
                <a:srgbClr val="00FF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200" kern="0">
                <a:solidFill>
                  <a:srgbClr val="00FFFE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044954" y="1381392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en-US" sz="1200" b="1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PS</a:t>
              </a:r>
              <a:endParaRPr lang="en-US" sz="1200" b="1" dirty="0">
                <a:solidFill>
                  <a:srgbClr val="00FFFE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044954" y="1123950"/>
              <a:ext cx="43024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altLang="en-US" sz="1200" b="1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AD</a:t>
              </a:r>
              <a:endParaRPr lang="en-US" sz="1200" b="1" dirty="0">
                <a:solidFill>
                  <a:srgbClr val="00FFFE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7836003" y="1243611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200" dirty="0">
                <a:solidFill>
                  <a:srgbClr val="00FFFE"/>
                </a:solidFill>
                <a:latin typeface="Bookman Old Style" pitchFamily="18" charset="0"/>
                <a:sym typeface="Symbol"/>
              </a:rPr>
              <a:t></a:t>
            </a:r>
            <a:endParaRPr lang="en-US" sz="1200" dirty="0">
              <a:solidFill>
                <a:srgbClr val="00FFFE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7536368" y="3374266"/>
            <a:ext cx="447047" cy="499960"/>
            <a:chOff x="6878776" y="5320587"/>
            <a:chExt cx="447047" cy="499960"/>
          </a:xfrm>
        </p:grpSpPr>
        <p:sp>
          <p:nvSpPr>
            <p:cNvPr id="81" name="Text Box 28"/>
            <p:cNvSpPr txBox="1">
              <a:spLocks noChangeArrowheads="1"/>
            </p:cNvSpPr>
            <p:nvPr/>
          </p:nvSpPr>
          <p:spPr bwMode="auto">
            <a:xfrm>
              <a:off x="6878776" y="5320587"/>
              <a:ext cx="432620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AB 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  <p:sp>
          <p:nvSpPr>
            <p:cNvPr id="82" name="Line 27"/>
            <p:cNvSpPr>
              <a:spLocks noChangeShapeType="1"/>
            </p:cNvSpPr>
            <p:nvPr/>
          </p:nvSpPr>
          <p:spPr bwMode="auto">
            <a:xfrm>
              <a:off x="6979544" y="5580484"/>
              <a:ext cx="203247" cy="0"/>
            </a:xfrm>
            <a:prstGeom prst="line">
              <a:avLst/>
            </a:prstGeom>
            <a:noFill/>
            <a:ln w="19050">
              <a:solidFill>
                <a:srgbClr val="00FF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200" kern="0">
                <a:solidFill>
                  <a:srgbClr val="00FFFE"/>
                </a:solidFill>
              </a:endParaRPr>
            </a:p>
          </p:txBody>
        </p:sp>
        <p:sp>
          <p:nvSpPr>
            <p:cNvPr id="83" name="Text Box 28"/>
            <p:cNvSpPr txBox="1">
              <a:spLocks noChangeArrowheads="1"/>
            </p:cNvSpPr>
            <p:nvPr/>
          </p:nvSpPr>
          <p:spPr bwMode="auto">
            <a:xfrm>
              <a:off x="6878776" y="5543550"/>
              <a:ext cx="447047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PQ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988139" y="3374264"/>
            <a:ext cx="430247" cy="499964"/>
            <a:chOff x="7330547" y="5320585"/>
            <a:chExt cx="430247" cy="499964"/>
          </a:xfrm>
        </p:grpSpPr>
        <p:sp>
          <p:nvSpPr>
            <p:cNvPr id="85" name="Line 27"/>
            <p:cNvSpPr>
              <a:spLocks noChangeShapeType="1"/>
            </p:cNvSpPr>
            <p:nvPr/>
          </p:nvSpPr>
          <p:spPr bwMode="auto">
            <a:xfrm>
              <a:off x="7415775" y="5580484"/>
              <a:ext cx="220087" cy="0"/>
            </a:xfrm>
            <a:prstGeom prst="line">
              <a:avLst/>
            </a:prstGeom>
            <a:noFill/>
            <a:ln w="19050">
              <a:solidFill>
                <a:srgbClr val="00FF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200" kern="0">
                <a:solidFill>
                  <a:srgbClr val="00FFFE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330547" y="5543550"/>
              <a:ext cx="4090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en-US" sz="1200" b="1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PQ</a:t>
              </a:r>
              <a:endParaRPr lang="en-US" sz="1200" b="1" dirty="0">
                <a:solidFill>
                  <a:srgbClr val="00FFFE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330547" y="5320585"/>
              <a:ext cx="43024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altLang="en-US" sz="1200" b="1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AB</a:t>
              </a:r>
              <a:endParaRPr lang="en-US" sz="1200" b="1" dirty="0">
                <a:solidFill>
                  <a:srgbClr val="00FFFE"/>
                </a:solidFill>
              </a:endParaRPr>
            </a:p>
          </p:txBody>
        </p:sp>
      </p:grp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6636716" y="3882755"/>
            <a:ext cx="1091056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>
                <a:solidFill>
                  <a:srgbClr val="00FFFE"/>
                </a:solidFill>
                <a:latin typeface="Bookman Old Style" pitchFamily="18" charset="0"/>
              </a:rPr>
              <a:t>A(</a:t>
            </a:r>
            <a:r>
              <a:rPr lang="en-US" altLang="en-US" sz="1200" dirty="0">
                <a:solidFill>
                  <a:srgbClr val="00FFFE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altLang="en-US" sz="1200" dirty="0">
                <a:solidFill>
                  <a:srgbClr val="00FFFE"/>
                </a:solidFill>
                <a:latin typeface="Bookman Old Style" pitchFamily="18" charset="0"/>
              </a:rPr>
              <a:t>ABC)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6636716" y="4118267"/>
            <a:ext cx="1100540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>
                <a:solidFill>
                  <a:srgbClr val="00FFFE"/>
                </a:solidFill>
                <a:latin typeface="Bookman Old Style" pitchFamily="18" charset="0"/>
              </a:rPr>
              <a:t>A(</a:t>
            </a:r>
            <a:r>
              <a:rPr lang="en-US" altLang="en-US" sz="1200" dirty="0">
                <a:solidFill>
                  <a:srgbClr val="00FFFE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altLang="en-US" sz="1200" dirty="0">
                <a:solidFill>
                  <a:srgbClr val="00FFFE"/>
                </a:solidFill>
                <a:latin typeface="Bookman Old Style" pitchFamily="18" charset="0"/>
              </a:rPr>
              <a:t>PQR)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7376793" y="4002416"/>
            <a:ext cx="281799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</a:rPr>
              <a:t>=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91" name="Line 27"/>
          <p:cNvSpPr>
            <a:spLocks noChangeShapeType="1"/>
          </p:cNvSpPr>
          <p:nvPr/>
        </p:nvSpPr>
        <p:spPr bwMode="auto">
          <a:xfrm>
            <a:off x="6705600" y="4155201"/>
            <a:ext cx="637186" cy="0"/>
          </a:xfrm>
          <a:prstGeom prst="line">
            <a:avLst/>
          </a:prstGeom>
          <a:noFill/>
          <a:ln w="19050">
            <a:solidFill>
              <a:srgbClr val="00FFF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8" tIns="45719" rIns="91438" bIns="45719"/>
          <a:lstStyle/>
          <a:p>
            <a:pPr defTabSz="1217892">
              <a:defRPr/>
            </a:pPr>
            <a:endParaRPr lang="en-IN" sz="1200" kern="0">
              <a:solidFill>
                <a:srgbClr val="00FFFE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7562609" y="3895302"/>
            <a:ext cx="526114" cy="514345"/>
            <a:chOff x="7562609" y="3895302"/>
            <a:chExt cx="526114" cy="514345"/>
          </a:xfrm>
        </p:grpSpPr>
        <p:sp>
          <p:nvSpPr>
            <p:cNvPr id="93" name="Text Box 28"/>
            <p:cNvSpPr txBox="1">
              <a:spLocks noChangeArrowheads="1"/>
            </p:cNvSpPr>
            <p:nvPr/>
          </p:nvSpPr>
          <p:spPr bwMode="auto">
            <a:xfrm>
              <a:off x="7562609" y="3895302"/>
              <a:ext cx="526114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AB</a:t>
              </a:r>
              <a:r>
                <a:rPr lang="en-US" altLang="en-US" sz="1200" baseline="30000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2</a:t>
              </a:r>
              <a:r>
                <a:rPr lang="en-US" altLang="en-US" sz="1200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  <p:sp>
          <p:nvSpPr>
            <p:cNvPr id="94" name="Line 27"/>
            <p:cNvSpPr>
              <a:spLocks noChangeShapeType="1"/>
            </p:cNvSpPr>
            <p:nvPr/>
          </p:nvSpPr>
          <p:spPr bwMode="auto">
            <a:xfrm>
              <a:off x="7647866" y="4155201"/>
              <a:ext cx="285069" cy="0"/>
            </a:xfrm>
            <a:prstGeom prst="line">
              <a:avLst/>
            </a:prstGeom>
            <a:noFill/>
            <a:ln w="19050">
              <a:solidFill>
                <a:srgbClr val="00FF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200" kern="0">
                <a:solidFill>
                  <a:srgbClr val="00FFFE"/>
                </a:solidFill>
              </a:endParaRPr>
            </a:p>
          </p:txBody>
        </p:sp>
        <p:sp>
          <p:nvSpPr>
            <p:cNvPr id="95" name="Text Box 28"/>
            <p:cNvSpPr txBox="1">
              <a:spLocks noChangeArrowheads="1"/>
            </p:cNvSpPr>
            <p:nvPr/>
          </p:nvSpPr>
          <p:spPr bwMode="auto">
            <a:xfrm>
              <a:off x="7562609" y="4132650"/>
              <a:ext cx="526114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PQ</a:t>
              </a:r>
              <a:r>
                <a:rPr lang="en-US" altLang="en-US" sz="1200" baseline="30000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6" name="Isosceles Triangle 95"/>
          <p:cNvSpPr/>
          <p:nvPr/>
        </p:nvSpPr>
        <p:spPr>
          <a:xfrm>
            <a:off x="904303" y="2079505"/>
            <a:ext cx="2827626" cy="1740076"/>
          </a:xfrm>
          <a:prstGeom prst="triangle">
            <a:avLst>
              <a:gd name="adj" fmla="val 31142"/>
            </a:avLst>
          </a:prstGeom>
          <a:noFill/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97" name="Freeform 96"/>
          <p:cNvSpPr/>
          <p:nvPr/>
        </p:nvSpPr>
        <p:spPr>
          <a:xfrm>
            <a:off x="4684497" y="3685871"/>
            <a:ext cx="139915" cy="118694"/>
          </a:xfrm>
          <a:custGeom>
            <a:avLst/>
            <a:gdLst>
              <a:gd name="connsiteX0" fmla="*/ 142875 w 142875"/>
              <a:gd name="connsiteY0" fmla="*/ 0 h 161925"/>
              <a:gd name="connsiteX1" fmla="*/ 0 w 142875"/>
              <a:gd name="connsiteY1" fmla="*/ 0 h 161925"/>
              <a:gd name="connsiteX2" fmla="*/ 0 w 142875"/>
              <a:gd name="connsiteY2" fmla="*/ 161925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161925">
                <a:moveTo>
                  <a:pt x="142875" y="0"/>
                </a:moveTo>
                <a:lnTo>
                  <a:pt x="0" y="0"/>
                </a:lnTo>
                <a:lnTo>
                  <a:pt x="0" y="161925"/>
                </a:lnTo>
              </a:path>
            </a:pathLst>
          </a:custGeom>
          <a:noFill/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269480" y="2406648"/>
            <a:ext cx="4267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200" b="1" dirty="0" smtClean="0">
                <a:solidFill>
                  <a:srgbClr val="00FFFE"/>
                </a:solidFill>
                <a:latin typeface="Symbol" pitchFamily="18" charset="2"/>
              </a:rPr>
              <a:t>Ð</a:t>
            </a:r>
            <a:r>
              <a:rPr lang="en-US" altLang="en-US" sz="1200" b="1" dirty="0" smtClean="0">
                <a:solidFill>
                  <a:srgbClr val="00FFFE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srgbClr val="00FFF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095179" y="2406648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200" b="1" dirty="0" smtClean="0">
                <a:solidFill>
                  <a:srgbClr val="00FFFE"/>
                </a:solidFill>
                <a:latin typeface="Bookman Old Style" pitchFamily="18" charset="0"/>
              </a:rPr>
              <a:t>=</a:t>
            </a:r>
            <a:endParaRPr lang="en-US" sz="1400" b="1" dirty="0">
              <a:solidFill>
                <a:srgbClr val="00FFFE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927377" y="4135368"/>
            <a:ext cx="4791647" cy="600116"/>
            <a:chOff x="927377" y="4135368"/>
            <a:chExt cx="4791647" cy="600116"/>
          </a:xfrm>
        </p:grpSpPr>
        <p:sp>
          <p:nvSpPr>
            <p:cNvPr id="101" name="Rounded Rectangle 100"/>
            <p:cNvSpPr/>
            <p:nvPr/>
          </p:nvSpPr>
          <p:spPr>
            <a:xfrm>
              <a:off x="929907" y="4135368"/>
              <a:ext cx="4789117" cy="600116"/>
            </a:xfrm>
            <a:prstGeom prst="roundRect">
              <a:avLst/>
            </a:prstGeom>
            <a:solidFill>
              <a:srgbClr val="FF99FF">
                <a:alpha val="20000"/>
              </a:srgb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27377" y="4177061"/>
              <a:ext cx="47876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altLang="en-US" sz="1200" b="1" dirty="0" smtClean="0">
                  <a:solidFill>
                    <a:prstClr val="white"/>
                  </a:solidFill>
                  <a:latin typeface="Bookman Old Style" pitchFamily="18" charset="0"/>
                </a:rPr>
                <a:t>The ratio of  the areas of two similar triangles is equal to the ratio of the squares of their corresponding sides</a:t>
              </a:r>
              <a:endParaRPr 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3" name="Text Box 28"/>
          <p:cNvSpPr txBox="1">
            <a:spLocks noChangeArrowheads="1"/>
          </p:cNvSpPr>
          <p:nvPr/>
        </p:nvSpPr>
        <p:spPr bwMode="auto">
          <a:xfrm>
            <a:off x="7351253" y="590550"/>
            <a:ext cx="281799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</a:rPr>
              <a:t>=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pic>
        <p:nvPicPr>
          <p:cNvPr id="104" name="Picture 6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0932">
            <a:off x="1048643" y="4021680"/>
            <a:ext cx="362552" cy="27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23055">
            <a:off x="1048643" y="4597412"/>
            <a:ext cx="362552" cy="27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Connector 105"/>
          <p:cNvCxnSpPr/>
          <p:nvPr/>
        </p:nvCxnSpPr>
        <p:spPr>
          <a:xfrm flipH="1">
            <a:off x="904303" y="2073567"/>
            <a:ext cx="880579" cy="174007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4175880" y="2604633"/>
            <a:ext cx="624029" cy="123151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2307415" y="2388088"/>
            <a:ext cx="0" cy="286298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H="1">
            <a:off x="5166192" y="2830849"/>
            <a:ext cx="0" cy="1975014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779421" y="2067030"/>
            <a:ext cx="1953594" cy="1750826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797525" y="2615799"/>
            <a:ext cx="1334332" cy="1195838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6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2539" y="3882698"/>
            <a:ext cx="362552" cy="27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6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772460" y="1973931"/>
            <a:ext cx="362552" cy="27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6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98814" y="3868647"/>
            <a:ext cx="362552" cy="27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805927" y="2474461"/>
            <a:ext cx="362552" cy="27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ectangle 115"/>
          <p:cNvSpPr/>
          <p:nvPr/>
        </p:nvSpPr>
        <p:spPr>
          <a:xfrm>
            <a:off x="6609620" y="1678431"/>
            <a:ext cx="1208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200" b="1" dirty="0">
                <a:solidFill>
                  <a:srgbClr val="00FFFE"/>
                </a:solidFill>
                <a:latin typeface="Symbol" pitchFamily="18" charset="2"/>
              </a:rPr>
              <a:t>D</a:t>
            </a:r>
            <a:r>
              <a:rPr lang="en-US" altLang="en-US" sz="1200" b="1" dirty="0">
                <a:solidFill>
                  <a:srgbClr val="00FFFE"/>
                </a:solidFill>
                <a:latin typeface="Bookman Old Style" pitchFamily="18" charset="0"/>
              </a:rPr>
              <a:t>ABC</a:t>
            </a:r>
            <a:r>
              <a:rPr lang="en-US" altLang="en-US" sz="1200" b="1" dirty="0">
                <a:solidFill>
                  <a:srgbClr val="00FFFE"/>
                </a:solidFill>
              </a:rPr>
              <a:t> </a:t>
            </a:r>
            <a:r>
              <a:rPr lang="en-US" altLang="en-US" sz="1200" b="1" dirty="0">
                <a:solidFill>
                  <a:srgbClr val="00FFFE"/>
                </a:solidFill>
                <a:latin typeface="Symbol" pitchFamily="18" charset="2"/>
              </a:rPr>
              <a:t>~</a:t>
            </a:r>
            <a:r>
              <a:rPr lang="en-US" altLang="en-US" sz="1200" b="1" dirty="0">
                <a:solidFill>
                  <a:srgbClr val="00FFFE"/>
                </a:solidFill>
              </a:rPr>
              <a:t> </a:t>
            </a:r>
            <a:r>
              <a:rPr lang="en-US" altLang="en-US" sz="1200" b="1" dirty="0">
                <a:solidFill>
                  <a:srgbClr val="00FFFE"/>
                </a:solidFill>
                <a:latin typeface="Symbol" pitchFamily="18" charset="2"/>
              </a:rPr>
              <a:t>D</a:t>
            </a:r>
            <a:r>
              <a:rPr lang="en-US" altLang="en-US" sz="1200" b="1" dirty="0">
                <a:solidFill>
                  <a:srgbClr val="00FFFE"/>
                </a:solidFill>
                <a:latin typeface="Bookman Old Style" pitchFamily="18" charset="0"/>
              </a:rPr>
              <a:t>PQR</a:t>
            </a:r>
            <a:endParaRPr lang="en-US" sz="1400" b="1" dirty="0">
              <a:solidFill>
                <a:srgbClr val="00FFFE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105289" y="837999"/>
            <a:ext cx="459056" cy="512509"/>
            <a:chOff x="2270275" y="1502510"/>
            <a:chExt cx="459056" cy="512509"/>
          </a:xfrm>
        </p:grpSpPr>
        <p:sp>
          <p:nvSpPr>
            <p:cNvPr id="118" name="Line 27"/>
            <p:cNvSpPr>
              <a:spLocks noChangeShapeType="1"/>
            </p:cNvSpPr>
            <p:nvPr/>
          </p:nvSpPr>
          <p:spPr bwMode="auto">
            <a:xfrm>
              <a:off x="2328023" y="1765426"/>
              <a:ext cx="295548" cy="0"/>
            </a:xfrm>
            <a:prstGeom prst="line">
              <a:avLst/>
            </a:prstGeom>
            <a:noFill/>
            <a:ln w="19050">
              <a:solidFill>
                <a:srgbClr val="00FF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200" kern="0">
                <a:solidFill>
                  <a:srgbClr val="00FFFE"/>
                </a:solidFill>
              </a:endParaRPr>
            </a:p>
          </p:txBody>
        </p:sp>
        <p:sp>
          <p:nvSpPr>
            <p:cNvPr id="119" name="Text Box 28"/>
            <p:cNvSpPr txBox="1">
              <a:spLocks noChangeArrowheads="1"/>
            </p:cNvSpPr>
            <p:nvPr/>
          </p:nvSpPr>
          <p:spPr bwMode="auto">
            <a:xfrm>
              <a:off x="2279759" y="1502510"/>
              <a:ext cx="449571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smtClean="0">
                  <a:solidFill>
                    <a:srgbClr val="00FFFE"/>
                  </a:solidFill>
                  <a:latin typeface="Bookman Old Style" pitchFamily="18" charset="0"/>
                </a:rPr>
                <a:t>AB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  <p:sp>
          <p:nvSpPr>
            <p:cNvPr id="120" name="Text Box 28"/>
            <p:cNvSpPr txBox="1">
              <a:spLocks noChangeArrowheads="1"/>
            </p:cNvSpPr>
            <p:nvPr/>
          </p:nvSpPr>
          <p:spPr bwMode="auto">
            <a:xfrm>
              <a:off x="2270275" y="1738022"/>
              <a:ext cx="459056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smtClean="0">
                  <a:solidFill>
                    <a:srgbClr val="00FFFE"/>
                  </a:solidFill>
                  <a:latin typeface="Bookman Old Style" pitchFamily="18" charset="0"/>
                </a:rPr>
                <a:t>PQ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603875" y="852218"/>
            <a:ext cx="445821" cy="512509"/>
            <a:chOff x="2768861" y="1516729"/>
            <a:chExt cx="445821" cy="512509"/>
          </a:xfrm>
        </p:grpSpPr>
        <p:sp>
          <p:nvSpPr>
            <p:cNvPr id="122" name="Line 27"/>
            <p:cNvSpPr>
              <a:spLocks noChangeShapeType="1"/>
            </p:cNvSpPr>
            <p:nvPr/>
          </p:nvSpPr>
          <p:spPr bwMode="auto">
            <a:xfrm>
              <a:off x="2835037" y="1779645"/>
              <a:ext cx="295548" cy="0"/>
            </a:xfrm>
            <a:prstGeom prst="line">
              <a:avLst/>
            </a:prstGeom>
            <a:noFill/>
            <a:ln w="19050">
              <a:solidFill>
                <a:srgbClr val="00FF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200" kern="0">
                <a:solidFill>
                  <a:srgbClr val="00FFFE"/>
                </a:solidFill>
              </a:endParaRPr>
            </a:p>
          </p:txBody>
        </p:sp>
        <p:sp>
          <p:nvSpPr>
            <p:cNvPr id="123" name="Text Box 28"/>
            <p:cNvSpPr txBox="1">
              <a:spLocks noChangeArrowheads="1"/>
            </p:cNvSpPr>
            <p:nvPr/>
          </p:nvSpPr>
          <p:spPr bwMode="auto">
            <a:xfrm>
              <a:off x="2778346" y="1516729"/>
              <a:ext cx="436336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smtClean="0">
                  <a:solidFill>
                    <a:srgbClr val="00FFFE"/>
                  </a:solidFill>
                  <a:latin typeface="Bookman Old Style" pitchFamily="18" charset="0"/>
                </a:rPr>
                <a:t>AB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  <p:sp>
          <p:nvSpPr>
            <p:cNvPr id="124" name="Text Box 28"/>
            <p:cNvSpPr txBox="1">
              <a:spLocks noChangeArrowheads="1"/>
            </p:cNvSpPr>
            <p:nvPr/>
          </p:nvSpPr>
          <p:spPr bwMode="auto">
            <a:xfrm>
              <a:off x="2768861" y="1752241"/>
              <a:ext cx="445820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smtClean="0">
                  <a:solidFill>
                    <a:srgbClr val="00FFFE"/>
                  </a:solidFill>
                  <a:latin typeface="Bookman Old Style" pitchFamily="18" charset="0"/>
                </a:rPr>
                <a:t>PQ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5" name="Text Box 28"/>
          <p:cNvSpPr txBox="1">
            <a:spLocks noChangeArrowheads="1"/>
          </p:cNvSpPr>
          <p:nvPr/>
        </p:nvSpPr>
        <p:spPr bwMode="auto">
          <a:xfrm>
            <a:off x="2415166" y="957660"/>
            <a:ext cx="281799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srgbClr val="00FFFE"/>
                </a:solidFill>
                <a:latin typeface="Bookman Old Style" pitchFamily="18" charset="0"/>
              </a:rPr>
              <a:t>×</a:t>
            </a:r>
            <a:endParaRPr lang="en-US" altLang="en-US" sz="12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1058042" y="4407893"/>
            <a:ext cx="3672556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540219" y="4590365"/>
            <a:ext cx="3898493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1766650" y="2071541"/>
            <a:ext cx="45720" cy="45720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814845" y="3993834"/>
            <a:ext cx="3014296" cy="261610"/>
            <a:chOff x="814845" y="3993834"/>
            <a:chExt cx="3014296" cy="261610"/>
          </a:xfrm>
        </p:grpSpPr>
        <p:cxnSp>
          <p:nvCxnSpPr>
            <p:cNvPr id="130" name="Straight Arrow Connector 129"/>
            <p:cNvCxnSpPr/>
            <p:nvPr/>
          </p:nvCxnSpPr>
          <p:spPr>
            <a:xfrm>
              <a:off x="2433091" y="4133635"/>
              <a:ext cx="1396050" cy="0"/>
            </a:xfrm>
            <a:prstGeom prst="straightConnector1">
              <a:avLst/>
            </a:prstGeom>
            <a:ln>
              <a:solidFill>
                <a:srgbClr val="00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>
              <a:off x="814845" y="4133260"/>
              <a:ext cx="1106424" cy="0"/>
            </a:xfrm>
            <a:prstGeom prst="straightConnector1">
              <a:avLst/>
            </a:prstGeom>
            <a:ln>
              <a:solidFill>
                <a:srgbClr val="00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920291" y="3993834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100" b="1" dirty="0" smtClean="0">
                  <a:solidFill>
                    <a:srgbClr val="00FFFF"/>
                  </a:solidFill>
                  <a:latin typeface="Bookman Old Style" pitchFamily="18" charset="0"/>
                </a:rPr>
                <a:t>Base</a:t>
              </a:r>
              <a:endParaRPr lang="en-US" sz="1100" b="1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3" name="Oval 132"/>
          <p:cNvSpPr/>
          <p:nvPr/>
        </p:nvSpPr>
        <p:spPr>
          <a:xfrm>
            <a:off x="4771399" y="2605744"/>
            <a:ext cx="45720" cy="45720"/>
          </a:xfrm>
          <a:prstGeom prst="ellipse">
            <a:avLst/>
          </a:prstGeom>
          <a:solidFill>
            <a:srgbClr val="00FFFF"/>
          </a:solidFill>
          <a:ln>
            <a:solidFill>
              <a:srgbClr val="00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4137606" y="3993834"/>
            <a:ext cx="2077134" cy="261610"/>
            <a:chOff x="566545" y="3993834"/>
            <a:chExt cx="4047741" cy="261610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838896" y="4133635"/>
              <a:ext cx="1775390" cy="0"/>
            </a:xfrm>
            <a:prstGeom prst="straightConnector1">
              <a:avLst/>
            </a:prstGeom>
            <a:ln>
              <a:solidFill>
                <a:srgbClr val="00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H="1">
              <a:off x="566545" y="4133260"/>
              <a:ext cx="1472650" cy="0"/>
            </a:xfrm>
            <a:prstGeom prst="straightConnector1">
              <a:avLst/>
            </a:prstGeom>
            <a:ln>
              <a:solidFill>
                <a:srgbClr val="00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1920291" y="3993834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100" b="1" dirty="0" smtClean="0">
                  <a:solidFill>
                    <a:srgbClr val="00FFFF"/>
                  </a:solidFill>
                  <a:latin typeface="Bookman Old Style" pitchFamily="18" charset="0"/>
                </a:rPr>
                <a:t>Base</a:t>
              </a:r>
              <a:endParaRPr lang="en-US" sz="1100" b="1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1" name="Oval 160"/>
          <p:cNvSpPr/>
          <p:nvPr/>
        </p:nvSpPr>
        <p:spPr>
          <a:xfrm flipH="1" flipV="1">
            <a:off x="1008613" y="3690405"/>
            <a:ext cx="79380" cy="7938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00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 flipH="1" flipV="1">
            <a:off x="4263232" y="3707328"/>
            <a:ext cx="79380" cy="7938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00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6640284" y="1123950"/>
            <a:ext cx="1776705" cy="534441"/>
            <a:chOff x="6789116" y="1276350"/>
            <a:chExt cx="1776705" cy="534441"/>
          </a:xfrm>
        </p:grpSpPr>
        <p:sp>
          <p:nvSpPr>
            <p:cNvPr id="166" name="Text Box 28"/>
            <p:cNvSpPr txBox="1">
              <a:spLocks noChangeArrowheads="1"/>
            </p:cNvSpPr>
            <p:nvPr/>
          </p:nvSpPr>
          <p:spPr bwMode="auto">
            <a:xfrm>
              <a:off x="6789116" y="1276350"/>
              <a:ext cx="1091056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err="1">
                  <a:solidFill>
                    <a:srgbClr val="00FFFE"/>
                  </a:solidFill>
                  <a:latin typeface="Bookman Old Style" pitchFamily="18" charset="0"/>
                </a:rPr>
                <a:t>ar</a:t>
              </a:r>
              <a:r>
                <a:rPr lang="en-US" altLang="en-US" sz="1200" dirty="0">
                  <a:solidFill>
                    <a:srgbClr val="00FFFE"/>
                  </a:solidFill>
                  <a:latin typeface="Bookman Old Style" pitchFamily="18" charset="0"/>
                </a:rPr>
                <a:t> (ABC)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  <p:sp>
          <p:nvSpPr>
            <p:cNvPr id="167" name="Text Box 28"/>
            <p:cNvSpPr txBox="1">
              <a:spLocks noChangeArrowheads="1"/>
            </p:cNvSpPr>
            <p:nvPr/>
          </p:nvSpPr>
          <p:spPr bwMode="auto">
            <a:xfrm>
              <a:off x="6789116" y="1533794"/>
              <a:ext cx="1100540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err="1">
                  <a:solidFill>
                    <a:srgbClr val="00FFFE"/>
                  </a:solidFill>
                  <a:latin typeface="Bookman Old Style" pitchFamily="18" charset="0"/>
                </a:rPr>
                <a:t>ar</a:t>
              </a:r>
              <a:r>
                <a:rPr lang="en-US" altLang="en-US" sz="1200" dirty="0">
                  <a:solidFill>
                    <a:srgbClr val="00FFFE"/>
                  </a:solidFill>
                  <a:latin typeface="Bookman Old Style" pitchFamily="18" charset="0"/>
                </a:rPr>
                <a:t> (PQR)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  <p:sp>
          <p:nvSpPr>
            <p:cNvPr id="168" name="Text Box 28"/>
            <p:cNvSpPr txBox="1">
              <a:spLocks noChangeArrowheads="1"/>
            </p:cNvSpPr>
            <p:nvPr/>
          </p:nvSpPr>
          <p:spPr bwMode="auto">
            <a:xfrm>
              <a:off x="7505955" y="1396011"/>
              <a:ext cx="281799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smtClean="0">
                  <a:solidFill>
                    <a:srgbClr val="00FFFE"/>
                  </a:solidFill>
                  <a:latin typeface="Bookman Old Style" pitchFamily="18" charset="0"/>
                </a:rPr>
                <a:t>=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  <p:sp>
          <p:nvSpPr>
            <p:cNvPr id="169" name="Line 27"/>
            <p:cNvSpPr>
              <a:spLocks noChangeShapeType="1"/>
            </p:cNvSpPr>
            <p:nvPr/>
          </p:nvSpPr>
          <p:spPr bwMode="auto">
            <a:xfrm>
              <a:off x="6857598" y="1548796"/>
              <a:ext cx="696883" cy="0"/>
            </a:xfrm>
            <a:prstGeom prst="line">
              <a:avLst/>
            </a:prstGeom>
            <a:noFill/>
            <a:ln w="19050">
              <a:solidFill>
                <a:srgbClr val="00FF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200" kern="0">
                <a:solidFill>
                  <a:srgbClr val="00FFFE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7683803" y="1276350"/>
              <a:ext cx="447047" cy="534441"/>
              <a:chOff x="7593183" y="1123950"/>
              <a:chExt cx="447047" cy="534441"/>
            </a:xfrm>
          </p:grpSpPr>
          <p:sp>
            <p:nvSpPr>
              <p:cNvPr id="176" name="Text Box 28"/>
              <p:cNvSpPr txBox="1">
                <a:spLocks noChangeArrowheads="1"/>
              </p:cNvSpPr>
              <p:nvPr/>
            </p:nvSpPr>
            <p:spPr bwMode="auto">
              <a:xfrm>
                <a:off x="7593183" y="1123950"/>
                <a:ext cx="432620" cy="276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8" tIns="45719" rIns="91438" bIns="45719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1217892">
                  <a:spcBef>
                    <a:spcPct val="50000"/>
                  </a:spcBef>
                </a:pPr>
                <a:r>
                  <a:rPr lang="en-US" altLang="en-US" sz="1200" dirty="0" smtClean="0">
                    <a:solidFill>
                      <a:srgbClr val="00FFFE"/>
                    </a:solidFill>
                    <a:latin typeface="Bookman Old Style" pitchFamily="18" charset="0"/>
                    <a:sym typeface="Symbol"/>
                  </a:rPr>
                  <a:t>BC </a:t>
                </a:r>
                <a:endParaRPr lang="en-US" altLang="en-US" sz="1200" baseline="30000" dirty="0">
                  <a:solidFill>
                    <a:srgbClr val="00FFF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77" name="Line 27"/>
              <p:cNvSpPr>
                <a:spLocks noChangeShapeType="1"/>
              </p:cNvSpPr>
              <p:nvPr/>
            </p:nvSpPr>
            <p:spPr bwMode="auto">
              <a:xfrm>
                <a:off x="7683788" y="1396396"/>
                <a:ext cx="223572" cy="0"/>
              </a:xfrm>
              <a:prstGeom prst="line">
                <a:avLst/>
              </a:prstGeom>
              <a:noFill/>
              <a:ln w="19050">
                <a:solidFill>
                  <a:srgbClr val="00FF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8" tIns="45719" rIns="91438" bIns="45719"/>
              <a:lstStyle/>
              <a:p>
                <a:pPr defTabSz="1217892">
                  <a:defRPr/>
                </a:pPr>
                <a:endParaRPr lang="en-IN" sz="1200" kern="0">
                  <a:solidFill>
                    <a:srgbClr val="00FFFE"/>
                  </a:solidFill>
                </a:endParaRPr>
              </a:p>
            </p:txBody>
          </p:sp>
          <p:sp>
            <p:nvSpPr>
              <p:cNvPr id="178" name="Text Box 28"/>
              <p:cNvSpPr txBox="1">
                <a:spLocks noChangeArrowheads="1"/>
              </p:cNvSpPr>
              <p:nvPr/>
            </p:nvSpPr>
            <p:spPr bwMode="auto">
              <a:xfrm>
                <a:off x="7593183" y="1381394"/>
                <a:ext cx="447047" cy="276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8" tIns="45719" rIns="91438" bIns="45719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1217892">
                  <a:spcBef>
                    <a:spcPct val="50000"/>
                  </a:spcBef>
                </a:pPr>
                <a:r>
                  <a:rPr lang="en-US" altLang="en-US" sz="1200" dirty="0" smtClean="0">
                    <a:solidFill>
                      <a:srgbClr val="00FFFE"/>
                    </a:solidFill>
                    <a:latin typeface="Bookman Old Style" pitchFamily="18" charset="0"/>
                    <a:sym typeface="Symbol"/>
                  </a:rPr>
                  <a:t>QR</a:t>
                </a:r>
                <a:endParaRPr lang="en-US" altLang="en-US" sz="1200" baseline="30000" dirty="0">
                  <a:solidFill>
                    <a:srgbClr val="00FFFE"/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8135574" y="1276350"/>
              <a:ext cx="430247" cy="534441"/>
              <a:chOff x="8044954" y="1123950"/>
              <a:chExt cx="430247" cy="534441"/>
            </a:xfrm>
          </p:grpSpPr>
          <p:sp>
            <p:nvSpPr>
              <p:cNvPr id="173" name="Line 27"/>
              <p:cNvSpPr>
                <a:spLocks noChangeShapeType="1"/>
              </p:cNvSpPr>
              <p:nvPr/>
            </p:nvSpPr>
            <p:spPr bwMode="auto">
              <a:xfrm>
                <a:off x="8119177" y="1396396"/>
                <a:ext cx="242096" cy="0"/>
              </a:xfrm>
              <a:prstGeom prst="line">
                <a:avLst/>
              </a:prstGeom>
              <a:noFill/>
              <a:ln w="19050">
                <a:solidFill>
                  <a:srgbClr val="00FFF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8" tIns="45719" rIns="91438" bIns="45719"/>
              <a:lstStyle/>
              <a:p>
                <a:pPr defTabSz="1217892">
                  <a:defRPr/>
                </a:pPr>
                <a:endParaRPr lang="en-IN" sz="1200" kern="0">
                  <a:solidFill>
                    <a:srgbClr val="00FFFE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8044954" y="1381392"/>
                <a:ext cx="38664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altLang="en-US" sz="1200" b="1" dirty="0" smtClean="0">
                    <a:solidFill>
                      <a:srgbClr val="00FFFE"/>
                    </a:solidFill>
                    <a:latin typeface="Bookman Old Style" pitchFamily="18" charset="0"/>
                    <a:sym typeface="Symbol"/>
                  </a:rPr>
                  <a:t>PS</a:t>
                </a:r>
                <a:endParaRPr lang="en-US" sz="1200" b="1" dirty="0">
                  <a:solidFill>
                    <a:srgbClr val="00FFFE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8044954" y="1123950"/>
                <a:ext cx="43024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/>
                <a:r>
                  <a:rPr lang="en-US" altLang="en-US" sz="1200" b="1" dirty="0" smtClean="0">
                    <a:solidFill>
                      <a:srgbClr val="00FFFE"/>
                    </a:solidFill>
                    <a:latin typeface="Bookman Old Style" pitchFamily="18" charset="0"/>
                    <a:sym typeface="Symbol"/>
                  </a:rPr>
                  <a:t>AD</a:t>
                </a:r>
                <a:endParaRPr lang="en-US" sz="1200" b="1" dirty="0">
                  <a:solidFill>
                    <a:srgbClr val="00FFFE"/>
                  </a:solidFill>
                </a:endParaRPr>
              </a:p>
            </p:txBody>
          </p:sp>
        </p:grpSp>
        <p:sp>
          <p:nvSpPr>
            <p:cNvPr id="172" name="Rectangle 171"/>
            <p:cNvSpPr/>
            <p:nvPr/>
          </p:nvSpPr>
          <p:spPr>
            <a:xfrm>
              <a:off x="7988403" y="1396011"/>
              <a:ext cx="2776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en-US" sz="1200" dirty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</a:t>
              </a:r>
              <a:endParaRPr lang="en-US" sz="1200" dirty="0">
                <a:solidFill>
                  <a:srgbClr val="00FFFE"/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643262" y="3368192"/>
            <a:ext cx="1100540" cy="534441"/>
            <a:chOff x="5389923" y="-1009650"/>
            <a:chExt cx="1100540" cy="534441"/>
          </a:xfrm>
        </p:grpSpPr>
        <p:sp>
          <p:nvSpPr>
            <p:cNvPr id="180" name="Text Box 28"/>
            <p:cNvSpPr txBox="1">
              <a:spLocks noChangeArrowheads="1"/>
            </p:cNvSpPr>
            <p:nvPr/>
          </p:nvSpPr>
          <p:spPr bwMode="auto">
            <a:xfrm>
              <a:off x="5389923" y="-1009650"/>
              <a:ext cx="1091056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err="1">
                  <a:solidFill>
                    <a:srgbClr val="00FFFE"/>
                  </a:solidFill>
                  <a:latin typeface="Bookman Old Style" pitchFamily="18" charset="0"/>
                </a:rPr>
                <a:t>ar</a:t>
              </a:r>
              <a:r>
                <a:rPr lang="en-US" altLang="en-US" sz="1200" dirty="0">
                  <a:solidFill>
                    <a:srgbClr val="00FFFE"/>
                  </a:solidFill>
                  <a:latin typeface="Bookman Old Style" pitchFamily="18" charset="0"/>
                </a:rPr>
                <a:t> (ABC)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  <p:sp>
          <p:nvSpPr>
            <p:cNvPr id="181" name="Text Box 28"/>
            <p:cNvSpPr txBox="1">
              <a:spLocks noChangeArrowheads="1"/>
            </p:cNvSpPr>
            <p:nvPr/>
          </p:nvSpPr>
          <p:spPr bwMode="auto">
            <a:xfrm>
              <a:off x="5389923" y="-752206"/>
              <a:ext cx="1100540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err="1">
                  <a:solidFill>
                    <a:srgbClr val="00FFFE"/>
                  </a:solidFill>
                  <a:latin typeface="Bookman Old Style" pitchFamily="18" charset="0"/>
                </a:rPr>
                <a:t>ar</a:t>
              </a:r>
              <a:r>
                <a:rPr lang="en-US" altLang="en-US" sz="1200" dirty="0">
                  <a:solidFill>
                    <a:srgbClr val="00FFFE"/>
                  </a:solidFill>
                  <a:latin typeface="Bookman Old Style" pitchFamily="18" charset="0"/>
                </a:rPr>
                <a:t> (PQR)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  <p:sp>
          <p:nvSpPr>
            <p:cNvPr id="182" name="Text Box 28"/>
            <p:cNvSpPr txBox="1">
              <a:spLocks noChangeArrowheads="1"/>
            </p:cNvSpPr>
            <p:nvPr/>
          </p:nvSpPr>
          <p:spPr bwMode="auto">
            <a:xfrm>
              <a:off x="6106762" y="-889989"/>
              <a:ext cx="281799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smtClean="0">
                  <a:solidFill>
                    <a:srgbClr val="00FFFE"/>
                  </a:solidFill>
                  <a:latin typeface="Bookman Old Style" pitchFamily="18" charset="0"/>
                </a:rPr>
                <a:t>=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  <p:sp>
          <p:nvSpPr>
            <p:cNvPr id="183" name="Line 27"/>
            <p:cNvSpPr>
              <a:spLocks noChangeShapeType="1"/>
            </p:cNvSpPr>
            <p:nvPr/>
          </p:nvSpPr>
          <p:spPr bwMode="auto">
            <a:xfrm>
              <a:off x="5458405" y="-737204"/>
              <a:ext cx="696883" cy="0"/>
            </a:xfrm>
            <a:prstGeom prst="line">
              <a:avLst/>
            </a:prstGeom>
            <a:noFill/>
            <a:ln w="19050">
              <a:solidFill>
                <a:srgbClr val="00FF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200" kern="0">
                <a:solidFill>
                  <a:srgbClr val="00FFFE"/>
                </a:solidFill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7989720" y="3368192"/>
            <a:ext cx="430247" cy="534441"/>
            <a:chOff x="8044954" y="1123950"/>
            <a:chExt cx="430247" cy="534441"/>
          </a:xfrm>
        </p:grpSpPr>
        <p:sp>
          <p:nvSpPr>
            <p:cNvPr id="185" name="Line 27"/>
            <p:cNvSpPr>
              <a:spLocks noChangeShapeType="1"/>
            </p:cNvSpPr>
            <p:nvPr/>
          </p:nvSpPr>
          <p:spPr bwMode="auto">
            <a:xfrm>
              <a:off x="8119177" y="1396396"/>
              <a:ext cx="242096" cy="0"/>
            </a:xfrm>
            <a:prstGeom prst="line">
              <a:avLst/>
            </a:prstGeom>
            <a:noFill/>
            <a:ln w="19050">
              <a:solidFill>
                <a:srgbClr val="00FF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200" kern="0">
                <a:solidFill>
                  <a:srgbClr val="00FFFE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8044954" y="1381392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en-US" sz="1200" b="1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PS</a:t>
              </a:r>
              <a:endParaRPr lang="en-US" sz="1200" b="1" dirty="0">
                <a:solidFill>
                  <a:srgbClr val="00FFFE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8044954" y="1123950"/>
              <a:ext cx="43024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altLang="en-US" sz="1200" b="1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AD</a:t>
              </a:r>
              <a:endParaRPr lang="en-US" sz="1200" b="1" dirty="0">
                <a:solidFill>
                  <a:srgbClr val="00FFFE"/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7537949" y="3368192"/>
            <a:ext cx="447047" cy="534441"/>
            <a:chOff x="7593183" y="1123950"/>
            <a:chExt cx="447047" cy="534441"/>
          </a:xfrm>
        </p:grpSpPr>
        <p:sp>
          <p:nvSpPr>
            <p:cNvPr id="189" name="Text Box 28"/>
            <p:cNvSpPr txBox="1">
              <a:spLocks noChangeArrowheads="1"/>
            </p:cNvSpPr>
            <p:nvPr/>
          </p:nvSpPr>
          <p:spPr bwMode="auto">
            <a:xfrm>
              <a:off x="7593183" y="1123950"/>
              <a:ext cx="432620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BC 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  <p:sp>
          <p:nvSpPr>
            <p:cNvPr id="190" name="Line 27"/>
            <p:cNvSpPr>
              <a:spLocks noChangeShapeType="1"/>
            </p:cNvSpPr>
            <p:nvPr/>
          </p:nvSpPr>
          <p:spPr bwMode="auto">
            <a:xfrm>
              <a:off x="7683788" y="1396396"/>
              <a:ext cx="223572" cy="0"/>
            </a:xfrm>
            <a:prstGeom prst="line">
              <a:avLst/>
            </a:prstGeom>
            <a:noFill/>
            <a:ln w="19050">
              <a:solidFill>
                <a:srgbClr val="00FF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200" kern="0">
                <a:solidFill>
                  <a:srgbClr val="00FFFE"/>
                </a:solidFill>
              </a:endParaRPr>
            </a:p>
          </p:txBody>
        </p:sp>
        <p:sp>
          <p:nvSpPr>
            <p:cNvPr id="191" name="Text Box 28"/>
            <p:cNvSpPr txBox="1">
              <a:spLocks noChangeArrowheads="1"/>
            </p:cNvSpPr>
            <p:nvPr/>
          </p:nvSpPr>
          <p:spPr bwMode="auto">
            <a:xfrm>
              <a:off x="7593183" y="1381394"/>
              <a:ext cx="447047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QR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92" name="Rectangle 191"/>
          <p:cNvSpPr/>
          <p:nvPr/>
        </p:nvSpPr>
        <p:spPr>
          <a:xfrm>
            <a:off x="7842549" y="3487853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200" dirty="0">
                <a:solidFill>
                  <a:srgbClr val="00FFFE"/>
                </a:solidFill>
                <a:latin typeface="Bookman Old Style" pitchFamily="18" charset="0"/>
                <a:sym typeface="Symbol"/>
              </a:rPr>
              <a:t></a:t>
            </a:r>
            <a:endParaRPr lang="en-US" sz="1200" dirty="0">
              <a:solidFill>
                <a:srgbClr val="00FFFE"/>
              </a:solidFill>
            </a:endParaRPr>
          </a:p>
        </p:txBody>
      </p:sp>
      <p:grpSp>
        <p:nvGrpSpPr>
          <p:cNvPr id="193" name="Group 192"/>
          <p:cNvGrpSpPr/>
          <p:nvPr/>
        </p:nvGrpSpPr>
        <p:grpSpPr>
          <a:xfrm>
            <a:off x="2108317" y="838205"/>
            <a:ext cx="526114" cy="514345"/>
            <a:chOff x="7562609" y="3895302"/>
            <a:chExt cx="526114" cy="514345"/>
          </a:xfrm>
        </p:grpSpPr>
        <p:sp>
          <p:nvSpPr>
            <p:cNvPr id="194" name="Text Box 28"/>
            <p:cNvSpPr txBox="1">
              <a:spLocks noChangeArrowheads="1"/>
            </p:cNvSpPr>
            <p:nvPr/>
          </p:nvSpPr>
          <p:spPr bwMode="auto">
            <a:xfrm>
              <a:off x="7562609" y="3895302"/>
              <a:ext cx="526114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AB</a:t>
              </a:r>
              <a:r>
                <a:rPr lang="en-US" altLang="en-US" sz="1200" baseline="30000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2</a:t>
              </a:r>
              <a:r>
                <a:rPr lang="en-US" altLang="en-US" sz="1200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 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  <p:sp>
          <p:nvSpPr>
            <p:cNvPr id="195" name="Line 27"/>
            <p:cNvSpPr>
              <a:spLocks noChangeShapeType="1"/>
            </p:cNvSpPr>
            <p:nvPr/>
          </p:nvSpPr>
          <p:spPr bwMode="auto">
            <a:xfrm>
              <a:off x="7647866" y="4155201"/>
              <a:ext cx="285069" cy="0"/>
            </a:xfrm>
            <a:prstGeom prst="line">
              <a:avLst/>
            </a:prstGeom>
            <a:noFill/>
            <a:ln w="19050">
              <a:solidFill>
                <a:srgbClr val="00FFF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200" kern="0">
                <a:solidFill>
                  <a:srgbClr val="00FFFE"/>
                </a:solidFill>
              </a:endParaRPr>
            </a:p>
          </p:txBody>
        </p:sp>
        <p:sp>
          <p:nvSpPr>
            <p:cNvPr id="196" name="Text Box 28"/>
            <p:cNvSpPr txBox="1">
              <a:spLocks noChangeArrowheads="1"/>
            </p:cNvSpPr>
            <p:nvPr/>
          </p:nvSpPr>
          <p:spPr bwMode="auto">
            <a:xfrm>
              <a:off x="7562609" y="4132650"/>
              <a:ext cx="526114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PQ</a:t>
              </a:r>
              <a:r>
                <a:rPr lang="en-US" altLang="en-US" sz="1200" baseline="30000" dirty="0" smtClean="0">
                  <a:solidFill>
                    <a:srgbClr val="00FFFE"/>
                  </a:solidFill>
                  <a:latin typeface="Bookman Old Style" pitchFamily="18" charset="0"/>
                  <a:sym typeface="Symbol"/>
                </a:rPr>
                <a:t>2</a:t>
              </a:r>
              <a:endParaRPr lang="en-US" altLang="en-US" sz="1200" baseline="30000" dirty="0">
                <a:solidFill>
                  <a:srgbClr val="00FFF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97" name="Curved Up Arrow 196"/>
          <p:cNvSpPr/>
          <p:nvPr/>
        </p:nvSpPr>
        <p:spPr>
          <a:xfrm>
            <a:off x="6814802" y="1893412"/>
            <a:ext cx="179947" cy="76371"/>
          </a:xfrm>
          <a:prstGeom prst="curvedUpArrow">
            <a:avLst/>
          </a:prstGeom>
          <a:noFill/>
          <a:ln w="12700">
            <a:solidFill>
              <a:srgbClr val="FFFF00">
                <a:alpha val="69804"/>
              </a:srgbClr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98" name="Curved Up Arrow 197"/>
          <p:cNvSpPr/>
          <p:nvPr/>
        </p:nvSpPr>
        <p:spPr>
          <a:xfrm>
            <a:off x="7388251" y="1897560"/>
            <a:ext cx="179947" cy="76371"/>
          </a:xfrm>
          <a:prstGeom prst="curvedUpArrow">
            <a:avLst/>
          </a:prstGeom>
          <a:noFill/>
          <a:ln w="12700">
            <a:solidFill>
              <a:srgbClr val="FFFF00">
                <a:alpha val="69804"/>
              </a:srgbClr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99" name="Curved Up Arrow 198"/>
          <p:cNvSpPr/>
          <p:nvPr/>
        </p:nvSpPr>
        <p:spPr>
          <a:xfrm>
            <a:off x="6944233" y="1893211"/>
            <a:ext cx="179947" cy="76371"/>
          </a:xfrm>
          <a:prstGeom prst="curvedUpArrow">
            <a:avLst/>
          </a:prstGeom>
          <a:noFill/>
          <a:ln w="12700">
            <a:solidFill>
              <a:srgbClr val="FFFF00">
                <a:alpha val="69804"/>
              </a:srgbClr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00" name="Curved Up Arrow 199"/>
          <p:cNvSpPr/>
          <p:nvPr/>
        </p:nvSpPr>
        <p:spPr>
          <a:xfrm>
            <a:off x="7523752" y="1902132"/>
            <a:ext cx="179947" cy="76371"/>
          </a:xfrm>
          <a:prstGeom prst="curvedUpArrow">
            <a:avLst/>
          </a:prstGeom>
          <a:noFill/>
          <a:ln w="12700">
            <a:solidFill>
              <a:srgbClr val="FFFF00">
                <a:alpha val="69804"/>
              </a:srgbClr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6731765" y="1962389"/>
            <a:ext cx="958543" cy="452467"/>
          </a:xfrm>
          <a:prstGeom prst="roundRect">
            <a:avLst>
              <a:gd name="adj" fmla="val 6871"/>
            </a:avLst>
          </a:prstGeom>
          <a:solidFill>
            <a:srgbClr val="00FFF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6752733" y="2900850"/>
            <a:ext cx="958543" cy="452467"/>
          </a:xfrm>
          <a:prstGeom prst="roundRect">
            <a:avLst>
              <a:gd name="adj" fmla="val 6871"/>
            </a:avLst>
          </a:prstGeom>
          <a:solidFill>
            <a:srgbClr val="00FFF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976419" y="4225682"/>
            <a:ext cx="1521002" cy="45623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670259" y="4337331"/>
            <a:ext cx="2158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Bookman Old Style" pitchFamily="18" charset="0"/>
              </a:rPr>
              <a:t>Draw AD </a:t>
            </a:r>
            <a:r>
              <a:rPr lang="en-US" altLang="en-US" sz="1200" dirty="0">
                <a:solidFill>
                  <a:prstClr val="white"/>
                </a:solidFill>
                <a:latin typeface="Symbol" pitchFamily="18" charset="2"/>
              </a:rPr>
              <a:t>^ </a:t>
            </a:r>
            <a:r>
              <a:rPr lang="en-US" altLang="en-US" sz="12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BC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2512908" y="3492601"/>
            <a:ext cx="0" cy="747913"/>
          </a:xfrm>
          <a:prstGeom prst="line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963059" y="3491641"/>
            <a:ext cx="548640" cy="0"/>
          </a:xfrm>
          <a:prstGeom prst="line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ounded Rectangle 206"/>
          <p:cNvSpPr/>
          <p:nvPr/>
        </p:nvSpPr>
        <p:spPr>
          <a:xfrm>
            <a:off x="4484548" y="4184297"/>
            <a:ext cx="1553011" cy="4891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184810" y="4312401"/>
            <a:ext cx="2158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white"/>
                </a:solidFill>
                <a:latin typeface="Bookman Old Style" pitchFamily="18" charset="0"/>
              </a:rPr>
              <a:t>Draw PS </a:t>
            </a:r>
            <a:r>
              <a:rPr lang="en-US" altLang="en-US" sz="1200" dirty="0">
                <a:solidFill>
                  <a:prstClr val="white"/>
                </a:solidFill>
                <a:latin typeface="Symbol" pitchFamily="18" charset="2"/>
              </a:rPr>
              <a:t>^ </a:t>
            </a:r>
            <a:r>
              <a:rPr lang="en-US" altLang="en-US" sz="12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QR</a:t>
            </a:r>
            <a:r>
              <a:rPr lang="en-US" sz="1200" b="1" dirty="0" smtClean="0">
                <a:solidFill>
                  <a:prstClr val="white"/>
                </a:solidFill>
                <a:latin typeface="Bookman Old Style" pitchFamily="18" charset="0"/>
              </a:rPr>
              <a:t> 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>
            <a:off x="5342141" y="3619024"/>
            <a:ext cx="0" cy="669386"/>
          </a:xfrm>
          <a:prstGeom prst="line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4978751" y="3625634"/>
            <a:ext cx="365760" cy="0"/>
          </a:xfrm>
          <a:prstGeom prst="line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Picture 6" descr="Image res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60932">
            <a:off x="3030691" y="3984381"/>
            <a:ext cx="362552" cy="27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2" name="Straight Connector 211"/>
          <p:cNvCxnSpPr/>
          <p:nvPr/>
        </p:nvCxnSpPr>
        <p:spPr>
          <a:xfrm flipV="1">
            <a:off x="3071730" y="4413372"/>
            <a:ext cx="164592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1646888" y="3668854"/>
            <a:ext cx="129068" cy="1448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4681268" y="3684992"/>
            <a:ext cx="122804" cy="13643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215" name="Curved Up Arrow 214"/>
          <p:cNvSpPr/>
          <p:nvPr/>
        </p:nvSpPr>
        <p:spPr>
          <a:xfrm>
            <a:off x="6834078" y="2868777"/>
            <a:ext cx="179947" cy="76371"/>
          </a:xfrm>
          <a:prstGeom prst="curvedUpArrow">
            <a:avLst/>
          </a:prstGeom>
          <a:noFill/>
          <a:ln w="12700">
            <a:solidFill>
              <a:srgbClr val="FFFF00">
                <a:alpha val="69804"/>
              </a:srgbClr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16" name="Curved Up Arrow 215"/>
          <p:cNvSpPr/>
          <p:nvPr/>
        </p:nvSpPr>
        <p:spPr>
          <a:xfrm>
            <a:off x="7407527" y="2872925"/>
            <a:ext cx="179947" cy="76371"/>
          </a:xfrm>
          <a:prstGeom prst="curvedUpArrow">
            <a:avLst/>
          </a:prstGeom>
          <a:noFill/>
          <a:ln w="12700">
            <a:solidFill>
              <a:srgbClr val="FFFF00">
                <a:alpha val="69804"/>
              </a:srgbClr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17" name="Curved Up Arrow 216"/>
          <p:cNvSpPr/>
          <p:nvPr/>
        </p:nvSpPr>
        <p:spPr>
          <a:xfrm>
            <a:off x="6835999" y="2872205"/>
            <a:ext cx="289807" cy="76371"/>
          </a:xfrm>
          <a:prstGeom prst="curvedUpArrow">
            <a:avLst/>
          </a:prstGeom>
          <a:noFill/>
          <a:ln w="12700">
            <a:solidFill>
              <a:srgbClr val="FFFF00">
                <a:alpha val="69804"/>
              </a:srgbClr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18" name="Curved Up Arrow 217"/>
          <p:cNvSpPr/>
          <p:nvPr/>
        </p:nvSpPr>
        <p:spPr>
          <a:xfrm>
            <a:off x="7409545" y="2877497"/>
            <a:ext cx="292608" cy="76371"/>
          </a:xfrm>
          <a:prstGeom prst="curvedUpArrow">
            <a:avLst/>
          </a:prstGeom>
          <a:noFill/>
          <a:ln w="12700">
            <a:solidFill>
              <a:srgbClr val="FFFF00">
                <a:alpha val="69804"/>
              </a:srgbClr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black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1779275" y="2071171"/>
            <a:ext cx="675185" cy="1714639"/>
            <a:chOff x="3275774" y="1134613"/>
            <a:chExt cx="675185" cy="1714639"/>
          </a:xfrm>
        </p:grpSpPr>
        <p:sp>
          <p:nvSpPr>
            <p:cNvPr id="220" name="TextBox 219"/>
            <p:cNvSpPr txBox="1"/>
            <p:nvPr/>
          </p:nvSpPr>
          <p:spPr>
            <a:xfrm>
              <a:off x="3275774" y="2038923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100" b="1" dirty="0" smtClean="0">
                  <a:solidFill>
                    <a:srgbClr val="00FFFF"/>
                  </a:solidFill>
                  <a:latin typeface="Bookman Old Style" pitchFamily="18" charset="0"/>
                </a:rPr>
                <a:t>Height</a:t>
              </a:r>
              <a:endParaRPr lang="en-US" sz="1100" b="1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1" flipV="1">
              <a:off x="3589704" y="1134613"/>
              <a:ext cx="13134" cy="928896"/>
            </a:xfrm>
            <a:prstGeom prst="straightConnector1">
              <a:avLst/>
            </a:prstGeom>
            <a:ln>
              <a:solidFill>
                <a:srgbClr val="00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 rot="5400000" flipV="1">
              <a:off x="3330842" y="2566406"/>
              <a:ext cx="565693" cy="0"/>
            </a:xfrm>
            <a:prstGeom prst="straightConnector1">
              <a:avLst/>
            </a:prstGeom>
            <a:ln>
              <a:solidFill>
                <a:srgbClr val="00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>
            <a:off x="4780852" y="2571473"/>
            <a:ext cx="675185" cy="1205748"/>
            <a:chOff x="3275774" y="1407532"/>
            <a:chExt cx="675185" cy="1205748"/>
          </a:xfrm>
        </p:grpSpPr>
        <p:sp>
          <p:nvSpPr>
            <p:cNvPr id="224" name="TextBox 223"/>
            <p:cNvSpPr txBox="1"/>
            <p:nvPr/>
          </p:nvSpPr>
          <p:spPr>
            <a:xfrm>
              <a:off x="3275774" y="2038923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100" b="1" dirty="0" smtClean="0">
                  <a:solidFill>
                    <a:srgbClr val="00FFFF"/>
                  </a:solidFill>
                  <a:latin typeface="Bookman Old Style" pitchFamily="18" charset="0"/>
                </a:rPr>
                <a:t>Height</a:t>
              </a:r>
              <a:endParaRPr lang="en-US" sz="1100" b="1" dirty="0">
                <a:solidFill>
                  <a:srgbClr val="00FFFF"/>
                </a:solidFill>
                <a:latin typeface="Bookman Old Style" pitchFamily="18" charset="0"/>
              </a:endParaRPr>
            </a:p>
          </p:txBody>
        </p:sp>
        <p:cxnSp>
          <p:nvCxnSpPr>
            <p:cNvPr id="225" name="Straight Arrow Connector 224"/>
            <p:cNvCxnSpPr/>
            <p:nvPr/>
          </p:nvCxnSpPr>
          <p:spPr>
            <a:xfrm flipH="1" flipV="1">
              <a:off x="3612564" y="1407532"/>
              <a:ext cx="0" cy="679458"/>
            </a:xfrm>
            <a:prstGeom prst="straightConnector1">
              <a:avLst/>
            </a:prstGeom>
            <a:ln>
              <a:solidFill>
                <a:srgbClr val="00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rot="5400000" flipV="1">
              <a:off x="3438798" y="2438390"/>
              <a:ext cx="349780" cy="0"/>
            </a:xfrm>
            <a:prstGeom prst="straightConnector1">
              <a:avLst/>
            </a:prstGeom>
            <a:ln>
              <a:solidFill>
                <a:srgbClr val="00FF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Rounded Rectangle 226"/>
          <p:cNvSpPr/>
          <p:nvPr/>
        </p:nvSpPr>
        <p:spPr>
          <a:xfrm>
            <a:off x="1201143" y="871296"/>
            <a:ext cx="792185" cy="452467"/>
          </a:xfrm>
          <a:prstGeom prst="roundRect">
            <a:avLst>
              <a:gd name="adj" fmla="val 6871"/>
            </a:avLst>
          </a:prstGeom>
          <a:solidFill>
            <a:srgbClr val="00FFF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234" name="Straight Connector 233"/>
          <p:cNvCxnSpPr/>
          <p:nvPr/>
        </p:nvCxnSpPr>
        <p:spPr>
          <a:xfrm flipH="1">
            <a:off x="1783759" y="2090475"/>
            <a:ext cx="1606" cy="1738344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7" name="Straight Connector 236"/>
          <p:cNvCxnSpPr/>
          <p:nvPr/>
        </p:nvCxnSpPr>
        <p:spPr>
          <a:xfrm flipH="1">
            <a:off x="4809937" y="2651464"/>
            <a:ext cx="122" cy="1154138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8" name="Group 137"/>
          <p:cNvGrpSpPr/>
          <p:nvPr/>
        </p:nvGrpSpPr>
        <p:grpSpPr>
          <a:xfrm>
            <a:off x="3051298" y="4213476"/>
            <a:ext cx="944407" cy="526728"/>
            <a:chOff x="2193430" y="-1023869"/>
            <a:chExt cx="944407" cy="526728"/>
          </a:xfrm>
        </p:grpSpPr>
        <p:grpSp>
          <p:nvGrpSpPr>
            <p:cNvPr id="139" name="Group 138"/>
            <p:cNvGrpSpPr/>
            <p:nvPr/>
          </p:nvGrpSpPr>
          <p:grpSpPr>
            <a:xfrm>
              <a:off x="2193430" y="-1023869"/>
              <a:ext cx="459056" cy="512509"/>
              <a:chOff x="2270275" y="1502510"/>
              <a:chExt cx="459056" cy="512509"/>
            </a:xfrm>
          </p:grpSpPr>
          <p:sp>
            <p:nvSpPr>
              <p:cNvPr id="145" name="Line 27"/>
              <p:cNvSpPr>
                <a:spLocks noChangeShapeType="1"/>
              </p:cNvSpPr>
              <p:nvPr/>
            </p:nvSpPr>
            <p:spPr bwMode="auto">
              <a:xfrm>
                <a:off x="2328023" y="1765426"/>
                <a:ext cx="295548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8" tIns="45719" rIns="91438" bIns="45719"/>
              <a:lstStyle/>
              <a:p>
                <a:pPr defTabSz="1217892">
                  <a:defRPr/>
                </a:pPr>
                <a:endParaRPr lang="en-IN" sz="1200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Text Box 28"/>
              <p:cNvSpPr txBox="1">
                <a:spLocks noChangeArrowheads="1"/>
              </p:cNvSpPr>
              <p:nvPr/>
            </p:nvSpPr>
            <p:spPr bwMode="auto">
              <a:xfrm>
                <a:off x="2279759" y="1502510"/>
                <a:ext cx="449571" cy="276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8" tIns="45719" rIns="91438" bIns="45719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1217892">
                  <a:spcBef>
                    <a:spcPct val="50000"/>
                  </a:spcBef>
                </a:pPr>
                <a:r>
                  <a:rPr lang="en-US" altLang="en-US" sz="12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AB</a:t>
                </a:r>
                <a:endParaRPr lang="en-US" altLang="en-US" sz="1200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7" name="Text Box 28"/>
              <p:cNvSpPr txBox="1">
                <a:spLocks noChangeArrowheads="1"/>
              </p:cNvSpPr>
              <p:nvPr/>
            </p:nvSpPr>
            <p:spPr bwMode="auto">
              <a:xfrm>
                <a:off x="2270275" y="1738022"/>
                <a:ext cx="459056" cy="276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8" tIns="45719" rIns="91438" bIns="45719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1217892">
                  <a:spcBef>
                    <a:spcPct val="50000"/>
                  </a:spcBef>
                </a:pPr>
                <a:r>
                  <a:rPr lang="en-US" altLang="en-US" sz="12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PQ</a:t>
                </a:r>
                <a:endParaRPr lang="en-US" altLang="en-US" sz="1200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2692016" y="-1009650"/>
              <a:ext cx="445821" cy="512509"/>
              <a:chOff x="2768861" y="1516729"/>
              <a:chExt cx="445821" cy="512509"/>
            </a:xfrm>
          </p:grpSpPr>
          <p:sp>
            <p:nvSpPr>
              <p:cNvPr id="142" name="Line 27"/>
              <p:cNvSpPr>
                <a:spLocks noChangeShapeType="1"/>
              </p:cNvSpPr>
              <p:nvPr/>
            </p:nvSpPr>
            <p:spPr bwMode="auto">
              <a:xfrm>
                <a:off x="2835037" y="1779645"/>
                <a:ext cx="295548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8" tIns="45719" rIns="91438" bIns="45719"/>
              <a:lstStyle/>
              <a:p>
                <a:pPr defTabSz="1217892">
                  <a:defRPr/>
                </a:pPr>
                <a:endParaRPr lang="en-IN" sz="1200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Text Box 28"/>
              <p:cNvSpPr txBox="1">
                <a:spLocks noChangeArrowheads="1"/>
              </p:cNvSpPr>
              <p:nvPr/>
            </p:nvSpPr>
            <p:spPr bwMode="auto">
              <a:xfrm>
                <a:off x="2778346" y="1516729"/>
                <a:ext cx="436336" cy="276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8" tIns="45719" rIns="91438" bIns="45719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1217892">
                  <a:spcBef>
                    <a:spcPct val="50000"/>
                  </a:spcBef>
                </a:pPr>
                <a:r>
                  <a:rPr lang="en-US" altLang="en-US" sz="12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BC</a:t>
                </a:r>
                <a:endParaRPr lang="en-US" altLang="en-US" sz="1200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4" name="Text Box 28"/>
              <p:cNvSpPr txBox="1">
                <a:spLocks noChangeArrowheads="1"/>
              </p:cNvSpPr>
              <p:nvPr/>
            </p:nvSpPr>
            <p:spPr bwMode="auto">
              <a:xfrm>
                <a:off x="2768861" y="1752241"/>
                <a:ext cx="445820" cy="276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8" tIns="45719" rIns="91438" bIns="45719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1217892">
                  <a:spcBef>
                    <a:spcPct val="50000"/>
                  </a:spcBef>
                </a:pPr>
                <a:r>
                  <a:rPr lang="en-US" altLang="en-US" sz="12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QR</a:t>
                </a:r>
                <a:endParaRPr lang="en-US" altLang="en-US" sz="1200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41" name="Text Box 28"/>
            <p:cNvSpPr txBox="1">
              <a:spLocks noChangeArrowheads="1"/>
            </p:cNvSpPr>
            <p:nvPr/>
          </p:nvSpPr>
          <p:spPr bwMode="auto">
            <a:xfrm>
              <a:off x="2503307" y="-904208"/>
              <a:ext cx="281799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altLang="en-US" sz="1200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196283" y="4130287"/>
            <a:ext cx="3207144" cy="618915"/>
            <a:chOff x="907655" y="-723649"/>
            <a:chExt cx="3207144" cy="618915"/>
          </a:xfrm>
        </p:grpSpPr>
        <p:sp>
          <p:nvSpPr>
            <p:cNvPr id="149" name="Rounded Rectangle 148"/>
            <p:cNvSpPr/>
            <p:nvPr/>
          </p:nvSpPr>
          <p:spPr>
            <a:xfrm>
              <a:off x="916120" y="-704850"/>
              <a:ext cx="3198679" cy="600116"/>
            </a:xfrm>
            <a:prstGeom prst="roundRect">
              <a:avLst/>
            </a:prstGeom>
            <a:solidFill>
              <a:srgbClr val="FF99FF">
                <a:alpha val="20000"/>
              </a:srgb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50" name="Text Box 28"/>
            <p:cNvSpPr txBox="1">
              <a:spLocks noChangeArrowheads="1"/>
            </p:cNvSpPr>
            <p:nvPr/>
          </p:nvSpPr>
          <p:spPr bwMode="auto">
            <a:xfrm>
              <a:off x="907655" y="-723649"/>
              <a:ext cx="770164" cy="461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/>
              <a:r>
                <a:rPr lang="en-US" altLang="en-US" sz="1200" dirty="0" smtClean="0">
                  <a:solidFill>
                    <a:srgbClr val="00FFFE"/>
                  </a:solidFill>
                  <a:latin typeface="Bookman Old Style" pitchFamily="18" charset="0"/>
                </a:rPr>
                <a:t>Hint :</a:t>
              </a:r>
            </a:p>
            <a:p>
              <a:pPr defTabSz="1217892"/>
              <a:r>
                <a:rPr lang="en-US" altLang="en-US" sz="1200" dirty="0" smtClean="0">
                  <a:solidFill>
                    <a:prstClr val="white"/>
                  </a:solidFill>
                  <a:latin typeface="Bookman Old Style" pitchFamily="18" charset="0"/>
                </a:rPr>
                <a:t>Prove :</a:t>
              </a:r>
              <a:endParaRPr lang="en-US" altLang="en-US" sz="1200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4459021" y="4212408"/>
            <a:ext cx="944407" cy="526728"/>
            <a:chOff x="2193430" y="-1023869"/>
            <a:chExt cx="944407" cy="526728"/>
          </a:xfrm>
        </p:grpSpPr>
        <p:grpSp>
          <p:nvGrpSpPr>
            <p:cNvPr id="152" name="Group 151"/>
            <p:cNvGrpSpPr/>
            <p:nvPr/>
          </p:nvGrpSpPr>
          <p:grpSpPr>
            <a:xfrm>
              <a:off x="2193430" y="-1023869"/>
              <a:ext cx="459056" cy="512509"/>
              <a:chOff x="2270275" y="1502510"/>
              <a:chExt cx="459056" cy="512509"/>
            </a:xfrm>
          </p:grpSpPr>
          <p:sp>
            <p:nvSpPr>
              <p:cNvPr id="158" name="Line 27"/>
              <p:cNvSpPr>
                <a:spLocks noChangeShapeType="1"/>
              </p:cNvSpPr>
              <p:nvPr/>
            </p:nvSpPr>
            <p:spPr bwMode="auto">
              <a:xfrm>
                <a:off x="2328023" y="1765426"/>
                <a:ext cx="295548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8" tIns="45719" rIns="91438" bIns="45719"/>
              <a:lstStyle/>
              <a:p>
                <a:pPr defTabSz="1217892">
                  <a:defRPr/>
                </a:pPr>
                <a:endParaRPr lang="en-IN" sz="1200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Text Box 28"/>
              <p:cNvSpPr txBox="1">
                <a:spLocks noChangeArrowheads="1"/>
              </p:cNvSpPr>
              <p:nvPr/>
            </p:nvSpPr>
            <p:spPr bwMode="auto">
              <a:xfrm>
                <a:off x="2279759" y="1502510"/>
                <a:ext cx="449571" cy="276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8" tIns="45719" rIns="91438" bIns="45719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1217892">
                  <a:spcBef>
                    <a:spcPct val="50000"/>
                  </a:spcBef>
                </a:pPr>
                <a:r>
                  <a:rPr lang="en-US" altLang="en-US" sz="12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AB</a:t>
                </a:r>
                <a:endParaRPr lang="en-US" altLang="en-US" sz="1200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0" name="Text Box 28"/>
              <p:cNvSpPr txBox="1">
                <a:spLocks noChangeArrowheads="1"/>
              </p:cNvSpPr>
              <p:nvPr/>
            </p:nvSpPr>
            <p:spPr bwMode="auto">
              <a:xfrm>
                <a:off x="2270275" y="1738022"/>
                <a:ext cx="459056" cy="276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8" tIns="45719" rIns="91438" bIns="45719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1217892">
                  <a:spcBef>
                    <a:spcPct val="50000"/>
                  </a:spcBef>
                </a:pPr>
                <a:r>
                  <a:rPr lang="en-US" altLang="en-US" sz="12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PQ</a:t>
                </a:r>
                <a:endParaRPr lang="en-US" altLang="en-US" sz="1200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2692016" y="-1009650"/>
              <a:ext cx="445821" cy="512509"/>
              <a:chOff x="2768861" y="1516729"/>
              <a:chExt cx="445821" cy="512509"/>
            </a:xfrm>
          </p:grpSpPr>
          <p:sp>
            <p:nvSpPr>
              <p:cNvPr id="155" name="Line 27"/>
              <p:cNvSpPr>
                <a:spLocks noChangeShapeType="1"/>
              </p:cNvSpPr>
              <p:nvPr/>
            </p:nvSpPr>
            <p:spPr bwMode="auto">
              <a:xfrm>
                <a:off x="2835037" y="1779645"/>
                <a:ext cx="295548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8" tIns="45719" rIns="91438" bIns="45719"/>
              <a:lstStyle/>
              <a:p>
                <a:pPr defTabSz="1217892">
                  <a:defRPr/>
                </a:pPr>
                <a:endParaRPr lang="en-IN" sz="1200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6" name="Text Box 28"/>
              <p:cNvSpPr txBox="1">
                <a:spLocks noChangeArrowheads="1"/>
              </p:cNvSpPr>
              <p:nvPr/>
            </p:nvSpPr>
            <p:spPr bwMode="auto">
              <a:xfrm>
                <a:off x="2778346" y="1516729"/>
                <a:ext cx="436336" cy="276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8" tIns="45719" rIns="91438" bIns="45719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1217892">
                  <a:spcBef>
                    <a:spcPct val="50000"/>
                  </a:spcBef>
                </a:pPr>
                <a:r>
                  <a:rPr lang="en-US" altLang="en-US" sz="12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AD</a:t>
                </a:r>
                <a:endParaRPr lang="en-US" altLang="en-US" sz="1200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7" name="Text Box 28"/>
              <p:cNvSpPr txBox="1">
                <a:spLocks noChangeArrowheads="1"/>
              </p:cNvSpPr>
              <p:nvPr/>
            </p:nvSpPr>
            <p:spPr bwMode="auto">
              <a:xfrm>
                <a:off x="2768861" y="1752241"/>
                <a:ext cx="445820" cy="276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1438" tIns="45719" rIns="91438" bIns="45719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1217892">
                  <a:spcBef>
                    <a:spcPct val="50000"/>
                  </a:spcBef>
                </a:pPr>
                <a:r>
                  <a:rPr lang="en-US" altLang="en-US" sz="12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PS</a:t>
                </a:r>
                <a:endParaRPr lang="en-US" altLang="en-US" sz="1200" baseline="300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54" name="Text Box 28"/>
            <p:cNvSpPr txBox="1">
              <a:spLocks noChangeArrowheads="1"/>
            </p:cNvSpPr>
            <p:nvPr/>
          </p:nvSpPr>
          <p:spPr bwMode="auto">
            <a:xfrm>
              <a:off x="2503307" y="-904208"/>
              <a:ext cx="281799" cy="276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200" dirty="0" smtClean="0">
                  <a:solidFill>
                    <a:prstClr val="white"/>
                  </a:solidFill>
                  <a:latin typeface="Bookman Old Style" pitchFamily="18" charset="0"/>
                </a:rPr>
                <a:t>=</a:t>
              </a:r>
              <a:endParaRPr lang="en-US" altLang="en-US" sz="1200" baseline="30000" dirty="0">
                <a:solidFill>
                  <a:prstClr val="white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63" name="Text Box 28"/>
          <p:cNvSpPr txBox="1">
            <a:spLocks noChangeArrowheads="1"/>
          </p:cNvSpPr>
          <p:nvPr/>
        </p:nvSpPr>
        <p:spPr bwMode="auto">
          <a:xfrm>
            <a:off x="2804475" y="4309924"/>
            <a:ext cx="337769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prstClr val="white"/>
                </a:solidFill>
                <a:latin typeface="Bookman Old Style" pitchFamily="18" charset="0"/>
              </a:rPr>
              <a:t>(</a:t>
            </a:r>
            <a:r>
              <a:rPr lang="en-US" altLang="en-US" sz="1200" dirty="0" err="1" smtClean="0">
                <a:solidFill>
                  <a:prstClr val="white"/>
                </a:solidFill>
                <a:latin typeface="Bookman Old Style" pitchFamily="18" charset="0"/>
              </a:rPr>
              <a:t>i</a:t>
            </a:r>
            <a:r>
              <a:rPr lang="en-US" altLang="en-US" sz="1200" dirty="0" smtClean="0">
                <a:solidFill>
                  <a:prstClr val="white"/>
                </a:solidFill>
                <a:latin typeface="Bookman Old Style" pitchFamily="18" charset="0"/>
              </a:rPr>
              <a:t>)</a:t>
            </a:r>
            <a:endParaRPr lang="en-US" altLang="en-US" sz="1200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64" name="Text Box 28"/>
          <p:cNvSpPr txBox="1">
            <a:spLocks noChangeArrowheads="1"/>
          </p:cNvSpPr>
          <p:nvPr/>
        </p:nvSpPr>
        <p:spPr bwMode="auto">
          <a:xfrm>
            <a:off x="4146985" y="4321794"/>
            <a:ext cx="434052" cy="27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200" dirty="0" smtClean="0">
                <a:solidFill>
                  <a:prstClr val="white"/>
                </a:solidFill>
                <a:latin typeface="Bookman Old Style" pitchFamily="18" charset="0"/>
              </a:rPr>
              <a:t>(ii)</a:t>
            </a:r>
            <a:endParaRPr lang="en-US" altLang="en-US" sz="1200" baseline="30000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3082508" y="4229690"/>
            <a:ext cx="369560" cy="232186"/>
          </a:xfrm>
          <a:prstGeom prst="roundRect">
            <a:avLst>
              <a:gd name="adj" fmla="val 6871"/>
            </a:avLst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3577863" y="4238381"/>
            <a:ext cx="369560" cy="232186"/>
          </a:xfrm>
          <a:prstGeom prst="roundRect">
            <a:avLst>
              <a:gd name="adj" fmla="val 6871"/>
            </a:avLst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3096434" y="4471749"/>
            <a:ext cx="369560" cy="232186"/>
          </a:xfrm>
          <a:prstGeom prst="roundRect">
            <a:avLst>
              <a:gd name="adj" fmla="val 6871"/>
            </a:avLst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3591789" y="4480440"/>
            <a:ext cx="369560" cy="232186"/>
          </a:xfrm>
          <a:prstGeom prst="roundRect">
            <a:avLst>
              <a:gd name="adj" fmla="val 6871"/>
            </a:avLst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4502231" y="4220999"/>
            <a:ext cx="369560" cy="232186"/>
          </a:xfrm>
          <a:prstGeom prst="roundRect">
            <a:avLst>
              <a:gd name="adj" fmla="val 6871"/>
            </a:avLst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4970691" y="4229690"/>
            <a:ext cx="369560" cy="232186"/>
          </a:xfrm>
          <a:prstGeom prst="roundRect">
            <a:avLst>
              <a:gd name="adj" fmla="val 6871"/>
            </a:avLst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4501275" y="4481596"/>
            <a:ext cx="369560" cy="232186"/>
          </a:xfrm>
          <a:prstGeom prst="roundRect">
            <a:avLst>
              <a:gd name="adj" fmla="val 6871"/>
            </a:avLst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4969735" y="4490287"/>
            <a:ext cx="369560" cy="232186"/>
          </a:xfrm>
          <a:prstGeom prst="roundRect">
            <a:avLst>
              <a:gd name="adj" fmla="val 6871"/>
            </a:avLst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3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4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4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6.76135E-7 L 0.15781 0.00587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82" y="2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20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8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4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4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3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2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5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6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48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5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1.97531E-6 L 0.37899 -0.00062 " pathEditMode="relative" rAng="0" ptsTypes="AA">
                                          <p:cBhvr>
                                            <p:cTn id="78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41" y="-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20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3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2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5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6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" presetClass="entr" presetSubtype="4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1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02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4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0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378 -2.28298E-6 L 0.44045 -2.28298E-6 " pathEditMode="relative" rAng="0" ptsTypes="AA">
                                          <p:cBhvr>
                                            <p:cTn id="116" dur="2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83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2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5" fill="hold">
                          <p:stCondLst>
                            <p:cond delay="indefinite"/>
                          </p:stCondLst>
                          <p:childTnLst>
                            <p:par>
                              <p:cTn id="1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2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4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6" presetID="35" presetClass="emph" presetSubtype="0" repeatCount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37" dur="4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35" presetClass="emph" presetSubtype="0" repeatCount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39" dur="4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0" fill="hold">
                          <p:stCondLst>
                            <p:cond delay="indefinite"/>
                          </p:stCondLst>
                          <p:childTnLst>
                            <p:par>
                              <p:cTn id="1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2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4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5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" presetClass="entr" presetSubtype="4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0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53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7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9" fill="hold">
                          <p:stCondLst>
                            <p:cond delay="indefinite"/>
                          </p:stCondLst>
                          <p:childTnLst>
                            <p:par>
                              <p:cTn id="1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4" fill="hold">
                          <p:stCondLst>
                            <p:cond delay="indefinite"/>
                          </p:stCondLst>
                          <p:childTnLst>
                            <p:par>
                              <p:cTn id="1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2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9" fill="hold">
                          <p:stCondLst>
                            <p:cond delay="indefinite"/>
                          </p:stCondLst>
                          <p:childTnLst>
                            <p:par>
                              <p:cTn id="1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35" presetClass="emph" presetSubtype="0" repeatCount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76" dur="4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35" presetClass="emph" presetSubtype="0" repeatCount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78" dur="4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9" fill="hold">
                          <p:stCondLst>
                            <p:cond delay="indefinite"/>
                          </p:stCondLst>
                          <p:childTnLst>
                            <p:par>
                              <p:cTn id="1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1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2" presetClass="entr" presetSubtype="4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9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9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1" fill="hold">
                          <p:stCondLst>
                            <p:cond delay="indefinite"/>
                          </p:stCondLst>
                          <p:childTnLst>
                            <p:par>
                              <p:cTn id="2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6" fill="hold">
                          <p:stCondLst>
                            <p:cond delay="indefinite"/>
                          </p:stCondLst>
                          <p:childTnLst>
                            <p:par>
                              <p:cTn id="2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0" dur="2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1" fill="hold">
                          <p:stCondLst>
                            <p:cond delay="indefinite"/>
                          </p:stCondLst>
                          <p:childTnLst>
                            <p:par>
                              <p:cTn id="2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3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35" presetClass="emph" presetSubtype="0" repeatCount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18" dur="4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35" presetClass="emph" presetSubtype="0" repeatCount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20" dur="4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1" fill="hold">
                          <p:stCondLst>
                            <p:cond delay="indefinite"/>
                          </p:stCondLst>
                          <p:childTnLst>
                            <p:par>
                              <p:cTn id="2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3" presetID="2" presetClass="entr" presetSubtype="1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5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7" fill="hold">
                          <p:stCondLst>
                            <p:cond delay="indefinite"/>
                          </p:stCondLst>
                          <p:childTnLst>
                            <p:par>
                              <p:cTn id="2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9" presetID="2" presetClass="entr" presetSubtype="4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3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234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1" dur="5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2" dur="5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4" fill="hold">
                          <p:stCondLst>
                            <p:cond delay="indefinite"/>
                          </p:stCondLst>
                          <p:childTnLst>
                            <p:par>
                              <p:cTn id="2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6" presetID="14" presetClass="exit" presetSubtype="1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4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5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2" presetID="14" presetClass="exit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5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5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5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6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14" presetClass="exit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6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6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0" fill="hold">
                          <p:stCondLst>
                            <p:cond delay="indefinite"/>
                          </p:stCondLst>
                          <p:childTnLst>
                            <p:par>
                              <p:cTn id="2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2" presetID="14" presetClass="exit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7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7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6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9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4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5" fill="hold">
                          <p:stCondLst>
                            <p:cond delay="indefinite"/>
                          </p:stCondLst>
                          <p:childTnLst>
                            <p:par>
                              <p:cTn id="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7" presetID="35" presetClass="emph" presetSubtype="0" repeatCount="3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98" dur="4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9" fill="hold">
                          <p:stCondLst>
                            <p:cond delay="indefinite"/>
                          </p:stCondLst>
                          <p:childTnLst>
                            <p:par>
                              <p:cTn id="3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" presetID="35" presetClass="emph" presetSubtype="0" repeatCount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304" dur="4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11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8" presetID="10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9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4" fill="hold">
                          <p:stCondLst>
                            <p:cond delay="indefinite"/>
                          </p:stCondLst>
                          <p:childTnLst>
                            <p:par>
                              <p:cTn id="3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8" dur="3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33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2" dur="3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3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3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6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9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0" fill="hold">
                          <p:stCondLst>
                            <p:cond delay="indefinite"/>
                          </p:stCondLst>
                          <p:childTnLst>
                            <p:par>
                              <p:cTn id="3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2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3" dur="3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6" dur="3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9" dur="3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2" dur="3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8" presetID="63" presetClass="path" presetSubtype="0" accel="5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7037E-7 L 0.30747 -0.00093 " pathEditMode="relative" rAng="0" ptsTypes="AA" p14:bounceEnd="40000">
                                          <p:cBhvr>
                                            <p:cTn id="359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65" y="-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1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7" fill="hold">
                          <p:stCondLst>
                            <p:cond delay="indefinite"/>
                          </p:stCondLst>
                          <p:childTnLst>
                            <p:par>
                              <p:cTn id="3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1" presetID="42" presetClass="path" presetSubtype="0" accel="5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3.82716E-6 L -0.00018 0.32963 " pathEditMode="relative" rAng="0" ptsTypes="AA" p14:bounceEnd="40000">
                                          <p:cBhvr>
                                            <p:cTn id="372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164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4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9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0" fill="hold">
                          <p:stCondLst>
                            <p:cond delay="indefinite"/>
                          </p:stCondLst>
                          <p:childTnLst>
                            <p:par>
                              <p:cTn id="3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7" dur="300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38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2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39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4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9" fill="hold">
                          <p:stCondLst>
                            <p:cond delay="indefinite"/>
                          </p:stCondLst>
                          <p:childTnLst>
                            <p:par>
                              <p:cTn id="4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1" presetID="35" presetClass="emph" presetSubtype="0" repeatCount="3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412" dur="4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3" fill="hold">
                          <p:stCondLst>
                            <p:cond delay="indefinite"/>
                          </p:stCondLst>
                          <p:childTnLst>
                            <p:par>
                              <p:cTn id="4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7" presetID="35" presetClass="emph" presetSubtype="0" repeatCount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418" dur="4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9" fill="hold">
                          <p:stCondLst>
                            <p:cond delay="indefinite"/>
                          </p:stCondLst>
                          <p:childTnLst>
                            <p:par>
                              <p:cTn id="4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3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5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8" fill="hold">
                          <p:stCondLst>
                            <p:cond delay="indefinite"/>
                          </p:stCondLst>
                          <p:childTnLst>
                            <p:par>
                              <p:cTn id="4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2" dur="3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3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44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6" dur="3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7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44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0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4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4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5" fill="hold">
                          <p:stCondLst>
                            <p:cond delay="indefinite"/>
                          </p:stCondLst>
                          <p:childTnLst>
                            <p:par>
                              <p:cTn id="4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7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8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1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4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7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9" fill="hold">
                          <p:stCondLst>
                            <p:cond delay="indefinite"/>
                          </p:stCondLst>
                          <p:childTnLst>
                            <p:par>
                              <p:cTn id="4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3" presetID="63" presetClass="path" presetSubtype="0" accel="5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21 0.00432 L 0.21371 0.00278 " pathEditMode="relative" rAng="0" ptsTypes="AA" p14:bounceEnd="40000">
                                          <p:cBhvr>
                                            <p:cTn id="474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625" y="-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1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2" fill="hold">
                          <p:stCondLst>
                            <p:cond delay="indefinite"/>
                          </p:stCondLst>
                          <p:childTnLst>
                            <p:par>
                              <p:cTn id="4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6" presetID="42" presetClass="path" presetSubtype="0" accel="5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-1.28933E-6 L -0.00156 0.23412 " pathEditMode="relative" rAng="0" ptsTypes="AA" p14:bounceEnd="40000">
                                          <p:cBhvr>
                                            <p:cTn id="487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" y="116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89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4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5" fill="hold">
                          <p:stCondLst>
                            <p:cond delay="indefinite"/>
                          </p:stCondLst>
                          <p:childTnLst>
                            <p:par>
                              <p:cTn id="4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4" fill="hold">
                          <p:stCondLst>
                            <p:cond delay="indefinite"/>
                          </p:stCondLst>
                          <p:childTnLst>
                            <p:par>
                              <p:cTn id="5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9" fill="hold">
                          <p:stCondLst>
                            <p:cond delay="indefinite"/>
                          </p:stCondLst>
                          <p:childTnLst>
                            <p:par>
                              <p:cTn id="5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5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7" fill="hold">
                          <p:stCondLst>
                            <p:cond delay="indefinite"/>
                          </p:stCondLst>
                          <p:childTnLst>
                            <p:par>
                              <p:cTn id="5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9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0.00093 L -0.00035 0.02501 " pathEditMode="relative" rAng="0" ptsTypes="AA">
                                          <p:cBhvr>
                                            <p:cTn id="52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12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1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3.5196E-6 L -0.00035 -0.02223 " pathEditMode="relative" rAng="0" ptsTypes="AA">
                                          <p:cBhvr>
                                            <p:cTn id="5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9" fill="hold">
                          <p:stCondLst>
                            <p:cond delay="indefinite"/>
                          </p:stCondLst>
                          <p:childTnLst>
                            <p:par>
                              <p:cTn id="5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35" presetID="14" presetClass="exit" presetSubtype="1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53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8" fill="hold">
                          <p:stCondLst>
                            <p:cond delay="indefinite"/>
                          </p:stCondLst>
                          <p:childTnLst>
                            <p:par>
                              <p:cTn id="5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3" fill="hold">
                          <p:stCondLst>
                            <p:cond delay="indefinite"/>
                          </p:stCondLst>
                          <p:childTnLst>
                            <p:par>
                              <p:cTn id="5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8" fill="hold">
                          <p:stCondLst>
                            <p:cond delay="indefinite"/>
                          </p:stCondLst>
                          <p:childTnLst>
                            <p:par>
                              <p:cTn id="5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3" fill="hold">
                          <p:stCondLst>
                            <p:cond delay="indefinite"/>
                          </p:stCondLst>
                          <p:childTnLst>
                            <p:par>
                              <p:cTn id="5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5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7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5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9" fill="hold">
                          <p:stCondLst>
                            <p:cond delay="indefinite"/>
                          </p:stCondLst>
                          <p:childTnLst>
                            <p:par>
                              <p:cTn id="5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3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4" fill="hold">
                          <p:stCondLst>
                            <p:cond delay="indefinite"/>
                          </p:stCondLst>
                          <p:childTnLst>
                            <p:par>
                              <p:cTn id="5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6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8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6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0" fill="hold">
                          <p:stCondLst>
                            <p:cond delay="indefinite"/>
                          </p:stCondLst>
                          <p:childTnLst>
                            <p:par>
                              <p:cTn id="5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2" presetID="35" presetClass="emph" presetSubtype="0" repeatCount="3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573" dur="4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4" presetID="35" presetClass="emph" presetSubtype="0" repeatCount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575" dur="4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6" fill="hold">
                          <p:stCondLst>
                            <p:cond delay="indefinite"/>
                          </p:stCondLst>
                          <p:childTnLst>
                            <p:par>
                              <p:cTn id="5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8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0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2" fill="hold">
                          <p:stCondLst>
                            <p:cond delay="indefinite"/>
                          </p:stCondLst>
                          <p:childTnLst>
                            <p:par>
                              <p:cTn id="5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9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0" fill="hold">
                          <p:stCondLst>
                            <p:cond delay="indefinite"/>
                          </p:stCondLst>
                          <p:childTnLst>
                            <p:par>
                              <p:cTn id="5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2" presetID="35" presetClass="emph" presetSubtype="0" repeatCount="3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593" dur="4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4" presetID="35" presetClass="emph" presetSubtype="0" repeatCount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595" dur="4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6" fill="hold">
                          <p:stCondLst>
                            <p:cond delay="indefinite"/>
                          </p:stCondLst>
                          <p:childTnLst>
                            <p:par>
                              <p:cTn id="5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8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0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4" fill="hold">
                          <p:stCondLst>
                            <p:cond delay="indefinite"/>
                          </p:stCondLst>
                          <p:childTnLst>
                            <p:par>
                              <p:cTn id="6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6" presetID="35" presetClass="emph" presetSubtype="0" repeatCount="3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607" dur="4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8" fill="hold">
                          <p:stCondLst>
                            <p:cond delay="indefinite"/>
                          </p:stCondLst>
                          <p:childTnLst>
                            <p:par>
                              <p:cTn id="6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2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5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6" fill="hold">
                          <p:stCondLst>
                            <p:cond delay="indefinite"/>
                          </p:stCondLst>
                          <p:childTnLst>
                            <p:par>
                              <p:cTn id="6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5" fill="hold">
                          <p:stCondLst>
                            <p:cond delay="indefinite"/>
                          </p:stCondLst>
                          <p:childTnLst>
                            <p:par>
                              <p:cTn id="6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1" presetID="14" presetClass="exit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3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4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35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7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38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0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41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3" fill="hold">
                          <p:stCondLst>
                            <p:cond delay="indefinite"/>
                          </p:stCondLst>
                          <p:childTnLst>
                            <p:par>
                              <p:cTn id="6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7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0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1" fill="hold">
                          <p:stCondLst>
                            <p:cond delay="indefinite"/>
                          </p:stCondLst>
                          <p:childTnLst>
                            <p:par>
                              <p:cTn id="6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0" fill="hold">
                          <p:stCondLst>
                            <p:cond delay="indefinite"/>
                          </p:stCondLst>
                          <p:childTnLst>
                            <p:par>
                              <p:cTn id="6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66" presetID="14" presetClass="exit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6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9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7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2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73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5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76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8" fill="hold">
                          <p:stCondLst>
                            <p:cond delay="indefinite"/>
                          </p:stCondLst>
                          <p:childTnLst>
                            <p:par>
                              <p:cTn id="6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0" presetID="35" presetClass="emph" presetSubtype="0" repeatCount="3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681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2" fill="hold">
                          <p:stCondLst>
                            <p:cond delay="indefinite"/>
                          </p:stCondLst>
                          <p:childTnLst>
                            <p:par>
                              <p:cTn id="6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7" fill="hold">
                          <p:stCondLst>
                            <p:cond delay="indefinite"/>
                          </p:stCondLst>
                          <p:childTnLst>
                            <p:par>
                              <p:cTn id="6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2" fill="hold">
                          <p:stCondLst>
                            <p:cond delay="indefinite"/>
                          </p:stCondLst>
                          <p:childTnLst>
                            <p:par>
                              <p:cTn id="6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9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0" fill="hold">
                          <p:stCondLst>
                            <p:cond delay="indefinite"/>
                          </p:stCondLst>
                          <p:childTnLst>
                            <p:par>
                              <p:cTn id="7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4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7" dur="3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70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0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3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5" fill="hold">
                          <p:stCondLst>
                            <p:cond delay="indefinite"/>
                          </p:stCondLst>
                          <p:childTnLst>
                            <p:par>
                              <p:cTn id="7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0" fill="hold">
                          <p:stCondLst>
                            <p:cond delay="indefinite"/>
                          </p:stCondLst>
                          <p:childTnLst>
                            <p:par>
                              <p:cTn id="7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5" fill="hold">
                          <p:stCondLst>
                            <p:cond delay="indefinite"/>
                          </p:stCondLst>
                          <p:childTnLst>
                            <p:par>
                              <p:cTn id="7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9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2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3" fill="hold">
                          <p:stCondLst>
                            <p:cond delay="indefinite"/>
                          </p:stCondLst>
                          <p:childTnLst>
                            <p:par>
                              <p:cTn id="7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7" dur="3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0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1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74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3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6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8" presetID="18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upLeft)">
                                          <p:cBhvr>
                                            <p:cTn id="74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1" presetID="18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upLeft)">
                                          <p:cBhvr>
                                            <p:cTn id="75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4" fill="hold">
                          <p:stCondLst>
                            <p:cond delay="indefinite"/>
                          </p:stCondLst>
                          <p:childTnLst>
                            <p:par>
                              <p:cTn id="7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6" presetID="35" presetClass="emph" presetSubtype="0" repeatCount="3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757" dur="4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8" fill="hold">
                          <p:stCondLst>
                            <p:cond delay="indefinite"/>
                          </p:stCondLst>
                          <p:childTnLst>
                            <p:par>
                              <p:cTn id="7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2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5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6" fill="hold">
                          <p:stCondLst>
                            <p:cond delay="indefinite"/>
                          </p:stCondLst>
                          <p:childTnLst>
                            <p:par>
                              <p:cTn id="7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8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7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7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4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5" fill="hold">
                          <p:stCondLst>
                            <p:cond delay="indefinite"/>
                          </p:stCondLst>
                          <p:childTnLst>
                            <p:par>
                              <p:cTn id="7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7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1" presetID="14" presetClass="exit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78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4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785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7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788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0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791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3" fill="hold">
                          <p:stCondLst>
                            <p:cond delay="indefinite"/>
                          </p:stCondLst>
                          <p:childTnLst>
                            <p:par>
                              <p:cTn id="7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7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0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1" fill="hold">
                          <p:stCondLst>
                            <p:cond delay="indefinite"/>
                          </p:stCondLst>
                          <p:childTnLst>
                            <p:par>
                              <p:cTn id="8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3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0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09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0" fill="hold">
                          <p:stCondLst>
                            <p:cond delay="indefinite"/>
                          </p:stCondLst>
                          <p:childTnLst>
                            <p:par>
                              <p:cTn id="8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2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16" presetID="14" presetClass="exit" presetSubtype="1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817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9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820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2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82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5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826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8" fill="hold">
                          <p:stCondLst>
                            <p:cond delay="indefinite"/>
                          </p:stCondLst>
                          <p:childTnLst>
                            <p:par>
                              <p:cTn id="8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4" presetID="35" presetClass="emph" presetSubtype="0" repeatCount="333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835" dur="3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6" presetID="35" presetClass="emph" presetSubtype="0" repeatCount="333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837" dur="3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8" fill="hold">
                          <p:stCondLst>
                            <p:cond delay="indefinite"/>
                          </p:stCondLst>
                          <p:childTnLst>
                            <p:par>
                              <p:cTn id="8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3" fill="hold">
                          <p:stCondLst>
                            <p:cond delay="indefinite"/>
                          </p:stCondLst>
                          <p:childTnLst>
                            <p:par>
                              <p:cTn id="8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7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8" fill="hold">
                          <p:stCondLst>
                            <p:cond delay="indefinite"/>
                          </p:stCondLst>
                          <p:childTnLst>
                            <p:par>
                              <p:cTn id="8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3" fill="hold">
                          <p:stCondLst>
                            <p:cond delay="indefinite"/>
                          </p:stCondLst>
                          <p:childTnLst>
                            <p:par>
                              <p:cTn id="8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9" presetID="35" presetClass="emph" presetSubtype="0" repeatCount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860" dur="4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1" presetID="35" presetClass="emph" presetSubtype="0" repeatCount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862" dur="4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3" fill="hold">
                          <p:stCondLst>
                            <p:cond delay="indefinite"/>
                          </p:stCondLst>
                          <p:childTnLst>
                            <p:par>
                              <p:cTn id="8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7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8" fill="hold">
                          <p:stCondLst>
                            <p:cond delay="indefinite"/>
                          </p:stCondLst>
                          <p:childTnLst>
                            <p:par>
                              <p:cTn id="8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0" presetID="14" presetClass="exit" presetSubtype="1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871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3" presetID="14" presetClass="exit" presetSubtype="1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87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6" presetID="18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upLeft)">
                                          <p:cBhvr>
                                            <p:cTn id="87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9" presetID="18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upLeft)">
                                          <p:cBhvr>
                                            <p:cTn id="88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2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3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5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6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8" fill="hold">
                          <p:stCondLst>
                            <p:cond delay="indefinite"/>
                          </p:stCondLst>
                          <p:childTnLst>
                            <p:par>
                              <p:cTn id="8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3" fill="hold">
                          <p:stCondLst>
                            <p:cond delay="indefinite"/>
                          </p:stCondLst>
                          <p:childTnLst>
                            <p:par>
                              <p:cTn id="8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7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1" fill="hold">
                          <p:stCondLst>
                            <p:cond delay="indefinite"/>
                          </p:stCondLst>
                          <p:childTnLst>
                            <p:par>
                              <p:cTn id="9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5" dur="3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8" dur="3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1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1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6" fill="hold">
                          <p:stCondLst>
                            <p:cond delay="indefinite"/>
                          </p:stCondLst>
                          <p:childTnLst>
                            <p:par>
                              <p:cTn id="9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1" fill="hold">
                          <p:stCondLst>
                            <p:cond delay="indefinite"/>
                          </p:stCondLst>
                          <p:childTnLst>
                            <p:par>
                              <p:cTn id="9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6" fill="hold">
                          <p:stCondLst>
                            <p:cond delay="indefinite"/>
                          </p:stCondLst>
                          <p:childTnLst>
                            <p:par>
                              <p:cTn id="9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0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3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4" fill="hold">
                          <p:stCondLst>
                            <p:cond delay="indefinite"/>
                          </p:stCondLst>
                          <p:childTnLst>
                            <p:par>
                              <p:cTn id="9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8" dur="3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1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2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4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4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7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9" fill="hold">
                          <p:stCondLst>
                            <p:cond delay="indefinite"/>
                          </p:stCondLst>
                          <p:childTnLst>
                            <p:par>
                              <p:cTn id="9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52" dur="50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3" dur="50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5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56" dur="500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7" dur="500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0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1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3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4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5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7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8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9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1" fill="hold">
                          <p:stCondLst>
                            <p:cond delay="indefinite"/>
                          </p:stCondLst>
                          <p:childTnLst>
                            <p:par>
                              <p:cTn id="9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73" presetID="35" presetClass="emph" presetSubtype="0" repeatCount="2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974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5" presetID="35" presetClass="emph" presetSubtype="0" repeatCount="2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976" dur="4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7" presetID="35" presetClass="emph" presetSubtype="0" repeatCount="2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978" dur="4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9" presetID="35" presetClass="emph" presetSubtype="0" repeatCount="2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980" dur="4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1" presetID="35" presetClass="emph" presetSubtype="0" repeatCount="2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982" dur="4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3" presetID="35" presetClass="emph" presetSubtype="0" repeatCount="2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984" dur="4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5" presetID="35" presetClass="emph" presetSubtype="0" repeatCount="2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986" dur="4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7" fill="hold">
                          <p:stCondLst>
                            <p:cond delay="indefinite"/>
                          </p:stCondLst>
                          <p:childTnLst>
                            <p:par>
                              <p:cTn id="9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1" presetID="42" presetClass="path" presetSubtype="0" accel="50000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3.05153E-6 L 0.0007 0.43536 " pathEditMode="relative" rAng="0" ptsTypes="AA" p14:bounceEnd="60000">
                                          <p:cBhvr>
                                            <p:cTn id="99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" y="2175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94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6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8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0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4" fill="hold">
                          <p:stCondLst>
                            <p:cond delay="indefinite"/>
                          </p:stCondLst>
                          <p:childTnLst>
                            <p:par>
                              <p:cTn id="10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8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9" fill="hold">
                          <p:stCondLst>
                            <p:cond delay="indefinite"/>
                          </p:stCondLst>
                          <p:childTnLst>
                            <p:par>
                              <p:cTn id="10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1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01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4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1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7" fill="hold">
                          <p:stCondLst>
                            <p:cond delay="indefinite"/>
                          </p:stCondLst>
                          <p:childTnLst>
                            <p:par>
                              <p:cTn id="10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9" presetID="14" presetClass="exit" presetSubtype="1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020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2" fill="hold">
                          <p:stCondLst>
                            <p:cond delay="indefinite"/>
                          </p:stCondLst>
                          <p:childTnLst>
                            <p:par>
                              <p:cTn id="10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6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7" fill="hold">
                          <p:stCondLst>
                            <p:cond delay="indefinite"/>
                          </p:stCondLst>
                          <p:childTnLst>
                            <p:par>
                              <p:cTn id="10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9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030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3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5" fill="hold">
                          <p:stCondLst>
                            <p:cond delay="indefinite"/>
                          </p:stCondLst>
                          <p:childTnLst>
                            <p:par>
                              <p:cTn id="10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7" presetID="14" presetClass="exit" presetSubtype="1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038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0" fill="hold">
                          <p:stCondLst>
                            <p:cond delay="indefinite"/>
                          </p:stCondLst>
                          <p:childTnLst>
                            <p:par>
                              <p:cTn id="10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5" fill="hold">
                          <p:stCondLst>
                            <p:cond delay="indefinite"/>
                          </p:stCondLst>
                          <p:childTnLst>
                            <p:par>
                              <p:cTn id="10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0" fill="hold">
                          <p:stCondLst>
                            <p:cond delay="indefinite"/>
                          </p:stCondLst>
                          <p:childTnLst>
                            <p:par>
                              <p:cTn id="10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5" fill="hold">
                          <p:stCondLst>
                            <p:cond delay="indefinite"/>
                          </p:stCondLst>
                          <p:childTnLst>
                            <p:par>
                              <p:cTn id="10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0" fill="hold">
                          <p:stCondLst>
                            <p:cond delay="indefinite"/>
                          </p:stCondLst>
                          <p:childTnLst>
                            <p:par>
                              <p:cTn id="10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5" fill="hold">
                          <p:stCondLst>
                            <p:cond delay="indefinite"/>
                          </p:stCondLst>
                          <p:childTnLst>
                            <p:par>
                              <p:cTn id="10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7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068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0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07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3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074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8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8" grpId="0" animBg="1"/>
          <p:bldP spid="12" grpId="0"/>
          <p:bldP spid="13" grpId="0"/>
          <p:bldP spid="14" grpId="0"/>
          <p:bldP spid="14" grpId="1"/>
          <p:bldP spid="15" grpId="0" animBg="1"/>
          <p:bldP spid="16" grpId="0"/>
          <p:bldP spid="16" grpId="1"/>
          <p:bldP spid="17" grpId="0"/>
          <p:bldP spid="17" grpId="1"/>
          <p:bldP spid="18" grpId="0"/>
          <p:bldP spid="18" grpId="1"/>
          <p:bldP spid="19" grpId="0" animBg="1"/>
          <p:bldP spid="20" grpId="0"/>
          <p:bldP spid="20" grpId="1"/>
          <p:bldP spid="21" grpId="0"/>
          <p:bldP spid="21" grpId="1"/>
          <p:bldP spid="22" grpId="0"/>
          <p:bldP spid="23" grpId="0" animBg="1"/>
          <p:bldP spid="24" grpId="0"/>
          <p:bldP spid="24" grpId="1"/>
          <p:bldP spid="25" grpId="0"/>
          <p:bldP spid="25" grpId="1"/>
          <p:bldP spid="26" grpId="0"/>
          <p:bldP spid="26" grpId="1"/>
          <p:bldP spid="27" grpId="0"/>
          <p:bldP spid="28" grpId="0"/>
          <p:bldP spid="29" grpId="0"/>
          <p:bldP spid="30" grpId="0" animBg="1"/>
          <p:bldP spid="31" grpId="0"/>
          <p:bldP spid="32" grpId="0"/>
          <p:bldP spid="33" grpId="0"/>
          <p:bldP spid="36" grpId="0" animBg="1"/>
          <p:bldP spid="37" grpId="0"/>
          <p:bldP spid="38" grpId="0"/>
          <p:bldP spid="39" grpId="0"/>
          <p:bldP spid="40" grpId="0"/>
          <p:bldP spid="41" grpId="0"/>
          <p:bldP spid="41" grpId="1"/>
          <p:bldP spid="43" grpId="0"/>
          <p:bldP spid="45" grpId="0"/>
          <p:bldP spid="46" grpId="0"/>
          <p:bldP spid="46" grpId="1"/>
          <p:bldP spid="47" grpId="0"/>
          <p:bldP spid="47" grpId="1"/>
          <p:bldP spid="48" grpId="0"/>
          <p:bldP spid="48" grpId="1"/>
          <p:bldP spid="49" grpId="0" animBg="1"/>
          <p:bldP spid="51" grpId="0"/>
          <p:bldP spid="53" grpId="0"/>
          <p:bldP spid="55" grpId="0"/>
          <p:bldP spid="56" grpId="0"/>
          <p:bldP spid="57" grpId="0"/>
          <p:bldP spid="58" grpId="0"/>
          <p:bldP spid="62" grpId="0"/>
          <p:bldP spid="63" grpId="0"/>
          <p:bldP spid="65" grpId="0"/>
          <p:bldP spid="67" grpId="0"/>
          <p:bldP spid="68" grpId="0"/>
          <p:bldP spid="69" grpId="0"/>
          <p:bldP spid="79" grpId="0"/>
          <p:bldP spid="79" grpId="1"/>
          <p:bldP spid="88" grpId="0"/>
          <p:bldP spid="89" grpId="0"/>
          <p:bldP spid="90" grpId="0"/>
          <p:bldP spid="96" grpId="0" animBg="1"/>
          <p:bldP spid="97" grpId="0" animBg="1"/>
          <p:bldP spid="98" grpId="0"/>
          <p:bldP spid="99" grpId="0"/>
          <p:bldP spid="103" grpId="0"/>
          <p:bldP spid="103" grpId="1"/>
          <p:bldP spid="116" grpId="0"/>
          <p:bldP spid="125" grpId="0"/>
          <p:bldP spid="125" grpId="1"/>
          <p:bldP spid="128" grpId="0" animBg="1"/>
          <p:bldP spid="128" grpId="1" animBg="1"/>
          <p:bldP spid="128" grpId="2" animBg="1"/>
          <p:bldP spid="133" grpId="0" animBg="1"/>
          <p:bldP spid="133" grpId="1" animBg="1"/>
          <p:bldP spid="133" grpId="2" animBg="1"/>
          <p:bldP spid="161" grpId="0" animBg="1"/>
          <p:bldP spid="161" grpId="1" animBg="1"/>
          <p:bldP spid="161" grpId="2" animBg="1"/>
          <p:bldP spid="162" grpId="0" animBg="1"/>
          <p:bldP spid="162" grpId="1" animBg="1"/>
          <p:bldP spid="162" grpId="2" animBg="1"/>
          <p:bldP spid="192" grpId="0"/>
          <p:bldP spid="197" grpId="0" animBg="1"/>
          <p:bldP spid="197" grpId="1" animBg="1"/>
          <p:bldP spid="198" grpId="0" animBg="1"/>
          <p:bldP spid="198" grpId="1" animBg="1"/>
          <p:bldP spid="199" grpId="0" animBg="1"/>
          <p:bldP spid="199" grpId="1" animBg="1"/>
          <p:bldP spid="200" grpId="0" animBg="1"/>
          <p:bldP spid="200" grpId="1" animBg="1"/>
          <p:bldP spid="201" grpId="0" animBg="1"/>
          <p:bldP spid="201" grpId="1" animBg="1"/>
          <p:bldP spid="202" grpId="0" animBg="1"/>
          <p:bldP spid="202" grpId="1" animBg="1"/>
          <p:bldP spid="203" grpId="0" animBg="1"/>
          <p:bldP spid="203" grpId="1" animBg="1"/>
          <p:bldP spid="204" grpId="0"/>
          <p:bldP spid="204" grpId="1"/>
          <p:bldP spid="207" grpId="0" animBg="1"/>
          <p:bldP spid="207" grpId="1" animBg="1"/>
          <p:bldP spid="208" grpId="0"/>
          <p:bldP spid="208" grpId="1"/>
          <p:bldP spid="213" grpId="0" animBg="1"/>
          <p:bldP spid="213" grpId="1" animBg="1"/>
          <p:bldP spid="213" grpId="2" animBg="1"/>
          <p:bldP spid="214" grpId="0" animBg="1"/>
          <p:bldP spid="214" grpId="1" animBg="1"/>
          <p:bldP spid="214" grpId="2" animBg="1"/>
          <p:bldP spid="215" grpId="0" animBg="1"/>
          <p:bldP spid="215" grpId="1" animBg="1"/>
          <p:bldP spid="216" grpId="0" animBg="1"/>
          <p:bldP spid="216" grpId="1" animBg="1"/>
          <p:bldP spid="217" grpId="0" animBg="1"/>
          <p:bldP spid="217" grpId="1" animBg="1"/>
          <p:bldP spid="218" grpId="0" animBg="1"/>
          <p:bldP spid="218" grpId="1" animBg="1"/>
          <p:bldP spid="227" grpId="0" animBg="1"/>
          <p:bldP spid="227" grpId="1" animBg="1"/>
          <p:bldP spid="163" grpId="0"/>
          <p:bldP spid="163" grpId="1"/>
          <p:bldP spid="164" grpId="0"/>
          <p:bldP spid="164" grpId="1"/>
          <p:bldP spid="228" grpId="0" animBg="1"/>
          <p:bldP spid="228" grpId="1" animBg="1"/>
          <p:bldP spid="229" grpId="0" animBg="1"/>
          <p:bldP spid="229" grpId="1" animBg="1"/>
          <p:bldP spid="230" grpId="0" animBg="1"/>
          <p:bldP spid="230" grpId="1" animBg="1"/>
          <p:bldP spid="231" grpId="0" animBg="1"/>
          <p:bldP spid="231" grpId="1" animBg="1"/>
          <p:bldP spid="232" grpId="0" animBg="1"/>
          <p:bldP spid="232" grpId="1" animBg="1"/>
          <p:bldP spid="233" grpId="0" animBg="1"/>
          <p:bldP spid="233" grpId="1" animBg="1"/>
          <p:bldP spid="235" grpId="0" animBg="1"/>
          <p:bldP spid="235" grpId="1" animBg="1"/>
          <p:bldP spid="236" grpId="0" animBg="1"/>
          <p:bldP spid="236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4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4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6.76135E-7 L 0.15781 0.00587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82" y="2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20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3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48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5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7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1.97531E-6 L 0.37899 -0.00062 " pathEditMode="relative" rAng="0" ptsTypes="AA">
                                          <p:cBhvr>
                                            <p:cTn id="78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41" y="-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20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3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4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2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4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5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0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2378 -2.28298E-6 L 0.44045 -2.28298E-6 " pathEditMode="relative" rAng="0" ptsTypes="AA">
                                          <p:cBhvr>
                                            <p:cTn id="116" dur="20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833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2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5" fill="hold">
                          <p:stCondLst>
                            <p:cond delay="indefinite"/>
                          </p:stCondLst>
                          <p:childTnLst>
                            <p:par>
                              <p:cTn id="1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2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4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6" presetID="35" presetClass="emph" presetSubtype="0" repeatCount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37" dur="4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8" presetID="35" presetClass="emph" presetSubtype="0" repeatCount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39" dur="4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0" fill="hold">
                          <p:stCondLst>
                            <p:cond delay="indefinite"/>
                          </p:stCondLst>
                          <p:childTnLst>
                            <p:par>
                              <p:cTn id="1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4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5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0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2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53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4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7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9" fill="hold">
                          <p:stCondLst>
                            <p:cond delay="indefinite"/>
                          </p:stCondLst>
                          <p:childTnLst>
                            <p:par>
                              <p:cTn id="1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4" fill="hold">
                          <p:stCondLst>
                            <p:cond delay="indefinite"/>
                          </p:stCondLst>
                          <p:childTnLst>
                            <p:par>
                              <p:cTn id="1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8" dur="2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9" fill="hold">
                          <p:stCondLst>
                            <p:cond delay="indefinite"/>
                          </p:stCondLst>
                          <p:childTnLst>
                            <p:par>
                              <p:cTn id="1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3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5" presetID="35" presetClass="emph" presetSubtype="0" repeatCount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76" dur="4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35" presetClass="emph" presetSubtype="0" repeatCount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178" dur="4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9" fill="hold">
                          <p:stCondLst>
                            <p:cond delay="indefinite"/>
                          </p:stCondLst>
                          <p:childTnLst>
                            <p:par>
                              <p:cTn id="1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5" fill="hold">
                          <p:stCondLst>
                            <p:cond delay="indefinite"/>
                          </p:stCondLst>
                          <p:childTnLst>
                            <p:par>
                              <p:cTn id="1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7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9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1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9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6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9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1" fill="hold">
                          <p:stCondLst>
                            <p:cond delay="indefinite"/>
                          </p:stCondLst>
                          <p:childTnLst>
                            <p:par>
                              <p:cTn id="2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6" fill="hold">
                          <p:stCondLst>
                            <p:cond delay="indefinite"/>
                          </p:stCondLst>
                          <p:childTnLst>
                            <p:par>
                              <p:cTn id="2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0" dur="2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1" fill="hold">
                          <p:stCondLst>
                            <p:cond delay="indefinite"/>
                          </p:stCondLst>
                          <p:childTnLst>
                            <p:par>
                              <p:cTn id="2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3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7" presetID="35" presetClass="emph" presetSubtype="0" repeatCount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18" dur="4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9" presetID="35" presetClass="emph" presetSubtype="0" repeatCount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20" dur="4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1" fill="hold">
                          <p:stCondLst>
                            <p:cond delay="indefinite"/>
                          </p:stCondLst>
                          <p:childTnLst>
                            <p:par>
                              <p:cTn id="2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5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6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7" fill="hold">
                          <p:stCondLst>
                            <p:cond delay="indefinite"/>
                          </p:stCondLst>
                          <p:childTnLst>
                            <p:par>
                              <p:cTn id="2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3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234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5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38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0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41" dur="5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2" dur="500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4" fill="hold">
                          <p:stCondLst>
                            <p:cond delay="indefinite"/>
                          </p:stCondLst>
                          <p:childTnLst>
                            <p:par>
                              <p:cTn id="2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6" presetID="14" presetClass="exit" presetSubtype="1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4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5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2" presetID="14" presetClass="exit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5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5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5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8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5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6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4" presetID="14" presetClass="exit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6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7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6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0" fill="hold">
                          <p:stCondLst>
                            <p:cond delay="indefinite"/>
                          </p:stCondLst>
                          <p:childTnLst>
                            <p:par>
                              <p:cTn id="2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2" presetID="14" presetClass="exit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7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7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8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27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3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4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6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9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0" fill="hold">
                          <p:stCondLst>
                            <p:cond delay="indefinite"/>
                          </p:stCondLst>
                          <p:childTnLst>
                            <p:par>
                              <p:cTn id="2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4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5" fill="hold">
                          <p:stCondLst>
                            <p:cond delay="indefinite"/>
                          </p:stCondLst>
                          <p:childTnLst>
                            <p:par>
                              <p:cTn id="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7" presetID="35" presetClass="emph" presetSubtype="0" repeatCount="3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298" dur="4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9" fill="hold">
                          <p:stCondLst>
                            <p:cond delay="indefinite"/>
                          </p:stCondLst>
                          <p:childTnLst>
                            <p:par>
                              <p:cTn id="3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3" presetID="35" presetClass="emph" presetSubtype="0" repeatCount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304" dur="4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11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1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8" presetID="10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9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2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4" fill="hold">
                          <p:stCondLst>
                            <p:cond delay="indefinite"/>
                          </p:stCondLst>
                          <p:childTnLst>
                            <p:par>
                              <p:cTn id="3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8" dur="3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33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2" dur="3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3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3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6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9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0" fill="hold">
                          <p:stCondLst>
                            <p:cond delay="indefinite"/>
                          </p:stCondLst>
                          <p:childTnLst>
                            <p:par>
                              <p:cTn id="3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2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3" dur="3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6" dur="3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7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9" dur="3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0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52" dur="3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8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7037E-7 L 0.30747 -0.00093 " pathEditMode="relative" rAng="0" ptsTypes="AA">
                                          <p:cBhvr>
                                            <p:cTn id="359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65" y="-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1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6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7" fill="hold">
                          <p:stCondLst>
                            <p:cond delay="indefinite"/>
                          </p:stCondLst>
                          <p:childTnLst>
                            <p:par>
                              <p:cTn id="3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1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3.82716E-6 L -0.00018 0.32963 " pathEditMode="relative" rAng="0" ptsTypes="AA">
                                          <p:cBhvr>
                                            <p:cTn id="372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164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74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5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7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9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0" fill="hold">
                          <p:stCondLst>
                            <p:cond delay="indefinite"/>
                          </p:stCondLst>
                          <p:childTnLst>
                            <p:par>
                              <p:cTn id="3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7" dur="300"/>
                                            <p:tgtEl>
                                              <p:spTgt spid="5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38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2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39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5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6" fill="hold">
                          <p:stCondLst>
                            <p:cond delay="indefinite"/>
                          </p:stCondLst>
                          <p:childTnLst>
                            <p:par>
                              <p:cTn id="3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0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1" fill="hold">
                          <p:stCondLst>
                            <p:cond delay="indefinite"/>
                          </p:stCondLst>
                          <p:childTnLst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4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0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7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9" fill="hold">
                          <p:stCondLst>
                            <p:cond delay="indefinite"/>
                          </p:stCondLst>
                          <p:childTnLst>
                            <p:par>
                              <p:cTn id="4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1" presetID="35" presetClass="emph" presetSubtype="0" repeatCount="3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412" dur="4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3" fill="hold">
                          <p:stCondLst>
                            <p:cond delay="indefinite"/>
                          </p:stCondLst>
                          <p:childTnLst>
                            <p:par>
                              <p:cTn id="4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7" presetID="35" presetClass="emph" presetSubtype="0" repeatCount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418" dur="4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9" fill="hold">
                          <p:stCondLst>
                            <p:cond delay="indefinite"/>
                          </p:stCondLst>
                          <p:childTnLst>
                            <p:par>
                              <p:cTn id="4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2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2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3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3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5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6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8" fill="hold">
                          <p:stCondLst>
                            <p:cond delay="indefinite"/>
                          </p:stCondLst>
                          <p:childTnLst>
                            <p:par>
                              <p:cTn id="4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2" dur="3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3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44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46" dur="3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7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44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0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45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4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5" fill="hold">
                          <p:stCondLst>
                            <p:cond delay="indefinite"/>
                          </p:stCondLst>
                          <p:childTnLst>
                            <p:par>
                              <p:cTn id="4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7" presetID="10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8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1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4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7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9" fill="hold">
                          <p:stCondLst>
                            <p:cond delay="indefinite"/>
                          </p:stCondLst>
                          <p:childTnLst>
                            <p:par>
                              <p:cTn id="4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3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21 0.00432 L 0.21371 0.00278 " pathEditMode="relative" rAng="0" ptsTypes="AA">
                                          <p:cBhvr>
                                            <p:cTn id="474" dur="10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625" y="-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76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7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1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2" fill="hold">
                          <p:stCondLst>
                            <p:cond delay="indefinite"/>
                          </p:stCondLst>
                          <p:childTnLst>
                            <p:par>
                              <p:cTn id="4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6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-1.28933E-6 L -0.00156 0.23412 " pathEditMode="relative" rAng="0" ptsTypes="AA">
                                          <p:cBhvr>
                                            <p:cTn id="487" dur="10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7" y="1169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89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9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4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5" fill="hold">
                          <p:stCondLst>
                            <p:cond delay="indefinite"/>
                          </p:stCondLst>
                          <p:childTnLst>
                            <p:par>
                              <p:cTn id="4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4" fill="hold">
                          <p:stCondLst>
                            <p:cond delay="indefinite"/>
                          </p:stCondLst>
                          <p:childTnLst>
                            <p:par>
                              <p:cTn id="5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9" fill="hold">
                          <p:stCondLst>
                            <p:cond delay="indefinite"/>
                          </p:stCondLst>
                          <p:childTnLst>
                            <p:par>
                              <p:cTn id="5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15" dur="5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1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7" fill="hold">
                          <p:stCondLst>
                            <p:cond delay="indefinite"/>
                          </p:stCondLst>
                          <p:childTnLst>
                            <p:par>
                              <p:cTn id="5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9" presetID="42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0.00093 L -0.00035 0.02501 " pathEditMode="relative" rAng="0" ptsTypes="AA">
                                          <p:cBhvr>
                                            <p:cTn id="52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12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1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3.5196E-6 L -0.00035 -0.02223 " pathEditMode="relative" rAng="0" ptsTypes="AA">
                                          <p:cBhvr>
                                            <p:cTn id="52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-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23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9" fill="hold">
                          <p:stCondLst>
                            <p:cond delay="indefinite"/>
                          </p:stCondLst>
                          <p:childTnLst>
                            <p:par>
                              <p:cTn id="5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35" presetID="14" presetClass="exit" presetSubtype="1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536" dur="500"/>
                                            <p:tgtEl>
                                              <p:spTgt spid="2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8" fill="hold">
                          <p:stCondLst>
                            <p:cond delay="indefinite"/>
                          </p:stCondLst>
                          <p:childTnLst>
                            <p:par>
                              <p:cTn id="5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3" fill="hold">
                          <p:stCondLst>
                            <p:cond delay="indefinite"/>
                          </p:stCondLst>
                          <p:childTnLst>
                            <p:par>
                              <p:cTn id="5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8" fill="hold">
                          <p:stCondLst>
                            <p:cond delay="indefinite"/>
                          </p:stCondLst>
                          <p:childTnLst>
                            <p:par>
                              <p:cTn id="5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3" fill="hold">
                          <p:stCondLst>
                            <p:cond delay="indefinite"/>
                          </p:stCondLst>
                          <p:childTnLst>
                            <p:par>
                              <p:cTn id="5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5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7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58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9" fill="hold">
                          <p:stCondLst>
                            <p:cond delay="indefinite"/>
                          </p:stCondLst>
                          <p:childTnLst>
                            <p:par>
                              <p:cTn id="5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3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4" fill="hold">
                          <p:stCondLst>
                            <p:cond delay="indefinite"/>
                          </p:stCondLst>
                          <p:childTnLst>
                            <p:par>
                              <p:cTn id="5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6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8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56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0" fill="hold">
                          <p:stCondLst>
                            <p:cond delay="indefinite"/>
                          </p:stCondLst>
                          <p:childTnLst>
                            <p:par>
                              <p:cTn id="5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2" presetID="35" presetClass="emph" presetSubtype="0" repeatCount="3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573" dur="4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4" presetID="35" presetClass="emph" presetSubtype="0" repeatCount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575" dur="4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6" fill="hold">
                          <p:stCondLst>
                            <p:cond delay="indefinite"/>
                          </p:stCondLst>
                          <p:childTnLst>
                            <p:par>
                              <p:cTn id="5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8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0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2" fill="hold">
                          <p:stCondLst>
                            <p:cond delay="indefinite"/>
                          </p:stCondLst>
                          <p:childTnLst>
                            <p:par>
                              <p:cTn id="5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9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0" fill="hold">
                          <p:stCondLst>
                            <p:cond delay="indefinite"/>
                          </p:stCondLst>
                          <p:childTnLst>
                            <p:par>
                              <p:cTn id="5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2" presetID="35" presetClass="emph" presetSubtype="0" repeatCount="3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593" dur="4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4" presetID="35" presetClass="emph" presetSubtype="0" repeatCount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595" dur="4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6" fill="hold">
                          <p:stCondLst>
                            <p:cond delay="indefinite"/>
                          </p:stCondLst>
                          <p:childTnLst>
                            <p:par>
                              <p:cTn id="5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8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0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3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4" fill="hold">
                          <p:stCondLst>
                            <p:cond delay="indefinite"/>
                          </p:stCondLst>
                          <p:childTnLst>
                            <p:par>
                              <p:cTn id="6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6" presetID="35" presetClass="emph" presetSubtype="0" repeatCount="3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607" dur="4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8" fill="hold">
                          <p:stCondLst>
                            <p:cond delay="indefinite"/>
                          </p:stCondLst>
                          <p:childTnLst>
                            <p:par>
                              <p:cTn id="6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2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5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6" fill="hold">
                          <p:stCondLst>
                            <p:cond delay="indefinite"/>
                          </p:stCondLst>
                          <p:childTnLst>
                            <p:par>
                              <p:cTn id="6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2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4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5" fill="hold">
                          <p:stCondLst>
                            <p:cond delay="indefinite"/>
                          </p:stCondLst>
                          <p:childTnLst>
                            <p:par>
                              <p:cTn id="6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31" presetID="14" presetClass="exit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3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4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35" dur="500"/>
                                            <p:tgtEl>
                                              <p:spTgt spid="10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7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38" dur="500"/>
                                            <p:tgtEl>
                                              <p:spTgt spid="2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0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41" dur="500"/>
                                            <p:tgtEl>
                                              <p:spTgt spid="22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3" fill="hold">
                          <p:stCondLst>
                            <p:cond delay="indefinite"/>
                          </p:stCondLst>
                          <p:childTnLst>
                            <p:par>
                              <p:cTn id="6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7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0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1" fill="hold">
                          <p:stCondLst>
                            <p:cond delay="indefinite"/>
                          </p:stCondLst>
                          <p:childTnLst>
                            <p:par>
                              <p:cTn id="6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5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9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60" fill="hold">
                          <p:stCondLst>
                            <p:cond delay="indefinite"/>
                          </p:stCondLst>
                          <p:childTnLst>
                            <p:par>
                              <p:cTn id="6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66" presetID="14" presetClass="exit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67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69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70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2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73" dur="500"/>
                                            <p:tgtEl>
                                              <p:spTgt spid="2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5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676" dur="5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78" fill="hold">
                          <p:stCondLst>
                            <p:cond delay="indefinite"/>
                          </p:stCondLst>
                          <p:childTnLst>
                            <p:par>
                              <p:cTn id="6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0" presetID="35" presetClass="emph" presetSubtype="0" repeatCount="3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681" dur="4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2" fill="hold">
                          <p:stCondLst>
                            <p:cond delay="indefinite"/>
                          </p:stCondLst>
                          <p:childTnLst>
                            <p:par>
                              <p:cTn id="6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6" dur="5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7" fill="hold">
                          <p:stCondLst>
                            <p:cond delay="indefinite"/>
                          </p:stCondLst>
                          <p:childTnLst>
                            <p:par>
                              <p:cTn id="6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8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2" fill="hold">
                          <p:stCondLst>
                            <p:cond delay="indefinite"/>
                          </p:stCondLst>
                          <p:childTnLst>
                            <p:par>
                              <p:cTn id="6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6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9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0" fill="hold">
                          <p:stCondLst>
                            <p:cond delay="indefinite"/>
                          </p:stCondLst>
                          <p:childTnLst>
                            <p:par>
                              <p:cTn id="7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4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7" dur="3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8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70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0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3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1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5" fill="hold">
                          <p:stCondLst>
                            <p:cond delay="indefinite"/>
                          </p:stCondLst>
                          <p:childTnLst>
                            <p:par>
                              <p:cTn id="7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9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0" fill="hold">
                          <p:stCondLst>
                            <p:cond delay="indefinite"/>
                          </p:stCondLst>
                          <p:childTnLst>
                            <p:par>
                              <p:cTn id="7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5" fill="hold">
                          <p:stCondLst>
                            <p:cond delay="indefinite"/>
                          </p:stCondLst>
                          <p:childTnLst>
                            <p:par>
                              <p:cTn id="7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9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2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3" fill="hold">
                          <p:stCondLst>
                            <p:cond delay="indefinite"/>
                          </p:stCondLst>
                          <p:childTnLst>
                            <p:par>
                              <p:cTn id="7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7" dur="3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0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1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742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3" dur="500"/>
                                            <p:tgtEl>
                                              <p:spTgt spid="20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6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48" presetID="18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upLeft)">
                                          <p:cBhvr>
                                            <p:cTn id="74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1" presetID="18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upLeft)">
                                          <p:cBhvr>
                                            <p:cTn id="75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4" fill="hold">
                          <p:stCondLst>
                            <p:cond delay="indefinite"/>
                          </p:stCondLst>
                          <p:childTnLst>
                            <p:par>
                              <p:cTn id="7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6" presetID="35" presetClass="emph" presetSubtype="0" repeatCount="3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757" dur="4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8" fill="hold">
                          <p:stCondLst>
                            <p:cond delay="indefinite"/>
                          </p:stCondLst>
                          <p:childTnLst>
                            <p:par>
                              <p:cTn id="7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2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5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6" fill="hold">
                          <p:stCondLst>
                            <p:cond delay="indefinite"/>
                          </p:stCondLst>
                          <p:childTnLst>
                            <p:par>
                              <p:cTn id="7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8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70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7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4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75" fill="hold">
                          <p:stCondLst>
                            <p:cond delay="indefinite"/>
                          </p:stCondLst>
                          <p:childTnLst>
                            <p:par>
                              <p:cTn id="7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7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7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81" presetID="14" presetClass="exit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78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4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785" dur="500"/>
                                            <p:tgtEl>
                                              <p:spTgt spid="2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7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788" dur="500"/>
                                            <p:tgtEl>
                                              <p:spTgt spid="2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0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791" dur="500"/>
                                            <p:tgtEl>
                                              <p:spTgt spid="2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9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3" fill="hold">
                          <p:stCondLst>
                            <p:cond delay="indefinite"/>
                          </p:stCondLst>
                          <p:childTnLst>
                            <p:par>
                              <p:cTn id="7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7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0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1" fill="hold">
                          <p:stCondLst>
                            <p:cond delay="indefinite"/>
                          </p:stCondLst>
                          <p:childTnLst>
                            <p:par>
                              <p:cTn id="8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3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05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0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09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0" fill="hold">
                          <p:stCondLst>
                            <p:cond delay="indefinite"/>
                          </p:stCondLst>
                          <p:childTnLst>
                            <p:par>
                              <p:cTn id="8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2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816" presetID="14" presetClass="exit" presetSubtype="1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817" dur="500"/>
                                            <p:tgtEl>
                                              <p:spTgt spid="2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9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820" dur="500"/>
                                            <p:tgtEl>
                                              <p:spTgt spid="2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2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823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5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826" dur="500"/>
                                            <p:tgtEl>
                                              <p:spTgt spid="2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8" fill="hold">
                          <p:stCondLst>
                            <p:cond delay="indefinite"/>
                          </p:stCondLst>
                          <p:childTnLst>
                            <p:par>
                              <p:cTn id="8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4" presetID="35" presetClass="emph" presetSubtype="0" repeatCount="333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835" dur="3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6" presetID="35" presetClass="emph" presetSubtype="0" repeatCount="333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837" dur="3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8" fill="hold">
                          <p:stCondLst>
                            <p:cond delay="indefinite"/>
                          </p:stCondLst>
                          <p:childTnLst>
                            <p:par>
                              <p:cTn id="8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2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3" fill="hold">
                          <p:stCondLst>
                            <p:cond delay="indefinite"/>
                          </p:stCondLst>
                          <p:childTnLst>
                            <p:par>
                              <p:cTn id="8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7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8" fill="hold">
                          <p:stCondLst>
                            <p:cond delay="indefinite"/>
                          </p:stCondLst>
                          <p:childTnLst>
                            <p:par>
                              <p:cTn id="8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3" fill="hold">
                          <p:stCondLst>
                            <p:cond delay="indefinite"/>
                          </p:stCondLst>
                          <p:childTnLst>
                            <p:par>
                              <p:cTn id="8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9" presetID="35" presetClass="emph" presetSubtype="0" repeatCount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860" dur="400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1" presetID="35" presetClass="emph" presetSubtype="0" repeatCount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862" dur="4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3" fill="hold">
                          <p:stCondLst>
                            <p:cond delay="indefinite"/>
                          </p:stCondLst>
                          <p:childTnLst>
                            <p:par>
                              <p:cTn id="8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7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8" fill="hold">
                          <p:stCondLst>
                            <p:cond delay="indefinite"/>
                          </p:stCondLst>
                          <p:childTnLst>
                            <p:par>
                              <p:cTn id="8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0" presetID="14" presetClass="exit" presetSubtype="1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871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3" presetID="14" presetClass="exit" presetSubtype="1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874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6" presetID="18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upLeft)">
                                          <p:cBhvr>
                                            <p:cTn id="87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9" presetID="18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strips(upLeft)">
                                          <p:cBhvr>
                                            <p:cTn id="88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2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3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5" presetID="10" presetClass="exit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6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8" fill="hold">
                          <p:stCondLst>
                            <p:cond delay="indefinite"/>
                          </p:stCondLst>
                          <p:childTnLst>
                            <p:par>
                              <p:cTn id="8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3" fill="hold">
                          <p:stCondLst>
                            <p:cond delay="indefinite"/>
                          </p:stCondLst>
                          <p:childTnLst>
                            <p:par>
                              <p:cTn id="8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7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0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01" fill="hold">
                          <p:stCondLst>
                            <p:cond delay="indefinite"/>
                          </p:stCondLst>
                          <p:childTnLst>
                            <p:par>
                              <p:cTn id="9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3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5" dur="3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8" dur="3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10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1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4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6" fill="hold">
                          <p:stCondLst>
                            <p:cond delay="indefinite"/>
                          </p:stCondLst>
                          <p:childTnLst>
                            <p:par>
                              <p:cTn id="9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1" fill="hold">
                          <p:stCondLst>
                            <p:cond delay="indefinite"/>
                          </p:stCondLst>
                          <p:childTnLst>
                            <p:par>
                              <p:cTn id="9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2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6" fill="hold">
                          <p:stCondLst>
                            <p:cond delay="indefinite"/>
                          </p:stCondLst>
                          <p:childTnLst>
                            <p:par>
                              <p:cTn id="9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0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3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4" fill="hold">
                          <p:stCondLst>
                            <p:cond delay="indefinite"/>
                          </p:stCondLst>
                          <p:childTnLst>
                            <p:par>
                              <p:cTn id="9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8" dur="3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1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2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94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4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7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9" fill="hold">
                          <p:stCondLst>
                            <p:cond delay="indefinite"/>
                          </p:stCondLst>
                          <p:childTnLst>
                            <p:par>
                              <p:cTn id="9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1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52" dur="50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3" dur="50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5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56" dur="500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57" dur="500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5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0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1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3" presetID="2" presetClass="exit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4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5" dur="500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7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8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9" dur="500"/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1" fill="hold">
                          <p:stCondLst>
                            <p:cond delay="indefinite"/>
                          </p:stCondLst>
                          <p:childTnLst>
                            <p:par>
                              <p:cTn id="9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73" presetID="35" presetClass="emph" presetSubtype="0" repeatCount="2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974" dur="4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5" presetID="35" presetClass="emph" presetSubtype="0" repeatCount="2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976" dur="4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7" presetID="35" presetClass="emph" presetSubtype="0" repeatCount="2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978" dur="4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9" presetID="35" presetClass="emph" presetSubtype="0" repeatCount="2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980" dur="4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1" presetID="35" presetClass="emph" presetSubtype="0" repeatCount="2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982" dur="4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3" presetID="35" presetClass="emph" presetSubtype="0" repeatCount="2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984" dur="4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5" presetID="35" presetClass="emph" presetSubtype="0" repeatCount="2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discrete" valueType="str">
                                          <p:cBhvr>
                                            <p:cTn id="986" dur="4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7" fill="hold">
                          <p:stCondLst>
                            <p:cond delay="indefinite"/>
                          </p:stCondLst>
                          <p:childTnLst>
                            <p:par>
                              <p:cTn id="9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1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3.05153E-6 L 0.0007 0.43536 " pathEditMode="relative" rAng="0" ptsTypes="AA">
                                          <p:cBhvr>
                                            <p:cTn id="992" dur="5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" y="2175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94" presetID="1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6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8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0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0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4" fill="hold">
                          <p:stCondLst>
                            <p:cond delay="indefinite"/>
                          </p:stCondLst>
                          <p:childTnLst>
                            <p:par>
                              <p:cTn id="10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8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9" fill="hold">
                          <p:stCondLst>
                            <p:cond delay="indefinite"/>
                          </p:stCondLst>
                          <p:childTnLst>
                            <p:par>
                              <p:cTn id="10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1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012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14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16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7" fill="hold">
                          <p:stCondLst>
                            <p:cond delay="indefinite"/>
                          </p:stCondLst>
                          <p:childTnLst>
                            <p:par>
                              <p:cTn id="10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9" presetID="14" presetClass="exit" presetSubtype="1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020" dur="500"/>
                                            <p:tgtEl>
                                              <p:spTgt spid="20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2" fill="hold">
                          <p:stCondLst>
                            <p:cond delay="indefinite"/>
                          </p:stCondLst>
                          <p:childTnLst>
                            <p:par>
                              <p:cTn id="10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6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7" fill="hold">
                          <p:stCondLst>
                            <p:cond delay="indefinite"/>
                          </p:stCondLst>
                          <p:childTnLst>
                            <p:par>
                              <p:cTn id="10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9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030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3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5" fill="hold">
                          <p:stCondLst>
                            <p:cond delay="indefinite"/>
                          </p:stCondLst>
                          <p:childTnLst>
                            <p:par>
                              <p:cTn id="10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7" presetID="14" presetClass="exit" presetSubtype="1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038" dur="5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0" fill="hold">
                          <p:stCondLst>
                            <p:cond delay="indefinite"/>
                          </p:stCondLst>
                          <p:childTnLst>
                            <p:par>
                              <p:cTn id="10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5" fill="hold">
                          <p:stCondLst>
                            <p:cond delay="indefinite"/>
                          </p:stCondLst>
                          <p:childTnLst>
                            <p:par>
                              <p:cTn id="10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7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4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0" fill="hold">
                          <p:stCondLst>
                            <p:cond delay="indefinite"/>
                          </p:stCondLst>
                          <p:childTnLst>
                            <p:par>
                              <p:cTn id="10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4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5" fill="hold">
                          <p:stCondLst>
                            <p:cond delay="indefinite"/>
                          </p:stCondLst>
                          <p:childTnLst>
                            <p:par>
                              <p:cTn id="10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0" fill="hold">
                          <p:stCondLst>
                            <p:cond delay="indefinite"/>
                          </p:stCondLst>
                          <p:childTnLst>
                            <p:par>
                              <p:cTn id="10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5" fill="hold">
                          <p:stCondLst>
                            <p:cond delay="indefinite"/>
                          </p:stCondLst>
                          <p:childTnLst>
                            <p:par>
                              <p:cTn id="10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7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068" dur="500"/>
                                            <p:tgtEl>
                                              <p:spTgt spid="11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0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071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3" presetID="14" presetClass="exit" presetSubtype="1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074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8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8" grpId="0" animBg="1"/>
          <p:bldP spid="12" grpId="0"/>
          <p:bldP spid="13" grpId="0"/>
          <p:bldP spid="14" grpId="0"/>
          <p:bldP spid="14" grpId="1"/>
          <p:bldP spid="15" grpId="0" animBg="1"/>
          <p:bldP spid="16" grpId="0"/>
          <p:bldP spid="16" grpId="1"/>
          <p:bldP spid="17" grpId="0"/>
          <p:bldP spid="17" grpId="1"/>
          <p:bldP spid="18" grpId="0"/>
          <p:bldP spid="18" grpId="1"/>
          <p:bldP spid="19" grpId="0" animBg="1"/>
          <p:bldP spid="20" grpId="0"/>
          <p:bldP spid="20" grpId="1"/>
          <p:bldP spid="21" grpId="0"/>
          <p:bldP spid="21" grpId="1"/>
          <p:bldP spid="22" grpId="0"/>
          <p:bldP spid="23" grpId="0" animBg="1"/>
          <p:bldP spid="24" grpId="0"/>
          <p:bldP spid="24" grpId="1"/>
          <p:bldP spid="25" grpId="0"/>
          <p:bldP spid="25" grpId="1"/>
          <p:bldP spid="26" grpId="0"/>
          <p:bldP spid="26" grpId="1"/>
          <p:bldP spid="27" grpId="0"/>
          <p:bldP spid="28" grpId="0"/>
          <p:bldP spid="29" grpId="0"/>
          <p:bldP spid="30" grpId="0" animBg="1"/>
          <p:bldP spid="31" grpId="0"/>
          <p:bldP spid="32" grpId="0"/>
          <p:bldP spid="33" grpId="0"/>
          <p:bldP spid="36" grpId="0" animBg="1"/>
          <p:bldP spid="37" grpId="0"/>
          <p:bldP spid="38" grpId="0"/>
          <p:bldP spid="39" grpId="0"/>
          <p:bldP spid="40" grpId="0"/>
          <p:bldP spid="41" grpId="0"/>
          <p:bldP spid="41" grpId="1"/>
          <p:bldP spid="43" grpId="0"/>
          <p:bldP spid="45" grpId="0"/>
          <p:bldP spid="46" grpId="0"/>
          <p:bldP spid="46" grpId="1"/>
          <p:bldP spid="47" grpId="0"/>
          <p:bldP spid="47" grpId="1"/>
          <p:bldP spid="48" grpId="0"/>
          <p:bldP spid="48" grpId="1"/>
          <p:bldP spid="49" grpId="0" animBg="1"/>
          <p:bldP spid="51" grpId="0"/>
          <p:bldP spid="53" grpId="0"/>
          <p:bldP spid="55" grpId="0"/>
          <p:bldP spid="56" grpId="0"/>
          <p:bldP spid="57" grpId="0"/>
          <p:bldP spid="58" grpId="0"/>
          <p:bldP spid="62" grpId="0"/>
          <p:bldP spid="63" grpId="0"/>
          <p:bldP spid="65" grpId="0"/>
          <p:bldP spid="67" grpId="0"/>
          <p:bldP spid="68" grpId="0"/>
          <p:bldP spid="69" grpId="0"/>
          <p:bldP spid="79" grpId="0"/>
          <p:bldP spid="79" grpId="1"/>
          <p:bldP spid="88" grpId="0"/>
          <p:bldP spid="89" grpId="0"/>
          <p:bldP spid="90" grpId="0"/>
          <p:bldP spid="96" grpId="0" animBg="1"/>
          <p:bldP spid="97" grpId="0" animBg="1"/>
          <p:bldP spid="98" grpId="0"/>
          <p:bldP spid="99" grpId="0"/>
          <p:bldP spid="103" grpId="0"/>
          <p:bldP spid="103" grpId="1"/>
          <p:bldP spid="116" grpId="0"/>
          <p:bldP spid="125" grpId="0"/>
          <p:bldP spid="125" grpId="1"/>
          <p:bldP spid="128" grpId="0" animBg="1"/>
          <p:bldP spid="128" grpId="1" animBg="1"/>
          <p:bldP spid="128" grpId="2" animBg="1"/>
          <p:bldP spid="133" grpId="0" animBg="1"/>
          <p:bldP spid="133" grpId="1" animBg="1"/>
          <p:bldP spid="133" grpId="2" animBg="1"/>
          <p:bldP spid="161" grpId="0" animBg="1"/>
          <p:bldP spid="161" grpId="1" animBg="1"/>
          <p:bldP spid="161" grpId="2" animBg="1"/>
          <p:bldP spid="162" grpId="0" animBg="1"/>
          <p:bldP spid="162" grpId="1" animBg="1"/>
          <p:bldP spid="162" grpId="2" animBg="1"/>
          <p:bldP spid="192" grpId="0"/>
          <p:bldP spid="197" grpId="0" animBg="1"/>
          <p:bldP spid="197" grpId="1" animBg="1"/>
          <p:bldP spid="198" grpId="0" animBg="1"/>
          <p:bldP spid="198" grpId="1" animBg="1"/>
          <p:bldP spid="199" grpId="0" animBg="1"/>
          <p:bldP spid="199" grpId="1" animBg="1"/>
          <p:bldP spid="200" grpId="0" animBg="1"/>
          <p:bldP spid="200" grpId="1" animBg="1"/>
          <p:bldP spid="201" grpId="0" animBg="1"/>
          <p:bldP spid="201" grpId="1" animBg="1"/>
          <p:bldP spid="202" grpId="0" animBg="1"/>
          <p:bldP spid="202" grpId="1" animBg="1"/>
          <p:bldP spid="203" grpId="0" animBg="1"/>
          <p:bldP spid="203" grpId="1" animBg="1"/>
          <p:bldP spid="204" grpId="0"/>
          <p:bldP spid="204" grpId="1"/>
          <p:bldP spid="207" grpId="0" animBg="1"/>
          <p:bldP spid="207" grpId="1" animBg="1"/>
          <p:bldP spid="208" grpId="0"/>
          <p:bldP spid="208" grpId="1"/>
          <p:bldP spid="213" grpId="0" animBg="1"/>
          <p:bldP spid="213" grpId="1" animBg="1"/>
          <p:bldP spid="213" grpId="2" animBg="1"/>
          <p:bldP spid="214" grpId="0" animBg="1"/>
          <p:bldP spid="214" grpId="1" animBg="1"/>
          <p:bldP spid="214" grpId="2" animBg="1"/>
          <p:bldP spid="215" grpId="0" animBg="1"/>
          <p:bldP spid="215" grpId="1" animBg="1"/>
          <p:bldP spid="216" grpId="0" animBg="1"/>
          <p:bldP spid="216" grpId="1" animBg="1"/>
          <p:bldP spid="217" grpId="0" animBg="1"/>
          <p:bldP spid="217" grpId="1" animBg="1"/>
          <p:bldP spid="218" grpId="0" animBg="1"/>
          <p:bldP spid="218" grpId="1" animBg="1"/>
          <p:bldP spid="227" grpId="0" animBg="1"/>
          <p:bldP spid="227" grpId="1" animBg="1"/>
          <p:bldP spid="163" grpId="0"/>
          <p:bldP spid="163" grpId="1"/>
          <p:bldP spid="164" grpId="0"/>
          <p:bldP spid="164" grpId="1"/>
          <p:bldP spid="228" grpId="0" animBg="1"/>
          <p:bldP spid="228" grpId="1" animBg="1"/>
          <p:bldP spid="229" grpId="0" animBg="1"/>
          <p:bldP spid="229" grpId="1" animBg="1"/>
          <p:bldP spid="230" grpId="0" animBg="1"/>
          <p:bldP spid="230" grpId="1" animBg="1"/>
          <p:bldP spid="231" grpId="0" animBg="1"/>
          <p:bldP spid="231" grpId="1" animBg="1"/>
          <p:bldP spid="232" grpId="0" animBg="1"/>
          <p:bldP spid="232" grpId="1" animBg="1"/>
          <p:bldP spid="233" grpId="0" animBg="1"/>
          <p:bldP spid="233" grpId="1" animBg="1"/>
          <p:bldP spid="235" grpId="0" animBg="1"/>
          <p:bldP spid="235" grpId="1" animBg="1"/>
          <p:bldP spid="236" grpId="0" animBg="1"/>
          <p:bldP spid="236" grpId="1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2" descr="\\192.168.1.34\mt_school\2017_18\01_ENGLISH MEDIUM\Green TAT\Algebra\Real no. backgrou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621456" y="1211872"/>
            <a:ext cx="364698" cy="785023"/>
          </a:xfrm>
          <a:custGeom>
            <a:avLst/>
            <a:gdLst>
              <a:gd name="connsiteX0" fmla="*/ 0 w 1319934"/>
              <a:gd name="connsiteY0" fmla="*/ 785023 h 785023"/>
              <a:gd name="connsiteX1" fmla="*/ 364698 w 1319934"/>
              <a:gd name="connsiteY1" fmla="*/ 0 h 785023"/>
              <a:gd name="connsiteX2" fmla="*/ 1319934 w 1319934"/>
              <a:gd name="connsiteY2" fmla="*/ 785023 h 785023"/>
              <a:gd name="connsiteX3" fmla="*/ 0 w 1319934"/>
              <a:gd name="connsiteY3" fmla="*/ 785023 h 785023"/>
              <a:gd name="connsiteX0" fmla="*/ 0 w 364698"/>
              <a:gd name="connsiteY0" fmla="*/ 785023 h 785023"/>
              <a:gd name="connsiteX1" fmla="*/ 364698 w 364698"/>
              <a:gd name="connsiteY1" fmla="*/ 0 h 785023"/>
              <a:gd name="connsiteX2" fmla="*/ 359814 w 364698"/>
              <a:gd name="connsiteY2" fmla="*/ 780451 h 785023"/>
              <a:gd name="connsiteX3" fmla="*/ 0 w 364698"/>
              <a:gd name="connsiteY3" fmla="*/ 785023 h 78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698" h="785023">
                <a:moveTo>
                  <a:pt x="0" y="785023"/>
                </a:moveTo>
                <a:lnTo>
                  <a:pt x="364698" y="0"/>
                </a:lnTo>
                <a:lnTo>
                  <a:pt x="359814" y="780451"/>
                </a:lnTo>
                <a:lnTo>
                  <a:pt x="0" y="785023"/>
                </a:lnTo>
                <a:close/>
              </a:path>
            </a:pathLst>
          </a:custGeom>
          <a:solidFill>
            <a:srgbClr val="FF99FF">
              <a:alpha val="49804"/>
            </a:srgbClr>
          </a:solidFill>
          <a:ln w="381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 sz="1800">
              <a:solidFill>
                <a:srgbClr val="FFFF00"/>
              </a:solidFill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367430" y="863604"/>
            <a:ext cx="540715" cy="1147897"/>
          </a:xfrm>
          <a:custGeom>
            <a:avLst/>
            <a:gdLst>
              <a:gd name="connsiteX0" fmla="*/ 0 w 1930603"/>
              <a:gd name="connsiteY0" fmla="*/ 1147897 h 1147897"/>
              <a:gd name="connsiteX1" fmla="*/ 533426 w 1930603"/>
              <a:gd name="connsiteY1" fmla="*/ 0 h 1147897"/>
              <a:gd name="connsiteX2" fmla="*/ 1930603 w 1930603"/>
              <a:gd name="connsiteY2" fmla="*/ 1147897 h 1147897"/>
              <a:gd name="connsiteX3" fmla="*/ 0 w 1930603"/>
              <a:gd name="connsiteY3" fmla="*/ 1147897 h 1147897"/>
              <a:gd name="connsiteX0" fmla="*/ 0 w 540715"/>
              <a:gd name="connsiteY0" fmla="*/ 1147897 h 1147897"/>
              <a:gd name="connsiteX1" fmla="*/ 533426 w 540715"/>
              <a:gd name="connsiteY1" fmla="*/ 0 h 1147897"/>
              <a:gd name="connsiteX2" fmla="*/ 540715 w 540715"/>
              <a:gd name="connsiteY2" fmla="*/ 1129609 h 1147897"/>
              <a:gd name="connsiteX3" fmla="*/ 0 w 540715"/>
              <a:gd name="connsiteY3" fmla="*/ 1147897 h 114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715" h="1147897">
                <a:moveTo>
                  <a:pt x="0" y="1147897"/>
                </a:moveTo>
                <a:lnTo>
                  <a:pt x="533426" y="0"/>
                </a:lnTo>
                <a:cubicBezTo>
                  <a:pt x="535856" y="376536"/>
                  <a:pt x="538285" y="753073"/>
                  <a:pt x="540715" y="1129609"/>
                </a:cubicBezTo>
                <a:lnTo>
                  <a:pt x="0" y="1147897"/>
                </a:lnTo>
                <a:close/>
              </a:path>
            </a:pathLst>
          </a:custGeom>
          <a:solidFill>
            <a:srgbClr val="00FFFF">
              <a:alpha val="50196"/>
            </a:srgbClr>
          </a:solidFill>
          <a:ln w="38100"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N" sz="1800">
              <a:solidFill>
                <a:srgbClr val="FFFF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4957" y="2498315"/>
            <a:ext cx="6190293" cy="2456748"/>
          </a:xfrm>
          <a:prstGeom prst="roundRect">
            <a:avLst>
              <a:gd name="adj" fmla="val 6871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10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5375" y="648531"/>
            <a:ext cx="705638" cy="26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/>
          <a:p>
            <a:pPr defTabSz="1217892">
              <a:spcBef>
                <a:spcPct val="50000"/>
              </a:spcBef>
            </a:pPr>
            <a:r>
              <a:rPr lang="en-US" altLang="en-US" sz="1100" b="1" dirty="0">
                <a:solidFill>
                  <a:srgbClr val="00FFFE"/>
                </a:solidFill>
                <a:latin typeface="Bookman Old Style" pitchFamily="18" charset="0"/>
              </a:rPr>
              <a:t>Given </a:t>
            </a:r>
            <a:r>
              <a:rPr lang="en-US" altLang="en-US" sz="1100" b="1" dirty="0" smtClean="0">
                <a:solidFill>
                  <a:srgbClr val="00FFFE"/>
                </a:solidFill>
                <a:latin typeface="Bookman Old Style" pitchFamily="18" charset="0"/>
              </a:rPr>
              <a:t>:</a:t>
            </a:r>
            <a:endParaRPr lang="en-US" altLang="en-US" sz="1100" b="1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3500" y="991913"/>
            <a:ext cx="1029155" cy="26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/>
          <a:p>
            <a:pPr defTabSz="1217892">
              <a:spcBef>
                <a:spcPct val="50000"/>
              </a:spcBef>
            </a:pPr>
            <a:r>
              <a:rPr lang="en-US" altLang="en-US" sz="1100" b="1" dirty="0">
                <a:solidFill>
                  <a:srgbClr val="00FFFE"/>
                </a:solidFill>
                <a:latin typeface="Bookman Old Style" pitchFamily="18" charset="0"/>
              </a:rPr>
              <a:t>To prove :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0141" y="2522255"/>
            <a:ext cx="701413" cy="26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/>
          <a:p>
            <a:pPr defTabSz="1217892">
              <a:spcBef>
                <a:spcPct val="50000"/>
              </a:spcBef>
            </a:pPr>
            <a:r>
              <a:rPr lang="en-US" altLang="en-US" sz="1100" b="1" dirty="0">
                <a:solidFill>
                  <a:srgbClr val="FFFF00"/>
                </a:solidFill>
                <a:latin typeface="Bookman Old Style" pitchFamily="18" charset="0"/>
              </a:rPr>
              <a:t>Proof 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42294" y="2762686"/>
            <a:ext cx="1203168" cy="472950"/>
            <a:chOff x="1241447" y="2740652"/>
            <a:chExt cx="1203168" cy="472950"/>
          </a:xfrm>
        </p:grpSpPr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1254760" y="2740652"/>
              <a:ext cx="1189855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½ </a:t>
              </a: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 </a:t>
              </a: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BC × AD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1337257" y="2980951"/>
              <a:ext cx="914400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ln>
                  <a:solidFill>
                    <a:srgbClr val="00FFFE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1241447" y="2951994"/>
              <a:ext cx="1093278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½ </a:t>
              </a: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  <a:sym typeface="Symbol"/>
                </a:rPr>
                <a:t> </a:t>
              </a: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QR × PS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283272" y="3685062"/>
            <a:ext cx="1224924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100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altLang="en-US" sz="1100" dirty="0">
                <a:solidFill>
                  <a:srgbClr val="FFFF00"/>
                </a:solidFill>
                <a:latin typeface="Bookman Old Style" pitchFamily="18" charset="0"/>
              </a:rPr>
              <a:t>ABC </a:t>
            </a:r>
            <a:r>
              <a:rPr lang="en-US" altLang="en-US" sz="1100" dirty="0">
                <a:solidFill>
                  <a:srgbClr val="FFFF00"/>
                </a:solidFill>
                <a:latin typeface="Symbol" pitchFamily="18" charset="2"/>
              </a:rPr>
              <a:t>~ D</a:t>
            </a:r>
            <a:r>
              <a:rPr lang="en-US" altLang="en-US" sz="1100" dirty="0">
                <a:solidFill>
                  <a:srgbClr val="FFFF00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422900" y="4398339"/>
            <a:ext cx="936133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100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altLang="en-US" sz="1100" dirty="0">
                <a:solidFill>
                  <a:srgbClr val="FFFF00"/>
                </a:solidFill>
                <a:latin typeface="Bookman Old Style" pitchFamily="18" charset="0"/>
              </a:rPr>
              <a:t>B  </a:t>
            </a:r>
            <a:r>
              <a:rPr lang="en-US" altLang="en-US" sz="1100" dirty="0" smtClean="0">
                <a:solidFill>
                  <a:srgbClr val="FFFF00"/>
                </a:solidFill>
                <a:latin typeface="Bookman Old Style" pitchFamily="18" charset="0"/>
              </a:rPr>
              <a:t>=  </a:t>
            </a:r>
            <a:r>
              <a:rPr lang="en-US" altLang="en-US" sz="1100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altLang="en-US" sz="1100" dirty="0">
                <a:solidFill>
                  <a:srgbClr val="FFFF00"/>
                </a:solidFill>
                <a:latin typeface="Bookman Old Style" pitchFamily="18" charset="0"/>
              </a:rPr>
              <a:t>Q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1174592" y="902709"/>
            <a:ext cx="2395128" cy="456766"/>
            <a:chOff x="1174592" y="902709"/>
            <a:chExt cx="2395128" cy="456766"/>
          </a:xfrm>
        </p:grpSpPr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1236341" y="1145704"/>
              <a:ext cx="678170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solidFill>
                  <a:srgbClr val="FFFF00"/>
                </a:solidFill>
              </a:endParaRPr>
            </a:p>
          </p:txBody>
        </p:sp>
        <p:sp>
          <p:nvSpPr>
            <p:cNvPr id="17" name="Text Box 28"/>
            <p:cNvSpPr txBox="1">
              <a:spLocks noChangeArrowheads="1"/>
            </p:cNvSpPr>
            <p:nvPr/>
          </p:nvSpPr>
          <p:spPr bwMode="auto">
            <a:xfrm>
              <a:off x="1182352" y="905405"/>
              <a:ext cx="769815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A(</a:t>
              </a:r>
              <a:r>
                <a:rPr lang="en-US" altLang="en-US" sz="1100" dirty="0">
                  <a:solidFill>
                    <a:srgbClr val="FFFF00"/>
                  </a:solidFill>
                  <a:latin typeface="Symbol" pitchFamily="18" charset="2"/>
                  <a:sym typeface="Symbol" pitchFamily="18" charset="2"/>
                </a:rPr>
                <a:t>D</a:t>
              </a: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ABC)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1174592" y="1097867"/>
              <a:ext cx="776506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A(</a:t>
              </a:r>
              <a:r>
                <a:rPr lang="en-US" altLang="en-US" sz="1100" dirty="0">
                  <a:solidFill>
                    <a:srgbClr val="FFFF00"/>
                  </a:solidFill>
                  <a:latin typeface="Symbol" pitchFamily="18" charset="2"/>
                  <a:sym typeface="Symbol" pitchFamily="18" charset="2"/>
                </a:rPr>
                <a:t>D</a:t>
              </a: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PQR)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1919698" y="986011"/>
              <a:ext cx="232892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algn="ctr"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=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2154499" y="1129520"/>
              <a:ext cx="261464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solidFill>
                  <a:srgbClr val="FFFF00"/>
                </a:solidFill>
              </a:endParaRPr>
            </a:p>
          </p:txBody>
        </p: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2086391" y="905405"/>
              <a:ext cx="458660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AB</a:t>
              </a:r>
              <a:r>
                <a:rPr lang="en-US" altLang="en-US" sz="1100" baseline="30000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2086391" y="1097867"/>
              <a:ext cx="465081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PQ</a:t>
              </a:r>
              <a:r>
                <a:rPr lang="en-US" altLang="en-US" sz="1100" baseline="30000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2428822" y="984663"/>
              <a:ext cx="232892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algn="ctr"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=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2663623" y="1128172"/>
              <a:ext cx="261464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solidFill>
                  <a:srgbClr val="FFFF00"/>
                </a:solidFill>
              </a:endParaRP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595515" y="904057"/>
              <a:ext cx="458660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BC</a:t>
              </a:r>
              <a:r>
                <a:rPr lang="en-US" altLang="en-US" sz="1100" baseline="30000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595515" y="1097867"/>
              <a:ext cx="509124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QR</a:t>
              </a:r>
              <a:r>
                <a:rPr lang="en-US" altLang="en-US" sz="1100" baseline="30000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2937946" y="983315"/>
              <a:ext cx="232892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algn="ctr"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=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172747" y="1126824"/>
              <a:ext cx="261464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solidFill>
                  <a:srgbClr val="FFFF00"/>
                </a:solidFill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3104639" y="902709"/>
              <a:ext cx="458660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AC</a:t>
              </a:r>
              <a:r>
                <a:rPr lang="en-US" altLang="en-US" sz="1100" baseline="30000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3104639" y="1097867"/>
              <a:ext cx="465081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PR</a:t>
              </a:r>
              <a:r>
                <a:rPr lang="en-US" altLang="en-US" sz="1100" baseline="30000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3822" y="2762686"/>
            <a:ext cx="777575" cy="472950"/>
            <a:chOff x="362975" y="2740652"/>
            <a:chExt cx="777575" cy="472950"/>
          </a:xfrm>
        </p:grpSpPr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424724" y="2980951"/>
              <a:ext cx="678170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ln>
                  <a:solidFill>
                    <a:srgbClr val="00FFFE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370735" y="2740652"/>
              <a:ext cx="769815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A(</a:t>
              </a:r>
              <a:r>
                <a:rPr lang="en-US" altLang="en-US" sz="1100" dirty="0">
                  <a:solidFill>
                    <a:srgbClr val="FFFF00"/>
                  </a:solidFill>
                  <a:latin typeface="Symbol" pitchFamily="18" charset="2"/>
                  <a:sym typeface="Symbol" pitchFamily="18" charset="2"/>
                </a:rPr>
                <a:t>D</a:t>
              </a: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ABC)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362975" y="2951994"/>
              <a:ext cx="776506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A(</a:t>
              </a:r>
              <a:r>
                <a:rPr lang="en-US" altLang="en-US" sz="1100" dirty="0">
                  <a:solidFill>
                    <a:srgbClr val="FFFF00"/>
                  </a:solidFill>
                  <a:latin typeface="Symbol" pitchFamily="18" charset="2"/>
                  <a:sym typeface="Symbol" pitchFamily="18" charset="2"/>
                </a:rPr>
                <a:t>D</a:t>
              </a: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PQR)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1008928" y="2854050"/>
            <a:ext cx="232892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1217892">
              <a:spcBef>
                <a:spcPct val="50000"/>
              </a:spcBef>
            </a:pPr>
            <a:r>
              <a:rPr lang="en-US" altLang="en-US" sz="1100" dirty="0" smtClean="0">
                <a:solidFill>
                  <a:srgbClr val="FFFF00"/>
                </a:solidFill>
                <a:latin typeface="Bookman Old Style" pitchFamily="18" charset="0"/>
              </a:rPr>
              <a:t>=</a:t>
            </a:r>
            <a:endParaRPr lang="en-US" altLang="en-US" sz="1100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62474" y="3236401"/>
            <a:ext cx="777575" cy="472950"/>
            <a:chOff x="361627" y="3192333"/>
            <a:chExt cx="777575" cy="472950"/>
          </a:xfrm>
        </p:grpSpPr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423376" y="3432632"/>
              <a:ext cx="678170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ln>
                  <a:solidFill>
                    <a:srgbClr val="00FFFE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369387" y="3192333"/>
              <a:ext cx="769815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A(</a:t>
              </a:r>
              <a:r>
                <a:rPr lang="en-US" altLang="en-US" sz="1100" dirty="0">
                  <a:solidFill>
                    <a:srgbClr val="FFFF00"/>
                  </a:solidFill>
                  <a:latin typeface="Symbol" pitchFamily="18" charset="2"/>
                  <a:sym typeface="Symbol" pitchFamily="18" charset="2"/>
                </a:rPr>
                <a:t>D</a:t>
              </a: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ABC)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39" name="Text Box 28"/>
            <p:cNvSpPr txBox="1">
              <a:spLocks noChangeArrowheads="1"/>
            </p:cNvSpPr>
            <p:nvPr/>
          </p:nvSpPr>
          <p:spPr bwMode="auto">
            <a:xfrm>
              <a:off x="361627" y="3403675"/>
              <a:ext cx="776506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A(</a:t>
              </a:r>
              <a:r>
                <a:rPr lang="en-US" altLang="en-US" sz="1100" dirty="0">
                  <a:solidFill>
                    <a:srgbClr val="FFFF00"/>
                  </a:solidFill>
                  <a:latin typeface="Symbol" pitchFamily="18" charset="2"/>
                  <a:sym typeface="Symbol" pitchFamily="18" charset="2"/>
                </a:rPr>
                <a:t>D</a:t>
              </a: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PQR)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1007580" y="3317007"/>
            <a:ext cx="232892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1217892">
              <a:spcBef>
                <a:spcPct val="50000"/>
              </a:spcBef>
            </a:pPr>
            <a:r>
              <a:rPr lang="en-US" altLang="en-US" sz="1100" dirty="0" smtClean="0">
                <a:solidFill>
                  <a:srgbClr val="FFFF00"/>
                </a:solidFill>
                <a:latin typeface="Bookman Old Style" pitchFamily="18" charset="0"/>
              </a:rPr>
              <a:t>=</a:t>
            </a:r>
            <a:endParaRPr lang="en-US" altLang="en-US" sz="1100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185239" y="3247189"/>
            <a:ext cx="465081" cy="454070"/>
            <a:chOff x="1284392" y="3203121"/>
            <a:chExt cx="465081" cy="454070"/>
          </a:xfrm>
        </p:grpSpPr>
        <p:sp>
          <p:nvSpPr>
            <p:cNvPr id="42" name="Line 27"/>
            <p:cNvSpPr>
              <a:spLocks noChangeShapeType="1"/>
            </p:cNvSpPr>
            <p:nvPr/>
          </p:nvSpPr>
          <p:spPr bwMode="auto">
            <a:xfrm>
              <a:off x="1352500" y="3427236"/>
              <a:ext cx="261464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ln>
                  <a:solidFill>
                    <a:srgbClr val="00FFFE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43" name="Text Box 28"/>
            <p:cNvSpPr txBox="1">
              <a:spLocks noChangeArrowheads="1"/>
            </p:cNvSpPr>
            <p:nvPr/>
          </p:nvSpPr>
          <p:spPr bwMode="auto">
            <a:xfrm>
              <a:off x="1284392" y="3203121"/>
              <a:ext cx="458660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BC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44" name="Text Box 28"/>
            <p:cNvSpPr txBox="1">
              <a:spLocks noChangeArrowheads="1"/>
            </p:cNvSpPr>
            <p:nvPr/>
          </p:nvSpPr>
          <p:spPr bwMode="auto">
            <a:xfrm>
              <a:off x="1284392" y="3395583"/>
              <a:ext cx="465081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QR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5" name="Text Box 28"/>
          <p:cNvSpPr txBox="1">
            <a:spLocks noChangeArrowheads="1"/>
          </p:cNvSpPr>
          <p:nvPr/>
        </p:nvSpPr>
        <p:spPr bwMode="auto">
          <a:xfrm>
            <a:off x="1527670" y="3326447"/>
            <a:ext cx="232892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1217892">
              <a:spcBef>
                <a:spcPct val="50000"/>
              </a:spcBef>
            </a:pPr>
            <a:r>
              <a:rPr lang="en-US" altLang="en-US" sz="1100" dirty="0" smtClean="0">
                <a:solidFill>
                  <a:srgbClr val="FFFF00"/>
                </a:solidFill>
                <a:latin typeface="Bookman Old Style" pitchFamily="18" charset="0"/>
              </a:rPr>
              <a:t>×</a:t>
            </a:r>
            <a:endParaRPr lang="en-US" altLang="en-US" sz="1100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702455" y="3245841"/>
            <a:ext cx="416964" cy="455418"/>
            <a:chOff x="1801608" y="3201773"/>
            <a:chExt cx="416964" cy="455418"/>
          </a:xfrm>
        </p:grpSpPr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1861624" y="3425888"/>
              <a:ext cx="261464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ln>
                  <a:solidFill>
                    <a:srgbClr val="00FFFE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48" name="Text Box 28"/>
            <p:cNvSpPr txBox="1">
              <a:spLocks noChangeArrowheads="1"/>
            </p:cNvSpPr>
            <p:nvPr/>
          </p:nvSpPr>
          <p:spPr bwMode="auto">
            <a:xfrm>
              <a:off x="1801608" y="3201773"/>
              <a:ext cx="416964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AD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1801608" y="3395583"/>
              <a:ext cx="393034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PS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04459" y="3905417"/>
            <a:ext cx="465081" cy="454070"/>
            <a:chOff x="349374" y="3828298"/>
            <a:chExt cx="465081" cy="454070"/>
          </a:xfrm>
        </p:grpSpPr>
        <p:sp>
          <p:nvSpPr>
            <p:cNvPr id="51" name="Line 27"/>
            <p:cNvSpPr>
              <a:spLocks noChangeShapeType="1"/>
            </p:cNvSpPr>
            <p:nvPr/>
          </p:nvSpPr>
          <p:spPr bwMode="auto">
            <a:xfrm>
              <a:off x="406191" y="4052413"/>
              <a:ext cx="261464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solidFill>
                  <a:srgbClr val="FFFF00"/>
                </a:solidFill>
              </a:endParaRPr>
            </a:p>
          </p:txBody>
        </p:sp>
        <p:sp>
          <p:nvSpPr>
            <p:cNvPr id="52" name="Text Box 28"/>
            <p:cNvSpPr txBox="1">
              <a:spLocks noChangeArrowheads="1"/>
            </p:cNvSpPr>
            <p:nvPr/>
          </p:nvSpPr>
          <p:spPr bwMode="auto">
            <a:xfrm>
              <a:off x="349374" y="3828298"/>
              <a:ext cx="458660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AB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53" name="Text Box 28"/>
            <p:cNvSpPr txBox="1">
              <a:spLocks noChangeArrowheads="1"/>
            </p:cNvSpPr>
            <p:nvPr/>
          </p:nvSpPr>
          <p:spPr bwMode="auto">
            <a:xfrm>
              <a:off x="349374" y="4020760"/>
              <a:ext cx="465081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PQ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735599" y="3984675"/>
            <a:ext cx="232892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1217892">
              <a:spcBef>
                <a:spcPct val="50000"/>
              </a:spcBef>
            </a:pPr>
            <a:r>
              <a:rPr lang="en-US" altLang="en-US" sz="1100" dirty="0" smtClean="0">
                <a:solidFill>
                  <a:srgbClr val="FFFF00"/>
                </a:solidFill>
                <a:latin typeface="Bookman Old Style" pitchFamily="18" charset="0"/>
              </a:rPr>
              <a:t>=</a:t>
            </a:r>
            <a:endParaRPr lang="en-US" altLang="en-US" sz="1100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84982" y="3904069"/>
            <a:ext cx="464169" cy="455418"/>
            <a:chOff x="829897" y="3826950"/>
            <a:chExt cx="464169" cy="455418"/>
          </a:xfrm>
        </p:grpSpPr>
        <p:sp>
          <p:nvSpPr>
            <p:cNvPr id="56" name="Line 27"/>
            <p:cNvSpPr>
              <a:spLocks noChangeShapeType="1"/>
            </p:cNvSpPr>
            <p:nvPr/>
          </p:nvSpPr>
          <p:spPr bwMode="auto">
            <a:xfrm>
              <a:off x="915315" y="4051065"/>
              <a:ext cx="261464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solidFill>
                  <a:srgbClr val="FFFF00"/>
                </a:solidFill>
              </a:endParaRP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855299" y="3826950"/>
              <a:ext cx="416964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BC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829897" y="4020760"/>
              <a:ext cx="464169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QR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9" name="Text Box 40"/>
          <p:cNvSpPr txBox="1">
            <a:spLocks noChangeArrowheads="1"/>
          </p:cNvSpPr>
          <p:nvPr/>
        </p:nvSpPr>
        <p:spPr bwMode="auto">
          <a:xfrm>
            <a:off x="2852997" y="2522861"/>
            <a:ext cx="1730555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100" dirty="0">
                <a:solidFill>
                  <a:srgbClr val="FFFF00"/>
                </a:solidFill>
                <a:latin typeface="Bookman Old Style" pitchFamily="18" charset="0"/>
              </a:rPr>
              <a:t>In </a:t>
            </a:r>
            <a:r>
              <a:rPr lang="en-US" altLang="en-US" sz="1100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altLang="en-US" sz="1100" dirty="0">
                <a:solidFill>
                  <a:srgbClr val="FFFF00"/>
                </a:solidFill>
                <a:latin typeface="Bookman Old Style" pitchFamily="18" charset="0"/>
              </a:rPr>
              <a:t>ADB and </a:t>
            </a:r>
            <a:r>
              <a:rPr lang="en-US" altLang="en-US" sz="1100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altLang="en-US" sz="1100" dirty="0">
                <a:solidFill>
                  <a:srgbClr val="FFFF00"/>
                </a:solidFill>
                <a:latin typeface="Bookman Old Style" pitchFamily="18" charset="0"/>
              </a:rPr>
              <a:t>PSQ</a:t>
            </a:r>
          </a:p>
        </p:txBody>
      </p:sp>
      <p:sp>
        <p:nvSpPr>
          <p:cNvPr id="60" name="Text Box 40"/>
          <p:cNvSpPr txBox="1">
            <a:spLocks noChangeArrowheads="1"/>
          </p:cNvSpPr>
          <p:nvPr/>
        </p:nvSpPr>
        <p:spPr bwMode="auto">
          <a:xfrm>
            <a:off x="3031899" y="2692840"/>
            <a:ext cx="1442163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100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altLang="en-US" sz="1100" dirty="0">
                <a:solidFill>
                  <a:srgbClr val="FFFF00"/>
                </a:solidFill>
                <a:latin typeface="Bookman Old Style" pitchFamily="18" charset="0"/>
              </a:rPr>
              <a:t>ADB  </a:t>
            </a:r>
            <a:r>
              <a:rPr lang="en-US" altLang="en-US" sz="1100" dirty="0" smtClean="0">
                <a:solidFill>
                  <a:srgbClr val="FFFF00"/>
                </a:solidFill>
                <a:latin typeface="Bookman Old Style" pitchFamily="18" charset="0"/>
              </a:rPr>
              <a:t>=</a:t>
            </a:r>
            <a:r>
              <a:rPr lang="en-US" altLang="en-US" sz="1100" dirty="0" smtClean="0">
                <a:solidFill>
                  <a:srgbClr val="FFFF00"/>
                </a:solidFill>
                <a:latin typeface="Symbol" pitchFamily="18" charset="2"/>
              </a:rPr>
              <a:t>  </a:t>
            </a:r>
            <a:r>
              <a:rPr lang="en-US" altLang="en-US" sz="1100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altLang="en-US" sz="1100" dirty="0">
                <a:solidFill>
                  <a:srgbClr val="FFFF00"/>
                </a:solidFill>
                <a:latin typeface="Bookman Old Style" pitchFamily="18" charset="0"/>
              </a:rPr>
              <a:t>PSQ</a:t>
            </a:r>
          </a:p>
        </p:txBody>
      </p:sp>
      <p:sp>
        <p:nvSpPr>
          <p:cNvPr id="61" name="Text Box 40"/>
          <p:cNvSpPr txBox="1">
            <a:spLocks noChangeArrowheads="1"/>
          </p:cNvSpPr>
          <p:nvPr/>
        </p:nvSpPr>
        <p:spPr bwMode="auto">
          <a:xfrm>
            <a:off x="3240618" y="2865962"/>
            <a:ext cx="936133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100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altLang="en-US" sz="1100" dirty="0">
                <a:solidFill>
                  <a:srgbClr val="FFFF00"/>
                </a:solidFill>
                <a:latin typeface="Bookman Old Style" pitchFamily="18" charset="0"/>
              </a:rPr>
              <a:t>B  </a:t>
            </a:r>
            <a:r>
              <a:rPr lang="en-US" altLang="en-US" sz="1100" dirty="0" smtClean="0">
                <a:solidFill>
                  <a:srgbClr val="FFFF00"/>
                </a:solidFill>
                <a:latin typeface="Bookman Old Style" pitchFamily="18" charset="0"/>
              </a:rPr>
              <a:t>= </a:t>
            </a:r>
            <a:r>
              <a:rPr lang="en-US" altLang="en-US" sz="1100" dirty="0">
                <a:solidFill>
                  <a:srgbClr val="FFFF00"/>
                </a:solidFill>
                <a:latin typeface="Symbol" pitchFamily="18" charset="2"/>
              </a:rPr>
              <a:t>Ð</a:t>
            </a:r>
            <a:r>
              <a:rPr lang="en-US" altLang="en-US" sz="1100" dirty="0">
                <a:solidFill>
                  <a:srgbClr val="FFFF00"/>
                </a:solidFill>
                <a:latin typeface="Bookman Old Style" pitchFamily="18" charset="0"/>
              </a:rPr>
              <a:t>Q</a:t>
            </a:r>
          </a:p>
        </p:txBody>
      </p: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2852997" y="3054423"/>
            <a:ext cx="1730555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100" dirty="0" smtClean="0">
                <a:solidFill>
                  <a:srgbClr val="FFFF00"/>
                </a:solidFill>
                <a:latin typeface="Symbol" pitchFamily="18" charset="2"/>
              </a:rPr>
              <a:t>\    </a:t>
            </a:r>
            <a:r>
              <a:rPr lang="en-US" altLang="en-US" sz="1100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altLang="en-US" sz="1100" dirty="0">
                <a:solidFill>
                  <a:srgbClr val="FFFF00"/>
                </a:solidFill>
                <a:latin typeface="Bookman Old Style" pitchFamily="18" charset="0"/>
              </a:rPr>
              <a:t>ADB </a:t>
            </a:r>
            <a:r>
              <a:rPr lang="en-US" altLang="en-US" sz="1100" dirty="0">
                <a:solidFill>
                  <a:srgbClr val="FFFF00"/>
                </a:solidFill>
                <a:latin typeface="Symbol" pitchFamily="18" charset="2"/>
              </a:rPr>
              <a:t>~ D</a:t>
            </a:r>
            <a:r>
              <a:rPr lang="en-US" altLang="en-US" sz="1100" dirty="0">
                <a:solidFill>
                  <a:srgbClr val="FFFF00"/>
                </a:solidFill>
                <a:latin typeface="Bookman Old Style" pitchFamily="18" charset="0"/>
              </a:rPr>
              <a:t>PSQ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242932" y="3246348"/>
            <a:ext cx="465081" cy="454070"/>
            <a:chOff x="3204518" y="3246348"/>
            <a:chExt cx="465081" cy="454070"/>
          </a:xfrm>
        </p:grpSpPr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3261335" y="3470463"/>
              <a:ext cx="261464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ln>
                  <a:solidFill>
                    <a:srgbClr val="00FFFE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3204518" y="3246348"/>
              <a:ext cx="458660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AD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66" name="Text Box 28"/>
            <p:cNvSpPr txBox="1">
              <a:spLocks noChangeArrowheads="1"/>
            </p:cNvSpPr>
            <p:nvPr/>
          </p:nvSpPr>
          <p:spPr bwMode="auto">
            <a:xfrm>
              <a:off x="3204518" y="3438810"/>
              <a:ext cx="465081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PS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67" name="Text Box 28"/>
          <p:cNvSpPr txBox="1">
            <a:spLocks noChangeArrowheads="1"/>
          </p:cNvSpPr>
          <p:nvPr/>
        </p:nvSpPr>
        <p:spPr bwMode="auto">
          <a:xfrm>
            <a:off x="3574072" y="3325606"/>
            <a:ext cx="232892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1217892">
              <a:spcBef>
                <a:spcPct val="50000"/>
              </a:spcBef>
            </a:pPr>
            <a:r>
              <a:rPr lang="en-US" altLang="en-US" sz="1100" dirty="0" smtClean="0">
                <a:solidFill>
                  <a:srgbClr val="FFFF00"/>
                </a:solidFill>
                <a:latin typeface="Bookman Old Style" pitchFamily="18" charset="0"/>
              </a:rPr>
              <a:t>=</a:t>
            </a:r>
            <a:endParaRPr lang="en-US" altLang="en-US" sz="1100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748856" y="3245000"/>
            <a:ext cx="464169" cy="455418"/>
            <a:chOff x="3710442" y="3245000"/>
            <a:chExt cx="464169" cy="455418"/>
          </a:xfrm>
        </p:grpSpPr>
        <p:sp>
          <p:nvSpPr>
            <p:cNvPr id="69" name="Line 27"/>
            <p:cNvSpPr>
              <a:spLocks noChangeShapeType="1"/>
            </p:cNvSpPr>
            <p:nvPr/>
          </p:nvSpPr>
          <p:spPr bwMode="auto">
            <a:xfrm>
              <a:off x="3770459" y="3469115"/>
              <a:ext cx="261464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ln>
                  <a:solidFill>
                    <a:srgbClr val="00FFFE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70" name="Text Box 28"/>
            <p:cNvSpPr txBox="1">
              <a:spLocks noChangeArrowheads="1"/>
            </p:cNvSpPr>
            <p:nvPr/>
          </p:nvSpPr>
          <p:spPr bwMode="auto">
            <a:xfrm>
              <a:off x="3710443" y="3245000"/>
              <a:ext cx="416964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AB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3710442" y="3438810"/>
              <a:ext cx="464169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PQ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830752" y="3618279"/>
            <a:ext cx="777575" cy="472950"/>
            <a:chOff x="2792338" y="3618279"/>
            <a:chExt cx="777575" cy="472950"/>
          </a:xfrm>
        </p:grpSpPr>
        <p:sp>
          <p:nvSpPr>
            <p:cNvPr id="73" name="Line 27"/>
            <p:cNvSpPr>
              <a:spLocks noChangeShapeType="1"/>
            </p:cNvSpPr>
            <p:nvPr/>
          </p:nvSpPr>
          <p:spPr bwMode="auto">
            <a:xfrm>
              <a:off x="2854087" y="3858578"/>
              <a:ext cx="678170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ln>
                  <a:solidFill>
                    <a:srgbClr val="00FFFE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2800098" y="3618279"/>
              <a:ext cx="769815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A(</a:t>
              </a:r>
              <a:r>
                <a:rPr lang="en-US" altLang="en-US" sz="1100" dirty="0">
                  <a:solidFill>
                    <a:srgbClr val="FFFF00"/>
                  </a:solidFill>
                  <a:latin typeface="Symbol" pitchFamily="18" charset="2"/>
                  <a:sym typeface="Symbol" pitchFamily="18" charset="2"/>
                </a:rPr>
                <a:t>D</a:t>
              </a: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ABC)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75" name="Text Box 28"/>
            <p:cNvSpPr txBox="1">
              <a:spLocks noChangeArrowheads="1"/>
            </p:cNvSpPr>
            <p:nvPr/>
          </p:nvSpPr>
          <p:spPr bwMode="auto">
            <a:xfrm>
              <a:off x="2792338" y="3829621"/>
              <a:ext cx="776506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A(</a:t>
              </a:r>
              <a:r>
                <a:rPr lang="en-US" altLang="en-US" sz="1100" dirty="0">
                  <a:solidFill>
                    <a:srgbClr val="FFFF00"/>
                  </a:solidFill>
                  <a:latin typeface="Symbol" pitchFamily="18" charset="2"/>
                  <a:sym typeface="Symbol" pitchFamily="18" charset="2"/>
                </a:rPr>
                <a:t>D</a:t>
              </a: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PQR)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3574072" y="3698885"/>
            <a:ext cx="232892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1217892">
              <a:spcBef>
                <a:spcPct val="50000"/>
              </a:spcBef>
            </a:pPr>
            <a:r>
              <a:rPr lang="en-US" altLang="en-US" sz="1100" dirty="0" smtClean="0">
                <a:solidFill>
                  <a:srgbClr val="FFFF00"/>
                </a:solidFill>
                <a:latin typeface="Bookman Old Style" pitchFamily="18" charset="0"/>
              </a:rPr>
              <a:t>=</a:t>
            </a:r>
            <a:endParaRPr lang="en-US" altLang="en-US" sz="1100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753517" y="3629067"/>
            <a:ext cx="418077" cy="454070"/>
            <a:chOff x="3715103" y="3629067"/>
            <a:chExt cx="418077" cy="454070"/>
          </a:xfrm>
        </p:grpSpPr>
        <p:sp>
          <p:nvSpPr>
            <p:cNvPr id="78" name="Line 27"/>
            <p:cNvSpPr>
              <a:spLocks noChangeShapeType="1"/>
            </p:cNvSpPr>
            <p:nvPr/>
          </p:nvSpPr>
          <p:spPr bwMode="auto">
            <a:xfrm>
              <a:off x="3783211" y="3853182"/>
              <a:ext cx="261464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ln>
                  <a:solidFill>
                    <a:srgbClr val="00FFFE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3715103" y="3629067"/>
              <a:ext cx="412304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AB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80" name="Text Box 28"/>
            <p:cNvSpPr txBox="1">
              <a:spLocks noChangeArrowheads="1"/>
            </p:cNvSpPr>
            <p:nvPr/>
          </p:nvSpPr>
          <p:spPr bwMode="auto">
            <a:xfrm>
              <a:off x="3715104" y="3821529"/>
              <a:ext cx="418076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PQ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81" name="Text Box 28"/>
          <p:cNvSpPr txBox="1">
            <a:spLocks noChangeArrowheads="1"/>
          </p:cNvSpPr>
          <p:nvPr/>
        </p:nvSpPr>
        <p:spPr bwMode="auto">
          <a:xfrm>
            <a:off x="4095948" y="3708325"/>
            <a:ext cx="232892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1217892">
              <a:spcBef>
                <a:spcPct val="50000"/>
              </a:spcBef>
            </a:pPr>
            <a:r>
              <a:rPr lang="en-US" altLang="en-US" sz="1100" dirty="0" smtClean="0">
                <a:solidFill>
                  <a:srgbClr val="FFFF00"/>
                </a:solidFill>
                <a:latin typeface="Bookman Old Style" pitchFamily="18" charset="0"/>
              </a:rPr>
              <a:t>×</a:t>
            </a:r>
            <a:endParaRPr lang="en-US" altLang="en-US" sz="1100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270733" y="3627719"/>
            <a:ext cx="416964" cy="455418"/>
            <a:chOff x="4232319" y="3627719"/>
            <a:chExt cx="416964" cy="455418"/>
          </a:xfrm>
        </p:grpSpPr>
        <p:sp>
          <p:nvSpPr>
            <p:cNvPr id="83" name="Line 27"/>
            <p:cNvSpPr>
              <a:spLocks noChangeShapeType="1"/>
            </p:cNvSpPr>
            <p:nvPr/>
          </p:nvSpPr>
          <p:spPr bwMode="auto">
            <a:xfrm>
              <a:off x="4292335" y="3851834"/>
              <a:ext cx="261464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ln>
                  <a:solidFill>
                    <a:srgbClr val="00FFFE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84" name="Text Box 28"/>
            <p:cNvSpPr txBox="1">
              <a:spLocks noChangeArrowheads="1"/>
            </p:cNvSpPr>
            <p:nvPr/>
          </p:nvSpPr>
          <p:spPr bwMode="auto">
            <a:xfrm>
              <a:off x="4232319" y="3627719"/>
              <a:ext cx="416964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AB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85" name="Text Box 28"/>
            <p:cNvSpPr txBox="1">
              <a:spLocks noChangeArrowheads="1"/>
            </p:cNvSpPr>
            <p:nvPr/>
          </p:nvSpPr>
          <p:spPr bwMode="auto">
            <a:xfrm>
              <a:off x="4232319" y="3821529"/>
              <a:ext cx="393034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PQ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840711" y="4045280"/>
            <a:ext cx="777575" cy="454070"/>
            <a:chOff x="2802297" y="4023246"/>
            <a:chExt cx="777575" cy="454070"/>
          </a:xfrm>
        </p:grpSpPr>
        <p:sp>
          <p:nvSpPr>
            <p:cNvPr id="87" name="Line 27"/>
            <p:cNvSpPr>
              <a:spLocks noChangeShapeType="1"/>
            </p:cNvSpPr>
            <p:nvPr/>
          </p:nvSpPr>
          <p:spPr bwMode="auto">
            <a:xfrm>
              <a:off x="2864046" y="4263545"/>
              <a:ext cx="678170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ln>
                  <a:solidFill>
                    <a:srgbClr val="00FFFE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2810057" y="4023246"/>
              <a:ext cx="769815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A(</a:t>
              </a:r>
              <a:r>
                <a:rPr lang="en-US" altLang="en-US" sz="1100" dirty="0">
                  <a:solidFill>
                    <a:srgbClr val="FFFF00"/>
                  </a:solidFill>
                  <a:latin typeface="Symbol" pitchFamily="18" charset="2"/>
                  <a:sym typeface="Symbol" pitchFamily="18" charset="2"/>
                </a:rPr>
                <a:t>D</a:t>
              </a: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ABC)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89" name="Text Box 28"/>
            <p:cNvSpPr txBox="1">
              <a:spLocks noChangeArrowheads="1"/>
            </p:cNvSpPr>
            <p:nvPr/>
          </p:nvSpPr>
          <p:spPr bwMode="auto">
            <a:xfrm>
              <a:off x="2802297" y="4215708"/>
              <a:ext cx="776506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A(</a:t>
              </a:r>
              <a:r>
                <a:rPr lang="en-US" altLang="en-US" sz="1100" dirty="0">
                  <a:solidFill>
                    <a:srgbClr val="FFFF00"/>
                  </a:solidFill>
                  <a:latin typeface="Symbol" pitchFamily="18" charset="2"/>
                  <a:sym typeface="Symbol" pitchFamily="18" charset="2"/>
                </a:rPr>
                <a:t>D</a:t>
              </a: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PQR)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3574072" y="4125886"/>
            <a:ext cx="232892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1217892">
              <a:spcBef>
                <a:spcPct val="50000"/>
              </a:spcBef>
            </a:pPr>
            <a:r>
              <a:rPr lang="en-US" altLang="en-US" sz="1100" dirty="0" smtClean="0">
                <a:solidFill>
                  <a:srgbClr val="FFFF00"/>
                </a:solidFill>
                <a:latin typeface="Bookman Old Style" pitchFamily="18" charset="0"/>
              </a:rPr>
              <a:t>=</a:t>
            </a:r>
            <a:endParaRPr lang="en-US" altLang="en-US" sz="1100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3752510" y="4045280"/>
            <a:ext cx="465081" cy="454070"/>
            <a:chOff x="3714096" y="4023246"/>
            <a:chExt cx="465081" cy="454070"/>
          </a:xfrm>
        </p:grpSpPr>
        <p:sp>
          <p:nvSpPr>
            <p:cNvPr id="92" name="Line 27"/>
            <p:cNvSpPr>
              <a:spLocks noChangeShapeType="1"/>
            </p:cNvSpPr>
            <p:nvPr/>
          </p:nvSpPr>
          <p:spPr bwMode="auto">
            <a:xfrm>
              <a:off x="3782204" y="4247361"/>
              <a:ext cx="261464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ln>
                  <a:solidFill>
                    <a:srgbClr val="00FFFE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93" name="Text Box 28"/>
            <p:cNvSpPr txBox="1">
              <a:spLocks noChangeArrowheads="1"/>
            </p:cNvSpPr>
            <p:nvPr/>
          </p:nvSpPr>
          <p:spPr bwMode="auto">
            <a:xfrm>
              <a:off x="3714096" y="4023246"/>
              <a:ext cx="458660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AB</a:t>
              </a:r>
              <a:r>
                <a:rPr lang="en-US" altLang="en-US" sz="1100" baseline="30000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94" name="Text Box 28"/>
            <p:cNvSpPr txBox="1">
              <a:spLocks noChangeArrowheads="1"/>
            </p:cNvSpPr>
            <p:nvPr/>
          </p:nvSpPr>
          <p:spPr bwMode="auto">
            <a:xfrm>
              <a:off x="3714096" y="4215708"/>
              <a:ext cx="465081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PQ</a:t>
              </a:r>
              <a:r>
                <a:rPr lang="en-US" altLang="en-US" sz="1100" baseline="30000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2101592" y="3685062"/>
            <a:ext cx="730000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1217892">
              <a:spcBef>
                <a:spcPct val="50000"/>
              </a:spcBef>
            </a:pPr>
            <a:r>
              <a:rPr lang="en-US" altLang="en-US" sz="1050" dirty="0" smtClean="0">
                <a:solidFill>
                  <a:srgbClr val="FF9900"/>
                </a:solidFill>
                <a:latin typeface="Bookman Old Style" pitchFamily="18" charset="0"/>
              </a:rPr>
              <a:t>[Given]</a:t>
            </a:r>
            <a:endParaRPr lang="en-US" altLang="en-US" sz="1050" baseline="30000" dirty="0">
              <a:solidFill>
                <a:srgbClr val="FF9900"/>
              </a:solidFill>
              <a:latin typeface="Bookman Old Style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990762" y="3310405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050" b="1" dirty="0" smtClean="0">
                <a:solidFill>
                  <a:srgbClr val="FF9900"/>
                </a:solidFill>
                <a:latin typeface="Bookman Old Style" pitchFamily="18" charset="0"/>
                <a:sym typeface="Symbol"/>
              </a:rPr>
              <a:t>…(</a:t>
            </a:r>
            <a:r>
              <a:rPr lang="en-US" altLang="en-US" sz="1050" b="1" dirty="0" err="1" smtClean="0">
                <a:solidFill>
                  <a:srgbClr val="FF9900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altLang="en-US" sz="1050" b="1" dirty="0" smtClean="0">
                <a:solidFill>
                  <a:srgbClr val="FF9900"/>
                </a:solidFill>
                <a:latin typeface="Bookman Old Style" pitchFamily="18" charset="0"/>
                <a:sym typeface="Symbol"/>
              </a:rPr>
              <a:t>)</a:t>
            </a:r>
            <a:endParaRPr lang="en-US" sz="1050" b="1" dirty="0">
              <a:solidFill>
                <a:srgbClr val="FF99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730844" y="3998727"/>
            <a:ext cx="10871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050" b="1" dirty="0" smtClean="0">
                <a:solidFill>
                  <a:srgbClr val="FF9900"/>
                </a:solidFill>
                <a:latin typeface="Bookman Old Style" pitchFamily="18" charset="0"/>
                <a:sym typeface="Symbol"/>
              </a:rPr>
              <a:t>…(ii) [c.s.s.t]</a:t>
            </a:r>
            <a:endParaRPr lang="en-US" sz="1050" b="1" dirty="0">
              <a:solidFill>
                <a:srgbClr val="FF99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222561" y="2876277"/>
            <a:ext cx="9492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050" b="1" dirty="0" smtClean="0">
                <a:solidFill>
                  <a:srgbClr val="FF9900"/>
                </a:solidFill>
                <a:latin typeface="Bookman Old Style" pitchFamily="18" charset="0"/>
                <a:sym typeface="Symbol"/>
              </a:rPr>
              <a:t>[From (iii)]</a:t>
            </a:r>
            <a:endParaRPr lang="en-US" sz="1050" b="1" dirty="0">
              <a:solidFill>
                <a:srgbClr val="FF9900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222561" y="3314674"/>
            <a:ext cx="5341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050" b="1" dirty="0" smtClean="0">
                <a:solidFill>
                  <a:srgbClr val="FF9900"/>
                </a:solidFill>
                <a:latin typeface="Bookman Old Style" pitchFamily="18" charset="0"/>
                <a:sym typeface="Symbol"/>
              </a:rPr>
              <a:t>…(iv)</a:t>
            </a:r>
            <a:endParaRPr lang="en-US" sz="1050" b="1" dirty="0">
              <a:solidFill>
                <a:srgbClr val="FF9900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2779776" y="2517814"/>
            <a:ext cx="0" cy="24103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2829790" y="4472764"/>
            <a:ext cx="777575" cy="454070"/>
            <a:chOff x="2791376" y="4406662"/>
            <a:chExt cx="777575" cy="454070"/>
          </a:xfrm>
        </p:grpSpPr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2853125" y="4646961"/>
              <a:ext cx="678170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solidFill>
                  <a:srgbClr val="FFFF00"/>
                </a:solidFill>
              </a:endParaRPr>
            </a:p>
          </p:txBody>
        </p:sp>
        <p:sp>
          <p:nvSpPr>
            <p:cNvPr id="104" name="Text Box 28"/>
            <p:cNvSpPr txBox="1">
              <a:spLocks noChangeArrowheads="1"/>
            </p:cNvSpPr>
            <p:nvPr/>
          </p:nvSpPr>
          <p:spPr bwMode="auto">
            <a:xfrm>
              <a:off x="2799136" y="4406662"/>
              <a:ext cx="769815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A(</a:t>
              </a:r>
              <a:r>
                <a:rPr lang="en-US" altLang="en-US" sz="1100" dirty="0">
                  <a:solidFill>
                    <a:srgbClr val="FFFF00"/>
                  </a:solidFill>
                  <a:latin typeface="Symbol" pitchFamily="18" charset="2"/>
                  <a:sym typeface="Symbol" pitchFamily="18" charset="2"/>
                </a:rPr>
                <a:t>D</a:t>
              </a: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ABC)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05" name="Text Box 28"/>
            <p:cNvSpPr txBox="1">
              <a:spLocks noChangeArrowheads="1"/>
            </p:cNvSpPr>
            <p:nvPr/>
          </p:nvSpPr>
          <p:spPr bwMode="auto">
            <a:xfrm>
              <a:off x="2791376" y="4599124"/>
              <a:ext cx="776506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A(</a:t>
              </a:r>
              <a:r>
                <a:rPr lang="en-US" altLang="en-US" sz="1100" dirty="0">
                  <a:solidFill>
                    <a:srgbClr val="FFFF00"/>
                  </a:solidFill>
                  <a:latin typeface="Symbol" pitchFamily="18" charset="2"/>
                  <a:sym typeface="Symbol" pitchFamily="18" charset="2"/>
                </a:rPr>
                <a:t>D</a:t>
              </a:r>
              <a:r>
                <a:rPr lang="en-US" altLang="en-US" sz="1100" dirty="0">
                  <a:solidFill>
                    <a:srgbClr val="FFFF00"/>
                  </a:solidFill>
                  <a:latin typeface="Bookman Old Style" pitchFamily="18" charset="0"/>
                </a:rPr>
                <a:t>PQR)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06" name="Text Box 28"/>
          <p:cNvSpPr txBox="1">
            <a:spLocks noChangeArrowheads="1"/>
          </p:cNvSpPr>
          <p:nvPr/>
        </p:nvSpPr>
        <p:spPr bwMode="auto">
          <a:xfrm>
            <a:off x="3574072" y="4553370"/>
            <a:ext cx="232892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1217892">
              <a:spcBef>
                <a:spcPct val="50000"/>
              </a:spcBef>
            </a:pPr>
            <a:r>
              <a:rPr lang="en-US" altLang="en-US" sz="1100" dirty="0" smtClean="0">
                <a:solidFill>
                  <a:srgbClr val="FFFF00"/>
                </a:solidFill>
                <a:latin typeface="Bookman Old Style" pitchFamily="18" charset="0"/>
              </a:rPr>
              <a:t>=</a:t>
            </a:r>
            <a:endParaRPr lang="en-US" altLang="en-US" sz="1100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741589" y="4472764"/>
            <a:ext cx="465081" cy="454070"/>
            <a:chOff x="3703175" y="4406662"/>
            <a:chExt cx="465081" cy="454070"/>
          </a:xfrm>
        </p:grpSpPr>
        <p:sp>
          <p:nvSpPr>
            <p:cNvPr id="108" name="Line 27"/>
            <p:cNvSpPr>
              <a:spLocks noChangeShapeType="1"/>
            </p:cNvSpPr>
            <p:nvPr/>
          </p:nvSpPr>
          <p:spPr bwMode="auto">
            <a:xfrm>
              <a:off x="3771283" y="4630777"/>
              <a:ext cx="261464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solidFill>
                  <a:srgbClr val="FFFF00"/>
                </a:solidFill>
              </a:endParaRPr>
            </a:p>
          </p:txBody>
        </p:sp>
        <p:sp>
          <p:nvSpPr>
            <p:cNvPr id="109" name="Text Box 28"/>
            <p:cNvSpPr txBox="1">
              <a:spLocks noChangeArrowheads="1"/>
            </p:cNvSpPr>
            <p:nvPr/>
          </p:nvSpPr>
          <p:spPr bwMode="auto">
            <a:xfrm>
              <a:off x="3703175" y="4406662"/>
              <a:ext cx="458660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AB</a:t>
              </a:r>
              <a:r>
                <a:rPr lang="en-US" altLang="en-US" sz="1100" baseline="30000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10" name="Text Box 28"/>
            <p:cNvSpPr txBox="1">
              <a:spLocks noChangeArrowheads="1"/>
            </p:cNvSpPr>
            <p:nvPr/>
          </p:nvSpPr>
          <p:spPr bwMode="auto">
            <a:xfrm>
              <a:off x="3703175" y="4599124"/>
              <a:ext cx="465081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PQ</a:t>
              </a:r>
              <a:r>
                <a:rPr lang="en-US" altLang="en-US" sz="1100" baseline="30000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1" name="Text Box 28"/>
          <p:cNvSpPr txBox="1">
            <a:spLocks noChangeArrowheads="1"/>
          </p:cNvSpPr>
          <p:nvPr/>
        </p:nvSpPr>
        <p:spPr bwMode="auto">
          <a:xfrm>
            <a:off x="4084020" y="4552022"/>
            <a:ext cx="232892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1217892">
              <a:spcBef>
                <a:spcPct val="50000"/>
              </a:spcBef>
            </a:pPr>
            <a:r>
              <a:rPr lang="en-US" altLang="en-US" sz="1100" dirty="0" smtClean="0">
                <a:solidFill>
                  <a:srgbClr val="FFFF00"/>
                </a:solidFill>
                <a:latin typeface="Bookman Old Style" pitchFamily="18" charset="0"/>
              </a:rPr>
              <a:t>=</a:t>
            </a:r>
            <a:endParaRPr lang="en-US" altLang="en-US" sz="1100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4250713" y="4471416"/>
            <a:ext cx="509124" cy="455418"/>
            <a:chOff x="4212299" y="4405314"/>
            <a:chExt cx="509124" cy="455418"/>
          </a:xfrm>
        </p:grpSpPr>
        <p:sp>
          <p:nvSpPr>
            <p:cNvPr id="113" name="Line 27"/>
            <p:cNvSpPr>
              <a:spLocks noChangeShapeType="1"/>
            </p:cNvSpPr>
            <p:nvPr/>
          </p:nvSpPr>
          <p:spPr bwMode="auto">
            <a:xfrm>
              <a:off x="4280407" y="4629429"/>
              <a:ext cx="261464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solidFill>
                  <a:srgbClr val="FFFF00"/>
                </a:solidFill>
              </a:endParaRPr>
            </a:p>
          </p:txBody>
        </p:sp>
        <p:sp>
          <p:nvSpPr>
            <p:cNvPr id="114" name="Text Box 28"/>
            <p:cNvSpPr txBox="1">
              <a:spLocks noChangeArrowheads="1"/>
            </p:cNvSpPr>
            <p:nvPr/>
          </p:nvSpPr>
          <p:spPr bwMode="auto">
            <a:xfrm>
              <a:off x="4212299" y="4405314"/>
              <a:ext cx="458660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BC</a:t>
              </a:r>
              <a:r>
                <a:rPr lang="en-US" altLang="en-US" sz="1100" baseline="30000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15" name="Text Box 28"/>
            <p:cNvSpPr txBox="1">
              <a:spLocks noChangeArrowheads="1"/>
            </p:cNvSpPr>
            <p:nvPr/>
          </p:nvSpPr>
          <p:spPr bwMode="auto">
            <a:xfrm>
              <a:off x="4212299" y="4599124"/>
              <a:ext cx="509124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QR</a:t>
              </a:r>
              <a:r>
                <a:rPr lang="en-US" altLang="en-US" sz="1100" baseline="30000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16" name="Text Box 28"/>
          <p:cNvSpPr txBox="1">
            <a:spLocks noChangeArrowheads="1"/>
          </p:cNvSpPr>
          <p:nvPr/>
        </p:nvSpPr>
        <p:spPr bwMode="auto">
          <a:xfrm>
            <a:off x="4593144" y="4550674"/>
            <a:ext cx="232892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1217892">
              <a:spcBef>
                <a:spcPct val="50000"/>
              </a:spcBef>
            </a:pPr>
            <a:r>
              <a:rPr lang="en-US" altLang="en-US" sz="1100" dirty="0" smtClean="0">
                <a:solidFill>
                  <a:srgbClr val="FFFF00"/>
                </a:solidFill>
                <a:latin typeface="Bookman Old Style" pitchFamily="18" charset="0"/>
              </a:rPr>
              <a:t>=</a:t>
            </a:r>
            <a:endParaRPr lang="en-US" altLang="en-US" sz="1100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4759837" y="4470068"/>
            <a:ext cx="465081" cy="456766"/>
            <a:chOff x="4721423" y="4403966"/>
            <a:chExt cx="465081" cy="456766"/>
          </a:xfrm>
        </p:grpSpPr>
        <p:sp>
          <p:nvSpPr>
            <p:cNvPr id="118" name="Line 27"/>
            <p:cNvSpPr>
              <a:spLocks noChangeShapeType="1"/>
            </p:cNvSpPr>
            <p:nvPr/>
          </p:nvSpPr>
          <p:spPr bwMode="auto">
            <a:xfrm>
              <a:off x="4789531" y="4628081"/>
              <a:ext cx="261464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solidFill>
                  <a:srgbClr val="FFFF00"/>
                </a:solidFill>
              </a:endParaRPr>
            </a:p>
          </p:txBody>
        </p:sp>
        <p:sp>
          <p:nvSpPr>
            <p:cNvPr id="119" name="Text Box 28"/>
            <p:cNvSpPr txBox="1">
              <a:spLocks noChangeArrowheads="1"/>
            </p:cNvSpPr>
            <p:nvPr/>
          </p:nvSpPr>
          <p:spPr bwMode="auto">
            <a:xfrm>
              <a:off x="4721423" y="4403966"/>
              <a:ext cx="458660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AC</a:t>
              </a:r>
              <a:r>
                <a:rPr lang="en-US" altLang="en-US" sz="1100" baseline="30000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20" name="Text Box 28"/>
            <p:cNvSpPr txBox="1">
              <a:spLocks noChangeArrowheads="1"/>
            </p:cNvSpPr>
            <p:nvPr/>
          </p:nvSpPr>
          <p:spPr bwMode="auto">
            <a:xfrm>
              <a:off x="4721423" y="4599124"/>
              <a:ext cx="465081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PR</a:t>
              </a:r>
              <a:r>
                <a:rPr lang="en-US" altLang="en-US" sz="1100" baseline="30000" dirty="0" smtClean="0">
                  <a:solidFill>
                    <a:srgbClr val="FFFF00"/>
                  </a:solidFill>
                  <a:latin typeface="Bookman Old Style" pitchFamily="18" charset="0"/>
                </a:rPr>
                <a:t>2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1730844" y="4398339"/>
            <a:ext cx="11464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050" b="1" dirty="0" smtClean="0">
                <a:solidFill>
                  <a:srgbClr val="FF9900"/>
                </a:solidFill>
                <a:latin typeface="Bookman Old Style" pitchFamily="18" charset="0"/>
                <a:sym typeface="Symbol"/>
              </a:rPr>
              <a:t>…(iii) [c.a.s.t]</a:t>
            </a:r>
            <a:endParaRPr lang="en-US" sz="1050" b="1" dirty="0">
              <a:solidFill>
                <a:srgbClr val="FF99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163830"/>
            <a:ext cx="5295124" cy="40846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121793" tIns="60890" rIns="121793" bIns="6089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algn="ctr" defTabSz="914400">
              <a:defRPr/>
            </a:pPr>
            <a:r>
              <a:rPr lang="en-US" sz="1600" b="1" spc="200" dirty="0">
                <a:ln w="11430"/>
                <a:solidFill>
                  <a:srgbClr val="F79646">
                    <a:lumMod val="20000"/>
                    <a:lumOff val="80000"/>
                  </a:srgbClr>
                </a:solidFill>
                <a:latin typeface="Bookman Old Style" pitchFamily="18" charset="0"/>
              </a:rPr>
              <a:t>THEOREM</a:t>
            </a:r>
            <a:r>
              <a:rPr lang="en-US" sz="1600" b="1" spc="200" dirty="0">
                <a:ln w="11430"/>
                <a:solidFill>
                  <a:srgbClr val="FFFF00"/>
                </a:solidFill>
                <a:latin typeface="Bookman Old Style" pitchFamily="18" charset="0"/>
              </a:rPr>
              <a:t> : Areas of Similar Triangles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315843" y="1439527"/>
            <a:ext cx="1293940" cy="26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/>
          <a:p>
            <a:pPr defTabSz="1217892">
              <a:spcBef>
                <a:spcPct val="50000"/>
              </a:spcBef>
            </a:pPr>
            <a:r>
              <a:rPr lang="en-US" altLang="en-US" sz="1100" b="1" dirty="0" smtClean="0">
                <a:solidFill>
                  <a:srgbClr val="00FFFE"/>
                </a:solidFill>
                <a:latin typeface="Bookman Old Style" pitchFamily="18" charset="0"/>
              </a:rPr>
              <a:t>Construction  :</a:t>
            </a:r>
            <a:endParaRPr lang="en-US" altLang="en-US" sz="1100" b="1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1513543" y="1450544"/>
            <a:ext cx="1207378" cy="26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/>
          <a:p>
            <a:pPr defTabSz="1217892">
              <a:spcBef>
                <a:spcPct val="50000"/>
              </a:spcBef>
            </a:pPr>
            <a:r>
              <a:rPr lang="en-US" altLang="en-US" sz="1100" b="1" dirty="0" smtClean="0">
                <a:solidFill>
                  <a:srgbClr val="FFFF00"/>
                </a:solidFill>
                <a:latin typeface="Bookman Old Style" pitchFamily="18" charset="0"/>
              </a:rPr>
              <a:t>Draw AD </a:t>
            </a:r>
            <a:r>
              <a:rPr lang="en-US" altLang="en-US" sz="1100" b="1" dirty="0" smtClean="0">
                <a:solidFill>
                  <a:srgbClr val="FFFF00"/>
                </a:solidFill>
                <a:latin typeface="Symbol" pitchFamily="18" charset="2"/>
              </a:rPr>
              <a:t>^</a:t>
            </a:r>
            <a:r>
              <a:rPr lang="en-US" altLang="en-US" sz="1100" b="1" dirty="0" smtClean="0">
                <a:solidFill>
                  <a:srgbClr val="FFFF00"/>
                </a:solidFill>
                <a:latin typeface="Bookman Old Style" pitchFamily="18" charset="0"/>
              </a:rPr>
              <a:t> BC</a:t>
            </a:r>
            <a:endParaRPr lang="en-US" altLang="en-US" sz="11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258454" y="559807"/>
            <a:ext cx="2185606" cy="1762217"/>
            <a:chOff x="3258454" y="559807"/>
            <a:chExt cx="2185606" cy="1762217"/>
          </a:xfrm>
        </p:grpSpPr>
        <p:grpSp>
          <p:nvGrpSpPr>
            <p:cNvPr id="126" name="Group 125"/>
            <p:cNvGrpSpPr/>
            <p:nvPr/>
          </p:nvGrpSpPr>
          <p:grpSpPr>
            <a:xfrm>
              <a:off x="3258454" y="559807"/>
              <a:ext cx="2185606" cy="1762217"/>
              <a:chOff x="3481517" y="1204419"/>
              <a:chExt cx="2909042" cy="2580058"/>
            </a:xfrm>
          </p:grpSpPr>
          <p:sp>
            <p:nvSpPr>
              <p:cNvPr id="129" name="Text Box 7"/>
              <p:cNvSpPr txBox="1">
                <a:spLocks noChangeArrowheads="1"/>
              </p:cNvSpPr>
              <p:nvPr/>
            </p:nvSpPr>
            <p:spPr bwMode="auto">
              <a:xfrm>
                <a:off x="3481517" y="3268343"/>
                <a:ext cx="385085" cy="4506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1217892">
                  <a:spcBef>
                    <a:spcPct val="50000"/>
                  </a:spcBef>
                </a:pPr>
                <a:r>
                  <a:rPr lang="en-US" altLang="en-US" sz="1600">
                    <a:solidFill>
                      <a:prstClr val="white"/>
                    </a:solidFill>
                    <a:latin typeface="Bookman Old Style" pitchFamily="18" charset="0"/>
                  </a:rPr>
                  <a:t>B</a:t>
                </a:r>
              </a:p>
            </p:txBody>
          </p:sp>
          <p:sp>
            <p:nvSpPr>
              <p:cNvPr id="130" name="Text Box 8"/>
              <p:cNvSpPr txBox="1">
                <a:spLocks noChangeArrowheads="1"/>
              </p:cNvSpPr>
              <p:nvPr/>
            </p:nvSpPr>
            <p:spPr bwMode="auto">
              <a:xfrm>
                <a:off x="5966966" y="3267913"/>
                <a:ext cx="423593" cy="4506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1217892">
                  <a:spcBef>
                    <a:spcPct val="50000"/>
                  </a:spcBef>
                </a:pPr>
                <a:r>
                  <a:rPr lang="en-US" altLang="en-US" sz="1600" dirty="0">
                    <a:solidFill>
                      <a:prstClr val="white"/>
                    </a:solidFill>
                    <a:latin typeface="Bookman Old Style" pitchFamily="18" charset="0"/>
                  </a:rPr>
                  <a:t>C</a:t>
                </a:r>
              </a:p>
            </p:txBody>
          </p:sp>
          <p:sp>
            <p:nvSpPr>
              <p:cNvPr id="131" name="AutoShape 4"/>
              <p:cNvSpPr>
                <a:spLocks noChangeArrowheads="1"/>
              </p:cNvSpPr>
              <p:nvPr/>
            </p:nvSpPr>
            <p:spPr bwMode="auto">
              <a:xfrm>
                <a:off x="3621157" y="1635965"/>
                <a:ext cx="2569633" cy="1680633"/>
              </a:xfrm>
              <a:prstGeom prst="triangle">
                <a:avLst>
                  <a:gd name="adj" fmla="val 27630"/>
                </a:avLst>
              </a:prstGeom>
              <a:noFill/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8" tIns="45719" rIns="91438" bIns="45719" anchor="ctr"/>
              <a:lstStyle/>
              <a:p>
                <a:pPr defTabSz="1217892">
                  <a:defRPr/>
                </a:pPr>
                <a:endParaRPr lang="en-IN" sz="1600" kern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2" name="Text Box 6"/>
              <p:cNvSpPr txBox="1">
                <a:spLocks noChangeArrowheads="1"/>
              </p:cNvSpPr>
              <p:nvPr/>
            </p:nvSpPr>
            <p:spPr bwMode="auto">
              <a:xfrm>
                <a:off x="4124712" y="1204419"/>
                <a:ext cx="385086" cy="4506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1217892">
                  <a:spcBef>
                    <a:spcPct val="50000"/>
                  </a:spcBef>
                </a:pPr>
                <a:r>
                  <a:rPr lang="en-US" altLang="en-US" sz="1600" dirty="0">
                    <a:solidFill>
                      <a:prstClr val="white"/>
                    </a:solidFill>
                    <a:latin typeface="Bookman Old Style" pitchFamily="18" charset="0"/>
                  </a:rPr>
                  <a:t>A</a:t>
                </a:r>
              </a:p>
            </p:txBody>
          </p:sp>
          <p:sp>
            <p:nvSpPr>
              <p:cNvPr id="133" name="Text Box 6"/>
              <p:cNvSpPr txBox="1">
                <a:spLocks noChangeArrowheads="1"/>
              </p:cNvSpPr>
              <p:nvPr/>
            </p:nvSpPr>
            <p:spPr bwMode="auto">
              <a:xfrm>
                <a:off x="4153354" y="3288804"/>
                <a:ext cx="385086" cy="4956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1217892">
                  <a:spcBef>
                    <a:spcPct val="50000"/>
                  </a:spcBef>
                </a:pPr>
                <a:r>
                  <a:rPr lang="en-US" altLang="en-US" sz="16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D</a:t>
                </a:r>
                <a:endParaRPr lang="en-US" altLang="en-US" sz="16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cxnSp>
          <p:nvCxnSpPr>
            <p:cNvPr id="127" name="Straight Connector 126"/>
            <p:cNvCxnSpPr/>
            <p:nvPr/>
          </p:nvCxnSpPr>
          <p:spPr>
            <a:xfrm flipH="1">
              <a:off x="3901596" y="888246"/>
              <a:ext cx="1606" cy="109728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8" name="Freeform 127"/>
            <p:cNvSpPr/>
            <p:nvPr/>
          </p:nvSpPr>
          <p:spPr>
            <a:xfrm>
              <a:off x="3766566" y="1852282"/>
              <a:ext cx="124032" cy="140570"/>
            </a:xfrm>
            <a:custGeom>
              <a:avLst/>
              <a:gdLst>
                <a:gd name="connsiteX0" fmla="*/ 142875 w 142875"/>
                <a:gd name="connsiteY0" fmla="*/ 0 h 161925"/>
                <a:gd name="connsiteX1" fmla="*/ 0 w 142875"/>
                <a:gd name="connsiteY1" fmla="*/ 0 h 161925"/>
                <a:gd name="connsiteX2" fmla="*/ 0 w 142875"/>
                <a:gd name="connsiteY2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61925">
                  <a:moveTo>
                    <a:pt x="142875" y="0"/>
                  </a:moveTo>
                  <a:lnTo>
                    <a:pt x="0" y="0"/>
                  </a:lnTo>
                  <a:lnTo>
                    <a:pt x="0" y="161925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00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506770" y="926389"/>
            <a:ext cx="1589386" cy="1382981"/>
            <a:chOff x="5506770" y="926389"/>
            <a:chExt cx="1589386" cy="1382981"/>
          </a:xfrm>
        </p:grpSpPr>
        <p:grpSp>
          <p:nvGrpSpPr>
            <p:cNvPr id="135" name="Group 134"/>
            <p:cNvGrpSpPr/>
            <p:nvPr/>
          </p:nvGrpSpPr>
          <p:grpSpPr>
            <a:xfrm>
              <a:off x="5506770" y="926389"/>
              <a:ext cx="1589386" cy="1382981"/>
              <a:chOff x="6625837" y="1764606"/>
              <a:chExt cx="2115473" cy="2024817"/>
            </a:xfrm>
          </p:grpSpPr>
          <p:sp>
            <p:nvSpPr>
              <p:cNvPr id="138" name="Text Box 9"/>
              <p:cNvSpPr txBox="1">
                <a:spLocks noChangeArrowheads="1"/>
              </p:cNvSpPr>
              <p:nvPr/>
            </p:nvSpPr>
            <p:spPr bwMode="auto">
              <a:xfrm>
                <a:off x="6625837" y="3291831"/>
                <a:ext cx="385086" cy="4506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1217892">
                  <a:spcBef>
                    <a:spcPct val="50000"/>
                  </a:spcBef>
                </a:pPr>
                <a:r>
                  <a:rPr lang="en-US" altLang="en-US" sz="1600" dirty="0">
                    <a:solidFill>
                      <a:prstClr val="white"/>
                    </a:solidFill>
                    <a:latin typeface="Bookman Old Style" pitchFamily="18" charset="0"/>
                  </a:rPr>
                  <a:t>Q</a:t>
                </a:r>
              </a:p>
            </p:txBody>
          </p:sp>
          <p:sp>
            <p:nvSpPr>
              <p:cNvPr id="139" name="Text Box 10"/>
              <p:cNvSpPr txBox="1">
                <a:spLocks noChangeArrowheads="1"/>
              </p:cNvSpPr>
              <p:nvPr/>
            </p:nvSpPr>
            <p:spPr bwMode="auto">
              <a:xfrm>
                <a:off x="8317716" y="3286646"/>
                <a:ext cx="423594" cy="4506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1217892">
                  <a:spcBef>
                    <a:spcPct val="50000"/>
                  </a:spcBef>
                </a:pPr>
                <a:r>
                  <a:rPr lang="en-US" altLang="en-US" sz="1600" dirty="0">
                    <a:solidFill>
                      <a:prstClr val="white"/>
                    </a:solidFill>
                    <a:latin typeface="Bookman Old Style" pitchFamily="18" charset="0"/>
                  </a:rPr>
                  <a:t>R</a:t>
                </a:r>
              </a:p>
            </p:txBody>
          </p:sp>
          <p:sp>
            <p:nvSpPr>
              <p:cNvPr id="140" name="Text Box 11"/>
              <p:cNvSpPr txBox="1">
                <a:spLocks noChangeArrowheads="1"/>
              </p:cNvSpPr>
              <p:nvPr/>
            </p:nvSpPr>
            <p:spPr bwMode="auto">
              <a:xfrm>
                <a:off x="7062959" y="1764606"/>
                <a:ext cx="385085" cy="4506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1217892">
                  <a:spcBef>
                    <a:spcPct val="50000"/>
                  </a:spcBef>
                </a:pPr>
                <a:r>
                  <a:rPr lang="en-US" altLang="en-US" sz="1600" dirty="0">
                    <a:solidFill>
                      <a:prstClr val="white"/>
                    </a:solidFill>
                    <a:latin typeface="Bookman Old Style" pitchFamily="18" charset="0"/>
                  </a:rPr>
                  <a:t>P</a:t>
                </a:r>
              </a:p>
            </p:txBody>
          </p:sp>
          <p:sp>
            <p:nvSpPr>
              <p:cNvPr id="141" name="AutoShape 5"/>
              <p:cNvSpPr>
                <a:spLocks noChangeArrowheads="1"/>
              </p:cNvSpPr>
              <p:nvPr/>
            </p:nvSpPr>
            <p:spPr bwMode="auto">
              <a:xfrm>
                <a:off x="6764407" y="2167248"/>
                <a:ext cx="1756833" cy="1149349"/>
              </a:xfrm>
              <a:prstGeom prst="triangle">
                <a:avLst>
                  <a:gd name="adj" fmla="val 27630"/>
                </a:avLst>
              </a:prstGeom>
              <a:noFill/>
              <a:ln w="28575" algn="ctr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8" tIns="45719" rIns="91438" bIns="45719" anchor="ctr"/>
              <a:lstStyle/>
              <a:p>
                <a:pPr defTabSz="1217892">
                  <a:defRPr/>
                </a:pPr>
                <a:endParaRPr lang="en-IN" sz="1600" kern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2" name="Text Box 11"/>
              <p:cNvSpPr txBox="1">
                <a:spLocks noChangeArrowheads="1"/>
              </p:cNvSpPr>
              <p:nvPr/>
            </p:nvSpPr>
            <p:spPr bwMode="auto">
              <a:xfrm>
                <a:off x="7096966" y="3293750"/>
                <a:ext cx="385085" cy="4956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 Rounded MT Bold" pitchFamily="34" charset="0"/>
                  </a:defRPr>
                </a:lvl9pPr>
              </a:lstStyle>
              <a:p>
                <a:pPr defTabSz="1217892">
                  <a:spcBef>
                    <a:spcPct val="50000"/>
                  </a:spcBef>
                </a:pPr>
                <a:r>
                  <a:rPr lang="en-US" altLang="en-US" sz="1600" dirty="0" smtClean="0">
                    <a:solidFill>
                      <a:prstClr val="white"/>
                    </a:solidFill>
                    <a:latin typeface="Bookman Old Style" pitchFamily="18" charset="0"/>
                  </a:rPr>
                  <a:t>S</a:t>
                </a:r>
                <a:endParaRPr lang="en-US" altLang="en-US" sz="1600" dirty="0">
                  <a:solidFill>
                    <a:prstClr val="white"/>
                  </a:solidFill>
                  <a:latin typeface="Bookman Old Style" pitchFamily="18" charset="0"/>
                </a:endParaRPr>
              </a:p>
            </p:txBody>
          </p:sp>
        </p:grpSp>
        <p:cxnSp>
          <p:nvCxnSpPr>
            <p:cNvPr id="136" name="Straight Connector 135"/>
            <p:cNvCxnSpPr/>
            <p:nvPr/>
          </p:nvCxnSpPr>
          <p:spPr>
            <a:xfrm flipH="1">
              <a:off x="5979846" y="1207961"/>
              <a:ext cx="1606" cy="78301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Freeform 136"/>
            <p:cNvSpPr/>
            <p:nvPr/>
          </p:nvSpPr>
          <p:spPr>
            <a:xfrm>
              <a:off x="5860736" y="1836021"/>
              <a:ext cx="124032" cy="140570"/>
            </a:xfrm>
            <a:custGeom>
              <a:avLst/>
              <a:gdLst>
                <a:gd name="connsiteX0" fmla="*/ 142875 w 142875"/>
                <a:gd name="connsiteY0" fmla="*/ 0 h 161925"/>
                <a:gd name="connsiteX1" fmla="*/ 0 w 142875"/>
                <a:gd name="connsiteY1" fmla="*/ 0 h 161925"/>
                <a:gd name="connsiteX2" fmla="*/ 0 w 142875"/>
                <a:gd name="connsiteY2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61925">
                  <a:moveTo>
                    <a:pt x="142875" y="0"/>
                  </a:moveTo>
                  <a:lnTo>
                    <a:pt x="0" y="0"/>
                  </a:lnTo>
                  <a:lnTo>
                    <a:pt x="0" y="161925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800">
                <a:solidFill>
                  <a:srgbClr val="FFFF00"/>
                </a:solidFill>
              </a:endParaRPr>
            </a:p>
          </p:txBody>
        </p:sp>
      </p:grp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1490202" y="1704358"/>
            <a:ext cx="1146464" cy="26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/>
          <a:p>
            <a:pPr defTabSz="1217892">
              <a:spcBef>
                <a:spcPct val="50000"/>
              </a:spcBef>
            </a:pPr>
            <a:r>
              <a:rPr lang="en-US" altLang="en-US" sz="1100" b="1" dirty="0" smtClean="0">
                <a:solidFill>
                  <a:srgbClr val="FFFF00"/>
                </a:solidFill>
                <a:latin typeface="Bookman Old Style" pitchFamily="18" charset="0"/>
              </a:rPr>
              <a:t>and  PS </a:t>
            </a:r>
            <a:r>
              <a:rPr lang="en-US" altLang="en-US" sz="1100" b="1" dirty="0" smtClean="0">
                <a:solidFill>
                  <a:srgbClr val="FFFF00"/>
                </a:solidFill>
                <a:latin typeface="Symbol" pitchFamily="18" charset="2"/>
              </a:rPr>
              <a:t>^</a:t>
            </a:r>
            <a:r>
              <a:rPr lang="en-US" altLang="en-US" sz="1100" b="1" dirty="0" smtClean="0">
                <a:solidFill>
                  <a:srgbClr val="FFFF00"/>
                </a:solidFill>
                <a:latin typeface="Bookman Old Style" pitchFamily="18" charset="0"/>
              </a:rPr>
              <a:t> QR</a:t>
            </a:r>
            <a:endParaRPr lang="en-US" altLang="en-US" sz="1100" b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939203" y="648531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7892">
              <a:spcBef>
                <a:spcPct val="50000"/>
              </a:spcBef>
            </a:pPr>
            <a:r>
              <a:rPr lang="en-US" altLang="en-US" sz="1100" b="1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altLang="en-US" sz="1100" b="1" dirty="0">
                <a:solidFill>
                  <a:srgbClr val="FFFF00"/>
                </a:solidFill>
                <a:latin typeface="Bookman Old Style" pitchFamily="18" charset="0"/>
              </a:rPr>
              <a:t>ABC</a:t>
            </a:r>
            <a:r>
              <a:rPr lang="en-US" altLang="en-US" sz="1100" b="1" dirty="0">
                <a:solidFill>
                  <a:srgbClr val="FFFF00"/>
                </a:solidFill>
              </a:rPr>
              <a:t> </a:t>
            </a:r>
            <a:r>
              <a:rPr lang="en-US" altLang="en-US" sz="1100" b="1" dirty="0">
                <a:solidFill>
                  <a:srgbClr val="FFFF00"/>
                </a:solidFill>
                <a:latin typeface="Symbol" pitchFamily="18" charset="2"/>
              </a:rPr>
              <a:t>~</a:t>
            </a:r>
            <a:r>
              <a:rPr lang="en-US" altLang="en-US" sz="1100" b="1" dirty="0">
                <a:solidFill>
                  <a:srgbClr val="FFFF00"/>
                </a:solidFill>
              </a:rPr>
              <a:t> </a:t>
            </a:r>
            <a:r>
              <a:rPr lang="en-US" altLang="en-US" sz="1100" b="1" dirty="0">
                <a:solidFill>
                  <a:srgbClr val="FFFF00"/>
                </a:solidFill>
                <a:latin typeface="Symbol" pitchFamily="18" charset="2"/>
              </a:rPr>
              <a:t>D</a:t>
            </a:r>
            <a:r>
              <a:rPr lang="en-US" altLang="en-US" sz="1100" b="1" dirty="0">
                <a:solidFill>
                  <a:srgbClr val="FFFF00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145" name="Text Box 28"/>
          <p:cNvSpPr txBox="1">
            <a:spLocks noChangeArrowheads="1"/>
          </p:cNvSpPr>
          <p:nvPr/>
        </p:nvSpPr>
        <p:spPr bwMode="auto">
          <a:xfrm>
            <a:off x="206153" y="3986363"/>
            <a:ext cx="232892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1217892">
              <a:spcBef>
                <a:spcPct val="50000"/>
              </a:spcBef>
            </a:pPr>
            <a:r>
              <a:rPr lang="en-US" altLang="en-US" sz="1100" dirty="0" smtClean="0">
                <a:solidFill>
                  <a:srgbClr val="FFFF00"/>
                </a:solidFill>
                <a:latin typeface="Symbol" pitchFamily="18" charset="2"/>
              </a:rPr>
              <a:t>\</a:t>
            </a:r>
            <a:endParaRPr lang="en-US" altLang="en-US" sz="1100" baseline="30000" dirty="0">
              <a:solidFill>
                <a:srgbClr val="FFFF00"/>
              </a:solidFill>
              <a:latin typeface="Symbol" pitchFamily="18" charset="2"/>
            </a:endParaRPr>
          </a:p>
        </p:txBody>
      </p:sp>
      <p:sp>
        <p:nvSpPr>
          <p:cNvPr id="146" name="Text Box 28"/>
          <p:cNvSpPr txBox="1">
            <a:spLocks noChangeArrowheads="1"/>
          </p:cNvSpPr>
          <p:nvPr/>
        </p:nvSpPr>
        <p:spPr bwMode="auto">
          <a:xfrm>
            <a:off x="206153" y="4398339"/>
            <a:ext cx="232892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1217892">
              <a:spcBef>
                <a:spcPct val="50000"/>
              </a:spcBef>
            </a:pPr>
            <a:r>
              <a:rPr lang="en-US" altLang="en-US" sz="1100" dirty="0" smtClean="0">
                <a:solidFill>
                  <a:srgbClr val="FFFF00"/>
                </a:solidFill>
                <a:latin typeface="Symbol" pitchFamily="18" charset="2"/>
              </a:rPr>
              <a:t>\</a:t>
            </a:r>
            <a:endParaRPr lang="en-US" altLang="en-US" sz="1100" baseline="30000" dirty="0">
              <a:solidFill>
                <a:srgbClr val="FFFF00"/>
              </a:solidFill>
              <a:latin typeface="Symbol" pitchFamily="18" charset="2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771552" y="1847227"/>
            <a:ext cx="130359" cy="15462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857214" y="1838612"/>
            <a:ext cx="130359" cy="1405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 flipH="1" flipV="1">
            <a:off x="3490533" y="1872935"/>
            <a:ext cx="79380" cy="7938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00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 flipH="1" flipV="1">
            <a:off x="5693936" y="1858601"/>
            <a:ext cx="79380" cy="7938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rgbClr val="FF00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771757" y="2037899"/>
            <a:ext cx="2360910" cy="469199"/>
            <a:chOff x="771757" y="2037899"/>
            <a:chExt cx="2360910" cy="469199"/>
          </a:xfrm>
        </p:grpSpPr>
        <p:sp>
          <p:nvSpPr>
            <p:cNvPr id="152" name="Line 27"/>
            <p:cNvSpPr>
              <a:spLocks noChangeShapeType="1"/>
            </p:cNvSpPr>
            <p:nvPr/>
          </p:nvSpPr>
          <p:spPr bwMode="auto">
            <a:xfrm>
              <a:off x="1072404" y="2280813"/>
              <a:ext cx="22205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kern="0">
                <a:ln>
                  <a:solidFill>
                    <a:srgbClr val="00FFFE"/>
                  </a:solidFill>
                </a:ln>
                <a:solidFill>
                  <a:srgbClr val="FFFF00"/>
                </a:solidFill>
              </a:endParaRPr>
            </a:p>
          </p:txBody>
        </p:sp>
        <p:sp>
          <p:nvSpPr>
            <p:cNvPr id="153" name="Text Box 28"/>
            <p:cNvSpPr txBox="1">
              <a:spLocks noChangeArrowheads="1"/>
            </p:cNvSpPr>
            <p:nvPr/>
          </p:nvSpPr>
          <p:spPr bwMode="auto">
            <a:xfrm>
              <a:off x="991251" y="2068137"/>
              <a:ext cx="449571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AB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54" name="Text Box 28"/>
            <p:cNvSpPr txBox="1">
              <a:spLocks noChangeArrowheads="1"/>
            </p:cNvSpPr>
            <p:nvPr/>
          </p:nvSpPr>
          <p:spPr bwMode="auto">
            <a:xfrm>
              <a:off x="991815" y="2232547"/>
              <a:ext cx="459056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PQ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55" name="Text Box 28"/>
            <p:cNvSpPr txBox="1">
              <a:spLocks noChangeArrowheads="1"/>
            </p:cNvSpPr>
            <p:nvPr/>
          </p:nvSpPr>
          <p:spPr bwMode="auto">
            <a:xfrm>
              <a:off x="771757" y="2113842"/>
              <a:ext cx="337769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(</a:t>
              </a:r>
              <a:r>
                <a:rPr lang="en-US" altLang="en-US" sz="1100" dirty="0" err="1" smtClean="0">
                  <a:solidFill>
                    <a:srgbClr val="FFFF00"/>
                  </a:solidFill>
                  <a:latin typeface="Bookman Old Style" pitchFamily="18" charset="0"/>
                </a:rPr>
                <a:t>i</a:t>
              </a: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)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56" name="Line 27"/>
            <p:cNvSpPr>
              <a:spLocks noChangeShapeType="1"/>
            </p:cNvSpPr>
            <p:nvPr/>
          </p:nvSpPr>
          <p:spPr bwMode="auto">
            <a:xfrm>
              <a:off x="1521893" y="2277647"/>
              <a:ext cx="24669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kern="0">
                <a:solidFill>
                  <a:srgbClr val="FFFF00"/>
                </a:solidFill>
              </a:endParaRPr>
            </a:p>
          </p:txBody>
        </p:sp>
        <p:sp>
          <p:nvSpPr>
            <p:cNvPr id="157" name="Text Box 28"/>
            <p:cNvSpPr txBox="1">
              <a:spLocks noChangeArrowheads="1"/>
            </p:cNvSpPr>
            <p:nvPr/>
          </p:nvSpPr>
          <p:spPr bwMode="auto">
            <a:xfrm>
              <a:off x="1440777" y="2054923"/>
              <a:ext cx="436336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BC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58" name="Text Box 28"/>
            <p:cNvSpPr txBox="1">
              <a:spLocks noChangeArrowheads="1"/>
            </p:cNvSpPr>
            <p:nvPr/>
          </p:nvSpPr>
          <p:spPr bwMode="auto">
            <a:xfrm>
              <a:off x="1435506" y="2237601"/>
              <a:ext cx="445820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QR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59" name="Text Box 28"/>
            <p:cNvSpPr txBox="1">
              <a:spLocks noChangeArrowheads="1"/>
            </p:cNvSpPr>
            <p:nvPr/>
          </p:nvSpPr>
          <p:spPr bwMode="auto">
            <a:xfrm>
              <a:off x="1259968" y="2147989"/>
              <a:ext cx="281799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=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67" name="Line 27"/>
            <p:cNvSpPr>
              <a:spLocks noChangeShapeType="1"/>
            </p:cNvSpPr>
            <p:nvPr/>
          </p:nvSpPr>
          <p:spPr bwMode="auto">
            <a:xfrm>
              <a:off x="2255313" y="2279745"/>
              <a:ext cx="251657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kern="0">
                <a:solidFill>
                  <a:srgbClr val="FFFF00"/>
                </a:solidFill>
              </a:endParaRPr>
            </a:p>
          </p:txBody>
        </p:sp>
        <p:sp>
          <p:nvSpPr>
            <p:cNvPr id="168" name="Text Box 28"/>
            <p:cNvSpPr txBox="1">
              <a:spLocks noChangeArrowheads="1"/>
            </p:cNvSpPr>
            <p:nvPr/>
          </p:nvSpPr>
          <p:spPr bwMode="auto">
            <a:xfrm>
              <a:off x="2189317" y="2037899"/>
              <a:ext cx="449571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AB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69" name="Text Box 28"/>
            <p:cNvSpPr txBox="1">
              <a:spLocks noChangeArrowheads="1"/>
            </p:cNvSpPr>
            <p:nvPr/>
          </p:nvSpPr>
          <p:spPr bwMode="auto">
            <a:xfrm>
              <a:off x="2184047" y="2243913"/>
              <a:ext cx="459056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PQ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70" name="Text Box 28"/>
            <p:cNvSpPr txBox="1">
              <a:spLocks noChangeArrowheads="1"/>
            </p:cNvSpPr>
            <p:nvPr/>
          </p:nvSpPr>
          <p:spPr bwMode="auto">
            <a:xfrm>
              <a:off x="1866713" y="2120793"/>
              <a:ext cx="417324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(ii)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64" name="Line 27"/>
            <p:cNvSpPr>
              <a:spLocks noChangeShapeType="1"/>
            </p:cNvSpPr>
            <p:nvPr/>
          </p:nvSpPr>
          <p:spPr bwMode="auto">
            <a:xfrm>
              <a:off x="2757600" y="2277108"/>
              <a:ext cx="244255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kern="0">
                <a:solidFill>
                  <a:srgbClr val="FFFF00"/>
                </a:solidFill>
              </a:endParaRPr>
            </a:p>
          </p:txBody>
        </p:sp>
        <p:sp>
          <p:nvSpPr>
            <p:cNvPr id="165" name="Text Box 28"/>
            <p:cNvSpPr txBox="1">
              <a:spLocks noChangeArrowheads="1"/>
            </p:cNvSpPr>
            <p:nvPr/>
          </p:nvSpPr>
          <p:spPr bwMode="auto">
            <a:xfrm>
              <a:off x="2683690" y="2039476"/>
              <a:ext cx="436336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AD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66" name="Text Box 28"/>
            <p:cNvSpPr txBox="1">
              <a:spLocks noChangeArrowheads="1"/>
            </p:cNvSpPr>
            <p:nvPr/>
          </p:nvSpPr>
          <p:spPr bwMode="auto">
            <a:xfrm>
              <a:off x="2686847" y="2245490"/>
              <a:ext cx="445820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PS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63" name="Text Box 28"/>
            <p:cNvSpPr txBox="1">
              <a:spLocks noChangeArrowheads="1"/>
            </p:cNvSpPr>
            <p:nvPr/>
          </p:nvSpPr>
          <p:spPr bwMode="auto">
            <a:xfrm>
              <a:off x="2481282" y="2136490"/>
              <a:ext cx="281799" cy="2616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=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71" name="Text Box 28"/>
          <p:cNvSpPr txBox="1">
            <a:spLocks noChangeArrowheads="1"/>
          </p:cNvSpPr>
          <p:nvPr/>
        </p:nvSpPr>
        <p:spPr bwMode="auto">
          <a:xfrm>
            <a:off x="321980" y="1878486"/>
            <a:ext cx="1395230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defTabSz="1217892">
              <a:spcBef>
                <a:spcPct val="50000"/>
              </a:spcBef>
            </a:pPr>
            <a:r>
              <a:rPr lang="en-US" altLang="en-US" sz="1100" dirty="0" smtClean="0">
                <a:solidFill>
                  <a:srgbClr val="00FFFE"/>
                </a:solidFill>
                <a:latin typeface="Bookman Old Style" pitchFamily="18" charset="0"/>
              </a:rPr>
              <a:t>Hint : Prove :</a:t>
            </a:r>
            <a:endParaRPr lang="en-US" altLang="en-US" sz="1100" baseline="30000" dirty="0">
              <a:solidFill>
                <a:srgbClr val="00FFFE"/>
              </a:solidFill>
              <a:latin typeface="Bookman Old Style" pitchFamily="18" charset="0"/>
            </a:endParaRPr>
          </a:p>
        </p:txBody>
      </p:sp>
      <p:sp>
        <p:nvSpPr>
          <p:cNvPr id="172" name="Text Box 28"/>
          <p:cNvSpPr txBox="1">
            <a:spLocks noChangeArrowheads="1"/>
          </p:cNvSpPr>
          <p:nvPr/>
        </p:nvSpPr>
        <p:spPr bwMode="auto">
          <a:xfrm>
            <a:off x="2852997" y="3321576"/>
            <a:ext cx="232892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1217892">
              <a:spcBef>
                <a:spcPct val="50000"/>
              </a:spcBef>
            </a:pPr>
            <a:r>
              <a:rPr lang="en-US" altLang="en-US" sz="1100" dirty="0" smtClean="0">
                <a:solidFill>
                  <a:srgbClr val="FFFF00"/>
                </a:solidFill>
                <a:latin typeface="Symbol" pitchFamily="18" charset="2"/>
              </a:rPr>
              <a:t>\</a:t>
            </a:r>
            <a:endParaRPr lang="en-US" altLang="en-US" sz="1100" baseline="30000" dirty="0">
              <a:solidFill>
                <a:srgbClr val="FFFF00"/>
              </a:solidFill>
              <a:latin typeface="Symbol" pitchFamily="18" charset="2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4624131" y="3708885"/>
            <a:ext cx="15087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050" b="1" dirty="0" smtClean="0">
                <a:solidFill>
                  <a:srgbClr val="FF9900"/>
                </a:solidFill>
                <a:latin typeface="Bookman Old Style" pitchFamily="18" charset="0"/>
                <a:sym typeface="Symbol"/>
              </a:rPr>
              <a:t>[From (</a:t>
            </a:r>
            <a:r>
              <a:rPr lang="en-US" altLang="en-US" sz="1050" b="1" dirty="0" err="1" smtClean="0">
                <a:solidFill>
                  <a:srgbClr val="FF9900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altLang="en-US" sz="1050" b="1" dirty="0" smtClean="0">
                <a:solidFill>
                  <a:srgbClr val="FF9900"/>
                </a:solidFill>
                <a:latin typeface="Bookman Old Style" pitchFamily="18" charset="0"/>
                <a:sym typeface="Symbol"/>
              </a:rPr>
              <a:t>), (ii) &amp; (iv)]</a:t>
            </a:r>
            <a:endParaRPr lang="en-US" sz="1050" b="1" dirty="0">
              <a:solidFill>
                <a:srgbClr val="FF99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22561" y="3054421"/>
            <a:ext cx="207460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050" b="1" dirty="0" smtClean="0">
                <a:solidFill>
                  <a:srgbClr val="FF9900"/>
                </a:solidFill>
                <a:latin typeface="Bookman Old Style" pitchFamily="18" charset="0"/>
                <a:sym typeface="Symbol"/>
              </a:rPr>
              <a:t>[By AA similarity criterion]</a:t>
            </a:r>
            <a:endParaRPr lang="en-US" sz="1050" b="1" dirty="0">
              <a:solidFill>
                <a:srgbClr val="FF9900"/>
              </a:solidFill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390268" y="3905805"/>
            <a:ext cx="1378323" cy="452467"/>
          </a:xfrm>
          <a:prstGeom prst="roundRect">
            <a:avLst>
              <a:gd name="adj" fmla="val 6871"/>
            </a:avLst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2867174" y="4046883"/>
            <a:ext cx="1339496" cy="452467"/>
          </a:xfrm>
          <a:prstGeom prst="roundRect">
            <a:avLst>
              <a:gd name="adj" fmla="val 6871"/>
            </a:avLst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9" name="Text Box 28"/>
          <p:cNvSpPr txBox="1">
            <a:spLocks noChangeArrowheads="1"/>
          </p:cNvSpPr>
          <p:nvPr/>
        </p:nvSpPr>
        <p:spPr bwMode="auto">
          <a:xfrm>
            <a:off x="1217459" y="3985642"/>
            <a:ext cx="232892" cy="2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8" tIns="45719" rIns="91438" bIns="45719">
            <a:spAutoFit/>
          </a:bodyPr>
          <a:lstStyle>
            <a:lvl1pPr>
              <a:defRPr b="1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 defTabSz="1217892">
              <a:spcBef>
                <a:spcPct val="50000"/>
              </a:spcBef>
            </a:pPr>
            <a:r>
              <a:rPr lang="en-US" altLang="en-US" sz="1100" dirty="0" smtClean="0">
                <a:solidFill>
                  <a:srgbClr val="FFFF00"/>
                </a:solidFill>
                <a:latin typeface="Bookman Old Style" pitchFamily="18" charset="0"/>
              </a:rPr>
              <a:t>=</a:t>
            </a:r>
            <a:endParaRPr lang="en-US" altLang="en-US" sz="1100" baseline="300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1392243" y="3905036"/>
            <a:ext cx="464169" cy="455418"/>
            <a:chOff x="855298" y="3826950"/>
            <a:chExt cx="464169" cy="455418"/>
          </a:xfrm>
        </p:grpSpPr>
        <p:sp>
          <p:nvSpPr>
            <p:cNvPr id="181" name="Line 27"/>
            <p:cNvSpPr>
              <a:spLocks noChangeShapeType="1"/>
            </p:cNvSpPr>
            <p:nvPr/>
          </p:nvSpPr>
          <p:spPr bwMode="auto">
            <a:xfrm>
              <a:off x="915315" y="4051065"/>
              <a:ext cx="261464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8" tIns="45719" rIns="91438" bIns="45719"/>
            <a:lstStyle/>
            <a:p>
              <a:pPr defTabSz="1217892">
                <a:defRPr/>
              </a:pPr>
              <a:endParaRPr lang="en-IN" sz="1100" b="1" kern="0">
                <a:solidFill>
                  <a:srgbClr val="FFFF00"/>
                </a:solidFill>
              </a:endParaRPr>
            </a:p>
          </p:txBody>
        </p:sp>
        <p:sp>
          <p:nvSpPr>
            <p:cNvPr id="182" name="Text Box 28"/>
            <p:cNvSpPr txBox="1">
              <a:spLocks noChangeArrowheads="1"/>
            </p:cNvSpPr>
            <p:nvPr/>
          </p:nvSpPr>
          <p:spPr bwMode="auto">
            <a:xfrm>
              <a:off x="855299" y="3826950"/>
              <a:ext cx="416964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AC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183" name="Text Box 28"/>
            <p:cNvSpPr txBox="1">
              <a:spLocks noChangeArrowheads="1"/>
            </p:cNvSpPr>
            <p:nvPr/>
          </p:nvSpPr>
          <p:spPr bwMode="auto">
            <a:xfrm>
              <a:off x="855298" y="4020760"/>
              <a:ext cx="464169" cy="2616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8" tIns="45719" rIns="91438" bIns="45719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 Rounded MT Bold" pitchFamily="34" charset="0"/>
                </a:defRPr>
              </a:lvl9pPr>
            </a:lstStyle>
            <a:p>
              <a:pPr defTabSz="1217892">
                <a:spcBef>
                  <a:spcPct val="50000"/>
                </a:spcBef>
              </a:pPr>
              <a:r>
                <a:rPr lang="en-US" altLang="en-US" sz="1100" dirty="0" smtClean="0">
                  <a:solidFill>
                    <a:srgbClr val="FFFF00"/>
                  </a:solidFill>
                  <a:latin typeface="Bookman Old Style" pitchFamily="18" charset="0"/>
                </a:rPr>
                <a:t>PR</a:t>
              </a:r>
              <a:endParaRPr lang="en-US" altLang="en-US" sz="1100" baseline="30000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</p:grpSp>
      <p:sp>
        <p:nvSpPr>
          <p:cNvPr id="185" name="Rectangle 184"/>
          <p:cNvSpPr/>
          <p:nvPr/>
        </p:nvSpPr>
        <p:spPr>
          <a:xfrm>
            <a:off x="4222561" y="4131278"/>
            <a:ext cx="4860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050" b="1" dirty="0" smtClean="0">
                <a:solidFill>
                  <a:srgbClr val="FF9900"/>
                </a:solidFill>
                <a:latin typeface="Bookman Old Style" pitchFamily="18" charset="0"/>
                <a:sym typeface="Symbol"/>
              </a:rPr>
              <a:t>…(v)</a:t>
            </a:r>
            <a:endParaRPr lang="en-US" sz="1050" b="1" dirty="0">
              <a:solidFill>
                <a:srgbClr val="FF99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5125808" y="4538268"/>
            <a:ext cx="123944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en-US" sz="1050" b="1" dirty="0" smtClean="0">
                <a:solidFill>
                  <a:srgbClr val="FF9900"/>
                </a:solidFill>
                <a:latin typeface="Bookman Old Style" pitchFamily="18" charset="0"/>
                <a:sym typeface="Symbol"/>
              </a:rPr>
              <a:t>[From (ii) &amp; (v)]</a:t>
            </a:r>
            <a:endParaRPr lang="en-US" sz="1050" b="1" dirty="0">
              <a:solidFill>
                <a:srgbClr val="FF9900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272289" y="3245127"/>
            <a:ext cx="1796201" cy="452467"/>
          </a:xfrm>
          <a:prstGeom prst="roundRect">
            <a:avLst>
              <a:gd name="adj" fmla="val 6871"/>
            </a:avLst>
          </a:prstGeom>
          <a:solidFill>
            <a:srgbClr val="00FFFE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408305" y="3907987"/>
            <a:ext cx="886149" cy="452467"/>
          </a:xfrm>
          <a:prstGeom prst="roundRect">
            <a:avLst>
              <a:gd name="adj" fmla="val 6871"/>
            </a:avLst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3246387" y="3269043"/>
            <a:ext cx="895723" cy="411334"/>
          </a:xfrm>
          <a:prstGeom prst="roundRect">
            <a:avLst>
              <a:gd name="adj" fmla="val 6871"/>
            </a:avLst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1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4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5" presetClass="emph" presetSubtype="0" repeatCount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4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5" presetClass="emph" presetSubtype="0" repeatCount="33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0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35" presetClass="emph" presetSubtype="0" repeatCount="33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/>
      <p:bldP spid="7" grpId="0"/>
      <p:bldP spid="8" grpId="0"/>
      <p:bldP spid="13" grpId="0"/>
      <p:bldP spid="14" grpId="0"/>
      <p:bldP spid="35" grpId="0"/>
      <p:bldP spid="40" grpId="0"/>
      <p:bldP spid="45" grpId="0"/>
      <p:bldP spid="54" grpId="0"/>
      <p:bldP spid="59" grpId="0"/>
      <p:bldP spid="60" grpId="0"/>
      <p:bldP spid="61" grpId="0"/>
      <p:bldP spid="62" grpId="0"/>
      <p:bldP spid="67" grpId="0"/>
      <p:bldP spid="76" grpId="0"/>
      <p:bldP spid="81" grpId="0"/>
      <p:bldP spid="90" grpId="0"/>
      <p:bldP spid="95" grpId="0"/>
      <p:bldP spid="96" grpId="0"/>
      <p:bldP spid="97" grpId="0"/>
      <p:bldP spid="98" grpId="0"/>
      <p:bldP spid="99" grpId="0"/>
      <p:bldP spid="106" grpId="0"/>
      <p:bldP spid="111" grpId="0"/>
      <p:bldP spid="116" grpId="0"/>
      <p:bldP spid="121" grpId="0"/>
      <p:bldP spid="122" grpId="0" animBg="1"/>
      <p:bldP spid="123" grpId="0"/>
      <p:bldP spid="124" grpId="0"/>
      <p:bldP spid="143" grpId="0"/>
      <p:bldP spid="144" grpId="0"/>
      <p:bldP spid="145" grpId="0"/>
      <p:bldP spid="146" grpId="0"/>
      <p:bldP spid="147" grpId="0" animBg="1"/>
      <p:bldP spid="147" grpId="1" animBg="1"/>
      <p:bldP spid="147" grpId="2" animBg="1"/>
      <p:bldP spid="148" grpId="0" animBg="1"/>
      <p:bldP spid="148" grpId="1" animBg="1"/>
      <p:bldP spid="148" grpId="2" animBg="1"/>
      <p:bldP spid="149" grpId="0" animBg="1"/>
      <p:bldP spid="149" grpId="1" animBg="1"/>
      <p:bldP spid="149" grpId="2" animBg="1"/>
      <p:bldP spid="150" grpId="0" animBg="1"/>
      <p:bldP spid="150" grpId="1" animBg="1"/>
      <p:bldP spid="150" grpId="2" animBg="1"/>
      <p:bldP spid="171" grpId="0"/>
      <p:bldP spid="171" grpId="1"/>
      <p:bldP spid="172" grpId="0"/>
      <p:bldP spid="173" grpId="0"/>
      <p:bldP spid="174" grpId="0"/>
      <p:bldP spid="177" grpId="0" animBg="1"/>
      <p:bldP spid="177" grpId="1" animBg="1"/>
      <p:bldP spid="178" grpId="0" animBg="1"/>
      <p:bldP spid="178" grpId="1" animBg="1"/>
      <p:bldP spid="179" grpId="0"/>
      <p:bldP spid="185" grpId="0"/>
      <p:bldP spid="186" grpId="0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9805" y="994395"/>
            <a:ext cx="6564391" cy="315471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  <a:latin typeface="Bookman Old Style" pitchFamily="18" charset="0"/>
              </a:rPr>
              <a:t>MODULE  : </a:t>
            </a:r>
            <a:r>
              <a:rPr lang="en-US" sz="19900" b="1" dirty="0" smtClean="0">
                <a:solidFill>
                  <a:prstClr val="black"/>
                </a:solidFill>
                <a:latin typeface="Bookman Old Style" pitchFamily="18" charset="0"/>
              </a:rPr>
              <a:t>42</a:t>
            </a:r>
            <a:endParaRPr lang="en-US" sz="3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2431657" y="733967"/>
            <a:ext cx="1613067" cy="338617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, AD &amp; PS are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39478" y="113214"/>
            <a:ext cx="6574558" cy="339609"/>
          </a:xfrm>
          <a:prstGeom prst="rect">
            <a:avLst/>
          </a:prstGeom>
        </p:spPr>
        <p:txBody>
          <a:bodyPr wrap="squar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Prove that the ratio of the areas of two similar triangles 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39443" y="385512"/>
            <a:ext cx="7077364" cy="339217"/>
          </a:xfrm>
          <a:prstGeom prst="rect">
            <a:avLst/>
          </a:prstGeom>
        </p:spPr>
        <p:txBody>
          <a:bodyPr wrap="squar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equal to the square of the ratio of their corresponding medians.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917" y="116104"/>
            <a:ext cx="419924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srgbClr val="0000FF"/>
                </a:solidFill>
                <a:latin typeface="Bookman Old Style" pitchFamily="18" charset="0"/>
              </a:rPr>
              <a:t>Q.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4706" y="734516"/>
            <a:ext cx="1669856" cy="339609"/>
          </a:xfrm>
          <a:prstGeom prst="rect">
            <a:avLst/>
          </a:prstGeom>
        </p:spPr>
        <p:txBody>
          <a:bodyPr wrap="squar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ABC ~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PQR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0848" y="1000736"/>
            <a:ext cx="3331263" cy="337710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their corresponding medians.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100" y="1458697"/>
            <a:ext cx="1449787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Prove that 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649942" y="1680181"/>
            <a:ext cx="1103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49301" y="1318050"/>
            <a:ext cx="395183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49301" y="1691691"/>
            <a:ext cx="395183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6386" y="1495686"/>
            <a:ext cx="309765" cy="340129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62624" y="1311191"/>
            <a:ext cx="582336" cy="338617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134018" y="1674740"/>
            <a:ext cx="459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77037" y="1691691"/>
            <a:ext cx="547070" cy="338617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PS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68524" y="1318050"/>
            <a:ext cx="910952" cy="338617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l-GR" sz="1600" b="1" dirty="0">
                <a:solidFill>
                  <a:prstClr val="black"/>
                </a:solidFill>
                <a:latin typeface="Bookman Old Style" pitchFamily="18" charset="0"/>
              </a:rPr>
              <a:t>Δ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ABC)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69325" y="1691691"/>
            <a:ext cx="923776" cy="338617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l-GR" sz="1600" b="1" dirty="0">
                <a:solidFill>
                  <a:prstClr val="black"/>
                </a:solidFill>
                <a:latin typeface="Bookman Old Style" pitchFamily="18" charset="0"/>
              </a:rPr>
              <a:t>Δ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PQR)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610463" y="960636"/>
            <a:ext cx="499265" cy="7820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10474" y="1742695"/>
            <a:ext cx="20354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5109670" y="960636"/>
            <a:ext cx="1536200" cy="7820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5058879" y="1009554"/>
            <a:ext cx="781014" cy="685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09670" y="1688717"/>
            <a:ext cx="0" cy="114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46605" y="1688717"/>
            <a:ext cx="0" cy="114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943556" y="652978"/>
            <a:ext cx="314510" cy="307493"/>
          </a:xfrm>
          <a:prstGeom prst="rect">
            <a:avLst/>
          </a:prstGeom>
          <a:ln w="12700">
            <a:noFill/>
          </a:ln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44064" y="1739765"/>
            <a:ext cx="314510" cy="307493"/>
          </a:xfrm>
          <a:prstGeom prst="rect">
            <a:avLst/>
          </a:prstGeom>
          <a:ln w="12700">
            <a:noFill/>
          </a:ln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34827" y="1739765"/>
            <a:ext cx="324128" cy="307493"/>
          </a:xfrm>
          <a:prstGeom prst="rect">
            <a:avLst/>
          </a:prstGeom>
          <a:ln w="12700">
            <a:noFill/>
          </a:ln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47898" y="1739765"/>
            <a:ext cx="324128" cy="307493"/>
          </a:xfrm>
          <a:prstGeom prst="rect">
            <a:avLst/>
          </a:prstGeom>
          <a:ln w="12700">
            <a:noFill/>
          </a:ln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6885131" y="972900"/>
            <a:ext cx="499265" cy="7820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85161" y="1754994"/>
            <a:ext cx="20354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7384430" y="972937"/>
            <a:ext cx="1533757" cy="780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7339308" y="1027474"/>
            <a:ext cx="774136" cy="68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421331" y="1701990"/>
            <a:ext cx="0" cy="114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218263" y="665278"/>
            <a:ext cx="303288" cy="307493"/>
          </a:xfrm>
          <a:prstGeom prst="rect">
            <a:avLst/>
          </a:prstGeom>
          <a:ln w="12700">
            <a:noFill/>
          </a:ln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769159" y="1739765"/>
            <a:ext cx="328936" cy="307493"/>
          </a:xfrm>
          <a:prstGeom prst="rect">
            <a:avLst/>
          </a:prstGeom>
          <a:ln w="12700">
            <a:noFill/>
          </a:ln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909553" y="1739765"/>
            <a:ext cx="303288" cy="307493"/>
          </a:xfrm>
          <a:prstGeom prst="rect">
            <a:avLst/>
          </a:prstGeom>
          <a:ln w="12700">
            <a:noFill/>
          </a:ln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S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762000" y="1739765"/>
            <a:ext cx="324128" cy="307493"/>
          </a:xfrm>
          <a:prstGeom prst="rect">
            <a:avLst/>
          </a:prstGeom>
          <a:ln w="12700">
            <a:noFill/>
          </a:ln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8374095" y="1701162"/>
            <a:ext cx="0" cy="114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4035" y="1992896"/>
            <a:ext cx="820961" cy="337710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Proof.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87094" y="2477597"/>
            <a:ext cx="308719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930611" y="2293102"/>
            <a:ext cx="477155" cy="339217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976474" y="2656583"/>
            <a:ext cx="459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931416" y="2673534"/>
            <a:ext cx="482728" cy="337710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PQ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2287" y="1992225"/>
            <a:ext cx="756765" cy="33960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ABC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90917" y="1992896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~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820409" y="1992896"/>
            <a:ext cx="768062" cy="337710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PQR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76633" y="1992896"/>
            <a:ext cx="1160797" cy="337710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srgbClr val="660066"/>
                </a:solidFill>
                <a:latin typeface="Bookman Old Style" pitchFamily="18" charset="0"/>
              </a:rPr>
              <a:t>....[given]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053" y="2472088"/>
            <a:ext cx="361904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89088" y="2470790"/>
            <a:ext cx="584316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…[</a:t>
            </a:r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]</a:t>
            </a:r>
          </a:p>
        </p:txBody>
      </p:sp>
      <p:grpSp>
        <p:nvGrpSpPr>
          <p:cNvPr id="4" name="Group 63"/>
          <p:cNvGrpSpPr/>
          <p:nvPr/>
        </p:nvGrpSpPr>
        <p:grpSpPr>
          <a:xfrm>
            <a:off x="3076633" y="2340490"/>
            <a:ext cx="4125843" cy="1089605"/>
            <a:chOff x="4369058" y="1007219"/>
            <a:chExt cx="4125842" cy="1090614"/>
          </a:xfrm>
        </p:grpSpPr>
        <p:sp>
          <p:nvSpPr>
            <p:cNvPr id="65" name="Double Bracket 64"/>
            <p:cNvSpPr/>
            <p:nvPr/>
          </p:nvSpPr>
          <p:spPr>
            <a:xfrm>
              <a:off x="4858881" y="1022494"/>
              <a:ext cx="3355779" cy="1075339"/>
            </a:xfrm>
            <a:prstGeom prst="bracketPair">
              <a:avLst>
                <a:gd name="adj" fmla="val 6949"/>
              </a:avLst>
            </a:prstGeom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805898"/>
              <a:endParaRPr lang="en-US" sz="1600" b="1">
                <a:solidFill>
                  <a:srgbClr val="660066"/>
                </a:solidFill>
              </a:endParaRPr>
            </a:p>
          </p:txBody>
        </p:sp>
        <p:grpSp>
          <p:nvGrpSpPr>
            <p:cNvPr id="7" name="Group 65"/>
            <p:cNvGrpSpPr/>
            <p:nvPr/>
          </p:nvGrpSpPr>
          <p:grpSpPr>
            <a:xfrm>
              <a:off x="4369058" y="1007219"/>
              <a:ext cx="4125842" cy="1083230"/>
              <a:chOff x="4369058" y="1007219"/>
              <a:chExt cx="4125842" cy="108323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4923237" y="1007219"/>
                <a:ext cx="3571663" cy="1083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805898"/>
                <a:r>
                  <a:rPr lang="en-US" sz="1600" b="1" dirty="0">
                    <a:solidFill>
                      <a:srgbClr val="660066"/>
                    </a:solidFill>
                    <a:latin typeface="Bookman Old Style" pitchFamily="18" charset="0"/>
                  </a:rPr>
                  <a:t>The ratio of the areas of two similar triangles is equal to the ratio of the squares of the corresponding sides 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369058" y="1153670"/>
                <a:ext cx="466794" cy="338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805898"/>
                <a:r>
                  <a:rPr lang="en-US" sz="1600" b="1" dirty="0">
                    <a:solidFill>
                      <a:srgbClr val="660066"/>
                    </a:solidFill>
                    <a:latin typeface="Bookman Old Style" pitchFamily="18" charset="0"/>
                  </a:rPr>
                  <a:t>....</a:t>
                </a:r>
                <a:endParaRPr lang="en-US" sz="1600" b="1" dirty="0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69" name="Straight Connector 68"/>
          <p:cNvCxnSpPr/>
          <p:nvPr/>
        </p:nvCxnSpPr>
        <p:spPr>
          <a:xfrm>
            <a:off x="1284023" y="3594333"/>
            <a:ext cx="374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215451" y="3266393"/>
            <a:ext cx="477944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15452" y="3594356"/>
            <a:ext cx="482728" cy="337710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PQ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00067" y="3409856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2046555" y="3608271"/>
            <a:ext cx="374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77983" y="3280330"/>
            <a:ext cx="490838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77983" y="3608304"/>
            <a:ext cx="506772" cy="3377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QR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489088" y="3401736"/>
            <a:ext cx="817322" cy="339609"/>
          </a:xfrm>
          <a:prstGeom prst="rect">
            <a:avLst/>
          </a:prstGeom>
        </p:spPr>
        <p:txBody>
          <a:bodyPr wrap="squar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... [ii]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76668" y="3401737"/>
            <a:ext cx="5685332" cy="337710"/>
          </a:xfrm>
          <a:prstGeom prst="rect">
            <a:avLst/>
          </a:prstGeom>
        </p:spPr>
        <p:txBody>
          <a:bodyPr wrap="squar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srgbClr val="660066"/>
                </a:solidFill>
                <a:latin typeface="Bookman Old Style" pitchFamily="18" charset="0"/>
              </a:rPr>
              <a:t>.... [corresponding sides </a:t>
            </a:r>
            <a:r>
              <a:rPr lang="en-US" sz="1600" b="1" dirty="0" smtClean="0">
                <a:solidFill>
                  <a:srgbClr val="660066"/>
                </a:solidFill>
                <a:latin typeface="Bookman Old Style" pitchFamily="18" charset="0"/>
              </a:rPr>
              <a:t>of similar triangles</a:t>
            </a:r>
            <a:r>
              <a:rPr lang="en-US" sz="1600" b="1" dirty="0">
                <a:solidFill>
                  <a:srgbClr val="660066"/>
                </a:solidFill>
                <a:latin typeface="Bookman Old Style" pitchFamily="18" charset="0"/>
              </a:rPr>
              <a:t>]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037729" y="4412276"/>
            <a:ext cx="859398" cy="339609"/>
          </a:xfrm>
          <a:prstGeom prst="rect">
            <a:avLst/>
          </a:prstGeom>
        </p:spPr>
        <p:txBody>
          <a:bodyPr wrap="squar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... [iii]</a:t>
            </a:r>
          </a:p>
        </p:txBody>
      </p:sp>
      <p:grpSp>
        <p:nvGrpSpPr>
          <p:cNvPr id="8" name="Group 82"/>
          <p:cNvGrpSpPr/>
          <p:nvPr/>
        </p:nvGrpSpPr>
        <p:grpSpPr>
          <a:xfrm>
            <a:off x="837158" y="4684280"/>
            <a:ext cx="3116559" cy="378730"/>
            <a:chOff x="3097878" y="2388672"/>
            <a:chExt cx="3116559" cy="379081"/>
          </a:xfrm>
        </p:grpSpPr>
        <p:sp>
          <p:nvSpPr>
            <p:cNvPr id="84" name="Rectangle 83"/>
            <p:cNvSpPr/>
            <p:nvPr/>
          </p:nvSpPr>
          <p:spPr>
            <a:xfrm>
              <a:off x="3097878" y="2388672"/>
              <a:ext cx="3116559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660066"/>
                  </a:solidFill>
                  <a:latin typeface="Bookman Old Style" pitchFamily="18" charset="0"/>
                </a:rPr>
                <a:t>.... [    D is mid point of BC]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 flipV="1">
              <a:off x="3512399" y="2427310"/>
              <a:ext cx="362949" cy="340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660066"/>
                  </a:solidFill>
                  <a:sym typeface="Symbol"/>
                </a:rPr>
                <a:t></a:t>
              </a:r>
              <a:endParaRPr lang="en-US" sz="1600" b="1" dirty="0">
                <a:solidFill>
                  <a:srgbClr val="660066"/>
                </a:solidFill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4989013" y="4412276"/>
            <a:ext cx="506772" cy="337710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b="1" dirty="0">
                <a:solidFill>
                  <a:prstClr val="black"/>
                </a:solidFill>
                <a:latin typeface="Bookman Old Style" pitchFamily="18" charset="0"/>
              </a:rPr>
              <a:t>QR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407535" y="4412276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597626" y="4412276"/>
            <a:ext cx="613326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b="1" dirty="0">
                <a:solidFill>
                  <a:prstClr val="black"/>
                </a:solidFill>
                <a:latin typeface="Bookman Old Style" pitchFamily="18" charset="0"/>
              </a:rPr>
              <a:t>2QS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159428" y="4412276"/>
            <a:ext cx="859398" cy="339609"/>
          </a:xfrm>
          <a:prstGeom prst="rect">
            <a:avLst/>
          </a:prstGeom>
        </p:spPr>
        <p:txBody>
          <a:bodyPr wrap="squar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... [iv]</a:t>
            </a:r>
          </a:p>
        </p:txBody>
      </p:sp>
      <p:grpSp>
        <p:nvGrpSpPr>
          <p:cNvPr id="9" name="Group 89"/>
          <p:cNvGrpSpPr/>
          <p:nvPr/>
        </p:nvGrpSpPr>
        <p:grpSpPr>
          <a:xfrm>
            <a:off x="4970941" y="4691024"/>
            <a:ext cx="3116559" cy="378732"/>
            <a:chOff x="3097878" y="2388670"/>
            <a:chExt cx="3116560" cy="379083"/>
          </a:xfrm>
        </p:grpSpPr>
        <p:sp>
          <p:nvSpPr>
            <p:cNvPr id="91" name="Rectangle 90"/>
            <p:cNvSpPr/>
            <p:nvPr/>
          </p:nvSpPr>
          <p:spPr>
            <a:xfrm>
              <a:off x="3097878" y="2388670"/>
              <a:ext cx="3116560" cy="3388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660066"/>
                  </a:solidFill>
                  <a:latin typeface="Bookman Old Style" pitchFamily="18" charset="0"/>
                </a:rPr>
                <a:t>.... [    S is mid point of QR]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 flipV="1">
              <a:off x="3512399" y="2427310"/>
              <a:ext cx="362949" cy="340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srgbClr val="660066"/>
                  </a:solidFill>
                  <a:sym typeface="Symbol"/>
                </a:rPr>
                <a:t></a:t>
              </a:r>
              <a:endParaRPr lang="en-US" sz="1600" b="1" dirty="0">
                <a:solidFill>
                  <a:srgbClr val="660066"/>
                </a:solidFill>
              </a:endParaRPr>
            </a:p>
          </p:txBody>
        </p:sp>
      </p:grpSp>
      <p:sp>
        <p:nvSpPr>
          <p:cNvPr id="93" name="Rectangle 92"/>
          <p:cNvSpPr/>
          <p:nvPr/>
        </p:nvSpPr>
        <p:spPr>
          <a:xfrm>
            <a:off x="114035" y="734516"/>
            <a:ext cx="1016244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Given : 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7516807" y="1701990"/>
            <a:ext cx="0" cy="114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469571" y="1701162"/>
            <a:ext cx="0" cy="114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622440" y="117211"/>
            <a:ext cx="5099543" cy="340129"/>
          </a:xfrm>
          <a:prstGeom prst="rect">
            <a:avLst/>
          </a:prstGeom>
        </p:spPr>
        <p:txBody>
          <a:bodyPr wrap="squar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the ratio of the areas of two similar triangles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4605635" y="963995"/>
            <a:ext cx="499265" cy="7820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605664" y="1746054"/>
            <a:ext cx="20354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5104865" y="963995"/>
            <a:ext cx="1536200" cy="7820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880326" y="976260"/>
            <a:ext cx="499265" cy="78209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880356" y="1758353"/>
            <a:ext cx="203546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0800000">
            <a:off x="7379609" y="976262"/>
            <a:ext cx="1533757" cy="78067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456335" y="112427"/>
            <a:ext cx="367785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is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39698" y="385153"/>
            <a:ext cx="7038806" cy="340129"/>
          </a:xfrm>
          <a:prstGeom prst="rect">
            <a:avLst/>
          </a:prstGeom>
        </p:spPr>
        <p:txBody>
          <a:bodyPr wrap="squar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equal to the square of the ratio of their corresponding medians.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248097" y="385153"/>
            <a:ext cx="1079267" cy="338617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 smtClean="0">
                <a:solidFill>
                  <a:srgbClr val="008000"/>
                </a:solidFill>
                <a:latin typeface="Bookman Old Style" pitchFamily="18" charset="0"/>
              </a:rPr>
              <a:t>medians</a:t>
            </a:r>
            <a:endParaRPr lang="en-US" sz="1600" b="1" dirty="0">
              <a:solidFill>
                <a:srgbClr val="008000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rot="16200000" flipH="1">
            <a:off x="5052956" y="1009861"/>
            <a:ext cx="786608" cy="6759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4609906" y="1739222"/>
            <a:ext cx="1174359" cy="79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5781048" y="1739222"/>
            <a:ext cx="857888" cy="792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16200000" flipH="1">
            <a:off x="7340937" y="1022232"/>
            <a:ext cx="774136" cy="6809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885123" y="1755178"/>
            <a:ext cx="1174359" cy="79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8056265" y="1755178"/>
            <a:ext cx="857888" cy="792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446026" y="129926"/>
            <a:ext cx="6380399" cy="340129"/>
          </a:xfrm>
          <a:prstGeom prst="rect">
            <a:avLst/>
          </a:prstGeom>
        </p:spPr>
        <p:txBody>
          <a:bodyPr wrap="squar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Prove that the ratio of the areas of two similar triangles 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439704" y="385145"/>
            <a:ext cx="759422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equal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1076544" y="385153"/>
            <a:ext cx="6679683" cy="340129"/>
          </a:xfrm>
          <a:prstGeom prst="rect">
            <a:avLst/>
          </a:prstGeom>
        </p:spPr>
        <p:txBody>
          <a:bodyPr wrap="squar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to the square of the ratio of their corresponding medians.</a:t>
            </a:r>
            <a:endParaRPr 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4602450" y="964006"/>
            <a:ext cx="499265" cy="7820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4602450" y="1746065"/>
            <a:ext cx="20354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5101645" y="964006"/>
            <a:ext cx="1536200" cy="7820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6877139" y="976271"/>
            <a:ext cx="499265" cy="78209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6877171" y="1758364"/>
            <a:ext cx="203546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10800000">
            <a:off x="7376406" y="976273"/>
            <a:ext cx="1533757" cy="78067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185"/>
          <p:cNvGrpSpPr/>
          <p:nvPr/>
        </p:nvGrpSpPr>
        <p:grpSpPr>
          <a:xfrm>
            <a:off x="1650337" y="1317312"/>
            <a:ext cx="1243640" cy="713769"/>
            <a:chOff x="1792825" y="1464348"/>
            <a:chExt cx="1236947" cy="710465"/>
          </a:xfrm>
        </p:grpSpPr>
        <p:cxnSp>
          <p:nvCxnSpPr>
            <p:cNvPr id="181" name="Straight Connector 180"/>
            <p:cNvCxnSpPr/>
            <p:nvPr/>
          </p:nvCxnSpPr>
          <p:spPr>
            <a:xfrm>
              <a:off x="1793459" y="1824803"/>
              <a:ext cx="10972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Rectangle 181"/>
            <p:cNvSpPr/>
            <p:nvPr/>
          </p:nvSpPr>
          <p:spPr>
            <a:xfrm>
              <a:off x="1792825" y="1464348"/>
              <a:ext cx="3930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600" b="1" dirty="0" err="1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792825" y="1836259"/>
              <a:ext cx="3930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600" b="1" dirty="0" err="1">
                  <a:solidFill>
                    <a:prstClr val="black"/>
                  </a:solidFill>
                  <a:latin typeface="Bookman Old Style" pitchFamily="18" charset="0"/>
                </a:rPr>
                <a:t>ar</a:t>
              </a:r>
              <a:endParaRPr lang="en-US" sz="16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110295" y="1464348"/>
              <a:ext cx="905925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(</a:t>
              </a:r>
              <a:r>
                <a:rPr lang="el-GR" sz="1600" b="1" dirty="0">
                  <a:solidFill>
                    <a:prstClr val="black"/>
                  </a:solidFill>
                  <a:latin typeface="Bookman Old Style" pitchFamily="18" charset="0"/>
                </a:rPr>
                <a:t>Δ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ABC)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111092" y="1836259"/>
              <a:ext cx="918680" cy="336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(</a:t>
              </a:r>
              <a:r>
                <a:rPr lang="el-GR" sz="1600" b="1" dirty="0">
                  <a:solidFill>
                    <a:prstClr val="black"/>
                  </a:solidFill>
                  <a:latin typeface="Bookman Old Style" pitchFamily="18" charset="0"/>
                </a:rPr>
                <a:t>Δ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PQR)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98" name="Rectangle 197"/>
          <p:cNvSpPr/>
          <p:nvPr/>
        </p:nvSpPr>
        <p:spPr>
          <a:xfrm>
            <a:off x="2225989" y="2286056"/>
            <a:ext cx="274559" cy="338617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229175" y="2665849"/>
            <a:ext cx="274559" cy="338617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242" name="Straight Connector 241"/>
          <p:cNvCxnSpPr/>
          <p:nvPr/>
        </p:nvCxnSpPr>
        <p:spPr>
          <a:xfrm rot="16200000" flipH="1">
            <a:off x="5053661" y="1009865"/>
            <a:ext cx="786608" cy="67594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H="1">
            <a:off x="4603120" y="964010"/>
            <a:ext cx="499265" cy="7820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V="1">
            <a:off x="4609906" y="1739214"/>
            <a:ext cx="1174359" cy="7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16200000" flipH="1">
            <a:off x="5046567" y="1009857"/>
            <a:ext cx="786608" cy="6759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H="1">
            <a:off x="4603120" y="964002"/>
            <a:ext cx="499265" cy="7820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rot="16200000" flipH="1">
            <a:off x="7341364" y="1022224"/>
            <a:ext cx="774136" cy="6809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H="1">
            <a:off x="6877567" y="976263"/>
            <a:ext cx="499265" cy="78209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6885123" y="1755666"/>
            <a:ext cx="1174359" cy="79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rot="16200000" flipH="1">
            <a:off x="7341364" y="1022677"/>
            <a:ext cx="774136" cy="68090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H="1">
            <a:off x="6877567" y="976773"/>
            <a:ext cx="499265" cy="78209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877787" y="4412276"/>
            <a:ext cx="490838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b="1" dirty="0">
                <a:solidFill>
                  <a:prstClr val="black"/>
                </a:solidFill>
                <a:latin typeface="Bookman Old Style" pitchFamily="18" charset="0"/>
              </a:rPr>
              <a:t>BC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287014" y="4412276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457957" y="4412276"/>
            <a:ext cx="629443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fr-FR" sz="1600" b="1" dirty="0">
                <a:solidFill>
                  <a:prstClr val="black"/>
                </a:solidFill>
                <a:latin typeface="Bookman Old Style" pitchFamily="18" charset="0"/>
              </a:rPr>
              <a:t>2BD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 rot="5400000">
            <a:off x="3518651" y="4493171"/>
            <a:ext cx="977542" cy="15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7034082" y="-50920"/>
            <a:ext cx="28570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prstClr val="black"/>
                </a:solidFill>
              </a:rPr>
              <a:t>EX.6.4 (Q.6)</a:t>
            </a:r>
            <a:endParaRPr lang="en-US" sz="3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5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5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0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000"/>
                            </p:stCondLst>
                            <p:childTnLst>
                              <p:par>
                                <p:cTn id="2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00"/>
                            </p:stCondLst>
                            <p:childTnLst>
                              <p:par>
                                <p:cTn id="3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500"/>
                            </p:stCondLst>
                            <p:childTnLst>
                              <p:par>
                                <p:cTn id="3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000"/>
                            </p:stCondLst>
                            <p:childTnLst>
                              <p:par>
                                <p:cTn id="3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3687E-6 -2.20844E-6 L -0.1243 0.19138 " pathEditMode="relative" rAng="0" ptsTypes="AA">
                                      <p:cBhvr>
                                        <p:cTn id="3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00" y="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500"/>
                            </p:stCondLst>
                            <p:childTnLst>
                              <p:par>
                                <p:cTn id="4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1000"/>
                            </p:stCondLst>
                            <p:childTnLst>
                              <p:par>
                                <p:cTn id="4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500"/>
                            </p:stCondLst>
                            <p:childTnLst>
                              <p:par>
                                <p:cTn id="4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000"/>
                            </p:stCondLst>
                            <p:childTnLst>
                              <p:par>
                                <p:cTn id="4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2500"/>
                            </p:stCondLst>
                            <p:childTnLst>
                              <p:par>
                                <p:cTn id="4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3000"/>
                            </p:stCondLst>
                            <p:childTnLst>
                              <p:par>
                                <p:cTn id="4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500"/>
                            </p:stCondLst>
                            <p:childTnLst>
                              <p:par>
                                <p:cTn id="5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500"/>
                            </p:stCondLst>
                            <p:childTnLst>
                              <p:par>
                                <p:cTn id="5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1000"/>
                            </p:stCondLst>
                            <p:childTnLst>
                              <p:par>
                                <p:cTn id="5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500"/>
                            </p:stCondLst>
                            <p:childTnLst>
                              <p:par>
                                <p:cTn id="5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1000"/>
                            </p:stCondLst>
                            <p:childTnLst>
                              <p:par>
                                <p:cTn id="5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2" grpId="0"/>
      <p:bldP spid="3" grpId="0"/>
      <p:bldP spid="5" grpId="0"/>
      <p:bldP spid="6" grpId="0"/>
      <p:bldP spid="10" grpId="0"/>
      <p:bldP spid="11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32" grpId="0"/>
      <p:bldP spid="33" grpId="0"/>
      <p:bldP spid="34" grpId="0"/>
      <p:bldP spid="35" grpId="0"/>
      <p:bldP spid="42" grpId="0"/>
      <p:bldP spid="43" grpId="0"/>
      <p:bldP spid="44" grpId="0"/>
      <p:bldP spid="45" grpId="0"/>
      <p:bldP spid="48" grpId="0"/>
      <p:bldP spid="52" grpId="0"/>
      <p:bldP spid="53" grpId="0"/>
      <p:bldP spid="55" grpId="0"/>
      <p:bldP spid="58" grpId="0"/>
      <p:bldP spid="59" grpId="0"/>
      <p:bldP spid="60" grpId="0"/>
      <p:bldP spid="61" grpId="0"/>
      <p:bldP spid="62" grpId="0"/>
      <p:bldP spid="63" grpId="0"/>
      <p:bldP spid="70" grpId="0"/>
      <p:bldP spid="71" grpId="0"/>
      <p:bldP spid="72" grpId="0"/>
      <p:bldP spid="74" grpId="0"/>
      <p:bldP spid="75" grpId="0"/>
      <p:bldP spid="76" grpId="0"/>
      <p:bldP spid="77" grpId="0"/>
      <p:bldP spid="82" grpId="0"/>
      <p:bldP spid="86" grpId="0"/>
      <p:bldP spid="87" grpId="0"/>
      <p:bldP spid="88" grpId="0"/>
      <p:bldP spid="89" grpId="0"/>
      <p:bldP spid="93" grpId="0"/>
      <p:bldP spid="109" grpId="0"/>
      <p:bldP spid="126" grpId="0"/>
      <p:bldP spid="126" grpId="1"/>
      <p:bldP spid="126" grpId="2"/>
      <p:bldP spid="126" grpId="3"/>
      <p:bldP spid="127" grpId="0"/>
      <p:bldP spid="127" grpId="1"/>
      <p:bldP spid="128" grpId="0"/>
      <p:bldP spid="128" grpId="1"/>
      <p:bldP spid="172" grpId="0"/>
      <p:bldP spid="172" grpId="1"/>
      <p:bldP spid="173" grpId="0"/>
      <p:bldP spid="173" grpId="1"/>
      <p:bldP spid="174" grpId="0"/>
      <p:bldP spid="174" grpId="1"/>
      <p:bldP spid="198" grpId="0"/>
      <p:bldP spid="199" grpId="0"/>
      <p:bldP spid="78" grpId="0"/>
      <p:bldP spid="79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rc 146"/>
          <p:cNvSpPr/>
          <p:nvPr/>
        </p:nvSpPr>
        <p:spPr>
          <a:xfrm>
            <a:off x="4435535" y="1505338"/>
            <a:ext cx="364705" cy="464404"/>
          </a:xfrm>
          <a:prstGeom prst="arc">
            <a:avLst>
              <a:gd name="adj1" fmla="val 18090078"/>
              <a:gd name="adj2" fmla="val 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148" name="Arc 147"/>
          <p:cNvSpPr/>
          <p:nvPr/>
        </p:nvSpPr>
        <p:spPr>
          <a:xfrm>
            <a:off x="6709979" y="1522083"/>
            <a:ext cx="364705" cy="464404"/>
          </a:xfrm>
          <a:prstGeom prst="arc">
            <a:avLst>
              <a:gd name="adj1" fmla="val 18090078"/>
              <a:gd name="adj2" fmla="val 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502" tIns="45751" rIns="91502" bIns="45751" rtlCol="0" anchor="ctr"/>
          <a:lstStyle/>
          <a:p>
            <a:pPr algn="ctr" defTabSz="805898"/>
            <a:endParaRPr lang="en-US" sz="1600" b="1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9812" y="4237554"/>
            <a:ext cx="2506213" cy="7104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598" tIns="45302" rIns="90598" bIns="45302" rtlCol="0" anchor="ctr"/>
          <a:lstStyle/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  <a:p>
            <a:pPr algn="ctr" defTabSz="805898"/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42359" y="428368"/>
            <a:ext cx="374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3787" y="93426"/>
            <a:ext cx="477944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789" y="421401"/>
            <a:ext cx="482728" cy="337710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PQ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5490" y="236905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73034" y="428368"/>
            <a:ext cx="459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79659" y="93426"/>
            <a:ext cx="629443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2BD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79624" y="421401"/>
            <a:ext cx="613326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2QS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270" y="250876"/>
            <a:ext cx="361904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00763" y="239960"/>
            <a:ext cx="2573043" cy="337710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srgbClr val="660066"/>
                </a:solidFill>
                <a:latin typeface="Bookman Old Style" pitchFamily="18" charset="0"/>
              </a:rPr>
              <a:t>....from [ii] [iii] and [iv]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9393" y="236905"/>
            <a:ext cx="859398" cy="339609"/>
          </a:xfrm>
          <a:prstGeom prst="rect">
            <a:avLst/>
          </a:prstGeom>
        </p:spPr>
        <p:txBody>
          <a:bodyPr wrap="squar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....[v]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1471" y="748033"/>
            <a:ext cx="561752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B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25490" y="748033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61499" y="748033"/>
            <a:ext cx="573034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Q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39393" y="748033"/>
            <a:ext cx="859398" cy="339609"/>
          </a:xfrm>
          <a:prstGeom prst="rect">
            <a:avLst/>
          </a:prstGeom>
        </p:spPr>
        <p:txBody>
          <a:bodyPr wrap="squar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....[vi]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00763" y="733322"/>
            <a:ext cx="3114486" cy="583931"/>
          </a:xfrm>
          <a:prstGeom prst="rect">
            <a:avLst/>
          </a:prstGeom>
        </p:spPr>
        <p:txBody>
          <a:bodyPr wrap="squar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srgbClr val="660066"/>
                </a:solidFill>
                <a:latin typeface="Bookman Old Style" pitchFamily="18" charset="0"/>
              </a:rPr>
              <a:t>....[corresponding angles </a:t>
            </a:r>
          </a:p>
          <a:p>
            <a:pPr defTabSz="805898"/>
            <a:r>
              <a:rPr lang="en-US" sz="1600" b="1" dirty="0">
                <a:solidFill>
                  <a:srgbClr val="660066"/>
                </a:solidFill>
                <a:latin typeface="Bookman Old Style" pitchFamily="18" charset="0"/>
              </a:rPr>
              <a:t>       of similar triangles]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82385" y="1703821"/>
            <a:ext cx="1314488" cy="339609"/>
          </a:xfrm>
          <a:prstGeom prst="rect">
            <a:avLst/>
          </a:prstGeom>
        </p:spPr>
        <p:txBody>
          <a:bodyPr wrap="squar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....from[v]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82419" y="2269969"/>
            <a:ext cx="1382579" cy="339609"/>
          </a:xfrm>
          <a:prstGeom prst="rect">
            <a:avLst/>
          </a:prstGeom>
        </p:spPr>
        <p:txBody>
          <a:bodyPr wrap="squar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....from[vi]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4119" y="1256330"/>
            <a:ext cx="406006" cy="338617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In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97149" y="1256330"/>
            <a:ext cx="574321" cy="338617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and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76095" y="1256330"/>
            <a:ext cx="740082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PQS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9599" y="1256330"/>
            <a:ext cx="769092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ABD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97117" y="2638959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~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26652" y="2638959"/>
            <a:ext cx="739036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PQS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79633" y="2638959"/>
            <a:ext cx="768047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ABD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38970" y="2627897"/>
            <a:ext cx="3441871" cy="337710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srgbClr val="660066"/>
                </a:solidFill>
                <a:latin typeface="Bookman Old Style" pitchFamily="18" charset="0"/>
              </a:rPr>
              <a:t>....[by SAS similarity criterion]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618315" y="3262352"/>
            <a:ext cx="374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68898" y="3235796"/>
            <a:ext cx="482728" cy="337710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PQ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19816" y="3077892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345752" y="3262352"/>
            <a:ext cx="374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88057" y="2921725"/>
            <a:ext cx="489227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97675" y="3249685"/>
            <a:ext cx="455476" cy="337710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PS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38937" y="3023462"/>
            <a:ext cx="5204986" cy="339609"/>
          </a:xfrm>
          <a:prstGeom prst="rect">
            <a:avLst/>
          </a:prstGeom>
        </p:spPr>
        <p:txBody>
          <a:bodyPr wrap="squar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srgbClr val="660066"/>
                </a:solidFill>
                <a:latin typeface="Bookman Old Style" pitchFamily="18" charset="0"/>
              </a:rPr>
              <a:t>....[corresponding sides of similar triangles]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3561" y="3686336"/>
            <a:ext cx="361904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636416" y="3897399"/>
            <a:ext cx="374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7843" y="3542876"/>
            <a:ext cx="563364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7880" y="3870836"/>
            <a:ext cx="572496" cy="337710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PQ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019816" y="3712939"/>
            <a:ext cx="308719" cy="339609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1443755" y="3897399"/>
            <a:ext cx="374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60572" y="3556766"/>
            <a:ext cx="580510" cy="337710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70140" y="3884727"/>
            <a:ext cx="545244" cy="337710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PS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882385" y="3668555"/>
            <a:ext cx="981333" cy="339609"/>
          </a:xfrm>
          <a:prstGeom prst="rect">
            <a:avLst/>
          </a:prstGeom>
        </p:spPr>
        <p:txBody>
          <a:bodyPr wrap="squar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....[vii]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658707" y="4592967"/>
            <a:ext cx="12370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58105" y="4230836"/>
            <a:ext cx="400019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58105" y="4604476"/>
            <a:ext cx="400019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 err="1">
                <a:solidFill>
                  <a:prstClr val="black"/>
                </a:solidFill>
                <a:latin typeface="Bookman Old Style" pitchFamily="18" charset="0"/>
              </a:rPr>
              <a:t>ar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91520" y="4408472"/>
            <a:ext cx="309765" cy="340129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419281" y="4223977"/>
            <a:ext cx="582336" cy="338617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AD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2461941" y="4587526"/>
            <a:ext cx="5246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2433707" y="4604476"/>
            <a:ext cx="547070" cy="338617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PS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77293" y="4230836"/>
            <a:ext cx="915755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l-GR" sz="1600" b="1" dirty="0">
                <a:solidFill>
                  <a:prstClr val="black"/>
                </a:solidFill>
                <a:latin typeface="Bookman Old Style" pitchFamily="18" charset="0"/>
              </a:rPr>
              <a:t>Δ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ABC)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78094" y="4604476"/>
            <a:ext cx="928649" cy="340129"/>
          </a:xfrm>
          <a:prstGeom prst="rect">
            <a:avLst/>
          </a:prstGeom>
        </p:spPr>
        <p:txBody>
          <a:bodyPr wrap="none" lIns="91502" tIns="45751" rIns="91502" bIns="45751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</a:t>
            </a:r>
            <a:r>
              <a:rPr lang="el-GR" sz="1600" b="1" dirty="0">
                <a:solidFill>
                  <a:prstClr val="black"/>
                </a:solidFill>
                <a:latin typeface="Bookman Old Style" pitchFamily="18" charset="0"/>
              </a:rPr>
              <a:t>Δ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PQR)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13439" y="4403033"/>
            <a:ext cx="364562" cy="340129"/>
          </a:xfrm>
          <a:prstGeom prst="rect">
            <a:avLst/>
          </a:prstGeom>
          <a:noFill/>
        </p:spPr>
        <p:txBody>
          <a:bodyPr wrap="none" lIns="91502" tIns="45751" rIns="91502" bIns="45751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sym typeface="Symbol"/>
              </a:rPr>
              <a:t>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62451" y="4399733"/>
            <a:ext cx="2159469" cy="337710"/>
          </a:xfrm>
          <a:prstGeom prst="rect">
            <a:avLst/>
          </a:prstGeom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600" b="1" dirty="0">
                <a:solidFill>
                  <a:srgbClr val="660066"/>
                </a:solidFill>
                <a:latin typeface="Bookman Old Style" pitchFamily="18" charset="0"/>
              </a:rPr>
              <a:t>....from [</a:t>
            </a:r>
            <a:r>
              <a:rPr lang="en-US" sz="1600" b="1" dirty="0" err="1">
                <a:solidFill>
                  <a:srgbClr val="660066"/>
                </a:solidFill>
                <a:latin typeface="Bookman Old Style" pitchFamily="18" charset="0"/>
              </a:rPr>
              <a:t>i</a:t>
            </a:r>
            <a:r>
              <a:rPr lang="en-US" sz="1600" b="1" dirty="0">
                <a:solidFill>
                  <a:srgbClr val="660066"/>
                </a:solidFill>
                <a:latin typeface="Bookman Old Style" pitchFamily="18" charset="0"/>
              </a:rPr>
              <a:t>] and [vii]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4610463" y="960636"/>
            <a:ext cx="499265" cy="7820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10474" y="1742695"/>
            <a:ext cx="20354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5109670" y="960636"/>
            <a:ext cx="1536200" cy="7820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 flipH="1">
            <a:off x="5058879" y="1009554"/>
            <a:ext cx="781014" cy="685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109670" y="1688717"/>
            <a:ext cx="0" cy="114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146605" y="1688717"/>
            <a:ext cx="0" cy="114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943556" y="691259"/>
            <a:ext cx="314510" cy="307493"/>
          </a:xfrm>
          <a:prstGeom prst="rect">
            <a:avLst/>
          </a:prstGeom>
          <a:ln w="12700">
            <a:noFill/>
          </a:ln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44064" y="1739765"/>
            <a:ext cx="314510" cy="307493"/>
          </a:xfrm>
          <a:prstGeom prst="rect">
            <a:avLst/>
          </a:prstGeom>
          <a:ln w="12700">
            <a:noFill/>
          </a:ln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B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634827" y="1739765"/>
            <a:ext cx="324128" cy="307493"/>
          </a:xfrm>
          <a:prstGeom prst="rect">
            <a:avLst/>
          </a:prstGeom>
          <a:ln w="12700">
            <a:noFill/>
          </a:ln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447898" y="1739765"/>
            <a:ext cx="324128" cy="307493"/>
          </a:xfrm>
          <a:prstGeom prst="rect">
            <a:avLst/>
          </a:prstGeom>
          <a:ln w="12700">
            <a:noFill/>
          </a:ln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C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6885131" y="972900"/>
            <a:ext cx="499265" cy="7820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885161" y="1754994"/>
            <a:ext cx="20354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0800000">
            <a:off x="7384430" y="972937"/>
            <a:ext cx="1533757" cy="7806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H="1">
            <a:off x="7339308" y="1027474"/>
            <a:ext cx="774136" cy="680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421331" y="1701990"/>
            <a:ext cx="0" cy="114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7132065" y="770552"/>
            <a:ext cx="303288" cy="307493"/>
          </a:xfrm>
          <a:prstGeom prst="rect">
            <a:avLst/>
          </a:prstGeom>
          <a:ln w="12700">
            <a:noFill/>
          </a:ln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P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769159" y="1739765"/>
            <a:ext cx="328936" cy="307493"/>
          </a:xfrm>
          <a:prstGeom prst="rect">
            <a:avLst/>
          </a:prstGeom>
          <a:ln w="12700">
            <a:noFill/>
          </a:ln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Q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909553" y="1739765"/>
            <a:ext cx="303288" cy="307493"/>
          </a:xfrm>
          <a:prstGeom prst="rect">
            <a:avLst/>
          </a:prstGeom>
          <a:ln w="12700">
            <a:noFill/>
          </a:ln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S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762000" y="1739765"/>
            <a:ext cx="324128" cy="307493"/>
          </a:xfrm>
          <a:prstGeom prst="rect">
            <a:avLst/>
          </a:prstGeom>
          <a:ln w="12700">
            <a:noFill/>
          </a:ln>
        </p:spPr>
        <p:txBody>
          <a:bodyPr wrap="none" lIns="90598" tIns="45302" rIns="90598" bIns="45302">
            <a:spAutoFit/>
          </a:bodyPr>
          <a:lstStyle/>
          <a:p>
            <a:pPr defTabSz="80589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R</a:t>
            </a:r>
            <a:endParaRPr lang="en-US" sz="1400" b="1" dirty="0">
              <a:solidFill>
                <a:prstClr val="black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8374095" y="1701162"/>
            <a:ext cx="0" cy="114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516807" y="1701990"/>
            <a:ext cx="0" cy="114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469571" y="1701162"/>
            <a:ext cx="0" cy="114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5400000">
            <a:off x="1220951" y="194717"/>
            <a:ext cx="209270" cy="15954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1220951" y="515275"/>
            <a:ext cx="209270" cy="15954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4609906" y="1739214"/>
            <a:ext cx="1174359" cy="79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16200000" flipH="1">
            <a:off x="5053661" y="1009857"/>
            <a:ext cx="786608" cy="6759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4603120" y="964002"/>
            <a:ext cx="499265" cy="78209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6885123" y="1755666"/>
            <a:ext cx="1174359" cy="79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rot="16200000" flipH="1">
            <a:off x="7341364" y="1022677"/>
            <a:ext cx="774136" cy="68090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6877567" y="976773"/>
            <a:ext cx="499265" cy="78209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63"/>
          <p:cNvGrpSpPr/>
          <p:nvPr/>
        </p:nvGrpSpPr>
        <p:grpSpPr>
          <a:xfrm>
            <a:off x="468459" y="747648"/>
            <a:ext cx="1263063" cy="339609"/>
            <a:chOff x="468933" y="2259459"/>
            <a:chExt cx="1256265" cy="338037"/>
          </a:xfrm>
        </p:grpSpPr>
        <p:sp>
          <p:nvSpPr>
            <p:cNvPr id="165" name="Rectangle 164"/>
            <p:cNvSpPr/>
            <p:nvPr/>
          </p:nvSpPr>
          <p:spPr>
            <a:xfrm>
              <a:off x="468933" y="2259459"/>
              <a:ext cx="558729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B </a:t>
              </a: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920509" y="2259459"/>
              <a:ext cx="307058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155248" y="2259459"/>
              <a:ext cx="569950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  <a:sym typeface="Symbol"/>
                </a:rPr>
                <a:t></a:t>
              </a:r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Q </a:t>
              </a:r>
            </a:p>
          </p:txBody>
        </p:sp>
      </p:grpSp>
      <p:grpSp>
        <p:nvGrpSpPr>
          <p:cNvPr id="3" name="Group 167"/>
          <p:cNvGrpSpPr/>
          <p:nvPr/>
        </p:nvGrpSpPr>
        <p:grpSpPr>
          <a:xfrm>
            <a:off x="430168" y="93284"/>
            <a:ext cx="1345143" cy="681541"/>
            <a:chOff x="544627" y="1553117"/>
            <a:chExt cx="1337904" cy="678386"/>
          </a:xfrm>
        </p:grpSpPr>
        <p:cxnSp>
          <p:nvCxnSpPr>
            <p:cNvPr id="169" name="Straight Connector 168"/>
            <p:cNvCxnSpPr/>
            <p:nvPr/>
          </p:nvCxnSpPr>
          <p:spPr>
            <a:xfrm>
              <a:off x="612796" y="1879573"/>
              <a:ext cx="3721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544627" y="1553117"/>
              <a:ext cx="475372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AB</a:t>
              </a:r>
              <a:endParaRPr lang="en-US" sz="16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44629" y="1879573"/>
              <a:ext cx="480005" cy="336084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PQ</a:t>
              </a:r>
              <a:endParaRPr lang="en-US" sz="16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035911" y="1695932"/>
              <a:ext cx="307058" cy="338037"/>
            </a:xfrm>
            <a:prstGeom prst="rect">
              <a:avLst/>
            </a:prstGeom>
          </p:spPr>
          <p:txBody>
            <a:bodyPr wrap="none" lIns="90536" tIns="45271" rIns="90536" bIns="45271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=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73" name="Straight Connector 172"/>
            <p:cNvCxnSpPr/>
            <p:nvPr/>
          </p:nvCxnSpPr>
          <p:spPr>
            <a:xfrm>
              <a:off x="1431578" y="1893445"/>
              <a:ext cx="3721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1383113" y="1567023"/>
              <a:ext cx="499418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BD</a:t>
              </a:r>
              <a:endParaRPr lang="en-US" sz="16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382210" y="1893466"/>
              <a:ext cx="483388" cy="338037"/>
            </a:xfrm>
            <a:prstGeom prst="rect">
              <a:avLst/>
            </a:prstGeom>
            <a:noFill/>
          </p:spPr>
          <p:txBody>
            <a:bodyPr wrap="none" lIns="90536" tIns="45271" rIns="90536" bIns="45271" rtlCol="0">
              <a:spAutoFit/>
            </a:bodyPr>
            <a:lstStyle/>
            <a:p>
              <a:pPr defTabSz="805898"/>
              <a:r>
                <a:rPr lang="en-US" sz="1600" b="1" dirty="0">
                  <a:solidFill>
                    <a:prstClr val="black"/>
                  </a:solidFill>
                  <a:latin typeface="Bookman Old Style" pitchFamily="18" charset="0"/>
                </a:rPr>
                <a:t>QS</a:t>
              </a:r>
              <a:endParaRPr lang="en-US" sz="1600" b="1" baseline="30000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68896" y="2907803"/>
            <a:ext cx="477944" cy="339609"/>
          </a:xfrm>
          <a:prstGeom prst="rect">
            <a:avLst/>
          </a:prstGeom>
          <a:noFill/>
        </p:spPr>
        <p:txBody>
          <a:bodyPr wrap="none" lIns="90598" tIns="45302" rIns="90598" bIns="45302" rtlCol="0">
            <a:spAutoFit/>
          </a:bodyPr>
          <a:lstStyle/>
          <a:p>
            <a:pPr defTabSz="805898"/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AB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34082" y="-50920"/>
            <a:ext cx="28570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prstClr val="black"/>
                </a:solidFill>
              </a:rPr>
              <a:t>EX.6.4 (Q.6)</a:t>
            </a:r>
            <a:endParaRPr lang="en-US" sz="3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8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7598E-6 -6.52605E-6 L -0.00192 0.28163 " pathEditMode="relative" ptsTypes="AA">
                                      <p:cBhvr>
                                        <p:cTn id="1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475E-6 -2.25806E-6 L -3.85475E-6 0.29405 " pathEditMode="relative" ptsTypes="AA">
                                      <p:cBhvr>
                                        <p:cTn id="1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7" grpId="1" animBg="1"/>
      <p:bldP spid="148" grpId="0" animBg="1"/>
      <p:bldP spid="148" grpId="1" animBg="1"/>
      <p:bldP spid="73" grpId="0" animBg="1"/>
      <p:bldP spid="6" grpId="0"/>
      <p:bldP spid="7" grpId="0"/>
      <p:bldP spid="8" grpId="0"/>
      <p:bldP spid="10" grpId="0"/>
      <p:bldP spid="11" grpId="0"/>
      <p:bldP spid="12" grpId="0"/>
      <p:bldP spid="13" grpId="0"/>
      <p:bldP spid="17" grpId="0"/>
      <p:bldP spid="20" grpId="0"/>
      <p:bldP spid="21" grpId="0"/>
      <p:bldP spid="22" grpId="0"/>
      <p:bldP spid="23" grpId="0"/>
      <p:bldP spid="24" grpId="0"/>
      <p:bldP spid="35" grpId="0"/>
      <p:bldP spid="39" grpId="0"/>
      <p:bldP spid="25" grpId="0"/>
      <p:bldP spid="26" grpId="0"/>
      <p:bldP spid="27" grpId="0"/>
      <p:bldP spid="40" grpId="0"/>
      <p:bldP spid="41" grpId="0"/>
      <p:bldP spid="42" grpId="0"/>
      <p:bldP spid="43" grpId="0"/>
      <p:bldP spid="44" grpId="0"/>
      <p:bldP spid="48" grpId="0"/>
      <p:bldP spid="50" grpId="0"/>
      <p:bldP spid="51" grpId="0"/>
      <p:bldP spid="52" grpId="0"/>
      <p:bldP spid="53" grpId="0"/>
      <p:bldP spid="55" grpId="0"/>
      <p:bldP spid="56" grpId="0"/>
      <p:bldP spid="57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68" grpId="0"/>
      <p:bldP spid="69" grpId="0"/>
      <p:bldP spid="70" grpId="0"/>
      <p:bldP spid="71" grpId="0"/>
      <p:bldP spid="72" grpId="0"/>
      <p:bldP spid="4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398caaa4f746fa438103269a055bac2cecf4859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2797</TotalTime>
  <Words>1805</Words>
  <Application>Microsoft Office PowerPoint</Application>
  <PresentationFormat>On-screen Show (16:9)</PresentationFormat>
  <Paragraphs>782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Book Antiqua</vt:lpstr>
      <vt:lpstr>Bookman Old Style</vt:lpstr>
      <vt:lpstr>Calibri</vt:lpstr>
      <vt:lpstr>Comic Sans MS</vt:lpstr>
      <vt:lpstr>Symbol</vt:lpstr>
      <vt:lpstr>3_Office Theme</vt:lpstr>
      <vt:lpstr>6_Office Theme</vt:lpstr>
      <vt:lpstr>Office Theme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193</cp:revision>
  <dcterms:created xsi:type="dcterms:W3CDTF">2014-06-06T06:24:09Z</dcterms:created>
  <dcterms:modified xsi:type="dcterms:W3CDTF">2022-04-23T04:59:57Z</dcterms:modified>
</cp:coreProperties>
</file>