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73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6" r:id="rId16"/>
    <p:sldId id="271" r:id="rId17"/>
    <p:sldId id="272" r:id="rId18"/>
    <p:sldId id="277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0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1149884" y="4266475"/>
            <a:ext cx="1130745" cy="35035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Isosceles Triangle 212"/>
          <p:cNvSpPr/>
          <p:nvPr/>
        </p:nvSpPr>
        <p:spPr>
          <a:xfrm>
            <a:off x="7121853" y="1156533"/>
            <a:ext cx="1536192" cy="1472184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Isosceles Triangle 213"/>
          <p:cNvSpPr/>
          <p:nvPr/>
        </p:nvSpPr>
        <p:spPr>
          <a:xfrm>
            <a:off x="5774242" y="1711906"/>
            <a:ext cx="950976" cy="91440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Arc 214"/>
          <p:cNvSpPr/>
          <p:nvPr/>
        </p:nvSpPr>
        <p:spPr>
          <a:xfrm rot="6300000">
            <a:off x="5536786" y="1529846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6" name="Arc 215"/>
          <p:cNvSpPr/>
          <p:nvPr/>
        </p:nvSpPr>
        <p:spPr>
          <a:xfrm rot="6300000">
            <a:off x="6878273" y="936584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1823236" y="2324997"/>
            <a:ext cx="1102967" cy="49214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024534" y="812093"/>
            <a:ext cx="2211105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603" y="511708"/>
            <a:ext cx="7175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Q.6) If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 angles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such that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 = cos B, then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  <a:p>
            <a:pPr marL="511175" indent="-51117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	prove that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4589" y="109055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67078" y="1420465"/>
            <a:ext cx="1318195" cy="1555599"/>
            <a:chOff x="5567078" y="1420465"/>
            <a:chExt cx="1318195" cy="1555599"/>
          </a:xfrm>
        </p:grpSpPr>
        <p:grpSp>
          <p:nvGrpSpPr>
            <p:cNvPr id="8" name="Group 7"/>
            <p:cNvGrpSpPr/>
            <p:nvPr/>
          </p:nvGrpSpPr>
          <p:grpSpPr>
            <a:xfrm>
              <a:off x="5581806" y="1420465"/>
              <a:ext cx="1303467" cy="1555599"/>
              <a:chOff x="5217594" y="1036856"/>
              <a:chExt cx="1805733" cy="2155059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48833" y="2722897"/>
                <a:ext cx="52230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M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56537" y="270857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6" name="Arc 25"/>
            <p:cNvSpPr/>
            <p:nvPr/>
          </p:nvSpPr>
          <p:spPr>
            <a:xfrm rot="6300000">
              <a:off x="5545750" y="1531126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5483" y="869327"/>
            <a:ext cx="1883662" cy="2095533"/>
            <a:chOff x="6835483" y="869327"/>
            <a:chExt cx="1883662" cy="2095533"/>
          </a:xfrm>
        </p:grpSpPr>
        <p:grpSp>
          <p:nvGrpSpPr>
            <p:cNvPr id="14" name="Group 13"/>
            <p:cNvGrpSpPr/>
            <p:nvPr/>
          </p:nvGrpSpPr>
          <p:grpSpPr>
            <a:xfrm>
              <a:off x="6835483" y="869327"/>
              <a:ext cx="1883662" cy="2095533"/>
              <a:chOff x="5240956" y="1217547"/>
              <a:chExt cx="1613889" cy="1795416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482170" y="2551471"/>
                <a:ext cx="156688" cy="156688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40956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48833" y="2722896"/>
                <a:ext cx="274960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56537" y="2708577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7" name="Arc 26"/>
            <p:cNvSpPr/>
            <p:nvPr/>
          </p:nvSpPr>
          <p:spPr>
            <a:xfrm rot="6300000">
              <a:off x="6887237" y="937864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1164747" y="112403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Now,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838402" y="103539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907114" y="1340094"/>
            <a:ext cx="43529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59816" y="1302192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47225" y="11824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648502" y="1368669"/>
            <a:ext cx="1339206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2554767" y="1037367"/>
            <a:ext cx="1600758" cy="338556"/>
            <a:chOff x="2059732" y="2876550"/>
            <a:chExt cx="1760836" cy="450619"/>
          </a:xfrm>
        </p:grpSpPr>
        <p:sp>
          <p:nvSpPr>
            <p:cNvPr id="159" name="TextBox 158"/>
            <p:cNvSpPr txBox="1"/>
            <p:nvPr/>
          </p:nvSpPr>
          <p:spPr>
            <a:xfrm>
              <a:off x="2059732" y="2876553"/>
              <a:ext cx="464101" cy="45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323532" y="2876550"/>
              <a:ext cx="1497036" cy="450616"/>
              <a:chOff x="2294957" y="2729329"/>
              <a:chExt cx="1497036" cy="450616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294957" y="2729329"/>
                <a:ext cx="707439" cy="450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(BQ²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036947" y="2729329"/>
                <a:ext cx="755046" cy="450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BP²) 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837308" y="2729329"/>
                <a:ext cx="315984" cy="450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–</a:t>
                </a:r>
              </a:p>
            </p:txBody>
          </p:sp>
        </p:grpSp>
      </p:grpSp>
      <p:grpSp>
        <p:nvGrpSpPr>
          <p:cNvPr id="164" name="Group 163"/>
          <p:cNvGrpSpPr/>
          <p:nvPr/>
        </p:nvGrpSpPr>
        <p:grpSpPr>
          <a:xfrm>
            <a:off x="2676262" y="1353751"/>
            <a:ext cx="1348086" cy="338554"/>
            <a:chOff x="2228581" y="2752725"/>
            <a:chExt cx="1348085" cy="495678"/>
          </a:xfrm>
        </p:grpSpPr>
        <p:sp>
          <p:nvSpPr>
            <p:cNvPr id="165" name="Rectangle 164"/>
            <p:cNvSpPr/>
            <p:nvPr/>
          </p:nvSpPr>
          <p:spPr>
            <a:xfrm>
              <a:off x="2228581" y="2752725"/>
              <a:ext cx="643124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(BQ²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90261" y="2752725"/>
              <a:ext cx="686405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BP²)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24150" y="2752725"/>
              <a:ext cx="287258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84268" y="2752725"/>
              <a:ext cx="184731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2347225" y="17830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607164" y="1773536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08165" y="165733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876812" y="1962041"/>
            <a:ext cx="426713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808165" y="1933012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809797" y="227930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887933" y="2567810"/>
            <a:ext cx="387921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820071" y="252415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607164" y="2407960"/>
            <a:ext cx="26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817387" y="240796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347225" y="24079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59980" y="176373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000935" y="33582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69051" y="319807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941581" y="3512791"/>
            <a:ext cx="387921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69051" y="348991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565685" y="319807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640817" y="3522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565685" y="3499435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13385" y="319807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288517" y="3512791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213385" y="3489910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337244" y="336321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59980" y="388803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65896" y="3888032"/>
            <a:ext cx="85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91137" y="38880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~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770248" y="3888032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531184" y="3907910"/>
            <a:ext cx="2858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By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SSS similarity criterion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559980" y="426881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152839" y="4272374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588437" y="42723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767548" y="4272374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2561001" y="4250864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corresponding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angles of </a:t>
            </a:r>
            <a:endParaRPr lang="en-US" sz="1400" b="1" i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similar triangles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59980" y="235949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765721" y="1428724"/>
            <a:ext cx="1046601" cy="161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2935788" y="1131225"/>
            <a:ext cx="1046601" cy="161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402869" y="2423348"/>
            <a:ext cx="2209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/>
              </a:rPr>
              <a:t>Taking square roots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828642" y="873346"/>
            <a:ext cx="2026468" cy="5642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813667" y="848754"/>
            <a:ext cx="2018268" cy="604794"/>
            <a:chOff x="5002968" y="-125706"/>
            <a:chExt cx="2018268" cy="604794"/>
          </a:xfrm>
        </p:grpSpPr>
        <p:sp>
          <p:nvSpPr>
            <p:cNvPr id="101" name="Rectangle 100"/>
            <p:cNvSpPr/>
            <p:nvPr/>
          </p:nvSpPr>
          <p:spPr>
            <a:xfrm>
              <a:off x="5002968" y="-93386"/>
              <a:ext cx="2018268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53833" y="1393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11399" y="13932"/>
              <a:ext cx="8098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429875" y="2030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45225" y="-120089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116812" y="184400"/>
              <a:ext cx="359744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45225" y="1405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53761" y="-125706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717604" y="178783"/>
              <a:ext cx="352655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653761" y="134917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829166" y="2880069"/>
            <a:ext cx="2266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AMN and BPQ,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98121" y="3320032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dirty="0" err="1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) and (v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3" grpId="0" animBg="1"/>
      <p:bldP spid="214" grpId="0" animBg="1"/>
      <p:bldP spid="215" grpId="0" animBg="1"/>
      <p:bldP spid="215" grpId="1" animBg="1"/>
      <p:bldP spid="216" grpId="0" animBg="1"/>
      <p:bldP spid="216" grpId="1" animBg="1"/>
      <p:bldP spid="211" grpId="0" animBg="1"/>
      <p:bldP spid="211" grpId="1" animBg="1"/>
      <p:bldP spid="173" grpId="0"/>
      <p:bldP spid="174" grpId="0"/>
      <p:bldP spid="175" grpId="0"/>
      <p:bldP spid="177" grpId="0"/>
      <p:bldP spid="178" grpId="0"/>
      <p:bldP spid="180" grpId="0"/>
      <p:bldP spid="181" grpId="0"/>
      <p:bldP spid="182" grpId="0"/>
      <p:bldP spid="183" grpId="0"/>
      <p:bldP spid="185" grpId="0"/>
      <p:bldP spid="186" grpId="0"/>
      <p:bldP spid="187" grpId="0"/>
      <p:bldP spid="189" grpId="0"/>
      <p:bldP spid="190" grpId="0"/>
      <p:bldP spid="192" grpId="0"/>
      <p:bldP spid="193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10" grpId="0"/>
      <p:bldP spid="212" grpId="0" animBg="1"/>
      <p:bldP spid="212" grpId="1" animBg="1"/>
      <p:bldP spid="111" grpId="0"/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241604" y="2567456"/>
            <a:ext cx="1383775" cy="5188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234651" y="2000421"/>
            <a:ext cx="1397613" cy="49366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31217" y="1648787"/>
            <a:ext cx="1537374" cy="2660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3358" y="2121344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252069" y="1646552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264182" y="2688119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65745" y="1649731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61854" y="594393"/>
            <a:ext cx="1482497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 rot="14567269">
            <a:off x="8374398" y="2354419"/>
            <a:ext cx="516155" cy="516156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14567269">
            <a:off x="6469969" y="2419717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2540" y="844643"/>
            <a:ext cx="2340534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1940" y="594393"/>
            <a:ext cx="3345200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087" y="538703"/>
            <a:ext cx="6769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 angles such that 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sin Q, then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285750" indent="-285750" defTabSz="457200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prove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81806" y="1420465"/>
            <a:ext cx="1336067" cy="1525166"/>
            <a:chOff x="5581806" y="1420465"/>
            <a:chExt cx="1336067" cy="1525166"/>
          </a:xfrm>
        </p:grpSpPr>
        <p:grpSp>
          <p:nvGrpSpPr>
            <p:cNvPr id="9" name="Group 8"/>
            <p:cNvGrpSpPr/>
            <p:nvPr/>
          </p:nvGrpSpPr>
          <p:grpSpPr>
            <a:xfrm>
              <a:off x="5581806" y="1420465"/>
              <a:ext cx="1303467" cy="1525166"/>
              <a:chOff x="5217594" y="1036856"/>
              <a:chExt cx="1805733" cy="2112899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65314" y="266721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6537" y="268073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" name="Arc 9"/>
            <p:cNvSpPr/>
            <p:nvPr/>
          </p:nvSpPr>
          <p:spPr>
            <a:xfrm rot="14567269">
              <a:off x="6469970" y="2424223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15867" y="869327"/>
            <a:ext cx="1880405" cy="2065389"/>
            <a:chOff x="6915867" y="869327"/>
            <a:chExt cx="1880405" cy="2065389"/>
          </a:xfrm>
        </p:grpSpPr>
        <p:grpSp>
          <p:nvGrpSpPr>
            <p:cNvPr id="17" name="Group 16"/>
            <p:cNvGrpSpPr/>
            <p:nvPr/>
          </p:nvGrpSpPr>
          <p:grpSpPr>
            <a:xfrm>
              <a:off x="6915867" y="869327"/>
              <a:ext cx="1803278" cy="2065389"/>
              <a:chOff x="5309828" y="1217547"/>
              <a:chExt cx="1545017" cy="1769589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482170" y="2575871"/>
                <a:ext cx="141020" cy="142444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09828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833" y="2697069"/>
                <a:ext cx="295561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56537" y="2682750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8" name="Arc 17"/>
            <p:cNvSpPr/>
            <p:nvPr/>
          </p:nvSpPr>
          <p:spPr>
            <a:xfrm rot="14553489">
              <a:off x="8348369" y="2411428"/>
              <a:ext cx="469232" cy="426575"/>
            </a:xfrm>
            <a:prstGeom prst="arc">
              <a:avLst>
                <a:gd name="adj1" fmla="val 17854073"/>
                <a:gd name="adj2" fmla="val 2116802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64541" y="1070458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1866" y="1069217"/>
            <a:ext cx="5606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PRQ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which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 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90º,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08662" y="1618155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B = sin 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139967" y="2264478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5841" y="1953835"/>
            <a:ext cx="59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5841" y="2211020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8750" y="2087171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146063" y="2831406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91937" y="2520763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91937" y="2777948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24846" y="265409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5" name="Right Arrow 44"/>
          <p:cNvSpPr/>
          <p:nvPr/>
        </p:nvSpPr>
        <p:spPr>
          <a:xfrm rot="1636840" flipH="1" flipV="1">
            <a:off x="5837015" y="2297736"/>
            <a:ext cx="583987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10800000" flipV="1">
            <a:off x="5768343" y="1711308"/>
            <a:ext cx="0" cy="92549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900000" flipH="1" flipV="1">
            <a:off x="5660842" y="1846576"/>
            <a:ext cx="1148540" cy="639664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rot="1636840" flipH="1" flipV="1">
            <a:off x="7261475" y="2196900"/>
            <a:ext cx="1034571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7109827" y="1149915"/>
            <a:ext cx="0" cy="146114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7097639" y="1135591"/>
            <a:ext cx="1554615" cy="148134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889687" y="32763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97" y="3385870"/>
            <a:ext cx="219075" cy="17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3346676" y="32962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08954" y="3139441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480574" y="3454316"/>
            <a:ext cx="387921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32771" y="341644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10258" y="313944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76933" y="3454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01801" y="341644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77559" y="3139441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952691" y="3454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77559" y="34164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7583" y="313944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634258" y="3454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59126" y="341644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7200" y="323588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74" name="Left-Right Arrow 73"/>
          <p:cNvSpPr/>
          <p:nvPr/>
        </p:nvSpPr>
        <p:spPr>
          <a:xfrm rot="19800000">
            <a:off x="1861239" y="3390475"/>
            <a:ext cx="340327" cy="111887"/>
          </a:xfrm>
          <a:prstGeom prst="left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1700968" y="3793876"/>
            <a:ext cx="464311" cy="49656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2368179" y="3923060"/>
            <a:ext cx="263501" cy="2693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993911" y="3804907"/>
            <a:ext cx="455795" cy="4819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25200" y="38767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332461" y="3876738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677" y="3895033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74943" y="431374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31859" y="43137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409235" y="38870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73781" y="374662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45368" y="4051114"/>
            <a:ext cx="3597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73781" y="400724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85372" y="37371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749215" y="4041589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85372" y="399772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84961" y="4313746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48110" y="4313746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55187" y="43137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966032" y="4313746"/>
            <a:ext cx="786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69900" y="431374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63939" y="4328875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82771" y="3870965"/>
            <a:ext cx="487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Let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8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7" grpId="3" animBg="1"/>
      <p:bldP spid="57" grpId="4" animBg="1"/>
      <p:bldP spid="30" grpId="0" animBg="1"/>
      <p:bldP spid="30" grpId="1" animBg="1"/>
      <p:bldP spid="27" grpId="0" animBg="1"/>
      <p:bldP spid="27" grpId="1" animBg="1"/>
      <p:bldP spid="27" grpId="2" animBg="1"/>
      <p:bldP spid="27" grpId="3" animBg="1"/>
      <p:bldP spid="27" grpId="4" animBg="1"/>
      <p:bldP spid="26" grpId="0" animBg="1"/>
      <p:bldP spid="26" grpId="1" animBg="1"/>
      <p:bldP spid="26" grpId="2" animBg="1"/>
      <p:bldP spid="26" grpId="3" animBg="1"/>
      <p:bldP spid="26" grpId="4" animBg="1"/>
      <p:bldP spid="25" grpId="0" animBg="1"/>
      <p:bldP spid="25" grpId="1" animBg="1"/>
      <p:bldP spid="24" grpId="0" animBg="1"/>
      <p:bldP spid="24" grpId="1" animBg="1"/>
      <p:bldP spid="28" grpId="0"/>
      <p:bldP spid="31" grpId="0"/>
      <p:bldP spid="36" grpId="0"/>
      <p:bldP spid="37" grpId="0"/>
      <p:bldP spid="38" grpId="0"/>
      <p:bldP spid="40" grpId="0"/>
      <p:bldP spid="41" grpId="0"/>
      <p:bldP spid="42" grpId="0"/>
      <p:bldP spid="45" grpId="0" animBg="1"/>
      <p:bldP spid="45" grpId="1" animBg="1"/>
      <p:bldP spid="48" grpId="0" animBg="1"/>
      <p:bldP spid="48" grpId="1" animBg="1"/>
      <p:bldP spid="58" grpId="0"/>
      <p:bldP spid="60" grpId="0"/>
      <p:bldP spid="61" grpId="0"/>
      <p:bldP spid="63" grpId="0"/>
      <p:bldP spid="64" grpId="0"/>
      <p:bldP spid="66" grpId="0"/>
      <p:bldP spid="67" grpId="0"/>
      <p:bldP spid="69" grpId="0"/>
      <p:bldP spid="70" grpId="0"/>
      <p:bldP spid="72" grpId="0"/>
      <p:bldP spid="73" grpId="0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1178019" y="3202414"/>
            <a:ext cx="1870941" cy="285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167858" y="2446297"/>
            <a:ext cx="2272090" cy="285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>
            <a:off x="7121853" y="1156533"/>
            <a:ext cx="1536192" cy="1472184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116837" y="2457756"/>
            <a:ext cx="157002" cy="158697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03" name="Isosceles Triangle 102"/>
          <p:cNvSpPr/>
          <p:nvPr/>
        </p:nvSpPr>
        <p:spPr>
          <a:xfrm>
            <a:off x="5774242" y="1711906"/>
            <a:ext cx="950976" cy="91440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67769" y="2511183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74955" y="1120698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31871" y="11206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884973" y="1120698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487834" y="1120698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94911" y="11206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105756" y="1120698"/>
            <a:ext cx="743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649213" y="1120698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61817" y="1736798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i="1" dirty="0" err="1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83653" y="17367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791190" y="1736798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i="1" dirty="0" err="1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15939" y="17367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21358" y="1736798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83186" y="1420457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83653" y="14204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801781" y="1420457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AC²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05386" y="14204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34407" y="1420457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993346" y="1420457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Pythagoras theorem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83653" y="24225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771043" y="2402566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144830" y="2422525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3685" y="173679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33685" y="242252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398656" y="243752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97072" y="2874591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97539" y="28745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815667" y="2874591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PR²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269032" y="28745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42789" y="2874591"/>
            <a:ext cx="590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993346" y="2874591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Pythagoras theorem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80347" y="3611052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Now,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97279" y="353268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1328496" y="3848238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64709" y="380975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807809" y="36789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2107066" y="3848238"/>
            <a:ext cx="15180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054185" y="352438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782137" y="848754"/>
            <a:ext cx="2067780" cy="604794"/>
            <a:chOff x="5023988" y="-125706"/>
            <a:chExt cx="2067780" cy="604794"/>
          </a:xfrm>
        </p:grpSpPr>
        <p:sp>
          <p:nvSpPr>
            <p:cNvPr id="178" name="Rectangle 177"/>
            <p:cNvSpPr/>
            <p:nvPr/>
          </p:nvSpPr>
          <p:spPr>
            <a:xfrm>
              <a:off x="5023988" y="-93386"/>
              <a:ext cx="2019056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053833" y="1393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211399" y="13932"/>
              <a:ext cx="8803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 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29875" y="2030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045225" y="-120089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116812" y="184400"/>
              <a:ext cx="359744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5045225" y="140534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53761" y="-12570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5717604" y="178783"/>
              <a:ext cx="352655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5653761" y="134917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01108" y="844643"/>
            <a:ext cx="2340534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81806" y="1420465"/>
            <a:ext cx="1336067" cy="1555599"/>
            <a:chOff x="5581806" y="1420465"/>
            <a:chExt cx="1336067" cy="1555599"/>
          </a:xfrm>
        </p:grpSpPr>
        <p:grpSp>
          <p:nvGrpSpPr>
            <p:cNvPr id="9" name="Group 8"/>
            <p:cNvGrpSpPr/>
            <p:nvPr/>
          </p:nvGrpSpPr>
          <p:grpSpPr>
            <a:xfrm>
              <a:off x="5581806" y="1420465"/>
              <a:ext cx="1303467" cy="1555599"/>
              <a:chOff x="5217594" y="1036856"/>
              <a:chExt cx="1805733" cy="2155059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348833" y="272289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6537" y="270857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" name="Arc 9"/>
            <p:cNvSpPr/>
            <p:nvPr/>
          </p:nvSpPr>
          <p:spPr>
            <a:xfrm rot="14567269">
              <a:off x="6469970" y="2424223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35483" y="869327"/>
            <a:ext cx="1960789" cy="2095533"/>
            <a:chOff x="6835483" y="869327"/>
            <a:chExt cx="1960789" cy="2095533"/>
          </a:xfrm>
        </p:grpSpPr>
        <p:grpSp>
          <p:nvGrpSpPr>
            <p:cNvPr id="17" name="Group 16"/>
            <p:cNvGrpSpPr/>
            <p:nvPr/>
          </p:nvGrpSpPr>
          <p:grpSpPr>
            <a:xfrm>
              <a:off x="6835483" y="869327"/>
              <a:ext cx="1883662" cy="2095533"/>
              <a:chOff x="5240956" y="1217547"/>
              <a:chExt cx="1613889" cy="1795416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482170" y="2575871"/>
                <a:ext cx="141020" cy="142444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40956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833" y="2722896"/>
                <a:ext cx="295561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56537" y="2708577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8" name="Arc 17"/>
            <p:cNvSpPr/>
            <p:nvPr/>
          </p:nvSpPr>
          <p:spPr>
            <a:xfrm rot="14553489">
              <a:off x="8348369" y="2411428"/>
              <a:ext cx="469232" cy="426575"/>
            </a:xfrm>
            <a:prstGeom prst="arc">
              <a:avLst>
                <a:gd name="adj1" fmla="val 17854073"/>
                <a:gd name="adj2" fmla="val 2116802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4589" y="109055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135338" y="3175718"/>
            <a:ext cx="590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33313" y="31757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840850" y="317571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308397" y="317571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513816" y="317571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33685" y="317571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077509" y="3175718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087" y="538703"/>
            <a:ext cx="6699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 angles such that sin B = sin Q, then </a:t>
            </a:r>
          </a:p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prove that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05226" y="240256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629667" y="240256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3854" y="2402566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360514" y="352438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84955" y="352438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69142" y="3524389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17624" y="380975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42065" y="38097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926252" y="3809758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3685" y="427878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64917" y="413251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296134" y="4448064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232347" y="440958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75447" y="42787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011171" y="4278787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21845" y="205655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583653" y="205655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791190" y="2056559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547838" y="205655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21358" y="2056559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33685" y="205655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062570" y="205655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018882" y="2056559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2310452" y="3949606"/>
            <a:ext cx="1046601" cy="161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2448245" y="3619162"/>
            <a:ext cx="1046601" cy="161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3730447" y="3696780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Dividing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(iii) and (iv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0" grpId="2" animBg="1"/>
      <p:bldP spid="103" grpId="0" animBg="1"/>
      <p:bldP spid="103" grpId="1" animBg="1"/>
      <p:bldP spid="104" grpId="0" animBg="1"/>
      <p:bldP spid="104" grpId="1" animBg="1"/>
      <p:bldP spid="104" grpId="2" animBg="1"/>
      <p:bldP spid="114" grpId="0"/>
      <p:bldP spid="115" grpId="0"/>
      <p:bldP spid="116" grpId="0"/>
      <p:bldP spid="117" grpId="0"/>
      <p:bldP spid="118" grpId="0"/>
      <p:bldP spid="123" grpId="0"/>
      <p:bldP spid="124" grpId="0"/>
      <p:bldP spid="125" grpId="0"/>
      <p:bldP spid="126" grpId="0"/>
      <p:bldP spid="127" grpId="0"/>
      <p:bldP spid="128" grpId="0"/>
      <p:bldP spid="131" grpId="0"/>
      <p:bldP spid="132" grpId="0"/>
      <p:bldP spid="133" grpId="0"/>
      <p:bldP spid="137" grpId="0"/>
      <p:bldP spid="139" grpId="0"/>
      <p:bldP spid="141" grpId="0"/>
      <p:bldP spid="143" grpId="0"/>
      <p:bldP spid="144" grpId="0"/>
      <p:bldP spid="145" grpId="0"/>
      <p:bldP spid="146" grpId="0"/>
      <p:bldP spid="147" grpId="0"/>
      <p:bldP spid="148" grpId="0"/>
      <p:bldP spid="157" grpId="0"/>
      <p:bldP spid="158" grpId="0"/>
      <p:bldP spid="160" grpId="0"/>
      <p:bldP spid="161" grpId="0"/>
      <p:bldP spid="164" grpId="0"/>
      <p:bldP spid="219" grpId="0"/>
      <p:bldP spid="220" grpId="0"/>
      <p:bldP spid="221" grpId="0"/>
      <p:bldP spid="222" grpId="0"/>
      <p:bldP spid="223" grpId="0"/>
      <p:bldP spid="224" grpId="0"/>
      <p:bldP spid="230" grpId="0"/>
      <p:bldP spid="102" grpId="0"/>
      <p:bldP spid="105" grpId="0"/>
      <p:bldP spid="106" grpId="0"/>
      <p:bldP spid="119" grpId="0"/>
      <p:bldP spid="120" grpId="0"/>
      <p:bldP spid="121" grpId="0"/>
      <p:bldP spid="122" grpId="0"/>
      <p:bldP spid="129" grpId="0"/>
      <p:bldP spid="130" grpId="0"/>
      <p:bldP spid="150" grpId="0"/>
      <p:bldP spid="151" grpId="0"/>
      <p:bldP spid="153" grpId="0"/>
      <p:bldP spid="154" grpId="0"/>
      <p:bldP spid="156" grpId="0"/>
      <p:bldP spid="163" grpId="0"/>
      <p:bldP spid="165" grpId="0"/>
      <p:bldP spid="166" grpId="0"/>
      <p:bldP spid="167" grpId="0"/>
      <p:bldP spid="168" grpId="0"/>
      <p:bldP spid="170" grpId="0"/>
      <p:bldP spid="171" grpId="0"/>
      <p:bldP spid="188" grpId="0"/>
      <p:bldP spid="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4782137" y="848754"/>
            <a:ext cx="2067780" cy="604794"/>
            <a:chOff x="5023988" y="-125706"/>
            <a:chExt cx="2067780" cy="604794"/>
          </a:xfrm>
        </p:grpSpPr>
        <p:sp>
          <p:nvSpPr>
            <p:cNvPr id="178" name="Rectangle 177"/>
            <p:cNvSpPr/>
            <p:nvPr/>
          </p:nvSpPr>
          <p:spPr>
            <a:xfrm>
              <a:off x="5023988" y="-93386"/>
              <a:ext cx="2019056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053833" y="1393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211399" y="13932"/>
              <a:ext cx="8803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 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29875" y="2030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045225" y="-120089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116812" y="184400"/>
              <a:ext cx="359744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5045225" y="140534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53761" y="-12570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5717604" y="178783"/>
              <a:ext cx="352655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5653761" y="134917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01108" y="844643"/>
            <a:ext cx="2340534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81806" y="1420465"/>
            <a:ext cx="1336067" cy="1515407"/>
            <a:chOff x="5581806" y="1420465"/>
            <a:chExt cx="1336067" cy="1515407"/>
          </a:xfrm>
        </p:grpSpPr>
        <p:grpSp>
          <p:nvGrpSpPr>
            <p:cNvPr id="9" name="Group 8"/>
            <p:cNvGrpSpPr/>
            <p:nvPr/>
          </p:nvGrpSpPr>
          <p:grpSpPr>
            <a:xfrm>
              <a:off x="5581806" y="1420465"/>
              <a:ext cx="1323563" cy="1515407"/>
              <a:chOff x="5217594" y="1036856"/>
              <a:chExt cx="1833573" cy="2099379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65314" y="266721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84377" y="265289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" name="Arc 9"/>
            <p:cNvSpPr/>
            <p:nvPr/>
          </p:nvSpPr>
          <p:spPr>
            <a:xfrm rot="14567269">
              <a:off x="6469970" y="2424223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25915" y="889423"/>
            <a:ext cx="1883662" cy="2028581"/>
            <a:chOff x="6925915" y="889423"/>
            <a:chExt cx="1883662" cy="2028581"/>
          </a:xfrm>
        </p:grpSpPr>
        <p:grpSp>
          <p:nvGrpSpPr>
            <p:cNvPr id="17" name="Group 16"/>
            <p:cNvGrpSpPr/>
            <p:nvPr/>
          </p:nvGrpSpPr>
          <p:grpSpPr>
            <a:xfrm>
              <a:off x="6925915" y="889423"/>
              <a:ext cx="1883662" cy="2028581"/>
              <a:chOff x="5318437" y="1234765"/>
              <a:chExt cx="1613889" cy="173805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482170" y="2575871"/>
                <a:ext cx="141020" cy="142444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18437" y="1234765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833" y="2679851"/>
                <a:ext cx="295561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34018" y="2682750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8" name="Arc 17"/>
            <p:cNvSpPr/>
            <p:nvPr/>
          </p:nvSpPr>
          <p:spPr>
            <a:xfrm rot="14553489">
              <a:off x="8348369" y="2411428"/>
              <a:ext cx="469232" cy="426575"/>
            </a:xfrm>
            <a:prstGeom prst="arc">
              <a:avLst>
                <a:gd name="adj1" fmla="val 17854073"/>
                <a:gd name="adj2" fmla="val 2116802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4589" y="109055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087" y="538703"/>
            <a:ext cx="6769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 angles such that sin B = sin Q, then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285750" indent="-285750" defTabSz="457200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prove that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 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0347" y="14539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80994" y="1307662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332414" y="1623216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268972" y="158473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807809" y="14539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043533" y="1453939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0347" y="205243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94157" y="190615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300693" y="2221712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282135" y="2183232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07809" y="20524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033915" y="2052435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542346" y="2052435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…(v)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10061" y="2518119"/>
            <a:ext cx="2234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294157" y="2830770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1300693" y="3146324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95760" y="310784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79528" y="29762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084957" y="283077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2091493" y="3146324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086560" y="310784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570328" y="29762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833440" y="2830770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839976" y="3146324"/>
            <a:ext cx="4713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835043" y="310784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491140" y="2976283"/>
            <a:ext cx="21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…[From 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and (v)]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80347" y="344639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10061" y="3446398"/>
            <a:ext cx="1576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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448322" y="3446398"/>
            <a:ext cx="3254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(By SSS similarity criterion)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80347" y="37849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10061" y="3784952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208512" y="37849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423509" y="3784952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448322" y="3784952"/>
            <a:ext cx="4916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…(Corresponding angles of similar triangles)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187074" y="2052435"/>
            <a:ext cx="2440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(Taking square roots)</a:t>
            </a:r>
            <a:endParaRPr lang="en-US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8" grpId="0"/>
      <p:bldP spid="149" grpId="0"/>
      <p:bldP spid="163" grpId="0"/>
      <p:bldP spid="165" grpId="0"/>
      <p:bldP spid="166" grpId="0"/>
      <p:bldP spid="168" grpId="0"/>
      <p:bldP spid="170" grpId="0"/>
      <p:bldP spid="171" grpId="0"/>
      <p:bldP spid="172" grpId="0"/>
      <p:bldP spid="174" grpId="0"/>
      <p:bldP spid="176" grpId="0"/>
      <p:bldP spid="188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smtClean="0"/>
              <a:t>Module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65005" y="840802"/>
            <a:ext cx="1675226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01546" y="579708"/>
            <a:ext cx="1486687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087" y="538703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 and B are acute angles such that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= tan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prove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1604" y="2619904"/>
            <a:ext cx="1383775" cy="5188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34651" y="2052869"/>
            <a:ext cx="1397613" cy="49366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1217" y="1701235"/>
            <a:ext cx="1537374" cy="2660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rot="6300000">
            <a:off x="5536786" y="1582294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6300000">
            <a:off x="6878273" y="989032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589" y="114300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2107" y="1131716"/>
            <a:ext cx="6656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BPQ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which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M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90º, 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 are acute.</a:t>
            </a:r>
          </a:p>
          <a:p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8662" y="1657156"/>
            <a:ext cx="1590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87567" y="1687933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Given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67078" y="1472913"/>
            <a:ext cx="1318195" cy="1555599"/>
            <a:chOff x="5567078" y="1420465"/>
            <a:chExt cx="1318195" cy="1555599"/>
          </a:xfrm>
        </p:grpSpPr>
        <p:grpSp>
          <p:nvGrpSpPr>
            <p:cNvPr id="21" name="Group 20"/>
            <p:cNvGrpSpPr/>
            <p:nvPr/>
          </p:nvGrpSpPr>
          <p:grpSpPr>
            <a:xfrm>
              <a:off x="5581806" y="1420465"/>
              <a:ext cx="1303467" cy="1555599"/>
              <a:chOff x="5217594" y="1036856"/>
              <a:chExt cx="1805733" cy="2155059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348833" y="2722897"/>
                <a:ext cx="52230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M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56537" y="270857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2" name="Arc 21"/>
            <p:cNvSpPr/>
            <p:nvPr/>
          </p:nvSpPr>
          <p:spPr>
            <a:xfrm rot="6300000">
              <a:off x="5545750" y="1531126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08565" y="921775"/>
            <a:ext cx="1810580" cy="2095533"/>
            <a:chOff x="6908565" y="869327"/>
            <a:chExt cx="1810580" cy="2095533"/>
          </a:xfrm>
        </p:grpSpPr>
        <p:grpSp>
          <p:nvGrpSpPr>
            <p:cNvPr id="29" name="Group 28"/>
            <p:cNvGrpSpPr/>
            <p:nvPr/>
          </p:nvGrpSpPr>
          <p:grpSpPr>
            <a:xfrm>
              <a:off x="6946011" y="869327"/>
              <a:ext cx="1773134" cy="2095533"/>
              <a:chOff x="5335655" y="1217547"/>
              <a:chExt cx="1519190" cy="1795416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482170" y="2551041"/>
                <a:ext cx="141623" cy="16920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35655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48833" y="2722896"/>
                <a:ext cx="274960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56537" y="2708577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0" name="Arc 29"/>
            <p:cNvSpPr/>
            <p:nvPr/>
          </p:nvSpPr>
          <p:spPr>
            <a:xfrm rot="6300000">
              <a:off x="6887237" y="937864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2139967" y="2316926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5841" y="2006283"/>
            <a:ext cx="59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85841" y="2263468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8750" y="213961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=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146063" y="2883854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1937" y="2573211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91937" y="2830396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4846" y="2706547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96535" y="332875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5802" y="3191889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987422" y="3506764"/>
            <a:ext cx="387921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9619" y="346889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7106" y="3191889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683781" y="3506764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08649" y="346889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7200" y="328832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60" name="Left-Right Arrow 59"/>
          <p:cNvSpPr/>
          <p:nvPr/>
        </p:nvSpPr>
        <p:spPr>
          <a:xfrm rot="19800000">
            <a:off x="1368087" y="3442923"/>
            <a:ext cx="340327" cy="111887"/>
          </a:xfrm>
          <a:prstGeom prst="left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V="1">
            <a:off x="6245488" y="2202895"/>
            <a:ext cx="0" cy="968634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 rot="14563160" flipH="1">
            <a:off x="5769780" y="2269502"/>
            <a:ext cx="583987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769649" y="1767554"/>
            <a:ext cx="0" cy="918157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rved Right Arrow 105"/>
          <p:cNvSpPr/>
          <p:nvPr/>
        </p:nvSpPr>
        <p:spPr>
          <a:xfrm rot="19541044" flipH="1">
            <a:off x="7488241" y="1624151"/>
            <a:ext cx="145188" cy="951602"/>
          </a:xfrm>
          <a:prstGeom prst="downArrow">
            <a:avLst/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16200000" flipV="1">
            <a:off x="7868277" y="1903598"/>
            <a:ext cx="0" cy="153567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7108525" y="1191171"/>
            <a:ext cx="0" cy="148134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263358" y="2173792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252069" y="1699000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264182" y="2740567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085841" y="1702179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99631" y="407448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96535" y="40664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61081" y="3926073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32668" y="4230562"/>
            <a:ext cx="3597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61081" y="418669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72672" y="391654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736515" y="4221037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72672" y="417717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Curved Right Arrow 105"/>
          <p:cNvSpPr/>
          <p:nvPr/>
        </p:nvSpPr>
        <p:spPr>
          <a:xfrm rot="19541044" flipH="1">
            <a:off x="5770971" y="2094183"/>
            <a:ext cx="212570" cy="40357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Curved Right Arrow 105"/>
          <p:cNvSpPr/>
          <p:nvPr/>
        </p:nvSpPr>
        <p:spPr>
          <a:xfrm rot="19541044" flipH="1">
            <a:off x="7032195" y="1532897"/>
            <a:ext cx="414239" cy="865094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4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6" grpId="0"/>
      <p:bldP spid="18" grpId="0"/>
      <p:bldP spid="19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7" grpId="0"/>
      <p:bldP spid="49" grpId="0"/>
      <p:bldP spid="50" grpId="0"/>
      <p:bldP spid="52" grpId="0"/>
      <p:bldP spid="59" grpId="0"/>
      <p:bldP spid="60" grpId="0" animBg="1"/>
      <p:bldP spid="60" grpId="1" animBg="1"/>
      <p:bldP spid="62" grpId="0" animBg="1"/>
      <p:bldP spid="62" grpId="1" animBg="1"/>
      <p:bldP spid="64" grpId="0" animBg="1"/>
      <p:bldP spid="64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8" grpId="4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0" grpId="3" animBg="1"/>
      <p:bldP spid="70" grpId="4" animBg="1"/>
      <p:bldP spid="76" grpId="0"/>
      <p:bldP spid="79" grpId="0"/>
      <p:bldP spid="80" grpId="0"/>
      <p:bldP spid="82" grpId="0"/>
      <p:bldP spid="83" grpId="0"/>
      <p:bldP spid="85" grpId="0"/>
      <p:bldP spid="94" grpId="0" animBg="1"/>
      <p:bldP spid="94" grpId="1" animBg="1"/>
      <p:bldP spid="95" grpId="0" animBg="1"/>
      <p:bldP spid="9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Isosceles Triangle 259"/>
          <p:cNvSpPr/>
          <p:nvPr/>
        </p:nvSpPr>
        <p:spPr>
          <a:xfrm>
            <a:off x="7132739" y="1309901"/>
            <a:ext cx="1536192" cy="1472184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7128500" y="2573912"/>
            <a:ext cx="155448" cy="192024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64" name="Isosceles Triangle 263"/>
          <p:cNvSpPr/>
          <p:nvPr/>
        </p:nvSpPr>
        <p:spPr>
          <a:xfrm>
            <a:off x="5785128" y="1865274"/>
            <a:ext cx="950976" cy="91440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5788929" y="2664551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787221" y="2864629"/>
            <a:ext cx="2490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31" name="Group 330"/>
          <p:cNvGrpSpPr/>
          <p:nvPr/>
        </p:nvGrpSpPr>
        <p:grpSpPr>
          <a:xfrm>
            <a:off x="4824553" y="1002122"/>
            <a:ext cx="2018268" cy="604794"/>
            <a:chOff x="5002968" y="-125706"/>
            <a:chExt cx="2018268" cy="604794"/>
          </a:xfrm>
        </p:grpSpPr>
        <p:sp>
          <p:nvSpPr>
            <p:cNvPr id="332" name="Rectangle 331"/>
            <p:cNvSpPr/>
            <p:nvPr/>
          </p:nvSpPr>
          <p:spPr>
            <a:xfrm>
              <a:off x="5002968" y="-93386"/>
              <a:ext cx="2018268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211399" y="13932"/>
              <a:ext cx="6655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429875" y="2030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045225" y="-120089"/>
              <a:ext cx="529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MN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5116812" y="184400"/>
              <a:ext cx="359744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5045225" y="140534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653761" y="-125706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40" name="Straight Connector 339"/>
            <p:cNvCxnSpPr/>
            <p:nvPr/>
          </p:nvCxnSpPr>
          <p:spPr>
            <a:xfrm>
              <a:off x="5717604" y="178783"/>
              <a:ext cx="352655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5664647" y="134917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819661" y="582174"/>
            <a:ext cx="1242888" cy="24531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047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anose="02050604050505020204" pitchFamily="18" charset="0"/>
              </a:rPr>
              <a:t>Example:</a:t>
            </a:r>
            <a:endParaRPr lang="en-US" sz="1400" b="1" u="sng" dirty="0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087" y="538703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 and B are acute angles such that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A = tan B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then prove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589" y="125446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67078" y="1565379"/>
            <a:ext cx="1318195" cy="1555599"/>
            <a:chOff x="5567078" y="1420465"/>
            <a:chExt cx="1318195" cy="1555599"/>
          </a:xfrm>
        </p:grpSpPr>
        <p:grpSp>
          <p:nvGrpSpPr>
            <p:cNvPr id="21" name="Group 20"/>
            <p:cNvGrpSpPr/>
            <p:nvPr/>
          </p:nvGrpSpPr>
          <p:grpSpPr>
            <a:xfrm>
              <a:off x="5581806" y="1420465"/>
              <a:ext cx="1303467" cy="1555599"/>
              <a:chOff x="5217594" y="1036856"/>
              <a:chExt cx="1805733" cy="2155059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348833" y="2722897"/>
                <a:ext cx="52230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M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56537" y="270857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2" name="Arc 21"/>
            <p:cNvSpPr/>
            <p:nvPr/>
          </p:nvSpPr>
          <p:spPr>
            <a:xfrm rot="6300000">
              <a:off x="5545750" y="1531126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483" y="1014241"/>
            <a:ext cx="1883662" cy="2095533"/>
            <a:chOff x="6835483" y="869327"/>
            <a:chExt cx="1883662" cy="2095533"/>
          </a:xfrm>
        </p:grpSpPr>
        <p:grpSp>
          <p:nvGrpSpPr>
            <p:cNvPr id="29" name="Group 28"/>
            <p:cNvGrpSpPr/>
            <p:nvPr/>
          </p:nvGrpSpPr>
          <p:grpSpPr>
            <a:xfrm>
              <a:off x="6835483" y="869327"/>
              <a:ext cx="1883662" cy="2095533"/>
              <a:chOff x="5240956" y="1217547"/>
              <a:chExt cx="1613889" cy="1795416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482170" y="2551041"/>
                <a:ext cx="141623" cy="16920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40956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48833" y="2722896"/>
                <a:ext cx="274960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56537" y="2708577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0" name="Arc 29"/>
            <p:cNvSpPr/>
            <p:nvPr/>
          </p:nvSpPr>
          <p:spPr>
            <a:xfrm rot="6300000">
              <a:off x="6887237" y="937864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1528750" y="20692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8194" y="192887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119781" y="2233364"/>
            <a:ext cx="3597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48194" y="218949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59785" y="191935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823628" y="2223839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59785" y="217997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24071" y="2479185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28515" y="1953355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549430" y="24952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852036" y="2476703"/>
            <a:ext cx="478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737079" y="2444797"/>
            <a:ext cx="125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[Each 90º]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9353" y="284408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32251" y="1608374"/>
            <a:ext cx="2490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AMN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BPQ,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81673" y="2869730"/>
            <a:ext cx="2863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By SAS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similarity criterion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7643" y="323278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787694" y="3234138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Corresponding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angles of </a:t>
            </a:r>
            <a:endParaRPr lang="en-US" sz="1400" b="1" i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similar triangles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112087" y="3248025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537446" y="32641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840052" y="3245543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805211" y="1029099"/>
            <a:ext cx="2026468" cy="5642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4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0" grpId="1" animBg="1"/>
      <p:bldP spid="261" grpId="0" animBg="1"/>
      <p:bldP spid="261" grpId="1" animBg="1"/>
      <p:bldP spid="261" grpId="2" animBg="1"/>
      <p:bldP spid="264" grpId="0" animBg="1"/>
      <p:bldP spid="264" grpId="1" animBg="1"/>
      <p:bldP spid="265" grpId="0" animBg="1"/>
      <p:bldP spid="265" grpId="1" animBg="1"/>
      <p:bldP spid="265" grpId="2" animBg="1"/>
      <p:bldP spid="294" grpId="0"/>
      <p:bldP spid="110" grpId="0"/>
      <p:bldP spid="111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9" grpId="0"/>
      <p:bldP spid="133" grpId="0"/>
      <p:bldP spid="134" grpId="0"/>
      <p:bldP spid="135" grpId="0"/>
      <p:bldP spid="136" grpId="0" animBg="1"/>
      <p:bldP spid="13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451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263" y="3643558"/>
            <a:ext cx="4005058" cy="33855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113" y="557326"/>
            <a:ext cx="8431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Q.11)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State whether the following are true or false. Justify your answer.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623888" indent="-62388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(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 The value of tan A is always less than 1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25502" y="1463069"/>
                <a:ext cx="40543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Consider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Symbol" pitchFamily="18" charset="2"/>
                  </a:rPr>
                  <a:t>D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ABC in which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prstClr val="white"/>
                        </a:solidFill>
                        <a:latin typeface="Cambria Math"/>
                        <a:sym typeface="Symbol"/>
                      </a:rPr>
                      <m:t></m:t>
                    </m:r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/>
                  </a:rPr>
                  <a:t>ABC = 90º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02" y="1463069"/>
                <a:ext cx="4054315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02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93663" y="194353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A 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56212" y="2134927"/>
            <a:ext cx="36576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5176" y="1824284"/>
            <a:ext cx="618609" cy="34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5177" y="2106295"/>
            <a:ext cx="556283" cy="34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455" y="1152183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0912" y="3284323"/>
            <a:ext cx="3972407" cy="33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A is not always less than 1.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0104" y="3643557"/>
            <a:ext cx="403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Hence, the given statement is false.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8320" y="3274116"/>
            <a:ext cx="401705" cy="34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5537561" y="1066799"/>
            <a:ext cx="2679340" cy="3055020"/>
            <a:chOff x="6235653" y="1020594"/>
            <a:chExt cx="3038491" cy="1931973"/>
          </a:xfrm>
        </p:grpSpPr>
        <p:sp>
          <p:nvSpPr>
            <p:cNvPr id="19" name="Rectangle 18"/>
            <p:cNvSpPr/>
            <p:nvPr/>
          </p:nvSpPr>
          <p:spPr>
            <a:xfrm>
              <a:off x="6253378" y="2521572"/>
              <a:ext cx="380557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43635" y="2521572"/>
              <a:ext cx="380557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35653" y="1020594"/>
              <a:ext cx="384437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415707" y="1201564"/>
              <a:ext cx="2858437" cy="1751003"/>
              <a:chOff x="6415707" y="1201564"/>
              <a:chExt cx="2858437" cy="175100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415707" y="2442524"/>
                <a:ext cx="153209" cy="104643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Arc 25"/>
              <p:cNvSpPr/>
              <p:nvPr/>
            </p:nvSpPr>
            <p:spPr>
              <a:xfrm rot="18000000">
                <a:off x="8427723" y="2106147"/>
                <a:ext cx="687001" cy="1005840"/>
              </a:xfrm>
              <a:prstGeom prst="arc">
                <a:avLst>
                  <a:gd name="adj1" fmla="val 15180549"/>
                  <a:gd name="adj2" fmla="val 16773693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 rot="8886697" flipH="1">
            <a:off x="6358236" y="2818173"/>
            <a:ext cx="1631177" cy="214679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052317" y="1360189"/>
            <a:ext cx="0" cy="216011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62101" y="3497166"/>
            <a:ext cx="1896780" cy="1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Right Arrow 105"/>
          <p:cNvSpPr/>
          <p:nvPr/>
        </p:nvSpPr>
        <p:spPr>
          <a:xfrm rot="14442031" flipH="1">
            <a:off x="6745033" y="2890876"/>
            <a:ext cx="595623" cy="904682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26313" y="2354140"/>
            <a:ext cx="148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If BC &lt; AB,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2812" y="2354141"/>
            <a:ext cx="22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hen tan A &lt; 1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313" y="2658940"/>
            <a:ext cx="148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If BC = AB,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32812" y="2658941"/>
            <a:ext cx="22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hen tan A = 1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26313" y="2976440"/>
            <a:ext cx="148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If BC &gt; AB,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2812" y="2976441"/>
            <a:ext cx="22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hen tan A &gt; 1 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2" grpId="0"/>
      <p:bldP spid="13" grpId="0"/>
      <p:bldP spid="27" grpId="0"/>
      <p:bldP spid="33" grpId="0"/>
      <p:bldP spid="34" grpId="0"/>
      <p:bldP spid="35" grpId="0"/>
      <p:bldP spid="42" grpId="0"/>
      <p:bldP spid="43" grpId="0"/>
      <p:bldP spid="49" grpId="0"/>
      <p:bldP spid="56" grpId="0" animBg="1"/>
      <p:bldP spid="56" grpId="1" animBg="1"/>
      <p:bldP spid="59" grpId="0" animBg="1"/>
      <p:bldP spid="59" grpId="1" animBg="1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1180599" y="831732"/>
            <a:ext cx="1154294" cy="458099"/>
          </a:xfrm>
          <a:prstGeom prst="roundRect">
            <a:avLst>
              <a:gd name="adj" fmla="val 3504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 hidden="1"/>
          <p:cNvSpPr/>
          <p:nvPr/>
        </p:nvSpPr>
        <p:spPr>
          <a:xfrm>
            <a:off x="2101769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 hidden="1"/>
          <p:cNvSpPr/>
          <p:nvPr/>
        </p:nvSpPr>
        <p:spPr>
          <a:xfrm>
            <a:off x="1265406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9113" y="557326"/>
                <a:ext cx="8431638" cy="73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Q.11)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State </a:t>
                </a: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whether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the following are true or false. Justify your answer. </a:t>
                </a:r>
                <a:endParaRPr lang="en-US" sz="1600" b="1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  <a:p>
                <a:pPr marL="398463" indent="-398463">
                  <a:tabLst>
                    <a:tab pos="623888" algn="l"/>
                  </a:tabLst>
                </a:pP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  (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ii) sec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for some value of angle A. 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3" y="557326"/>
                <a:ext cx="8431638" cy="736099"/>
              </a:xfrm>
              <a:prstGeom prst="rect">
                <a:avLst/>
              </a:prstGeom>
              <a:blipFill rotWithShape="1">
                <a:blip r:embed="rId2"/>
                <a:stretch>
                  <a:fillRect l="-434" t="-2479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455" y="123256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</a:t>
            </a:r>
            <a:r>
              <a:rPr lang="en-US" sz="16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1524000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In a right angled triangle,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9059" y="4058248"/>
            <a:ext cx="4005058" cy="33855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900" y="4058247"/>
            <a:ext cx="403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true.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91861" y="1939139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ec A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96977" y="19483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5677" y="2339188"/>
            <a:ext cx="682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We know that hypotenuse is the longest side in a right angled triangle.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178" y="266938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878" y="2694788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sec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can never be less than 1.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0052" y="3123694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sec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847531" y="3309952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592" y="3017877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6399" y="3283314"/>
            <a:ext cx="54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63899" y="3143614"/>
            <a:ext cx="54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&gt; 1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178" y="3547253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0148" y="357265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sec A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851372" y="3790896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9133" y="3498821"/>
            <a:ext cx="57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50240" y="3764258"/>
            <a:ext cx="54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14706" y="3604598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or some angle A.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19389" y="1862744"/>
            <a:ext cx="2016121" cy="549952"/>
            <a:chOff x="2219389" y="1862744"/>
            <a:chExt cx="2016121" cy="54995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336000" y="2136766"/>
              <a:ext cx="189945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219389" y="2104507"/>
              <a:ext cx="2016121" cy="308189"/>
            </a:xfrm>
            <a:prstGeom prst="rect">
              <a:avLst/>
            </a:prstGeom>
          </p:spPr>
          <p:txBody>
            <a:bodyPr wrap="none" lIns="91849" tIns="45924" rIns="91849" bIns="45924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Adjacent side of </a:t>
              </a:r>
              <a:r>
                <a:rPr lang="en-US" sz="1400" b="1" dirty="0">
                  <a:solidFill>
                    <a:prstClr val="white"/>
                  </a:solidFill>
                  <a:latin typeface="Symbol" pitchFamily="18" charset="2"/>
                  <a:ea typeface="Verdana" pitchFamily="34" charset="0"/>
                  <a:cs typeface="Verdana" pitchFamily="34" charset="0"/>
                </a:rPr>
                <a:t>Ð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62711" y="1862744"/>
              <a:ext cx="1294770" cy="308189"/>
            </a:xfrm>
            <a:prstGeom prst="rect">
              <a:avLst/>
            </a:prstGeom>
          </p:spPr>
          <p:txBody>
            <a:bodyPr wrap="none" lIns="91849" tIns="45924" rIns="91849" bIns="45924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Hypotenuse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25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6" grpId="0" animBg="1"/>
      <p:bldP spid="66" grpId="1" animBg="1"/>
      <p:bldP spid="62" grpId="0" animBg="1"/>
      <p:bldP spid="62" grpId="1" animBg="1"/>
      <p:bldP spid="10" grpId="0"/>
      <p:bldP spid="11" grpId="0"/>
      <p:bldP spid="12" grpId="0" animBg="1"/>
      <p:bldP spid="13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 hidden="1"/>
          <p:cNvSpPr/>
          <p:nvPr/>
        </p:nvSpPr>
        <p:spPr>
          <a:xfrm>
            <a:off x="2101769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 hidden="1"/>
          <p:cNvSpPr/>
          <p:nvPr/>
        </p:nvSpPr>
        <p:spPr>
          <a:xfrm>
            <a:off x="1265406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113" y="557326"/>
            <a:ext cx="8431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Q.11)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State whether the following are true or false. Justify your answer.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398463" indent="-398463">
              <a:tabLst>
                <a:tab pos="623888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(iii) cos A is the abbreviation used for the cosecant of angle A.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900" y="1149495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1524000"/>
            <a:ext cx="5274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is the abbreviation used for cosine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848087"/>
            <a:ext cx="5341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bbreviation used for cosecant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is cosec A.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1759" y="2147486"/>
            <a:ext cx="4005058" cy="33855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600" y="2147485"/>
            <a:ext cx="403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false.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2" grpId="0" animBg="1"/>
      <p:bldP spid="62" grpId="1" animBg="1"/>
      <p:bldP spid="10" grpId="0"/>
      <p:bldP spid="6" grpId="0"/>
      <p:bldP spid="13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 hidden="1"/>
          <p:cNvSpPr/>
          <p:nvPr/>
        </p:nvSpPr>
        <p:spPr>
          <a:xfrm>
            <a:off x="2101769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 hidden="1"/>
          <p:cNvSpPr/>
          <p:nvPr/>
        </p:nvSpPr>
        <p:spPr>
          <a:xfrm>
            <a:off x="1265406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113" y="557326"/>
            <a:ext cx="8431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Q.11)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State whether the following are true or false. Justify your answer.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398463" indent="-398463">
              <a:tabLst>
                <a:tab pos="623888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(iv) cot A is the product of cot and A.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900" y="1149495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1524000"/>
            <a:ext cx="4580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ot A is not the product of  ‘cot’ 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848087"/>
            <a:ext cx="4538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‘cot’ separated from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has no meaning.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1759" y="2147486"/>
            <a:ext cx="4005058" cy="33855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600" y="2147485"/>
            <a:ext cx="403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false.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2" grpId="0" animBg="1"/>
      <p:bldP spid="62" grpId="1" animBg="1"/>
      <p:bldP spid="10" grpId="0"/>
      <p:bldP spid="11" grpId="0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 flipH="1">
            <a:off x="1154179" y="829559"/>
            <a:ext cx="1005840" cy="460272"/>
          </a:xfrm>
          <a:prstGeom prst="roundRect">
            <a:avLst>
              <a:gd name="adj" fmla="val 3504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 hidden="1"/>
          <p:cNvSpPr/>
          <p:nvPr/>
        </p:nvSpPr>
        <p:spPr>
          <a:xfrm>
            <a:off x="2101769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 hidden="1"/>
          <p:cNvSpPr/>
          <p:nvPr/>
        </p:nvSpPr>
        <p:spPr>
          <a:xfrm>
            <a:off x="1265406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9113" y="557326"/>
                <a:ext cx="8431638" cy="739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Q.11) </a:t>
                </a: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State whether the following are true or false. Justify your answer. </a:t>
                </a:r>
                <a:endParaRPr lang="en-US" sz="1600" b="1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  <a:p>
                <a:pPr marL="398463" indent="-398463">
                  <a:tabLst>
                    <a:tab pos="623888" algn="l"/>
                  </a:tabLst>
                </a:pPr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  (v) sin 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for some angle θ.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3" y="557326"/>
                <a:ext cx="8431638" cy="739370"/>
              </a:xfrm>
              <a:prstGeom prst="rect">
                <a:avLst/>
              </a:prstGeom>
              <a:blipFill rotWithShape="1">
                <a:blip r:embed="rId2"/>
                <a:stretch>
                  <a:fillRect l="-434" t="-2459"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900" y="1212995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Justification: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900" y="1524000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In a right angled triangle,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9059" y="4001686"/>
            <a:ext cx="3474720" cy="33855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900" y="400168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Hence, the given statement is false.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90335" y="2117912"/>
            <a:ext cx="17099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/>
          <p:nvPr/>
        </p:nvSpPr>
        <p:spPr>
          <a:xfrm>
            <a:off x="2285452" y="1835211"/>
            <a:ext cx="253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Opposite side of 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547606" y="209074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03840" y="1939139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4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96977" y="19483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5677" y="2339188"/>
            <a:ext cx="593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But, hypotenuse is the longest side in a right angled triangle.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178" y="266938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878" y="2694788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 can never be greater than 1.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3324" y="3101539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sin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=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728930" y="3259712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33842" y="2967637"/>
            <a:ext cx="31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27798" y="3233074"/>
            <a:ext cx="54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5298" y="3093374"/>
            <a:ext cx="54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&gt; 1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178" y="349069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022" y="3516091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s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 = 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709967" y="3734334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14879" y="3462355"/>
            <a:ext cx="31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08835" y="3707696"/>
            <a:ext cx="54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1323" y="3548036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 not possible for any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.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6" grpId="0" animBg="1"/>
      <p:bldP spid="66" grpId="1" animBg="1"/>
      <p:bldP spid="62" grpId="0" animBg="1"/>
      <p:bldP spid="62" grpId="1" animBg="1"/>
      <p:bldP spid="10" grpId="0"/>
      <p:bldP spid="11" grpId="0"/>
      <p:bldP spid="13" grpId="0" animBg="1"/>
      <p:bldP spid="14" grpId="0"/>
      <p:bldP spid="17" grpId="0"/>
      <p:bldP spid="18" grpId="0"/>
      <p:bldP spid="23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1024534" y="812093"/>
            <a:ext cx="2211105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241604" y="2567456"/>
            <a:ext cx="1383775" cy="5188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234651" y="2000421"/>
            <a:ext cx="1397613" cy="49366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231217" y="1648787"/>
            <a:ext cx="1537374" cy="2660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 hidden="1"/>
          <p:cNvSpPr/>
          <p:nvPr/>
        </p:nvSpPr>
        <p:spPr>
          <a:xfrm>
            <a:off x="2101769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 hidden="1"/>
          <p:cNvSpPr/>
          <p:nvPr/>
        </p:nvSpPr>
        <p:spPr>
          <a:xfrm>
            <a:off x="1265406" y="1645759"/>
            <a:ext cx="644513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25977" y="565460"/>
            <a:ext cx="1492935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6300000">
            <a:off x="5536786" y="1529846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 rot="6300000">
            <a:off x="6878273" y="936584"/>
            <a:ext cx="469232" cy="426575"/>
          </a:xfrm>
          <a:prstGeom prst="arc">
            <a:avLst>
              <a:gd name="adj1" fmla="val 17854073"/>
              <a:gd name="adj2" fmla="val 2062730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33173" y="571948"/>
            <a:ext cx="3200240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603" y="511708"/>
            <a:ext cx="7175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Q.6) If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 angles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such that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 = cos B, then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  <a:p>
            <a:pPr marL="511175" indent="-51117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	prove that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4589" y="109055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81962" y="1059169"/>
            <a:ext cx="5606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AMN 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BPQ in which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 =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90º,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are acute.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08662" y="1604708"/>
            <a:ext cx="1590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 = 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771" y="3881013"/>
            <a:ext cx="487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Let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67078" y="1420465"/>
            <a:ext cx="1318195" cy="1555599"/>
            <a:chOff x="5567078" y="1420465"/>
            <a:chExt cx="1318195" cy="1555599"/>
          </a:xfrm>
        </p:grpSpPr>
        <p:grpSp>
          <p:nvGrpSpPr>
            <p:cNvPr id="8" name="Group 7"/>
            <p:cNvGrpSpPr/>
            <p:nvPr/>
          </p:nvGrpSpPr>
          <p:grpSpPr>
            <a:xfrm>
              <a:off x="5581806" y="1420465"/>
              <a:ext cx="1303467" cy="1555599"/>
              <a:chOff x="5217594" y="1036856"/>
              <a:chExt cx="1805733" cy="2155059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48833" y="2722897"/>
                <a:ext cx="52230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M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56537" y="270857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6" name="Arc 25"/>
            <p:cNvSpPr/>
            <p:nvPr/>
          </p:nvSpPr>
          <p:spPr>
            <a:xfrm rot="6300000">
              <a:off x="5545750" y="1531126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8565" y="869327"/>
            <a:ext cx="1810580" cy="2095533"/>
            <a:chOff x="6908565" y="869327"/>
            <a:chExt cx="1810580" cy="2095533"/>
          </a:xfrm>
        </p:grpSpPr>
        <p:grpSp>
          <p:nvGrpSpPr>
            <p:cNvPr id="14" name="Group 13"/>
            <p:cNvGrpSpPr/>
            <p:nvPr/>
          </p:nvGrpSpPr>
          <p:grpSpPr>
            <a:xfrm>
              <a:off x="6915867" y="869327"/>
              <a:ext cx="1803278" cy="2095533"/>
              <a:chOff x="5309828" y="1217547"/>
              <a:chExt cx="1545017" cy="1795416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482170" y="2559650"/>
                <a:ext cx="156688" cy="156688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09828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48833" y="2722896"/>
                <a:ext cx="274960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56537" y="2708577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7" name="Arc 26"/>
            <p:cNvSpPr/>
            <p:nvPr/>
          </p:nvSpPr>
          <p:spPr>
            <a:xfrm rot="6300000">
              <a:off x="6887237" y="937864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2139967" y="2264478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5841" y="1953835"/>
            <a:ext cx="59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5841" y="2211020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8750" y="2087171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=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146063" y="2831406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1937" y="2520763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91937" y="2777948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4846" y="265409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96535" y="32763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45" y="3385870"/>
            <a:ext cx="219075" cy="17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853524" y="32962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5802" y="313944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987422" y="3454316"/>
            <a:ext cx="387921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9619" y="341644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7106" y="313944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683781" y="3454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08649" y="341644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84407" y="313944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459539" y="3454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84407" y="3416447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74431" y="3139441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41106" y="3454316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65974" y="341644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" y="323588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61" name="Left-Right Arrow 60"/>
          <p:cNvSpPr/>
          <p:nvPr/>
        </p:nvSpPr>
        <p:spPr>
          <a:xfrm rot="19800000">
            <a:off x="1368087" y="3390475"/>
            <a:ext cx="340327" cy="111887"/>
          </a:xfrm>
          <a:prstGeom prst="left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771401" y="1700201"/>
            <a:ext cx="1" cy="91002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900000" flipH="1" flipV="1">
            <a:off x="5660842" y="1846576"/>
            <a:ext cx="1148540" cy="639664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rved Right Arrow 105"/>
          <p:cNvSpPr/>
          <p:nvPr/>
        </p:nvSpPr>
        <p:spPr>
          <a:xfrm rot="19541044" flipH="1">
            <a:off x="7020589" y="1551127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7109827" y="1149915"/>
            <a:ext cx="0" cy="146114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097639" y="1135591"/>
            <a:ext cx="1554615" cy="148134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263358" y="2121344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252069" y="1646552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264182" y="2688119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085841" y="1649731"/>
            <a:ext cx="660366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1688268" y="3816624"/>
            <a:ext cx="464311" cy="49656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2355479" y="3945808"/>
            <a:ext cx="263501" cy="2693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981211" y="3827655"/>
            <a:ext cx="455795" cy="4819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112500" y="38994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19761" y="3899486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24977" y="391778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62243" y="4399994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419159" y="43999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96535" y="39097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61081" y="3769373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032668" y="4073862"/>
            <a:ext cx="3597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61081" y="4029996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2672" y="375984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736515" y="4064337"/>
            <a:ext cx="35265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72672" y="402047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72261" y="4399994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35410" y="4399994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42487" y="43999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953332" y="4399994"/>
            <a:ext cx="786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7200" y="439999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51239" y="4415123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Curved Right Arrow 105"/>
          <p:cNvSpPr/>
          <p:nvPr/>
        </p:nvSpPr>
        <p:spPr>
          <a:xfrm rot="19541044" flipH="1">
            <a:off x="5689276" y="1868044"/>
            <a:ext cx="313491" cy="513317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4" grpId="0" animBg="1"/>
      <p:bldP spid="74" grpId="1" animBg="1"/>
      <p:bldP spid="73" grpId="0" animBg="1"/>
      <p:bldP spid="73" grpId="1" animBg="1"/>
      <p:bldP spid="72" grpId="0" animBg="1"/>
      <p:bldP spid="72" grpId="1" animBg="1"/>
      <p:bldP spid="66" grpId="0" animBg="1"/>
      <p:bldP spid="66" grpId="1" animBg="1"/>
      <p:bldP spid="62" grpId="0" animBg="1"/>
      <p:bldP spid="62" grpId="1" animBg="1"/>
      <p:bldP spid="32" grpId="0" animBg="1"/>
      <p:bldP spid="32" grpId="1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25" grpId="0" animBg="1"/>
      <p:bldP spid="25" grpId="1" animBg="1"/>
      <p:bldP spid="20" grpId="0"/>
      <p:bldP spid="23" grpId="0"/>
      <p:bldP spid="24" grpId="0"/>
      <p:bldP spid="36" grpId="0"/>
      <p:bldP spid="37" grpId="0"/>
      <p:bldP spid="38" grpId="0"/>
      <p:bldP spid="41" grpId="0"/>
      <p:bldP spid="42" grpId="0"/>
      <p:bldP spid="43" grpId="0"/>
      <p:bldP spid="45" grpId="0"/>
      <p:bldP spid="47" grpId="0"/>
      <p:bldP spid="48" grpId="0"/>
      <p:bldP spid="50" grpId="0"/>
      <p:bldP spid="51" grpId="0"/>
      <p:bldP spid="53" grpId="0"/>
      <p:bldP spid="54" grpId="0"/>
      <p:bldP spid="56" grpId="0"/>
      <p:bldP spid="57" grpId="0"/>
      <p:bldP spid="59" grpId="0"/>
      <p:bldP spid="60" grpId="0"/>
      <p:bldP spid="61" grpId="0" animBg="1"/>
      <p:bldP spid="61" grpId="1" animBg="1"/>
      <p:bldP spid="67" grpId="0" animBg="1"/>
      <p:bldP spid="67" grpId="1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6" grpId="3" animBg="1"/>
      <p:bldP spid="76" grpId="4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8" grpId="4" animBg="1"/>
      <p:bldP spid="79" grpId="0" animBg="1"/>
      <p:bldP spid="79" grpId="1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7" grpId="0" animBg="1"/>
      <p:bldP spid="10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/>
          <p:nvPr/>
        </p:nvSpPr>
        <p:spPr>
          <a:xfrm>
            <a:off x="1024534" y="812093"/>
            <a:ext cx="2211105" cy="25025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244297" y="3238058"/>
            <a:ext cx="1889650" cy="25923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64202" y="2415652"/>
            <a:ext cx="2261221" cy="25923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>
            <a:off x="7121853" y="1156533"/>
            <a:ext cx="1536192" cy="1472184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117614" y="2430592"/>
            <a:ext cx="182880" cy="18288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189156" y="1154267"/>
            <a:ext cx="1212715" cy="285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477618" y="1144448"/>
            <a:ext cx="1212715" cy="285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Isosceles Triangle 133"/>
          <p:cNvSpPr/>
          <p:nvPr/>
        </p:nvSpPr>
        <p:spPr>
          <a:xfrm>
            <a:off x="5774242" y="1711906"/>
            <a:ext cx="950976" cy="91440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78043" y="2511183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90353" y="1561713"/>
            <a:ext cx="527381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4202" y="1546913"/>
            <a:ext cx="484232" cy="2628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anose="02050604050505020204" pitchFamily="18" charset="0"/>
              </a:rPr>
              <a:t>EXERCISE  8.1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603" y="511708"/>
            <a:ext cx="7175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Q.6) If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acute angles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such that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cos A = cos B, then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  <a:p>
            <a:pPr marL="511175" indent="-511175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	prove that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493" y="109055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67078" y="1420465"/>
            <a:ext cx="1318195" cy="1555599"/>
            <a:chOff x="5567078" y="1420465"/>
            <a:chExt cx="1318195" cy="1555599"/>
          </a:xfrm>
        </p:grpSpPr>
        <p:grpSp>
          <p:nvGrpSpPr>
            <p:cNvPr id="8" name="Group 7"/>
            <p:cNvGrpSpPr/>
            <p:nvPr/>
          </p:nvGrpSpPr>
          <p:grpSpPr>
            <a:xfrm>
              <a:off x="5581806" y="1420465"/>
              <a:ext cx="1303467" cy="1555599"/>
              <a:chOff x="5217594" y="1036856"/>
              <a:chExt cx="1805733" cy="2155059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482170" y="2542862"/>
                <a:ext cx="155780" cy="177385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17594" y="1036856"/>
                <a:ext cx="46012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48833" y="2722897"/>
                <a:ext cx="522306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M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56537" y="2708577"/>
                <a:ext cx="466790" cy="469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6" name="Arc 25"/>
            <p:cNvSpPr/>
            <p:nvPr/>
          </p:nvSpPr>
          <p:spPr>
            <a:xfrm rot="6300000">
              <a:off x="5545750" y="1531126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5483" y="869327"/>
            <a:ext cx="1883662" cy="2095533"/>
            <a:chOff x="6835483" y="869327"/>
            <a:chExt cx="1883662" cy="2095533"/>
          </a:xfrm>
        </p:grpSpPr>
        <p:grpSp>
          <p:nvGrpSpPr>
            <p:cNvPr id="14" name="Group 13"/>
            <p:cNvGrpSpPr/>
            <p:nvPr/>
          </p:nvGrpSpPr>
          <p:grpSpPr>
            <a:xfrm>
              <a:off x="6835483" y="869327"/>
              <a:ext cx="1883662" cy="2095533"/>
              <a:chOff x="5240956" y="1217547"/>
              <a:chExt cx="1613889" cy="1795416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5476009" y="1452196"/>
                <a:ext cx="1316182" cy="1264818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482170" y="2551471"/>
                <a:ext cx="156688" cy="156688"/>
              </a:xfrm>
              <a:custGeom>
                <a:avLst/>
                <a:gdLst>
                  <a:gd name="connsiteX0" fmla="*/ 0 w 2246489"/>
                  <a:gd name="connsiteY0" fmla="*/ 11289 h 2325511"/>
                  <a:gd name="connsiteX1" fmla="*/ 2246489 w 2246489"/>
                  <a:gd name="connsiteY1" fmla="*/ 0 h 2325511"/>
                  <a:gd name="connsiteX2" fmla="*/ 2246489 w 2246489"/>
                  <a:gd name="connsiteY2" fmla="*/ 2325511 h 232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489" h="2325511">
                    <a:moveTo>
                      <a:pt x="0" y="11289"/>
                    </a:moveTo>
                    <a:lnTo>
                      <a:pt x="2246489" y="0"/>
                    </a:lnTo>
                    <a:lnTo>
                      <a:pt x="2246489" y="2325511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40956" y="1217547"/>
                <a:ext cx="284574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48833" y="2722896"/>
                <a:ext cx="274960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56537" y="2708577"/>
                <a:ext cx="298308" cy="29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7" name="Arc 26"/>
            <p:cNvSpPr/>
            <p:nvPr/>
          </p:nvSpPr>
          <p:spPr>
            <a:xfrm rot="6300000">
              <a:off x="6887237" y="937864"/>
              <a:ext cx="469232" cy="426575"/>
            </a:xfrm>
            <a:prstGeom prst="arc">
              <a:avLst>
                <a:gd name="adj1" fmla="val 17854073"/>
                <a:gd name="adj2" fmla="val 2062730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1133859" y="1120698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90775" y="11206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43877" y="1120698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46738" y="1120698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53815" y="11206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660" y="1120698"/>
            <a:ext cx="743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08117" y="1120698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77458" y="1781752"/>
            <a:ext cx="85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BQ)²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42557" y="17817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750094" y="1781752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BP)²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23121" y="17817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577170" y="1781752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MN²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27516" y="2091971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42557" y="2091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559027" y="2091971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2090" y="2091971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MN²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042090" y="1516781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AN²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42557" y="15167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760685" y="1516781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AM² 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264290" y="15167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93311" y="1516781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MN²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099132" y="1516781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Pythagoras theorem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392916" y="209197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33877" y="2368644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(BQ²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42557" y="23686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775272" y="2368644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2090" y="2368644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MN²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575294" y="236864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60733" y="2368644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33947" y="2368644"/>
            <a:ext cx="250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3107" y="178175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93107" y="209197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93107" y="236864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7560" y="2383640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10086" y="2886453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0553" y="28864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28681" y="2886453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BP²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82046" y="28864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55803" y="288645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06360" y="2886453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Pythagoras theorem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8359" y="3188875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0553" y="31888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43985" y="3188875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10086" y="3188875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PQ²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93331" y="318887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3107" y="318887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57560" y="3188875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9251" y="3632080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Now,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2906" y="354343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281618" y="3848140"/>
            <a:ext cx="43529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34320" y="381023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13373" y="36904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023006" y="3876715"/>
            <a:ext cx="1339206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929271" y="3545413"/>
            <a:ext cx="1600758" cy="338556"/>
            <a:chOff x="2059732" y="2876550"/>
            <a:chExt cx="1760836" cy="450619"/>
          </a:xfrm>
        </p:grpSpPr>
        <p:sp>
          <p:nvSpPr>
            <p:cNvPr id="88" name="TextBox 87"/>
            <p:cNvSpPr txBox="1"/>
            <p:nvPr/>
          </p:nvSpPr>
          <p:spPr>
            <a:xfrm>
              <a:off x="2059732" y="2876553"/>
              <a:ext cx="464101" cy="45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323532" y="2876550"/>
              <a:ext cx="1497036" cy="450616"/>
              <a:chOff x="2294957" y="2729329"/>
              <a:chExt cx="1497036" cy="450616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294957" y="2729329"/>
                <a:ext cx="707439" cy="450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(BQ²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36947" y="2729329"/>
                <a:ext cx="755046" cy="450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BP²) 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837308" y="2729329"/>
                <a:ext cx="315984" cy="450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–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2050766" y="3861797"/>
            <a:ext cx="1348086" cy="338554"/>
            <a:chOff x="2228581" y="2752725"/>
            <a:chExt cx="1348085" cy="495678"/>
          </a:xfrm>
        </p:grpSpPr>
        <p:sp>
          <p:nvSpPr>
            <p:cNvPr id="94" name="Rectangle 93"/>
            <p:cNvSpPr/>
            <p:nvPr/>
          </p:nvSpPr>
          <p:spPr>
            <a:xfrm>
              <a:off x="2228581" y="2752725"/>
              <a:ext cx="643124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(BQ²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90261" y="2752725"/>
              <a:ext cx="686405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BP²)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724150" y="2752725"/>
              <a:ext cx="287258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284268" y="2752725"/>
              <a:ext cx="184731" cy="4956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603447" y="3696780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Dividing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(iii) and (iv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13667" y="848754"/>
            <a:ext cx="2018268" cy="604794"/>
            <a:chOff x="5002968" y="-125706"/>
            <a:chExt cx="2018268" cy="604794"/>
          </a:xfrm>
        </p:grpSpPr>
        <p:sp>
          <p:nvSpPr>
            <p:cNvPr id="155" name="Rectangle 154"/>
            <p:cNvSpPr/>
            <p:nvPr/>
          </p:nvSpPr>
          <p:spPr>
            <a:xfrm>
              <a:off x="5002968" y="-93386"/>
              <a:ext cx="2018268" cy="5476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053833" y="1393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11399" y="13932"/>
              <a:ext cx="8098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429875" y="2030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45225" y="-120089"/>
              <a:ext cx="524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116812" y="184400"/>
              <a:ext cx="359744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045225" y="1405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653761" y="-125706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5717604" y="178783"/>
              <a:ext cx="352655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653761" y="134917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0" grpId="0" animBg="1"/>
      <p:bldP spid="140" grpId="1" animBg="1"/>
      <p:bldP spid="138" grpId="0" animBg="1"/>
      <p:bldP spid="138" grpId="1" animBg="1"/>
      <p:bldP spid="139" grpId="0" animBg="1"/>
      <p:bldP spid="139" grpId="1" animBg="1"/>
      <p:bldP spid="139" grpId="2" animBg="1"/>
      <p:bldP spid="137" grpId="0" animBg="1"/>
      <p:bldP spid="137" grpId="1" animBg="1"/>
      <p:bldP spid="136" grpId="0" animBg="1"/>
      <p:bldP spid="136" grpId="1" animBg="1"/>
      <p:bldP spid="134" grpId="0" animBg="1"/>
      <p:bldP spid="134" grpId="1" animBg="1"/>
      <p:bldP spid="135" grpId="0" animBg="1"/>
      <p:bldP spid="135" grpId="1" animBg="1"/>
      <p:bldP spid="135" grpId="2" animBg="1"/>
      <p:bldP spid="66" grpId="0" animBg="1"/>
      <p:bldP spid="66" grpId="1" animBg="1"/>
      <p:bldP spid="62" grpId="0" animBg="1"/>
      <p:bldP spid="62" grpId="1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1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2" grpId="0"/>
      <p:bldP spid="83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1380</Words>
  <Application>Microsoft Office PowerPoint</Application>
  <PresentationFormat>On-screen Show (16:9)</PresentationFormat>
  <Paragraphs>522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Cambria Math</vt:lpstr>
      <vt:lpstr>Symbol</vt:lpstr>
      <vt:lpstr>Verdana</vt:lpstr>
      <vt:lpstr>2_Office Theme</vt:lpstr>
      <vt:lpstr>Module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12</vt:lpstr>
      <vt:lpstr>PowerPoint Presentation</vt:lpstr>
      <vt:lpstr>PowerPoint Presentation</vt:lpstr>
      <vt:lpstr>PowerPoint Presentation</vt:lpstr>
      <vt:lpstr>Module 13</vt:lpstr>
      <vt:lpstr>PowerPoint Presentation</vt:lpstr>
      <vt:lpstr>PowerPoint Presentation</vt:lpstr>
      <vt:lpstr>PowerPoint Presentation</vt:lpstr>
      <vt:lpstr>Module 14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2022-04-23T05:06:27Z</dcterms:modified>
</cp:coreProperties>
</file>