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71" r:id="rId2"/>
    <p:sldId id="257" r:id="rId3"/>
    <p:sldId id="258" r:id="rId4"/>
    <p:sldId id="272" r:id="rId5"/>
    <p:sldId id="259" r:id="rId6"/>
    <p:sldId id="260" r:id="rId7"/>
    <p:sldId id="273" r:id="rId8"/>
    <p:sldId id="262" r:id="rId9"/>
    <p:sldId id="263" r:id="rId10"/>
    <p:sldId id="275" r:id="rId11"/>
    <p:sldId id="268" r:id="rId12"/>
    <p:sldId id="276" r:id="rId13"/>
    <p:sldId id="269" r:id="rId14"/>
    <p:sldId id="270" r:id="rId15"/>
    <p:sldId id="277" r:id="rId16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0080"/>
    <a:srgbClr val="0000FF"/>
    <a:srgbClr val="000000"/>
    <a:srgbClr val="FF4B4B"/>
    <a:srgbClr val="C400C4"/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176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33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3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3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3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1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90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0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99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32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0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60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50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5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3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57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36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15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73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30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0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2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9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4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5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7" indent="0">
              <a:buNone/>
              <a:defRPr sz="2398"/>
            </a:lvl3pPr>
            <a:lvl4pPr marL="1370366" indent="0">
              <a:buNone/>
              <a:defRPr sz="1998"/>
            </a:lvl4pPr>
            <a:lvl5pPr marL="1827154" indent="0">
              <a:buNone/>
              <a:defRPr sz="1998"/>
            </a:lvl5pPr>
            <a:lvl6pPr marL="2283943" indent="0">
              <a:buNone/>
              <a:defRPr sz="1998"/>
            </a:lvl6pPr>
            <a:lvl7pPr marL="2740731" indent="0">
              <a:buNone/>
              <a:defRPr sz="1998"/>
            </a:lvl7pPr>
            <a:lvl8pPr marL="3197520" indent="0">
              <a:buNone/>
              <a:defRPr sz="1998"/>
            </a:lvl8pPr>
            <a:lvl9pPr marL="3654308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7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7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</p:sldLayoutIdLst>
  <p:timing>
    <p:tnLst>
      <p:par>
        <p:cTn id="1" dur="indefinite" restart="never" nodeType="tmRoot"/>
      </p:par>
    </p:tnLst>
  </p:timing>
  <p:txStyles>
    <p:titleStyle>
      <a:lvl1pPr algn="ctr" defTabSz="913577" rtl="0" eaLnBrk="1" latinLnBrk="0" hangingPunct="1"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91" indent="-342591" algn="l" defTabSz="913577" rtl="0" eaLnBrk="1" latinLnBrk="0" hangingPunct="1">
        <a:spcBef>
          <a:spcPct val="20000"/>
        </a:spcBef>
        <a:buFont typeface="Arial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42281" indent="-285493" algn="l" defTabSz="913577" rtl="0" eaLnBrk="1" latinLnBrk="0" hangingPunct="1">
        <a:spcBef>
          <a:spcPct val="20000"/>
        </a:spcBef>
        <a:buFont typeface="Arial" pitchFamily="34" charset="0"/>
        <a:buChar char="–"/>
        <a:defRPr sz="27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4" algn="l" defTabSz="91357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8" indent="-228394" algn="l" defTabSz="91357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7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5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4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2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77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6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4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1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8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Rectangle 409"/>
          <p:cNvSpPr/>
          <p:nvPr/>
        </p:nvSpPr>
        <p:spPr>
          <a:xfrm>
            <a:off x="4946128" y="2184867"/>
            <a:ext cx="2462854" cy="62334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ounded Rectangle 406"/>
          <p:cNvSpPr/>
          <p:nvPr/>
        </p:nvSpPr>
        <p:spPr>
          <a:xfrm>
            <a:off x="6478070" y="1504089"/>
            <a:ext cx="1445315" cy="54899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ounded Rectangle 402"/>
          <p:cNvSpPr/>
          <p:nvPr/>
        </p:nvSpPr>
        <p:spPr>
          <a:xfrm>
            <a:off x="1710806" y="4149116"/>
            <a:ext cx="2137564" cy="49414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ounded Rectangle 401"/>
          <p:cNvSpPr/>
          <p:nvPr/>
        </p:nvSpPr>
        <p:spPr>
          <a:xfrm>
            <a:off x="5363091" y="1506578"/>
            <a:ext cx="870246" cy="54356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ounded Rectangle 400"/>
          <p:cNvSpPr/>
          <p:nvPr/>
        </p:nvSpPr>
        <p:spPr>
          <a:xfrm>
            <a:off x="2200492" y="866862"/>
            <a:ext cx="1181577" cy="50911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ounded Rectangle 398"/>
          <p:cNvSpPr/>
          <p:nvPr/>
        </p:nvSpPr>
        <p:spPr>
          <a:xfrm>
            <a:off x="1670724" y="3397023"/>
            <a:ext cx="862978" cy="58613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8.3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43889" y="515229"/>
            <a:ext cx="62889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Q.6) </a:t>
            </a:r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If A, B, C are the interior angles of a triangle ABC, </a:t>
            </a:r>
          </a:p>
        </p:txBody>
      </p:sp>
      <p:grpSp>
        <p:nvGrpSpPr>
          <p:cNvPr id="172" name="Group 16"/>
          <p:cNvGrpSpPr/>
          <p:nvPr/>
        </p:nvGrpSpPr>
        <p:grpSpPr>
          <a:xfrm>
            <a:off x="966951" y="826614"/>
            <a:ext cx="3584519" cy="613473"/>
            <a:chOff x="-570228" y="613045"/>
            <a:chExt cx="3587810" cy="614042"/>
          </a:xfrm>
        </p:grpSpPr>
        <p:sp>
          <p:nvSpPr>
            <p:cNvPr id="173" name="Left Bracket 172"/>
            <p:cNvSpPr/>
            <p:nvPr/>
          </p:nvSpPr>
          <p:spPr>
            <a:xfrm>
              <a:off x="1091318" y="637503"/>
              <a:ext cx="72839" cy="520457"/>
            </a:xfrm>
            <a:prstGeom prst="leftBracket">
              <a:avLst>
                <a:gd name="adj" fmla="val 8888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3577"/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-570228" y="730862"/>
              <a:ext cx="1701190" cy="338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 show 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that sin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000657" y="613045"/>
              <a:ext cx="820212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 B + C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>
            <a:xfrm rot="10800000">
              <a:off x="1143000" y="943423"/>
              <a:ext cx="609600" cy="15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/>
            <p:nvPr/>
          </p:nvSpPr>
          <p:spPr>
            <a:xfrm>
              <a:off x="1215493" y="888219"/>
              <a:ext cx="391815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 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78" name="Left Bracket 177"/>
            <p:cNvSpPr/>
            <p:nvPr/>
          </p:nvSpPr>
          <p:spPr>
            <a:xfrm flipH="1">
              <a:off x="1720352" y="631151"/>
              <a:ext cx="78342" cy="520456"/>
            </a:xfrm>
            <a:prstGeom prst="leftBracket">
              <a:avLst>
                <a:gd name="adj" fmla="val 8888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3577"/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736683" y="766371"/>
              <a:ext cx="802563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 = </a:t>
              </a:r>
              <a:r>
                <a:rPr lang="en-US" sz="1600" b="1" dirty="0" err="1">
                  <a:solidFill>
                    <a:schemeClr val="bg1"/>
                  </a:solidFill>
                  <a:latin typeface="Bookman Old Style"/>
                </a:rPr>
                <a:t>cos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5651" y="613045"/>
              <a:ext cx="332449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A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81" name="Straight Connector 180"/>
            <p:cNvCxnSpPr/>
            <p:nvPr/>
          </p:nvCxnSpPr>
          <p:spPr>
            <a:xfrm rot="10800000">
              <a:off x="2506173" y="943422"/>
              <a:ext cx="292127" cy="79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 181"/>
            <p:cNvSpPr/>
            <p:nvPr/>
          </p:nvSpPr>
          <p:spPr>
            <a:xfrm>
              <a:off x="2419084" y="888219"/>
              <a:ext cx="391815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 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762148" y="722787"/>
              <a:ext cx="255434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.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5" name="Rectangle 284"/>
          <p:cNvSpPr/>
          <p:nvPr/>
        </p:nvSpPr>
        <p:spPr>
          <a:xfrm>
            <a:off x="469340" y="1293865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48868" y="2248714"/>
            <a:ext cx="1347170" cy="370304"/>
            <a:chOff x="1248868" y="2449882"/>
            <a:chExt cx="1347170" cy="370304"/>
          </a:xfrm>
        </p:grpSpPr>
        <p:sp>
          <p:nvSpPr>
            <p:cNvPr id="286" name="Rectangle 285"/>
            <p:cNvSpPr/>
            <p:nvPr/>
          </p:nvSpPr>
          <p:spPr>
            <a:xfrm>
              <a:off x="1260111" y="2449882"/>
              <a:ext cx="4026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A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504922" y="2481632"/>
              <a:ext cx="3786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+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743383" y="2449882"/>
              <a:ext cx="4026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B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988193" y="2475282"/>
              <a:ext cx="3786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+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188554" y="2462582"/>
              <a:ext cx="4074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C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91" name="Straight Connector 290"/>
            <p:cNvCxnSpPr/>
            <p:nvPr/>
          </p:nvCxnSpPr>
          <p:spPr>
            <a:xfrm rot="10800000">
              <a:off x="1248868" y="2757331"/>
              <a:ext cx="1256965" cy="158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2" name="Rectangle 291"/>
          <p:cNvSpPr/>
          <p:nvPr/>
        </p:nvSpPr>
        <p:spPr>
          <a:xfrm>
            <a:off x="1731795" y="2531161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2602029" y="237535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2927585" y="2248714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180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295" name="Straight Connector 294"/>
          <p:cNvCxnSpPr/>
          <p:nvPr/>
        </p:nvCxnSpPr>
        <p:spPr>
          <a:xfrm rot="10800000" flipV="1">
            <a:off x="3025144" y="2556164"/>
            <a:ext cx="434342" cy="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3081331" y="2518461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1752411" y="1692310"/>
            <a:ext cx="31921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 smtClean="0">
                <a:solidFill>
                  <a:srgbClr val="FFFF00"/>
                </a:solidFill>
                <a:latin typeface="Bookman Old Style"/>
              </a:rPr>
              <a:t>[Angle sum property of a triangle]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1763569" y="4111222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B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2008379" y="4111222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+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2267574" y="4111222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C 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rot="10800000">
            <a:off x="1777743" y="4407597"/>
            <a:ext cx="727426" cy="21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1982588" y="4374545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2589329" y="423690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2793938" y="4226913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90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147194" y="422691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–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440453" y="410581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A 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316" name="Straight Connector 315"/>
          <p:cNvCxnSpPr/>
          <p:nvPr/>
        </p:nvCxnSpPr>
        <p:spPr>
          <a:xfrm rot="10800000">
            <a:off x="3425041" y="4412179"/>
            <a:ext cx="335555" cy="18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/>
          <p:cNvSpPr/>
          <p:nvPr/>
        </p:nvSpPr>
        <p:spPr>
          <a:xfrm>
            <a:off x="3424873" y="4364759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5460416" y="1490753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B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5686177" y="1490753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+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5853751" y="149075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C 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321" name="Straight Connector 320"/>
          <p:cNvCxnSpPr/>
          <p:nvPr/>
        </p:nvCxnSpPr>
        <p:spPr>
          <a:xfrm rot="10800000">
            <a:off x="5479373" y="1787128"/>
            <a:ext cx="645554" cy="21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5650910" y="1787126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3" name="Left Bracket 322"/>
          <p:cNvSpPr/>
          <p:nvPr/>
        </p:nvSpPr>
        <p:spPr>
          <a:xfrm>
            <a:off x="5436288" y="1548535"/>
            <a:ext cx="64573" cy="457577"/>
          </a:xfrm>
          <a:prstGeom prst="leftBracket">
            <a:avLst>
              <a:gd name="adj" fmla="val 10833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24" name="Left Bracket 323"/>
          <p:cNvSpPr/>
          <p:nvPr/>
        </p:nvSpPr>
        <p:spPr>
          <a:xfrm flipH="1">
            <a:off x="6106652" y="1548535"/>
            <a:ext cx="75469" cy="457577"/>
          </a:xfrm>
          <a:prstGeom prst="leftBracket">
            <a:avLst>
              <a:gd name="adj" fmla="val 10833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4944914" y="1598944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sin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6237841" y="160742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7" name="Left Bracket 326"/>
          <p:cNvSpPr/>
          <p:nvPr/>
        </p:nvSpPr>
        <p:spPr>
          <a:xfrm>
            <a:off x="6892775" y="1548912"/>
            <a:ext cx="73152" cy="457200"/>
          </a:xfrm>
          <a:prstGeom prst="leftBracket">
            <a:avLst>
              <a:gd name="adj" fmla="val 10833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28" name="Left Bracket 327"/>
          <p:cNvSpPr/>
          <p:nvPr/>
        </p:nvSpPr>
        <p:spPr>
          <a:xfrm flipH="1">
            <a:off x="7803354" y="1548912"/>
            <a:ext cx="73152" cy="457200"/>
          </a:xfrm>
          <a:prstGeom prst="leftBracket">
            <a:avLst>
              <a:gd name="adj" fmla="val 10833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6422372" y="1598944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sin 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343" name="Straight Connector 342"/>
          <p:cNvCxnSpPr/>
          <p:nvPr/>
        </p:nvCxnSpPr>
        <p:spPr>
          <a:xfrm rot="5400000">
            <a:off x="2826303" y="2965934"/>
            <a:ext cx="3555614" cy="192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/>
          <p:cNvSpPr/>
          <p:nvPr/>
        </p:nvSpPr>
        <p:spPr>
          <a:xfrm>
            <a:off x="1195411" y="1469053"/>
            <a:ext cx="2268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3577"/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</a:rPr>
              <a:t>A  +  B  +  C  = 180º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2844738" y="3524013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90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1112937" y="338794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A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1421248" y="3521294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+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1716859" y="3387944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B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1936270" y="3400644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+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2155681" y="3387944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C 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355" name="Straight Connector 354"/>
          <p:cNvCxnSpPr/>
          <p:nvPr/>
        </p:nvCxnSpPr>
        <p:spPr>
          <a:xfrm rot="10800000">
            <a:off x="1734991" y="3700108"/>
            <a:ext cx="752372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tangle 355"/>
          <p:cNvSpPr/>
          <p:nvPr/>
        </p:nvSpPr>
        <p:spPr>
          <a:xfrm>
            <a:off x="1914623" y="3671830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2602029" y="352401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4593345" y="156359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5437812" y="2233821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B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5663573" y="2233821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+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5831147" y="223382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C 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363" name="Straight Connector 362"/>
          <p:cNvCxnSpPr/>
          <p:nvPr/>
        </p:nvCxnSpPr>
        <p:spPr>
          <a:xfrm rot="10800000">
            <a:off x="5506431" y="2526764"/>
            <a:ext cx="586867" cy="21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/>
          <p:cNvSpPr/>
          <p:nvPr/>
        </p:nvSpPr>
        <p:spPr>
          <a:xfrm>
            <a:off x="5650340" y="2505375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5" name="Left Bracket 364"/>
          <p:cNvSpPr/>
          <p:nvPr/>
        </p:nvSpPr>
        <p:spPr>
          <a:xfrm>
            <a:off x="5456234" y="2272130"/>
            <a:ext cx="73152" cy="457200"/>
          </a:xfrm>
          <a:prstGeom prst="leftBracket">
            <a:avLst>
              <a:gd name="adj" fmla="val 10833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66" name="Left Bracket 365"/>
          <p:cNvSpPr/>
          <p:nvPr/>
        </p:nvSpPr>
        <p:spPr>
          <a:xfrm flipH="1">
            <a:off x="6075802" y="2272130"/>
            <a:ext cx="73152" cy="457200"/>
          </a:xfrm>
          <a:prstGeom prst="leftBracket">
            <a:avLst>
              <a:gd name="adj" fmla="val 10833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4961519" y="2338580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sin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6198082" y="234706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369" name="Group 185"/>
          <p:cNvGrpSpPr/>
          <p:nvPr/>
        </p:nvGrpSpPr>
        <p:grpSpPr>
          <a:xfrm>
            <a:off x="6891141" y="1515167"/>
            <a:ext cx="987989" cy="575218"/>
            <a:chOff x="2808866" y="3553115"/>
            <a:chExt cx="988905" cy="575736"/>
          </a:xfrm>
        </p:grpSpPr>
        <p:sp>
          <p:nvSpPr>
            <p:cNvPr id="370" name="Rectangle 369"/>
            <p:cNvSpPr/>
            <p:nvPr/>
          </p:nvSpPr>
          <p:spPr>
            <a:xfrm>
              <a:off x="2808866" y="3660077"/>
              <a:ext cx="457600" cy="3388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90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3154823" y="3660077"/>
              <a:ext cx="287524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–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3394724" y="3553115"/>
              <a:ext cx="403047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A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73" name="Straight Connector 372"/>
            <p:cNvCxnSpPr/>
            <p:nvPr/>
          </p:nvCxnSpPr>
          <p:spPr>
            <a:xfrm rot="10800000">
              <a:off x="3441000" y="3839289"/>
              <a:ext cx="252341" cy="18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Rectangle 373"/>
            <p:cNvSpPr/>
            <p:nvPr/>
          </p:nvSpPr>
          <p:spPr>
            <a:xfrm>
              <a:off x="3400324" y="3789983"/>
              <a:ext cx="391816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2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5" name="Group 216"/>
          <p:cNvGrpSpPr/>
          <p:nvPr/>
        </p:nvGrpSpPr>
        <p:grpSpPr>
          <a:xfrm>
            <a:off x="6410182" y="2226239"/>
            <a:ext cx="904394" cy="587160"/>
            <a:chOff x="6551528" y="3267232"/>
            <a:chExt cx="905231" cy="587705"/>
          </a:xfrm>
        </p:grpSpPr>
        <p:sp>
          <p:nvSpPr>
            <p:cNvPr id="376" name="Rectangle 375"/>
            <p:cNvSpPr/>
            <p:nvPr/>
          </p:nvSpPr>
          <p:spPr>
            <a:xfrm>
              <a:off x="6551528" y="3351927"/>
              <a:ext cx="537824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err="1">
                  <a:solidFill>
                    <a:schemeClr val="bg1"/>
                  </a:solidFill>
                  <a:latin typeface="Bookman Old Style"/>
                </a:rPr>
                <a:t>cos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7053712" y="3267232"/>
              <a:ext cx="403047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A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78" name="Straight Connector 377"/>
            <p:cNvCxnSpPr/>
            <p:nvPr/>
          </p:nvCxnSpPr>
          <p:spPr>
            <a:xfrm rot="10800000">
              <a:off x="7073928" y="3560445"/>
              <a:ext cx="305332" cy="18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Rectangle 378"/>
            <p:cNvSpPr/>
            <p:nvPr/>
          </p:nvSpPr>
          <p:spPr>
            <a:xfrm>
              <a:off x="7053712" y="3516069"/>
              <a:ext cx="391816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2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1" name="TextBox 380"/>
          <p:cNvSpPr txBox="1"/>
          <p:nvPr/>
        </p:nvSpPr>
        <p:spPr>
          <a:xfrm>
            <a:off x="547006" y="237095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547006" y="351166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547006" y="420427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4608981" y="231483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390" name="Rounded Rectangle 389"/>
          <p:cNvSpPr/>
          <p:nvPr/>
        </p:nvSpPr>
        <p:spPr>
          <a:xfrm>
            <a:off x="2576781" y="839813"/>
            <a:ext cx="799043" cy="552165"/>
          </a:xfrm>
          <a:prstGeom prst="roundRect">
            <a:avLst/>
          </a:prstGeom>
          <a:noFill/>
          <a:ln w="19050"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ounded Rectangle 390"/>
          <p:cNvSpPr/>
          <p:nvPr/>
        </p:nvSpPr>
        <p:spPr>
          <a:xfrm>
            <a:off x="3995163" y="881639"/>
            <a:ext cx="372759" cy="532850"/>
          </a:xfrm>
          <a:prstGeom prst="roundRect">
            <a:avLst/>
          </a:prstGeom>
          <a:noFill/>
          <a:ln w="19050"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4" name="Group 403"/>
          <p:cNvGrpSpPr/>
          <p:nvPr/>
        </p:nvGrpSpPr>
        <p:grpSpPr>
          <a:xfrm>
            <a:off x="5902062" y="997092"/>
            <a:ext cx="2523955" cy="376674"/>
            <a:chOff x="4437564" y="94395"/>
            <a:chExt cx="1819070" cy="269547"/>
          </a:xfrm>
        </p:grpSpPr>
        <p:sp>
          <p:nvSpPr>
            <p:cNvPr id="405" name="Rounded Rectangle 404"/>
            <p:cNvSpPr/>
            <p:nvPr/>
          </p:nvSpPr>
          <p:spPr>
            <a:xfrm>
              <a:off x="4437564" y="94395"/>
              <a:ext cx="1510106" cy="26954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4458966" y="121672"/>
              <a:ext cx="1797668" cy="242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s-ES" sz="1600" b="1" dirty="0">
                  <a:solidFill>
                    <a:schemeClr val="bg1"/>
                  </a:solidFill>
                  <a:latin typeface="Bookman Old Style"/>
                </a:rPr>
                <a:t>s</a:t>
              </a:r>
              <a:r>
                <a:rPr lang="es-ES" sz="1600" b="1" dirty="0" smtClean="0">
                  <a:solidFill>
                    <a:schemeClr val="bg1"/>
                  </a:solidFill>
                  <a:latin typeface="Bookman Old Style"/>
                </a:rPr>
                <a:t>in </a:t>
              </a:r>
              <a:r>
                <a:rPr lang="es-E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(90 </a:t>
              </a:r>
              <a:r>
                <a:rPr lang="es-ES" sz="1600" b="1" dirty="0">
                  <a:solidFill>
                    <a:schemeClr val="bg1"/>
                  </a:solidFill>
                  <a:latin typeface="Bookman Old Style" pitchFamily="18" charset="0"/>
                </a:rPr>
                <a:t>– </a:t>
              </a:r>
              <a:r>
                <a:rPr lang="es-ES" sz="16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</a:t>
              </a:r>
              <a:r>
                <a:rPr lang="es-E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) </a:t>
              </a:r>
              <a:r>
                <a:rPr lang="es-ES" sz="1600" b="1" dirty="0">
                  <a:solidFill>
                    <a:schemeClr val="bg1"/>
                  </a:solidFill>
                  <a:latin typeface="Bookman Old Style" pitchFamily="18" charset="0"/>
                </a:rPr>
                <a:t>=</a:t>
              </a:r>
              <a:r>
                <a:rPr lang="es-ES" sz="1600" b="1" dirty="0">
                  <a:solidFill>
                    <a:schemeClr val="bg1"/>
                  </a:solidFill>
                  <a:latin typeface="Symbol"/>
                </a:rPr>
                <a:t> </a:t>
              </a:r>
              <a:r>
                <a:rPr lang="es-ES" sz="1600" b="1" dirty="0" err="1" smtClean="0">
                  <a:solidFill>
                    <a:schemeClr val="bg1"/>
                  </a:solidFill>
                  <a:latin typeface="Bookman Old Style" pitchFamily="18" charset="0"/>
                </a:rPr>
                <a:t>cos</a:t>
              </a:r>
              <a:r>
                <a:rPr lang="es-E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r>
                <a:rPr lang="es-E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</a:t>
              </a:r>
              <a:r>
                <a:rPr lang="es-E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endParaRPr lang="es-ES" sz="1600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sp>
        <p:nvSpPr>
          <p:cNvPr id="7" name="Curved Down Arrow 6"/>
          <p:cNvSpPr/>
          <p:nvPr/>
        </p:nvSpPr>
        <p:spPr>
          <a:xfrm>
            <a:off x="1278521" y="3243215"/>
            <a:ext cx="1859902" cy="280798"/>
          </a:xfrm>
          <a:prstGeom prst="curvedDownArrow">
            <a:avLst/>
          </a:prstGeom>
          <a:solidFill>
            <a:srgbClr val="FFFF00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rot="10800000">
            <a:off x="1135308" y="3693758"/>
            <a:ext cx="313439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129085" y="3656580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660971" y="2772838"/>
            <a:ext cx="30059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n-US" sz="1600" b="1" dirty="0">
                <a:solidFill>
                  <a:srgbClr val="FFFF00"/>
                </a:solidFill>
                <a:latin typeface="Bookman Old Style"/>
              </a:rPr>
              <a:t>Dividing </a:t>
            </a:r>
            <a:r>
              <a:rPr lang="en-US" sz="1600" b="1" dirty="0" smtClean="0">
                <a:solidFill>
                  <a:srgbClr val="FFFF00"/>
                </a:solidFill>
                <a:latin typeface="Bookman Old Style"/>
              </a:rPr>
              <a:t>throughout </a:t>
            </a:r>
            <a:r>
              <a:rPr lang="en-US" sz="1600" b="1" dirty="0">
                <a:solidFill>
                  <a:srgbClr val="FFFF00"/>
                </a:solidFill>
                <a:latin typeface="Bookman Old Style"/>
              </a:rPr>
              <a:t>by 2]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6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0"/>
                            </p:stCondLst>
                            <p:childTnLst>
                              <p:par>
                                <p:cTn id="3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4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00"/>
                            </p:stCondLst>
                            <p:childTnLst>
                              <p:par>
                                <p:cTn id="3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000"/>
                            </p:stCondLst>
                            <p:childTnLst>
                              <p:par>
                                <p:cTn id="3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" grpId="0" animBg="1"/>
      <p:bldP spid="407" grpId="0" animBg="1"/>
      <p:bldP spid="407" grpId="1" animBg="1"/>
      <p:bldP spid="403" grpId="0" animBg="1"/>
      <p:bldP spid="403" grpId="1" animBg="1"/>
      <p:bldP spid="402" grpId="0" animBg="1"/>
      <p:bldP spid="402" grpId="1" animBg="1"/>
      <p:bldP spid="401" grpId="0" animBg="1"/>
      <p:bldP spid="401" grpId="1" animBg="1"/>
      <p:bldP spid="399" grpId="0" animBg="1"/>
      <p:bldP spid="399" grpId="1" animBg="1"/>
      <p:bldP spid="171" grpId="0"/>
      <p:bldP spid="285" grpId="0"/>
      <p:bldP spid="292" grpId="0"/>
      <p:bldP spid="293" grpId="0"/>
      <p:bldP spid="294" grpId="0"/>
      <p:bldP spid="296" grpId="0"/>
      <p:bldP spid="297" grpId="0"/>
      <p:bldP spid="307" grpId="0"/>
      <p:bldP spid="308" grpId="0"/>
      <p:bldP spid="309" grpId="0"/>
      <p:bldP spid="311" grpId="0"/>
      <p:bldP spid="312" grpId="0"/>
      <p:bldP spid="313" grpId="0"/>
      <p:bldP spid="314" grpId="0"/>
      <p:bldP spid="315" grpId="0"/>
      <p:bldP spid="317" grpId="0"/>
      <p:bldP spid="318" grpId="0"/>
      <p:bldP spid="319" grpId="0"/>
      <p:bldP spid="320" grpId="0"/>
      <p:bldP spid="322" grpId="0"/>
      <p:bldP spid="323" grpId="0" animBg="1"/>
      <p:bldP spid="324" grpId="0" animBg="1"/>
      <p:bldP spid="325" grpId="0"/>
      <p:bldP spid="326" grpId="0"/>
      <p:bldP spid="327" grpId="0" animBg="1"/>
      <p:bldP spid="328" grpId="0" animBg="1"/>
      <p:bldP spid="329" grpId="0"/>
      <p:bldP spid="345" grpId="0"/>
      <p:bldP spid="350" grpId="0"/>
      <p:bldP spid="351" grpId="0"/>
      <p:bldP spid="352" grpId="0"/>
      <p:bldP spid="353" grpId="0"/>
      <p:bldP spid="354" grpId="0"/>
      <p:bldP spid="356" grpId="0"/>
      <p:bldP spid="357" grpId="0"/>
      <p:bldP spid="358" grpId="0"/>
      <p:bldP spid="360" grpId="0"/>
      <p:bldP spid="361" grpId="0"/>
      <p:bldP spid="362" grpId="0"/>
      <p:bldP spid="364" grpId="0"/>
      <p:bldP spid="365" grpId="0" animBg="1"/>
      <p:bldP spid="366" grpId="0" animBg="1"/>
      <p:bldP spid="367" grpId="0"/>
      <p:bldP spid="368" grpId="0"/>
      <p:bldP spid="381" grpId="0"/>
      <p:bldP spid="382" grpId="0"/>
      <p:bldP spid="384" grpId="0"/>
      <p:bldP spid="385" grpId="0"/>
      <p:bldP spid="390" grpId="0" animBg="1"/>
      <p:bldP spid="390" grpId="1" animBg="1"/>
      <p:bldP spid="391" grpId="0" animBg="1"/>
      <p:bldP spid="391" grpId="1" animBg="1"/>
      <p:bldP spid="7" grpId="0" animBg="1"/>
      <p:bldP spid="7" grpId="1" animBg="1"/>
      <p:bldP spid="141" grpId="0"/>
      <p:bldP spid="1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Rectangle 409"/>
          <p:cNvSpPr/>
          <p:nvPr/>
        </p:nvSpPr>
        <p:spPr>
          <a:xfrm>
            <a:off x="4946128" y="2184867"/>
            <a:ext cx="2462854" cy="62334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ounded Rectangle 406"/>
          <p:cNvSpPr/>
          <p:nvPr/>
        </p:nvSpPr>
        <p:spPr>
          <a:xfrm>
            <a:off x="6478070" y="1504089"/>
            <a:ext cx="1445315" cy="54899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ounded Rectangle 402"/>
          <p:cNvSpPr/>
          <p:nvPr/>
        </p:nvSpPr>
        <p:spPr>
          <a:xfrm>
            <a:off x="1710806" y="4203980"/>
            <a:ext cx="2137564" cy="49414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ounded Rectangle 401"/>
          <p:cNvSpPr/>
          <p:nvPr/>
        </p:nvSpPr>
        <p:spPr>
          <a:xfrm>
            <a:off x="5363091" y="1506578"/>
            <a:ext cx="870246" cy="54356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ounded Rectangle 400"/>
          <p:cNvSpPr/>
          <p:nvPr/>
        </p:nvSpPr>
        <p:spPr>
          <a:xfrm>
            <a:off x="1755992" y="866862"/>
            <a:ext cx="1181577" cy="50911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ounded Rectangle 398"/>
          <p:cNvSpPr/>
          <p:nvPr/>
        </p:nvSpPr>
        <p:spPr>
          <a:xfrm>
            <a:off x="1670724" y="3451887"/>
            <a:ext cx="862978" cy="58613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3845" y="261657"/>
            <a:ext cx="9861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Example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43889" y="515229"/>
            <a:ext cx="62889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If </a:t>
            </a:r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A, B, C are the interior angles of a triangle ABC, </a:t>
            </a:r>
          </a:p>
        </p:txBody>
      </p:sp>
      <p:grpSp>
        <p:nvGrpSpPr>
          <p:cNvPr id="172" name="Group 16"/>
          <p:cNvGrpSpPr/>
          <p:nvPr/>
        </p:nvGrpSpPr>
        <p:grpSpPr>
          <a:xfrm>
            <a:off x="509750" y="826614"/>
            <a:ext cx="3609920" cy="613473"/>
            <a:chOff x="-595653" y="613045"/>
            <a:chExt cx="3613235" cy="614042"/>
          </a:xfrm>
        </p:grpSpPr>
        <p:sp>
          <p:nvSpPr>
            <p:cNvPr id="173" name="Left Bracket 172"/>
            <p:cNvSpPr/>
            <p:nvPr/>
          </p:nvSpPr>
          <p:spPr>
            <a:xfrm>
              <a:off x="1091318" y="637503"/>
              <a:ext cx="72839" cy="520457"/>
            </a:xfrm>
            <a:prstGeom prst="leftBracket">
              <a:avLst>
                <a:gd name="adj" fmla="val 8888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3577"/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-595653" y="730862"/>
              <a:ext cx="1879511" cy="338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 show 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that cot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000657" y="613045"/>
              <a:ext cx="820212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 B + C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>
            <a:xfrm rot="10800000">
              <a:off x="1143000" y="943423"/>
              <a:ext cx="609600" cy="15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/>
            <p:nvPr/>
          </p:nvSpPr>
          <p:spPr>
            <a:xfrm>
              <a:off x="1215493" y="888219"/>
              <a:ext cx="391815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 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78" name="Left Bracket 177"/>
            <p:cNvSpPr/>
            <p:nvPr/>
          </p:nvSpPr>
          <p:spPr>
            <a:xfrm flipH="1">
              <a:off x="1720352" y="631151"/>
              <a:ext cx="78342" cy="520456"/>
            </a:xfrm>
            <a:prstGeom prst="leftBracket">
              <a:avLst>
                <a:gd name="adj" fmla="val 8888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3577"/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698548" y="766371"/>
              <a:ext cx="802559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 = 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tan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5651" y="613045"/>
              <a:ext cx="332449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A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81" name="Straight Connector 180"/>
            <p:cNvCxnSpPr/>
            <p:nvPr/>
          </p:nvCxnSpPr>
          <p:spPr>
            <a:xfrm rot="10800000">
              <a:off x="2506173" y="943422"/>
              <a:ext cx="292127" cy="79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 181"/>
            <p:cNvSpPr/>
            <p:nvPr/>
          </p:nvSpPr>
          <p:spPr>
            <a:xfrm>
              <a:off x="2419084" y="888219"/>
              <a:ext cx="391815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 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762148" y="722787"/>
              <a:ext cx="255434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.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5" name="Rectangle 284"/>
          <p:cNvSpPr/>
          <p:nvPr/>
        </p:nvSpPr>
        <p:spPr>
          <a:xfrm>
            <a:off x="469340" y="1330441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48868" y="2303578"/>
            <a:ext cx="1347170" cy="370304"/>
            <a:chOff x="1248868" y="2449882"/>
            <a:chExt cx="1347170" cy="370304"/>
          </a:xfrm>
        </p:grpSpPr>
        <p:sp>
          <p:nvSpPr>
            <p:cNvPr id="286" name="Rectangle 285"/>
            <p:cNvSpPr/>
            <p:nvPr/>
          </p:nvSpPr>
          <p:spPr>
            <a:xfrm>
              <a:off x="1260111" y="2449882"/>
              <a:ext cx="4026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A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504922" y="2481632"/>
              <a:ext cx="3786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+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743383" y="2449882"/>
              <a:ext cx="4026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B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988193" y="2475282"/>
              <a:ext cx="3786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+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188554" y="2462582"/>
              <a:ext cx="4074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C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91" name="Straight Connector 290"/>
            <p:cNvCxnSpPr/>
            <p:nvPr/>
          </p:nvCxnSpPr>
          <p:spPr>
            <a:xfrm rot="10800000">
              <a:off x="1248868" y="2757331"/>
              <a:ext cx="1256965" cy="158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2" name="Rectangle 291"/>
          <p:cNvSpPr/>
          <p:nvPr/>
        </p:nvSpPr>
        <p:spPr>
          <a:xfrm>
            <a:off x="1731795" y="2586025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2602029" y="243022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2927585" y="2303578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180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295" name="Straight Connector 294"/>
          <p:cNvCxnSpPr/>
          <p:nvPr/>
        </p:nvCxnSpPr>
        <p:spPr>
          <a:xfrm rot="10800000" flipV="1">
            <a:off x="3025144" y="2611028"/>
            <a:ext cx="434342" cy="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3081331" y="2573325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1752411" y="1774606"/>
            <a:ext cx="31921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 smtClean="0">
                <a:solidFill>
                  <a:srgbClr val="FFFF00"/>
                </a:solidFill>
                <a:latin typeface="Bookman Old Style"/>
              </a:rPr>
              <a:t>[Angle sum property of a triangle]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1763569" y="4166086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B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2008379" y="4166086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+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2267574" y="4166086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C 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rot="10800000">
            <a:off x="1777743" y="4462461"/>
            <a:ext cx="727426" cy="21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1982588" y="4429409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2589329" y="429176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2793938" y="4281777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90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147194" y="428177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–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440453" y="4160678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A 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316" name="Straight Connector 315"/>
          <p:cNvCxnSpPr/>
          <p:nvPr/>
        </p:nvCxnSpPr>
        <p:spPr>
          <a:xfrm rot="10800000">
            <a:off x="3425041" y="4467043"/>
            <a:ext cx="335555" cy="18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/>
          <p:cNvSpPr/>
          <p:nvPr/>
        </p:nvSpPr>
        <p:spPr>
          <a:xfrm>
            <a:off x="3424873" y="4419623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5460416" y="1490753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B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5686177" y="1490753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+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5853751" y="149075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C 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321" name="Straight Connector 320"/>
          <p:cNvCxnSpPr/>
          <p:nvPr/>
        </p:nvCxnSpPr>
        <p:spPr>
          <a:xfrm rot="10800000">
            <a:off x="5479373" y="1787128"/>
            <a:ext cx="645554" cy="21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5650910" y="1787126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3" name="Left Bracket 322"/>
          <p:cNvSpPr/>
          <p:nvPr/>
        </p:nvSpPr>
        <p:spPr>
          <a:xfrm>
            <a:off x="5436288" y="1548535"/>
            <a:ext cx="64573" cy="457577"/>
          </a:xfrm>
          <a:prstGeom prst="leftBracket">
            <a:avLst>
              <a:gd name="adj" fmla="val 10833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24" name="Left Bracket 323"/>
          <p:cNvSpPr/>
          <p:nvPr/>
        </p:nvSpPr>
        <p:spPr>
          <a:xfrm flipH="1">
            <a:off x="6106652" y="1548535"/>
            <a:ext cx="75469" cy="457577"/>
          </a:xfrm>
          <a:prstGeom prst="leftBracket">
            <a:avLst>
              <a:gd name="adj" fmla="val 10833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4919514" y="159894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cot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6237841" y="160742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7" name="Left Bracket 326"/>
          <p:cNvSpPr/>
          <p:nvPr/>
        </p:nvSpPr>
        <p:spPr>
          <a:xfrm>
            <a:off x="6892775" y="1548912"/>
            <a:ext cx="73152" cy="457200"/>
          </a:xfrm>
          <a:prstGeom prst="leftBracket">
            <a:avLst>
              <a:gd name="adj" fmla="val 10833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28" name="Left Bracket 327"/>
          <p:cNvSpPr/>
          <p:nvPr/>
        </p:nvSpPr>
        <p:spPr>
          <a:xfrm flipH="1">
            <a:off x="7803354" y="1548912"/>
            <a:ext cx="73152" cy="457200"/>
          </a:xfrm>
          <a:prstGeom prst="leftBracket">
            <a:avLst>
              <a:gd name="adj" fmla="val 10833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6422372" y="159894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cot 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343" name="Straight Connector 342"/>
          <p:cNvCxnSpPr/>
          <p:nvPr/>
        </p:nvCxnSpPr>
        <p:spPr>
          <a:xfrm rot="5400000">
            <a:off x="2826303" y="2965934"/>
            <a:ext cx="3555614" cy="192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/>
          <p:cNvSpPr/>
          <p:nvPr/>
        </p:nvSpPr>
        <p:spPr>
          <a:xfrm>
            <a:off x="1265943" y="1523917"/>
            <a:ext cx="21980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3577"/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</a:rPr>
              <a:t>A  +  B +  C  = 180º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2844738" y="3578877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90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1112937" y="3442808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A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1421248" y="3576158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+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1716859" y="3442808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B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1936270" y="3455508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+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2155681" y="3442808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C 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355" name="Straight Connector 354"/>
          <p:cNvCxnSpPr/>
          <p:nvPr/>
        </p:nvCxnSpPr>
        <p:spPr>
          <a:xfrm rot="10800000">
            <a:off x="1734991" y="3754972"/>
            <a:ext cx="752372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tangle 355"/>
          <p:cNvSpPr/>
          <p:nvPr/>
        </p:nvSpPr>
        <p:spPr>
          <a:xfrm>
            <a:off x="1914623" y="3726694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2602029" y="357887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4593345" y="156359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5437812" y="2233821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B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5663573" y="2233821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+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5831147" y="223382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C 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363" name="Straight Connector 362"/>
          <p:cNvCxnSpPr/>
          <p:nvPr/>
        </p:nvCxnSpPr>
        <p:spPr>
          <a:xfrm rot="10800000">
            <a:off x="5506431" y="2526764"/>
            <a:ext cx="586867" cy="21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/>
          <p:cNvSpPr/>
          <p:nvPr/>
        </p:nvSpPr>
        <p:spPr>
          <a:xfrm>
            <a:off x="5650340" y="2505375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5" name="Left Bracket 364"/>
          <p:cNvSpPr/>
          <p:nvPr/>
        </p:nvSpPr>
        <p:spPr>
          <a:xfrm>
            <a:off x="5456234" y="2272130"/>
            <a:ext cx="73152" cy="457200"/>
          </a:xfrm>
          <a:prstGeom prst="leftBracket">
            <a:avLst>
              <a:gd name="adj" fmla="val 10833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66" name="Left Bracket 365"/>
          <p:cNvSpPr/>
          <p:nvPr/>
        </p:nvSpPr>
        <p:spPr>
          <a:xfrm flipH="1">
            <a:off x="6075802" y="2272130"/>
            <a:ext cx="73152" cy="457200"/>
          </a:xfrm>
          <a:prstGeom prst="leftBracket">
            <a:avLst>
              <a:gd name="adj" fmla="val 10833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4961519" y="233858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cot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6198082" y="234706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369" name="Group 185"/>
          <p:cNvGrpSpPr/>
          <p:nvPr/>
        </p:nvGrpSpPr>
        <p:grpSpPr>
          <a:xfrm>
            <a:off x="6891141" y="1515167"/>
            <a:ext cx="987989" cy="575218"/>
            <a:chOff x="2808866" y="3553115"/>
            <a:chExt cx="988905" cy="575736"/>
          </a:xfrm>
        </p:grpSpPr>
        <p:sp>
          <p:nvSpPr>
            <p:cNvPr id="370" name="Rectangle 369"/>
            <p:cNvSpPr/>
            <p:nvPr/>
          </p:nvSpPr>
          <p:spPr>
            <a:xfrm>
              <a:off x="2808866" y="3660077"/>
              <a:ext cx="457600" cy="3388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90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3154823" y="3660077"/>
              <a:ext cx="287524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–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3394724" y="3553115"/>
              <a:ext cx="403047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A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73" name="Straight Connector 372"/>
            <p:cNvCxnSpPr/>
            <p:nvPr/>
          </p:nvCxnSpPr>
          <p:spPr>
            <a:xfrm rot="10800000">
              <a:off x="3441000" y="3839289"/>
              <a:ext cx="252341" cy="18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Rectangle 373"/>
            <p:cNvSpPr/>
            <p:nvPr/>
          </p:nvSpPr>
          <p:spPr>
            <a:xfrm>
              <a:off x="3400324" y="3789983"/>
              <a:ext cx="391816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2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5" name="Group 216"/>
          <p:cNvGrpSpPr/>
          <p:nvPr/>
        </p:nvGrpSpPr>
        <p:grpSpPr>
          <a:xfrm>
            <a:off x="6410182" y="2226239"/>
            <a:ext cx="904394" cy="587160"/>
            <a:chOff x="6551528" y="3267232"/>
            <a:chExt cx="905231" cy="587705"/>
          </a:xfrm>
        </p:grpSpPr>
        <p:sp>
          <p:nvSpPr>
            <p:cNvPr id="376" name="Rectangle 375"/>
            <p:cNvSpPr/>
            <p:nvPr/>
          </p:nvSpPr>
          <p:spPr>
            <a:xfrm>
              <a:off x="6551528" y="3351927"/>
              <a:ext cx="537824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tan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7053712" y="3267232"/>
              <a:ext cx="403047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A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78" name="Straight Connector 377"/>
            <p:cNvCxnSpPr/>
            <p:nvPr/>
          </p:nvCxnSpPr>
          <p:spPr>
            <a:xfrm rot="10800000">
              <a:off x="7073928" y="3560445"/>
              <a:ext cx="305332" cy="18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Rectangle 378"/>
            <p:cNvSpPr/>
            <p:nvPr/>
          </p:nvSpPr>
          <p:spPr>
            <a:xfrm>
              <a:off x="7053712" y="3516069"/>
              <a:ext cx="391816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2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1" name="TextBox 380"/>
          <p:cNvSpPr txBox="1"/>
          <p:nvPr/>
        </p:nvSpPr>
        <p:spPr>
          <a:xfrm>
            <a:off x="547006" y="242582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547006" y="3566533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547006" y="425913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4608981" y="231483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390" name="Rounded Rectangle 389"/>
          <p:cNvSpPr/>
          <p:nvPr/>
        </p:nvSpPr>
        <p:spPr>
          <a:xfrm>
            <a:off x="2144981" y="839813"/>
            <a:ext cx="799043" cy="552165"/>
          </a:xfrm>
          <a:prstGeom prst="roundRect">
            <a:avLst/>
          </a:prstGeom>
          <a:noFill/>
          <a:ln w="19050"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ounded Rectangle 390"/>
          <p:cNvSpPr/>
          <p:nvPr/>
        </p:nvSpPr>
        <p:spPr>
          <a:xfrm>
            <a:off x="3576063" y="881639"/>
            <a:ext cx="372759" cy="532850"/>
          </a:xfrm>
          <a:prstGeom prst="roundRect">
            <a:avLst/>
          </a:prstGeom>
          <a:noFill/>
          <a:ln w="19050"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4" name="Group 403"/>
          <p:cNvGrpSpPr/>
          <p:nvPr/>
        </p:nvGrpSpPr>
        <p:grpSpPr>
          <a:xfrm>
            <a:off x="6437837" y="2869846"/>
            <a:ext cx="2523954" cy="376674"/>
            <a:chOff x="4437564" y="94395"/>
            <a:chExt cx="1819069" cy="269547"/>
          </a:xfrm>
        </p:grpSpPr>
        <p:sp>
          <p:nvSpPr>
            <p:cNvPr id="405" name="Rounded Rectangle 404"/>
            <p:cNvSpPr/>
            <p:nvPr/>
          </p:nvSpPr>
          <p:spPr>
            <a:xfrm>
              <a:off x="4437564" y="94395"/>
              <a:ext cx="1510106" cy="26954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4458965" y="121672"/>
              <a:ext cx="1797668" cy="242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s-ES" sz="1600" b="1" dirty="0" err="1" smtClean="0">
                  <a:solidFill>
                    <a:schemeClr val="bg1"/>
                  </a:solidFill>
                  <a:latin typeface="Bookman Old Style"/>
                </a:rPr>
                <a:t>cot</a:t>
              </a:r>
              <a:r>
                <a:rPr lang="es-ES" sz="1600" b="1" dirty="0" smtClean="0">
                  <a:solidFill>
                    <a:schemeClr val="bg1"/>
                  </a:solidFill>
                  <a:latin typeface="Bookman Old Style"/>
                </a:rPr>
                <a:t> </a:t>
              </a:r>
              <a:r>
                <a:rPr lang="es-E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(90 </a:t>
              </a:r>
              <a:r>
                <a:rPr lang="es-ES" sz="1600" b="1" dirty="0">
                  <a:solidFill>
                    <a:schemeClr val="bg1"/>
                  </a:solidFill>
                  <a:latin typeface="Bookman Old Style" pitchFamily="18" charset="0"/>
                </a:rPr>
                <a:t>– </a:t>
              </a:r>
              <a:r>
                <a:rPr lang="es-ES" sz="16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</a:t>
              </a:r>
              <a:r>
                <a:rPr lang="es-E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) </a:t>
              </a:r>
              <a:r>
                <a:rPr lang="es-ES" sz="1600" b="1" dirty="0">
                  <a:solidFill>
                    <a:schemeClr val="bg1"/>
                  </a:solidFill>
                  <a:latin typeface="Bookman Old Style" pitchFamily="18" charset="0"/>
                </a:rPr>
                <a:t>=</a:t>
              </a:r>
              <a:r>
                <a:rPr lang="es-ES" sz="1600" b="1" dirty="0">
                  <a:solidFill>
                    <a:schemeClr val="bg1"/>
                  </a:solidFill>
                  <a:latin typeface="Symbol"/>
                </a:rPr>
                <a:t> </a:t>
              </a:r>
              <a:r>
                <a:rPr lang="es-E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tan </a:t>
              </a:r>
              <a:r>
                <a:rPr lang="es-E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</a:t>
              </a:r>
              <a:r>
                <a:rPr lang="es-E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endParaRPr lang="es-ES" sz="1600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sp>
        <p:nvSpPr>
          <p:cNvPr id="7" name="Curved Down Arrow 6"/>
          <p:cNvSpPr/>
          <p:nvPr/>
        </p:nvSpPr>
        <p:spPr>
          <a:xfrm>
            <a:off x="1278521" y="3298079"/>
            <a:ext cx="1859902" cy="280798"/>
          </a:xfrm>
          <a:prstGeom prst="curvedDownArrow">
            <a:avLst/>
          </a:prstGeom>
          <a:solidFill>
            <a:srgbClr val="FFFF00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rot="10800000">
            <a:off x="1135308" y="3748622"/>
            <a:ext cx="313439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129085" y="3711444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2411" y="2845990"/>
            <a:ext cx="28921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n-US" sz="1600" b="1" dirty="0">
                <a:solidFill>
                  <a:srgbClr val="FFFF00"/>
                </a:solidFill>
                <a:latin typeface="Bookman Old Style"/>
              </a:rPr>
              <a:t>Dividing both sides by 2]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84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0"/>
                            </p:stCondLst>
                            <p:childTnLst>
                              <p:par>
                                <p:cTn id="3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4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00"/>
                            </p:stCondLst>
                            <p:childTnLst>
                              <p:par>
                                <p:cTn id="3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000"/>
                            </p:stCondLst>
                            <p:childTnLst>
                              <p:par>
                                <p:cTn id="3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" grpId="0" animBg="1"/>
      <p:bldP spid="407" grpId="0" animBg="1"/>
      <p:bldP spid="407" grpId="1" animBg="1"/>
      <p:bldP spid="403" grpId="0" animBg="1"/>
      <p:bldP spid="403" grpId="1" animBg="1"/>
      <p:bldP spid="402" grpId="0" animBg="1"/>
      <p:bldP spid="402" grpId="1" animBg="1"/>
      <p:bldP spid="401" grpId="0" animBg="1"/>
      <p:bldP spid="401" grpId="1" animBg="1"/>
      <p:bldP spid="399" grpId="0" animBg="1"/>
      <p:bldP spid="399" grpId="1" animBg="1"/>
      <p:bldP spid="171" grpId="0"/>
      <p:bldP spid="285" grpId="0"/>
      <p:bldP spid="292" grpId="0"/>
      <p:bldP spid="293" grpId="0"/>
      <p:bldP spid="294" grpId="0"/>
      <p:bldP spid="296" grpId="0"/>
      <p:bldP spid="297" grpId="0"/>
      <p:bldP spid="307" grpId="0"/>
      <p:bldP spid="308" grpId="0"/>
      <p:bldP spid="309" grpId="0"/>
      <p:bldP spid="311" grpId="0"/>
      <p:bldP spid="312" grpId="0"/>
      <p:bldP spid="313" grpId="0"/>
      <p:bldP spid="314" grpId="0"/>
      <p:bldP spid="315" grpId="0"/>
      <p:bldP spid="317" grpId="0"/>
      <p:bldP spid="318" grpId="0"/>
      <p:bldP spid="319" grpId="0"/>
      <p:bldP spid="320" grpId="0"/>
      <p:bldP spid="322" grpId="0"/>
      <p:bldP spid="323" grpId="0" animBg="1"/>
      <p:bldP spid="324" grpId="0" animBg="1"/>
      <p:bldP spid="325" grpId="0"/>
      <p:bldP spid="326" grpId="0"/>
      <p:bldP spid="327" grpId="0" animBg="1"/>
      <p:bldP spid="328" grpId="0" animBg="1"/>
      <p:bldP spid="329" grpId="0"/>
      <p:bldP spid="345" grpId="0"/>
      <p:bldP spid="350" grpId="0"/>
      <p:bldP spid="351" grpId="0"/>
      <p:bldP spid="352" grpId="0"/>
      <p:bldP spid="353" grpId="0"/>
      <p:bldP spid="354" grpId="0"/>
      <p:bldP spid="356" grpId="0"/>
      <p:bldP spid="357" grpId="0"/>
      <p:bldP spid="358" grpId="0"/>
      <p:bldP spid="360" grpId="0"/>
      <p:bldP spid="361" grpId="0"/>
      <p:bldP spid="362" grpId="0"/>
      <p:bldP spid="364" grpId="0"/>
      <p:bldP spid="365" grpId="0" animBg="1"/>
      <p:bldP spid="366" grpId="0" animBg="1"/>
      <p:bldP spid="367" grpId="0"/>
      <p:bldP spid="368" grpId="0"/>
      <p:bldP spid="381" grpId="0"/>
      <p:bldP spid="382" grpId="0"/>
      <p:bldP spid="384" grpId="0"/>
      <p:bldP spid="385" grpId="0"/>
      <p:bldP spid="390" grpId="0" animBg="1"/>
      <p:bldP spid="390" grpId="1" animBg="1"/>
      <p:bldP spid="391" grpId="0" animBg="1"/>
      <p:bldP spid="391" grpId="1" animBg="1"/>
      <p:bldP spid="7" grpId="0" animBg="1"/>
      <p:bldP spid="7" grpId="1" animBg="1"/>
      <p:bldP spid="141" grpId="0"/>
      <p:bldP spid="1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Rectangle 409"/>
          <p:cNvSpPr/>
          <p:nvPr/>
        </p:nvSpPr>
        <p:spPr>
          <a:xfrm>
            <a:off x="4946128" y="2184867"/>
            <a:ext cx="2462854" cy="62334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ounded Rectangle 406"/>
          <p:cNvSpPr/>
          <p:nvPr/>
        </p:nvSpPr>
        <p:spPr>
          <a:xfrm>
            <a:off x="6612820" y="1504090"/>
            <a:ext cx="1790035" cy="58629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ounded Rectangle 402"/>
          <p:cNvSpPr/>
          <p:nvPr/>
        </p:nvSpPr>
        <p:spPr>
          <a:xfrm>
            <a:off x="1710806" y="4240556"/>
            <a:ext cx="2137564" cy="49414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ounded Rectangle 401"/>
          <p:cNvSpPr/>
          <p:nvPr/>
        </p:nvSpPr>
        <p:spPr>
          <a:xfrm>
            <a:off x="5497841" y="1506578"/>
            <a:ext cx="870246" cy="54356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ounded Rectangle 400"/>
          <p:cNvSpPr/>
          <p:nvPr/>
        </p:nvSpPr>
        <p:spPr>
          <a:xfrm>
            <a:off x="1714858" y="879623"/>
            <a:ext cx="1483622" cy="50968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ounded Rectangle 398"/>
          <p:cNvSpPr/>
          <p:nvPr/>
        </p:nvSpPr>
        <p:spPr>
          <a:xfrm>
            <a:off x="1670724" y="3488463"/>
            <a:ext cx="862978" cy="58613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3845" y="261657"/>
            <a:ext cx="9861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Example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43889" y="515229"/>
            <a:ext cx="62889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If </a:t>
            </a:r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A, B, C are the interior angles of a triangle ABC, </a:t>
            </a:r>
          </a:p>
        </p:txBody>
      </p:sp>
      <p:grpSp>
        <p:nvGrpSpPr>
          <p:cNvPr id="172" name="Group 16"/>
          <p:cNvGrpSpPr/>
          <p:nvPr/>
        </p:nvGrpSpPr>
        <p:grpSpPr>
          <a:xfrm>
            <a:off x="509750" y="844902"/>
            <a:ext cx="3714570" cy="613473"/>
            <a:chOff x="-595653" y="613045"/>
            <a:chExt cx="3717982" cy="614042"/>
          </a:xfrm>
        </p:grpSpPr>
        <p:sp>
          <p:nvSpPr>
            <p:cNvPr id="173" name="Left Bracket 172"/>
            <p:cNvSpPr/>
            <p:nvPr/>
          </p:nvSpPr>
          <p:spPr>
            <a:xfrm>
              <a:off x="1332839" y="637503"/>
              <a:ext cx="72839" cy="520457"/>
            </a:xfrm>
            <a:prstGeom prst="leftBracket">
              <a:avLst>
                <a:gd name="adj" fmla="val 8888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3577"/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-595653" y="730862"/>
              <a:ext cx="2316005" cy="338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 show 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that cosec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242178" y="613045"/>
              <a:ext cx="820212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 B + C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>
            <a:xfrm rot="10800000">
              <a:off x="1384522" y="943423"/>
              <a:ext cx="609600" cy="15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/>
            <p:nvPr/>
          </p:nvSpPr>
          <p:spPr>
            <a:xfrm>
              <a:off x="1457014" y="888219"/>
              <a:ext cx="391815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 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78" name="Left Bracket 177"/>
            <p:cNvSpPr/>
            <p:nvPr/>
          </p:nvSpPr>
          <p:spPr>
            <a:xfrm flipH="1">
              <a:off x="1961873" y="631151"/>
              <a:ext cx="78342" cy="520456"/>
            </a:xfrm>
            <a:prstGeom prst="leftBracket">
              <a:avLst>
                <a:gd name="adj" fmla="val 8888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3577"/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990916" y="782478"/>
              <a:ext cx="847507" cy="338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 = 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sec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783432" y="638469"/>
              <a:ext cx="332449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A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81" name="Straight Connector 180"/>
            <p:cNvCxnSpPr/>
            <p:nvPr/>
          </p:nvCxnSpPr>
          <p:spPr>
            <a:xfrm rot="10800000">
              <a:off x="2811247" y="943422"/>
              <a:ext cx="292127" cy="79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 181"/>
            <p:cNvSpPr/>
            <p:nvPr/>
          </p:nvSpPr>
          <p:spPr>
            <a:xfrm>
              <a:off x="2730514" y="888219"/>
              <a:ext cx="391815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 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838423" y="722787"/>
              <a:ext cx="184901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5" name="Rectangle 284"/>
          <p:cNvSpPr/>
          <p:nvPr/>
        </p:nvSpPr>
        <p:spPr>
          <a:xfrm>
            <a:off x="469340" y="1339585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48868" y="2340154"/>
            <a:ext cx="1347170" cy="370304"/>
            <a:chOff x="1248868" y="2449882"/>
            <a:chExt cx="1347170" cy="370304"/>
          </a:xfrm>
        </p:grpSpPr>
        <p:sp>
          <p:nvSpPr>
            <p:cNvPr id="286" name="Rectangle 285"/>
            <p:cNvSpPr/>
            <p:nvPr/>
          </p:nvSpPr>
          <p:spPr>
            <a:xfrm>
              <a:off x="1260111" y="2449882"/>
              <a:ext cx="4026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A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504922" y="2481632"/>
              <a:ext cx="3786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+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743383" y="2449882"/>
              <a:ext cx="4026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B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988193" y="2475282"/>
              <a:ext cx="3786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+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188554" y="2462582"/>
              <a:ext cx="4074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C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91" name="Straight Connector 290"/>
            <p:cNvCxnSpPr/>
            <p:nvPr/>
          </p:nvCxnSpPr>
          <p:spPr>
            <a:xfrm rot="10800000">
              <a:off x="1248868" y="2757331"/>
              <a:ext cx="1256965" cy="158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2" name="Rectangle 291"/>
          <p:cNvSpPr/>
          <p:nvPr/>
        </p:nvSpPr>
        <p:spPr>
          <a:xfrm>
            <a:off x="1731795" y="2622601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2602029" y="246679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2927585" y="2340154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180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295" name="Straight Connector 294"/>
          <p:cNvCxnSpPr/>
          <p:nvPr/>
        </p:nvCxnSpPr>
        <p:spPr>
          <a:xfrm rot="10800000" flipV="1">
            <a:off x="3025144" y="2647604"/>
            <a:ext cx="434342" cy="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3081331" y="2609901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1752411" y="1802038"/>
            <a:ext cx="31921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 smtClean="0">
                <a:solidFill>
                  <a:srgbClr val="FFFF00"/>
                </a:solidFill>
                <a:latin typeface="Bookman Old Style"/>
              </a:rPr>
              <a:t>[Angle sum property of a triangle]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1763569" y="4202662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B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2008379" y="4202662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+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2267574" y="4202662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C 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rot="10800000">
            <a:off x="1777743" y="4499037"/>
            <a:ext cx="727426" cy="21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1982588" y="4465985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2589329" y="432834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2793938" y="4318353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90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147194" y="431835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–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440453" y="419725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A 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316" name="Straight Connector 315"/>
          <p:cNvCxnSpPr/>
          <p:nvPr/>
        </p:nvCxnSpPr>
        <p:spPr>
          <a:xfrm rot="10800000">
            <a:off x="3425041" y="4503619"/>
            <a:ext cx="335555" cy="18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/>
          <p:cNvSpPr/>
          <p:nvPr/>
        </p:nvSpPr>
        <p:spPr>
          <a:xfrm>
            <a:off x="3424873" y="4456199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5595166" y="1490753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B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5820927" y="1490753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+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5988501" y="149075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C 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321" name="Straight Connector 320"/>
          <p:cNvCxnSpPr/>
          <p:nvPr/>
        </p:nvCxnSpPr>
        <p:spPr>
          <a:xfrm rot="10800000">
            <a:off x="5614123" y="1787128"/>
            <a:ext cx="645554" cy="21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5785660" y="1787126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3" name="Left Bracket 322"/>
          <p:cNvSpPr/>
          <p:nvPr/>
        </p:nvSpPr>
        <p:spPr>
          <a:xfrm>
            <a:off x="5571038" y="1548535"/>
            <a:ext cx="64573" cy="457577"/>
          </a:xfrm>
          <a:prstGeom prst="leftBracket">
            <a:avLst>
              <a:gd name="adj" fmla="val 10833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24" name="Left Bracket 323"/>
          <p:cNvSpPr/>
          <p:nvPr/>
        </p:nvSpPr>
        <p:spPr>
          <a:xfrm flipH="1">
            <a:off x="6241402" y="1548535"/>
            <a:ext cx="75469" cy="457577"/>
          </a:xfrm>
          <a:prstGeom prst="leftBracket">
            <a:avLst>
              <a:gd name="adj" fmla="val 10833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4794389" y="1598944"/>
            <a:ext cx="845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cosec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6372591" y="160742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7" name="Left Bracket 326"/>
          <p:cNvSpPr/>
          <p:nvPr/>
        </p:nvSpPr>
        <p:spPr>
          <a:xfrm>
            <a:off x="7287400" y="1548912"/>
            <a:ext cx="73152" cy="457200"/>
          </a:xfrm>
          <a:prstGeom prst="leftBracket">
            <a:avLst>
              <a:gd name="adj" fmla="val 10833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28" name="Left Bracket 327"/>
          <p:cNvSpPr/>
          <p:nvPr/>
        </p:nvSpPr>
        <p:spPr>
          <a:xfrm flipH="1">
            <a:off x="8197979" y="1548912"/>
            <a:ext cx="73152" cy="457200"/>
          </a:xfrm>
          <a:prstGeom prst="leftBracket">
            <a:avLst>
              <a:gd name="adj" fmla="val 10833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6557122" y="1598944"/>
            <a:ext cx="845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cosec 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343" name="Straight Connector 342"/>
          <p:cNvCxnSpPr/>
          <p:nvPr/>
        </p:nvCxnSpPr>
        <p:spPr>
          <a:xfrm rot="5400000">
            <a:off x="2826303" y="2965934"/>
            <a:ext cx="3555614" cy="192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/>
          <p:cNvSpPr/>
          <p:nvPr/>
        </p:nvSpPr>
        <p:spPr>
          <a:xfrm>
            <a:off x="1186267" y="1560493"/>
            <a:ext cx="2268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3577"/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</a:rPr>
              <a:t>A  +  B  +  C  = 180º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2844738" y="3615453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90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1112937" y="347938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A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1421248" y="3612734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+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1716859" y="3479384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B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1936270" y="3492084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+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2155681" y="3479384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C 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355" name="Straight Connector 354"/>
          <p:cNvCxnSpPr/>
          <p:nvPr/>
        </p:nvCxnSpPr>
        <p:spPr>
          <a:xfrm rot="10800000">
            <a:off x="1734991" y="3791548"/>
            <a:ext cx="752372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tangle 355"/>
          <p:cNvSpPr/>
          <p:nvPr/>
        </p:nvSpPr>
        <p:spPr>
          <a:xfrm>
            <a:off x="1914623" y="3763270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2602029" y="361545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4593345" y="156359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5659187" y="2233821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B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5884948" y="2233821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+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6052522" y="223382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C 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363" name="Straight Connector 362"/>
          <p:cNvCxnSpPr/>
          <p:nvPr/>
        </p:nvCxnSpPr>
        <p:spPr>
          <a:xfrm rot="10800000">
            <a:off x="5727806" y="2526764"/>
            <a:ext cx="586867" cy="21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/>
          <p:cNvSpPr/>
          <p:nvPr/>
        </p:nvSpPr>
        <p:spPr>
          <a:xfrm>
            <a:off x="5871715" y="2505375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5" name="Left Bracket 364"/>
          <p:cNvSpPr/>
          <p:nvPr/>
        </p:nvSpPr>
        <p:spPr>
          <a:xfrm>
            <a:off x="5677609" y="2272130"/>
            <a:ext cx="73152" cy="457200"/>
          </a:xfrm>
          <a:prstGeom prst="leftBracket">
            <a:avLst>
              <a:gd name="adj" fmla="val 10833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66" name="Left Bracket 365"/>
          <p:cNvSpPr/>
          <p:nvPr/>
        </p:nvSpPr>
        <p:spPr>
          <a:xfrm flipH="1">
            <a:off x="6297177" y="2272130"/>
            <a:ext cx="73152" cy="457200"/>
          </a:xfrm>
          <a:prstGeom prst="leftBracket">
            <a:avLst>
              <a:gd name="adj" fmla="val 10833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4961519" y="2338580"/>
            <a:ext cx="845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cosec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6419457" y="234706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369" name="Group 185"/>
          <p:cNvGrpSpPr/>
          <p:nvPr/>
        </p:nvGrpSpPr>
        <p:grpSpPr>
          <a:xfrm>
            <a:off x="7285766" y="1515167"/>
            <a:ext cx="987989" cy="575218"/>
            <a:chOff x="2808866" y="3553115"/>
            <a:chExt cx="988905" cy="575736"/>
          </a:xfrm>
        </p:grpSpPr>
        <p:sp>
          <p:nvSpPr>
            <p:cNvPr id="370" name="Rectangle 369"/>
            <p:cNvSpPr/>
            <p:nvPr/>
          </p:nvSpPr>
          <p:spPr>
            <a:xfrm>
              <a:off x="2808866" y="3660077"/>
              <a:ext cx="457600" cy="3388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90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3154823" y="3660077"/>
              <a:ext cx="287524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–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3394724" y="3553115"/>
              <a:ext cx="403047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A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73" name="Straight Connector 372"/>
            <p:cNvCxnSpPr/>
            <p:nvPr/>
          </p:nvCxnSpPr>
          <p:spPr>
            <a:xfrm rot="10800000">
              <a:off x="3441000" y="3839289"/>
              <a:ext cx="252341" cy="18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Rectangle 373"/>
            <p:cNvSpPr/>
            <p:nvPr/>
          </p:nvSpPr>
          <p:spPr>
            <a:xfrm>
              <a:off x="3400324" y="3789983"/>
              <a:ext cx="391816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2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5" name="Group 216"/>
          <p:cNvGrpSpPr/>
          <p:nvPr/>
        </p:nvGrpSpPr>
        <p:grpSpPr>
          <a:xfrm>
            <a:off x="6631557" y="2226239"/>
            <a:ext cx="904394" cy="587160"/>
            <a:chOff x="6551528" y="3267232"/>
            <a:chExt cx="905231" cy="587705"/>
          </a:xfrm>
        </p:grpSpPr>
        <p:sp>
          <p:nvSpPr>
            <p:cNvPr id="376" name="Rectangle 375"/>
            <p:cNvSpPr/>
            <p:nvPr/>
          </p:nvSpPr>
          <p:spPr>
            <a:xfrm>
              <a:off x="6551528" y="3351927"/>
              <a:ext cx="529802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sec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7053712" y="3267232"/>
              <a:ext cx="403047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A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78" name="Straight Connector 377"/>
            <p:cNvCxnSpPr/>
            <p:nvPr/>
          </p:nvCxnSpPr>
          <p:spPr>
            <a:xfrm rot="10800000">
              <a:off x="7073928" y="3560445"/>
              <a:ext cx="305332" cy="18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Rectangle 378"/>
            <p:cNvSpPr/>
            <p:nvPr/>
          </p:nvSpPr>
          <p:spPr>
            <a:xfrm>
              <a:off x="7053712" y="3516069"/>
              <a:ext cx="391816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2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1" name="TextBox 380"/>
          <p:cNvSpPr txBox="1"/>
          <p:nvPr/>
        </p:nvSpPr>
        <p:spPr>
          <a:xfrm>
            <a:off x="547006" y="246239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547006" y="360310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547006" y="429571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4608981" y="231483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chemeClr val="bg1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390" name="Rounded Rectangle 389"/>
          <p:cNvSpPr/>
          <p:nvPr/>
        </p:nvSpPr>
        <p:spPr>
          <a:xfrm>
            <a:off x="2386281" y="858101"/>
            <a:ext cx="799043" cy="552165"/>
          </a:xfrm>
          <a:prstGeom prst="roundRect">
            <a:avLst/>
          </a:prstGeom>
          <a:noFill/>
          <a:ln w="19050"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ounded Rectangle 390"/>
          <p:cNvSpPr/>
          <p:nvPr/>
        </p:nvSpPr>
        <p:spPr>
          <a:xfrm>
            <a:off x="3868163" y="899927"/>
            <a:ext cx="372759" cy="532850"/>
          </a:xfrm>
          <a:prstGeom prst="roundRect">
            <a:avLst/>
          </a:prstGeom>
          <a:noFill/>
          <a:ln w="19050"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4" name="Group 403"/>
          <p:cNvGrpSpPr/>
          <p:nvPr/>
        </p:nvGrpSpPr>
        <p:grpSpPr>
          <a:xfrm>
            <a:off x="6170833" y="925342"/>
            <a:ext cx="2523954" cy="360040"/>
            <a:chOff x="4437564" y="106297"/>
            <a:chExt cx="1819069" cy="257644"/>
          </a:xfrm>
        </p:grpSpPr>
        <p:sp>
          <p:nvSpPr>
            <p:cNvPr id="405" name="Rounded Rectangle 404"/>
            <p:cNvSpPr/>
            <p:nvPr/>
          </p:nvSpPr>
          <p:spPr>
            <a:xfrm>
              <a:off x="4437564" y="106297"/>
              <a:ext cx="1733539" cy="25764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4458965" y="121672"/>
              <a:ext cx="1797668" cy="242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s-ES" sz="1600" b="1" dirty="0" err="1" smtClean="0">
                  <a:solidFill>
                    <a:schemeClr val="bg1"/>
                  </a:solidFill>
                  <a:latin typeface="Bookman Old Style"/>
                </a:rPr>
                <a:t>cosec</a:t>
              </a:r>
              <a:r>
                <a:rPr lang="es-ES" sz="1600" b="1" dirty="0" smtClean="0">
                  <a:solidFill>
                    <a:schemeClr val="bg1"/>
                  </a:solidFill>
                  <a:latin typeface="Bookman Old Style"/>
                </a:rPr>
                <a:t> </a:t>
              </a:r>
              <a:r>
                <a:rPr lang="es-E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(90 </a:t>
              </a:r>
              <a:r>
                <a:rPr lang="es-ES" sz="1600" b="1" dirty="0">
                  <a:solidFill>
                    <a:schemeClr val="bg1"/>
                  </a:solidFill>
                  <a:latin typeface="Bookman Old Style" pitchFamily="18" charset="0"/>
                </a:rPr>
                <a:t>– </a:t>
              </a:r>
              <a:r>
                <a:rPr lang="es-ES" sz="16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</a:t>
              </a:r>
              <a:r>
                <a:rPr lang="es-E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) </a:t>
              </a:r>
              <a:r>
                <a:rPr lang="es-ES" sz="1600" b="1" dirty="0">
                  <a:solidFill>
                    <a:schemeClr val="bg1"/>
                  </a:solidFill>
                  <a:latin typeface="Bookman Old Style" pitchFamily="18" charset="0"/>
                </a:rPr>
                <a:t>=</a:t>
              </a:r>
              <a:r>
                <a:rPr lang="es-ES" sz="1600" b="1" dirty="0">
                  <a:solidFill>
                    <a:schemeClr val="bg1"/>
                  </a:solidFill>
                  <a:latin typeface="Symbol"/>
                </a:rPr>
                <a:t> </a:t>
              </a:r>
              <a:r>
                <a:rPr lang="es-ES" sz="1600" b="1" dirty="0" err="1" smtClean="0">
                  <a:solidFill>
                    <a:schemeClr val="bg1"/>
                  </a:solidFill>
                  <a:latin typeface="Bookman Old Style" pitchFamily="18" charset="0"/>
                </a:rPr>
                <a:t>sec</a:t>
              </a:r>
              <a:r>
                <a:rPr lang="es-E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r>
                <a:rPr lang="es-E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</a:t>
              </a:r>
              <a:r>
                <a:rPr lang="es-E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endParaRPr lang="es-ES" sz="1600" b="1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</p:grpSp>
      <p:sp>
        <p:nvSpPr>
          <p:cNvPr id="7" name="Curved Down Arrow 6"/>
          <p:cNvSpPr/>
          <p:nvPr/>
        </p:nvSpPr>
        <p:spPr>
          <a:xfrm>
            <a:off x="1278521" y="3334655"/>
            <a:ext cx="1859902" cy="280798"/>
          </a:xfrm>
          <a:prstGeom prst="curvedDownArrow">
            <a:avLst/>
          </a:prstGeom>
          <a:solidFill>
            <a:srgbClr val="FFFF00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rot="10800000">
            <a:off x="1135308" y="3785198"/>
            <a:ext cx="313439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129085" y="3748020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2411" y="2882566"/>
            <a:ext cx="28921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n-US" sz="1600" b="1" dirty="0">
                <a:solidFill>
                  <a:srgbClr val="FFFF00"/>
                </a:solidFill>
                <a:latin typeface="Bookman Old Style"/>
              </a:rPr>
              <a:t>Dividing both sides by 2]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7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0"/>
                            </p:stCondLst>
                            <p:childTnLst>
                              <p:par>
                                <p:cTn id="3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4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00"/>
                            </p:stCondLst>
                            <p:childTnLst>
                              <p:par>
                                <p:cTn id="3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000"/>
                            </p:stCondLst>
                            <p:childTnLst>
                              <p:par>
                                <p:cTn id="3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" grpId="0" animBg="1"/>
      <p:bldP spid="407" grpId="0" animBg="1"/>
      <p:bldP spid="407" grpId="1" animBg="1"/>
      <p:bldP spid="403" grpId="0" animBg="1"/>
      <p:bldP spid="403" grpId="1" animBg="1"/>
      <p:bldP spid="402" grpId="0" animBg="1"/>
      <p:bldP spid="402" grpId="1" animBg="1"/>
      <p:bldP spid="401" grpId="0" animBg="1"/>
      <p:bldP spid="401" grpId="1" animBg="1"/>
      <p:bldP spid="399" grpId="0" animBg="1"/>
      <p:bldP spid="399" grpId="1" animBg="1"/>
      <p:bldP spid="171" grpId="0"/>
      <p:bldP spid="285" grpId="0"/>
      <p:bldP spid="292" grpId="0"/>
      <p:bldP spid="293" grpId="0"/>
      <p:bldP spid="294" grpId="0"/>
      <p:bldP spid="296" grpId="0"/>
      <p:bldP spid="297" grpId="0"/>
      <p:bldP spid="307" grpId="0"/>
      <p:bldP spid="308" grpId="0"/>
      <p:bldP spid="309" grpId="0"/>
      <p:bldP spid="311" grpId="0"/>
      <p:bldP spid="312" grpId="0"/>
      <p:bldP spid="313" grpId="0"/>
      <p:bldP spid="314" grpId="0"/>
      <p:bldP spid="315" grpId="0"/>
      <p:bldP spid="317" grpId="0"/>
      <p:bldP spid="318" grpId="0"/>
      <p:bldP spid="319" grpId="0"/>
      <p:bldP spid="320" grpId="0"/>
      <p:bldP spid="322" grpId="0"/>
      <p:bldP spid="323" grpId="0" animBg="1"/>
      <p:bldP spid="324" grpId="0" animBg="1"/>
      <p:bldP spid="325" grpId="0"/>
      <p:bldP spid="326" grpId="0"/>
      <p:bldP spid="327" grpId="0" animBg="1"/>
      <p:bldP spid="328" grpId="0" animBg="1"/>
      <p:bldP spid="329" grpId="0"/>
      <p:bldP spid="345" grpId="0"/>
      <p:bldP spid="350" grpId="0"/>
      <p:bldP spid="351" grpId="0"/>
      <p:bldP spid="352" grpId="0"/>
      <p:bldP spid="353" grpId="0"/>
      <p:bldP spid="354" grpId="0"/>
      <p:bldP spid="356" grpId="0"/>
      <p:bldP spid="357" grpId="0"/>
      <p:bldP spid="358" grpId="0"/>
      <p:bldP spid="360" grpId="0"/>
      <p:bldP spid="361" grpId="0"/>
      <p:bldP spid="362" grpId="0"/>
      <p:bldP spid="364" grpId="0"/>
      <p:bldP spid="365" grpId="0" animBg="1"/>
      <p:bldP spid="366" grpId="0" animBg="1"/>
      <p:bldP spid="367" grpId="0"/>
      <p:bldP spid="368" grpId="0"/>
      <p:bldP spid="381" grpId="0"/>
      <p:bldP spid="382" grpId="0"/>
      <p:bldP spid="384" grpId="0"/>
      <p:bldP spid="385" grpId="0"/>
      <p:bldP spid="390" grpId="0" animBg="1"/>
      <p:bldP spid="390" grpId="1" animBg="1"/>
      <p:bldP spid="391" grpId="0" animBg="1"/>
      <p:bldP spid="391" grpId="1" animBg="1"/>
      <p:bldP spid="7" grpId="0" animBg="1"/>
      <p:bldP spid="7" grpId="1" animBg="1"/>
      <p:bldP spid="141" grpId="0"/>
      <p:bldP spid="1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2205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2096404" y="3358225"/>
            <a:ext cx="1048870" cy="3507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737890" y="1084161"/>
            <a:ext cx="804304" cy="2525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1078933" y="785387"/>
            <a:ext cx="2075879" cy="23604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311673" y="549338"/>
            <a:ext cx="2306302" cy="23604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8.3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6173" y="485354"/>
            <a:ext cx="6284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Q.3) </a:t>
            </a:r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If tan 2A = cot (A – 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18º), </a:t>
            </a:r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where 2A is an acute angle, </a:t>
            </a:r>
            <a:endParaRPr lang="en-US" sz="1600" b="1" dirty="0" smtClean="0">
              <a:solidFill>
                <a:schemeClr val="bg1"/>
              </a:solidFill>
              <a:latin typeface="Bookman Old Style"/>
            </a:endParaRPr>
          </a:p>
          <a:p>
            <a:pPr marL="514350" indent="-514350"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find the value </a:t>
            </a:r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of A.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0435" y="1026479"/>
            <a:ext cx="1159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08174" y="1035623"/>
            <a:ext cx="2421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tan 2A = cot (A – 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18º)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472400" y="134694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703071" y="1346946"/>
            <a:ext cx="524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cot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29704" y="1346946"/>
            <a:ext cx="397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(A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421534" y="134694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–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573793" y="1346946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18º)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72416" y="1377090"/>
            <a:ext cx="2202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400" b="1" dirty="0" smtClean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s-ES" sz="1400" b="1" dirty="0" smtClean="0">
                <a:solidFill>
                  <a:srgbClr val="FFFF00"/>
                </a:solidFill>
                <a:latin typeface="MT Extra" pitchFamily="18" charset="2"/>
              </a:rPr>
              <a:t>Q </a:t>
            </a:r>
            <a:r>
              <a:rPr lang="en-US" sz="1400" b="1" dirty="0" smtClean="0">
                <a:solidFill>
                  <a:srgbClr val="FFFF00"/>
                </a:solidFill>
                <a:latin typeface="Bookman Old Style"/>
              </a:rPr>
              <a:t>tan </a:t>
            </a:r>
            <a:r>
              <a:rPr lang="en-US" sz="1400" b="1" dirty="0" smtClean="0">
                <a:solidFill>
                  <a:srgbClr val="FFFF00"/>
                </a:solidFill>
                <a:latin typeface="Symbol"/>
              </a:rPr>
              <a:t>q</a:t>
            </a:r>
            <a:r>
              <a:rPr lang="en-US" sz="1400" b="1" dirty="0" smtClean="0">
                <a:solidFill>
                  <a:srgbClr val="FFFF00"/>
                </a:solidFill>
                <a:latin typeface="Bookman Old Style"/>
              </a:rPr>
              <a:t> 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= </a:t>
            </a:r>
            <a:r>
              <a:rPr lang="en-US" sz="1400" b="1" dirty="0" smtClean="0">
                <a:solidFill>
                  <a:srgbClr val="FFFF00"/>
                </a:solidFill>
                <a:latin typeface="Bookman Old Style"/>
              </a:rPr>
              <a:t>cot (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90 –</a:t>
            </a:r>
            <a:r>
              <a:rPr lang="en-US" sz="1400" b="1" dirty="0">
                <a:solidFill>
                  <a:srgbClr val="FFFF00"/>
                </a:solidFill>
                <a:latin typeface="Symbol"/>
              </a:rPr>
              <a:t> q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)]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480630" y="1657664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90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85524" y="165766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–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89567" y="1657664"/>
            <a:ext cx="468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2A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472400" y="165766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703071" y="1657664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58816" y="165766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–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121123" y="1657664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18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445094" y="1972002"/>
            <a:ext cx="641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– 2A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001328" y="1972002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– 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472400" y="197200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703071" y="1972002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– 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18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198714" y="1972002"/>
            <a:ext cx="6767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baseline="30000" dirty="0">
                <a:solidFill>
                  <a:schemeClr val="bg1"/>
                </a:solidFill>
                <a:latin typeface="Bookman Old Style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– 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90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841015" y="2314628"/>
            <a:ext cx="641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– 3A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472400" y="231462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703071" y="2314628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– 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108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174453" y="2837615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436441" y="283761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703071" y="2699838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– 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108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2795706" y="3017044"/>
            <a:ext cx="622878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828135" y="2984483"/>
            <a:ext cx="494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– 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981013" y="1346946"/>
            <a:ext cx="524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err="1">
                <a:solidFill>
                  <a:schemeClr val="bg1"/>
                </a:solidFill>
                <a:latin typeface="Bookman Old Style" pitchFamily="18" charset="0"/>
              </a:rPr>
              <a:t>cot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49403" y="134694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Symbol"/>
              </a:rPr>
              <a:t>\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49403" y="165766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Symbol"/>
              </a:rPr>
              <a:t>\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49403" y="197200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Symbol"/>
              </a:rPr>
              <a:t>\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49403" y="231462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Symbol"/>
              </a:rPr>
              <a:t>\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49403" y="283761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Symbol"/>
              </a:rPr>
              <a:t>\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388883" y="1363087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(90º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845629" y="136308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–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044392" y="1363087"/>
            <a:ext cx="534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2A)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5577786" y="901954"/>
            <a:ext cx="2222520" cy="364413"/>
            <a:chOff x="4095043" y="903244"/>
            <a:chExt cx="2145026" cy="400854"/>
          </a:xfrm>
        </p:grpSpPr>
        <p:sp>
          <p:nvSpPr>
            <p:cNvPr id="144" name="Rounded Rectangle 143"/>
            <p:cNvSpPr/>
            <p:nvPr/>
          </p:nvSpPr>
          <p:spPr>
            <a:xfrm>
              <a:off x="4115006" y="903244"/>
              <a:ext cx="1952972" cy="36790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095043" y="931690"/>
              <a:ext cx="2145026" cy="372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s-ES" sz="1600" b="1" dirty="0">
                  <a:solidFill>
                    <a:schemeClr val="bg1"/>
                  </a:solidFill>
                  <a:latin typeface="Bookman Old Style"/>
                </a:rPr>
                <a:t>tan </a:t>
              </a:r>
              <a:r>
                <a:rPr lang="es-ES" sz="1600" b="1" dirty="0">
                  <a:solidFill>
                    <a:schemeClr val="bg1"/>
                  </a:solidFill>
                  <a:latin typeface="Symbol"/>
                </a:rPr>
                <a:t>q</a:t>
              </a:r>
              <a:r>
                <a:rPr lang="es-ES" sz="1600" b="1" dirty="0">
                  <a:solidFill>
                    <a:schemeClr val="bg1"/>
                  </a:solidFill>
                  <a:latin typeface="Bookman Old Style"/>
                </a:rPr>
                <a:t> = </a:t>
              </a:r>
              <a:r>
                <a:rPr lang="es-ES" sz="1600" b="1" dirty="0" err="1">
                  <a:solidFill>
                    <a:schemeClr val="bg1"/>
                  </a:solidFill>
                  <a:latin typeface="Bookman Old Style"/>
                </a:rPr>
                <a:t>cot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(90 –</a:t>
              </a:r>
              <a:r>
                <a:rPr lang="en-US" sz="1600" b="1" dirty="0">
                  <a:solidFill>
                    <a:schemeClr val="bg1"/>
                  </a:solidFill>
                  <a:latin typeface="Symbol"/>
                </a:rPr>
                <a:t> q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)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9" name="Rectangle 148"/>
          <p:cNvSpPr/>
          <p:nvPr/>
        </p:nvSpPr>
        <p:spPr>
          <a:xfrm>
            <a:off x="2929101" y="2582665"/>
            <a:ext cx="3706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100" b="1" dirty="0" smtClean="0">
                <a:solidFill>
                  <a:srgbClr val="FF0000"/>
                </a:solidFill>
                <a:latin typeface="Bookman Old Style"/>
              </a:rPr>
              <a:t>36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 flipH="1">
            <a:off x="2899300" y="3124885"/>
            <a:ext cx="405396" cy="564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21180000" flipH="1">
            <a:off x="2747265" y="2840240"/>
            <a:ext cx="690241" cy="294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1996162" y="3374353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  <a:sym typeface="Symbol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  <a:sym typeface="Symbol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436441" y="337435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631153" y="3374353"/>
            <a:ext cx="5277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 36</a:t>
            </a:r>
            <a:endParaRPr lang="en-US" sz="1600" b="1" baseline="30000" dirty="0">
              <a:solidFill>
                <a:schemeClr val="bg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49403" y="337435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Symbol"/>
              </a:rPr>
              <a:t>\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 rot="16200000" flipH="1">
            <a:off x="1999532" y="1111904"/>
            <a:ext cx="0" cy="378765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74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"/>
                            </p:stCondLst>
                            <p:childTnLst>
                              <p:par>
                                <p:cTn id="2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32" grpId="0" animBg="1"/>
      <p:bldP spid="132" grpId="1" animBg="1"/>
      <p:bldP spid="131" grpId="0" animBg="1"/>
      <p:bldP spid="131" grpId="1" animBg="1"/>
      <p:bldP spid="130" grpId="0" animBg="1"/>
      <p:bldP spid="130" grpId="1" animBg="1"/>
      <p:bldP spid="54" grpId="0"/>
      <p:bldP spid="55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70" grpId="0"/>
      <p:bldP spid="71" grpId="0"/>
      <p:bldP spid="74" grpId="0"/>
      <p:bldP spid="75" grpId="0"/>
      <p:bldP spid="76" grpId="0"/>
      <p:bldP spid="77" grpId="0"/>
      <p:bldP spid="98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4" grpId="0"/>
      <p:bldP spid="119" grpId="0"/>
      <p:bldP spid="121" grpId="0"/>
      <p:bldP spid="122" grpId="0"/>
      <p:bldP spid="123" grpId="0"/>
      <p:bldP spid="124" grpId="0"/>
      <p:bldP spid="125" grpId="0"/>
      <p:bldP spid="127" grpId="0"/>
      <p:bldP spid="128" grpId="0"/>
      <p:bldP spid="129" grpId="0"/>
      <p:bldP spid="149" grpId="0"/>
      <p:bldP spid="154" grpId="0"/>
      <p:bldP spid="155" grpId="0"/>
      <p:bldP spid="156" grpId="0"/>
      <p:bldP spid="1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349756" y="3629326"/>
            <a:ext cx="1007944" cy="3507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828023" y="1175234"/>
            <a:ext cx="796341" cy="2525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304513" y="604534"/>
            <a:ext cx="2587377" cy="238587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8.3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6173" y="545642"/>
            <a:ext cx="65478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Q.5)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If sec 4A = cosec (A –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20º),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where 4A is an acute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angle, 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  <a:p>
            <a:pPr marL="512763" indent="-512763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	find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the value of A.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8837" y="1461431"/>
            <a:ext cx="885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s-ES" sz="1600" b="1" dirty="0" err="1" smtClean="0">
                <a:solidFill>
                  <a:schemeClr val="bg1"/>
                </a:solidFill>
                <a:latin typeface="Bookman Old Style" pitchFamily="18" charset="0"/>
              </a:rPr>
              <a:t>cosec</a:t>
            </a:r>
            <a:endParaRPr lang="es-E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771" y="1103111"/>
            <a:ext cx="1159292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 u="sng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86766" y="1106164"/>
            <a:ext cx="2685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sec 4A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 cosec (A –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20º)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58830" y="148681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80129" y="1486811"/>
            <a:ext cx="774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cosec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27513" y="1486811"/>
            <a:ext cx="10615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(A – 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20º)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77695" y="1839268"/>
            <a:ext cx="5277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90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58271" y="184803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–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3071" y="1848031"/>
            <a:ext cx="468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4A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58830" y="184803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80129" y="1848031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18872" y="184803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–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07139" y="1848031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20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51069" y="221297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90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32570" y="221297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+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58830" y="221297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80129" y="2212967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75442" y="2212967"/>
            <a:ext cx="3545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baseline="30000" dirty="0">
                <a:solidFill>
                  <a:schemeClr val="bg1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+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37489" y="2572488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110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830" y="257248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80129" y="2572488"/>
            <a:ext cx="468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5A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9600" y="149225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09600" y="183926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9600" y="221297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9600" y="257248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73745" y="221297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20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42317" y="2212967"/>
            <a:ext cx="468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4A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37547" y="1517689"/>
            <a:ext cx="24080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400" b="1" dirty="0" smtClean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s-ES" sz="1400" b="1" dirty="0">
                <a:solidFill>
                  <a:srgbClr val="FFFF00"/>
                </a:solidFill>
                <a:latin typeface="MT Extra" pitchFamily="18" charset="2"/>
              </a:rPr>
              <a:t>Q </a:t>
            </a:r>
            <a:r>
              <a:rPr lang="en-US" sz="1400" b="1" dirty="0" smtClean="0">
                <a:solidFill>
                  <a:srgbClr val="FFFF00"/>
                </a:solidFill>
                <a:latin typeface="Bookman Old Style"/>
              </a:rPr>
              <a:t>sec </a:t>
            </a:r>
            <a:r>
              <a:rPr lang="en-US" sz="1400" b="1" dirty="0">
                <a:solidFill>
                  <a:srgbClr val="FFFF00"/>
                </a:solidFill>
                <a:latin typeface="Symbol"/>
              </a:rPr>
              <a:t>q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 = </a:t>
            </a:r>
            <a:r>
              <a:rPr lang="en-US" sz="1400" b="1" dirty="0" smtClean="0">
                <a:solidFill>
                  <a:srgbClr val="FFFF00"/>
                </a:solidFill>
                <a:latin typeface="Bookman Old Style"/>
              </a:rPr>
              <a:t>cosec 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(90 –</a:t>
            </a:r>
            <a:r>
              <a:rPr lang="en-US" sz="1400" b="1" dirty="0">
                <a:solidFill>
                  <a:srgbClr val="FFFF00"/>
                </a:solidFill>
                <a:latin typeface="Symbol"/>
              </a:rPr>
              <a:t> q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)]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233029" y="995276"/>
            <a:ext cx="2622423" cy="584776"/>
            <a:chOff x="4151546" y="906779"/>
            <a:chExt cx="2205848" cy="643254"/>
          </a:xfrm>
        </p:grpSpPr>
        <p:sp>
          <p:nvSpPr>
            <p:cNvPr id="48" name="Rounded Rectangle 47"/>
            <p:cNvSpPr/>
            <p:nvPr/>
          </p:nvSpPr>
          <p:spPr>
            <a:xfrm>
              <a:off x="4151546" y="913830"/>
              <a:ext cx="1978124" cy="36790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51546" y="906779"/>
              <a:ext cx="2205848" cy="643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s-ES" sz="1600" b="1" dirty="0" err="1" smtClean="0">
                  <a:solidFill>
                    <a:schemeClr val="bg1"/>
                  </a:solidFill>
                  <a:latin typeface="Bookman Old Style"/>
                </a:rPr>
                <a:t>sec</a:t>
              </a:r>
              <a:r>
                <a:rPr lang="es-ES" sz="1600" b="1" dirty="0" smtClean="0">
                  <a:solidFill>
                    <a:schemeClr val="bg1"/>
                  </a:solidFill>
                  <a:latin typeface="Bookman Old Style"/>
                </a:rPr>
                <a:t> </a:t>
              </a:r>
              <a:r>
                <a:rPr lang="es-ES" sz="1600" b="1" dirty="0" smtClean="0">
                  <a:solidFill>
                    <a:schemeClr val="bg1"/>
                  </a:solidFill>
                  <a:latin typeface="Symbol"/>
                </a:rPr>
                <a:t>q</a:t>
              </a:r>
              <a:r>
                <a:rPr lang="es-ES" sz="1600" b="1" dirty="0" smtClean="0">
                  <a:solidFill>
                    <a:schemeClr val="bg1"/>
                  </a:solidFill>
                  <a:latin typeface="Bookman Old Style"/>
                </a:rPr>
                <a:t> </a:t>
              </a:r>
              <a:r>
                <a:rPr lang="es-ES" sz="1600" b="1" dirty="0">
                  <a:solidFill>
                    <a:schemeClr val="bg1"/>
                  </a:solidFill>
                  <a:latin typeface="Bookman Old Style"/>
                </a:rPr>
                <a:t>= </a:t>
              </a:r>
              <a:r>
                <a:rPr lang="es-ES" sz="1600" b="1" dirty="0" err="1" smtClean="0">
                  <a:solidFill>
                    <a:schemeClr val="bg1"/>
                  </a:solidFill>
                  <a:latin typeface="Bookman Old Style"/>
                </a:rPr>
                <a:t>cosec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(90 –</a:t>
              </a:r>
              <a:r>
                <a:rPr lang="en-US" sz="1600" b="1" dirty="0">
                  <a:solidFill>
                    <a:schemeClr val="bg1"/>
                  </a:solidFill>
                  <a:latin typeface="Symbol"/>
                </a:rPr>
                <a:t> q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)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2396865" y="3139055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653716" y="313905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24579" y="3001278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110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2977022" y="3318484"/>
            <a:ext cx="457200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39595" y="328592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5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19259" y="313905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Symbol"/>
              </a:rPr>
              <a:t>\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40081" y="2874057"/>
            <a:ext cx="3706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100" b="1" dirty="0" smtClean="0">
                <a:solidFill>
                  <a:srgbClr val="FF0000"/>
                </a:solidFill>
                <a:latin typeface="Bookman Old Style"/>
              </a:rPr>
              <a:t>22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rot="2220000" flipH="1">
            <a:off x="3139054" y="3358257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058327" y="3118959"/>
            <a:ext cx="321980" cy="1219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402103" y="3629326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658830" y="362932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80129" y="3629326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22</a:t>
            </a:r>
            <a:endParaRPr lang="en-US" sz="1600" b="1" baseline="300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9600" y="362932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cxnSp>
        <p:nvCxnSpPr>
          <p:cNvPr id="74" name="Straight Connector 73"/>
          <p:cNvCxnSpPr/>
          <p:nvPr/>
        </p:nvCxnSpPr>
        <p:spPr>
          <a:xfrm rot="16200000" flipH="1">
            <a:off x="2037954" y="1217849"/>
            <a:ext cx="0" cy="378765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582174" y="1477993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90º</a:t>
            </a:r>
            <a:endParaRPr lang="es-E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49176" y="1477220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  <a:endParaRPr lang="es-E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48752" y="1477220"/>
            <a:ext cx="534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3577"/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4A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s-E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rot="16200000" flipH="1">
            <a:off x="2448408" y="1250717"/>
            <a:ext cx="0" cy="313029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5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46" grpId="0" animBg="1"/>
      <p:bldP spid="46" grpId="1" animBg="1"/>
      <p:bldP spid="45" grpId="0" animBg="1"/>
      <p:bldP spid="45" grpId="1" animBg="1"/>
      <p:bldP spid="4" grpId="0"/>
      <p:bldP spid="5" grpId="0"/>
      <p:bldP spid="7" grpId="0"/>
      <p:bldP spid="13" grpId="0"/>
      <p:bldP spid="14" grpId="0"/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6" grpId="0"/>
      <p:bldP spid="37" grpId="0"/>
      <p:bldP spid="38" grpId="0"/>
      <p:bldP spid="39" grpId="0"/>
      <p:bldP spid="41" grpId="0"/>
      <p:bldP spid="42" grpId="0"/>
      <p:bldP spid="44" grpId="0"/>
      <p:bldP spid="54" grpId="0"/>
      <p:bldP spid="55" grpId="0"/>
      <p:bldP spid="56" grpId="0"/>
      <p:bldP spid="58" grpId="0"/>
      <p:bldP spid="59" grpId="0"/>
      <p:bldP spid="60" grpId="0"/>
      <p:bldP spid="69" grpId="0"/>
      <p:bldP spid="70" grpId="0"/>
      <p:bldP spid="71" grpId="0"/>
      <p:bldP spid="72" grpId="0"/>
      <p:bldP spid="61" grpId="0"/>
      <p:bldP spid="62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060202" y="1307313"/>
            <a:ext cx="760874" cy="2525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3845" y="261657"/>
            <a:ext cx="20842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Solved Example 10 :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6173" y="514820"/>
            <a:ext cx="6593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If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sin 3A = </a:t>
            </a:r>
            <a:r>
              <a:rPr lang="en-US" sz="1600" b="1" dirty="0" err="1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 (A –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26º),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where 3A is an acute angle, 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pPr marL="627063" indent="-627063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find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the value of 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771" y="984239"/>
            <a:ext cx="1159292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 u="sng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6216" y="1263872"/>
            <a:ext cx="2424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sin 3A = </a:t>
            </a:r>
            <a:r>
              <a:rPr lang="en-US" sz="1600" b="1" dirty="0" err="1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 (A –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26º)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7626" y="3779904"/>
            <a:ext cx="930820" cy="32387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4043" y="1598591"/>
            <a:ext cx="885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s-ES" sz="1600" b="1" dirty="0" err="1" smtClean="0">
                <a:solidFill>
                  <a:schemeClr val="bg1"/>
                </a:solidFill>
                <a:latin typeface="Bookman Old Style" pitchFamily="18" charset="0"/>
              </a:rPr>
              <a:t>cos</a:t>
            </a:r>
            <a:endParaRPr lang="es-E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66364" y="162397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7663" y="1623971"/>
            <a:ext cx="537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err="1" smtClean="0">
                <a:solidFill>
                  <a:schemeClr val="bg1"/>
                </a:solidFill>
                <a:latin typeface="Bookman Old Style"/>
              </a:rPr>
              <a:t>cos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29567" y="1623971"/>
            <a:ext cx="10615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(A – 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26º)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85229" y="1976428"/>
            <a:ext cx="5277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90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65805" y="198519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–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90605" y="1985191"/>
            <a:ext cx="468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3A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6364" y="198519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87663" y="1985191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26406" y="198519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–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14673" y="1985191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26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58603" y="235013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90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19556" y="235013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+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66364" y="235013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87663" y="2350127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82976" y="2350127"/>
            <a:ext cx="3545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baseline="30000" dirty="0">
                <a:solidFill>
                  <a:schemeClr val="bg1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+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65571" y="2709648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116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66364" y="270964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87663" y="2709648"/>
            <a:ext cx="468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4A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600" y="162941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9600" y="197642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600" y="235013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9600" y="270964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69058" y="235013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26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49851" y="2350127"/>
            <a:ext cx="468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3A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5081" y="1654849"/>
            <a:ext cx="21771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400" b="1" dirty="0" smtClean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s-ES" sz="1400" b="1" dirty="0">
                <a:solidFill>
                  <a:srgbClr val="FFFF00"/>
                </a:solidFill>
                <a:latin typeface="MT Extra" pitchFamily="18" charset="2"/>
              </a:rPr>
              <a:t>Q </a:t>
            </a:r>
            <a:r>
              <a:rPr lang="en-US" sz="1400" b="1" dirty="0" smtClean="0">
                <a:solidFill>
                  <a:srgbClr val="FFFF00"/>
                </a:solidFill>
                <a:latin typeface="Bookman Old Style"/>
              </a:rPr>
              <a:t>sin </a:t>
            </a:r>
            <a:r>
              <a:rPr lang="en-US" sz="1400" b="1" dirty="0">
                <a:solidFill>
                  <a:srgbClr val="FFFF00"/>
                </a:solidFill>
                <a:latin typeface="Symbol"/>
              </a:rPr>
              <a:t>q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 = </a:t>
            </a:r>
            <a:r>
              <a:rPr lang="en-US" sz="1400" b="1" dirty="0" err="1" smtClean="0">
                <a:solidFill>
                  <a:srgbClr val="FFFF00"/>
                </a:solidFill>
                <a:latin typeface="Bookman Old Style"/>
              </a:rPr>
              <a:t>cos</a:t>
            </a:r>
            <a:r>
              <a:rPr lang="en-US" sz="1400" b="1" dirty="0" smtClean="0">
                <a:solidFill>
                  <a:srgbClr val="FFFF00"/>
                </a:solidFill>
                <a:latin typeface="Bookman Old Style"/>
              </a:rPr>
              <a:t> 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(90 –</a:t>
            </a:r>
            <a:r>
              <a:rPr lang="en-US" sz="1400" b="1" dirty="0">
                <a:solidFill>
                  <a:srgbClr val="FFFF00"/>
                </a:solidFill>
                <a:latin typeface="Symbol"/>
              </a:rPr>
              <a:t> q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)]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326445" y="988596"/>
            <a:ext cx="2596174" cy="407438"/>
            <a:chOff x="4382071" y="742192"/>
            <a:chExt cx="1961762" cy="643252"/>
          </a:xfrm>
        </p:grpSpPr>
        <p:sp>
          <p:nvSpPr>
            <p:cNvPr id="36" name="Rounded Rectangle 35"/>
            <p:cNvSpPr/>
            <p:nvPr/>
          </p:nvSpPr>
          <p:spPr>
            <a:xfrm>
              <a:off x="4391826" y="803134"/>
              <a:ext cx="1515616" cy="43308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2071" y="742192"/>
              <a:ext cx="1961762" cy="643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s-ES" sz="1600" b="1" dirty="0" smtClean="0">
                  <a:solidFill>
                    <a:schemeClr val="bg1"/>
                  </a:solidFill>
                  <a:latin typeface="Bookman Old Style"/>
                </a:rPr>
                <a:t>sin </a:t>
              </a:r>
              <a:r>
                <a:rPr lang="es-ES" sz="1600" b="1" dirty="0" smtClean="0">
                  <a:solidFill>
                    <a:schemeClr val="bg1"/>
                  </a:solidFill>
                  <a:latin typeface="Symbol"/>
                </a:rPr>
                <a:t>q</a:t>
              </a:r>
              <a:r>
                <a:rPr lang="es-ES" sz="1600" b="1" dirty="0" smtClean="0">
                  <a:solidFill>
                    <a:schemeClr val="bg1"/>
                  </a:solidFill>
                  <a:latin typeface="Bookman Old Style"/>
                </a:rPr>
                <a:t> </a:t>
              </a:r>
              <a:r>
                <a:rPr lang="es-ES" sz="1600" b="1" dirty="0">
                  <a:solidFill>
                    <a:schemeClr val="bg1"/>
                  </a:solidFill>
                  <a:latin typeface="Bookman Old Style"/>
                </a:rPr>
                <a:t>= </a:t>
              </a:r>
              <a:r>
                <a:rPr lang="es-ES" sz="1600" b="1" dirty="0" err="1" smtClean="0">
                  <a:solidFill>
                    <a:schemeClr val="bg1"/>
                  </a:solidFill>
                  <a:latin typeface="Bookman Old Style"/>
                </a:rPr>
                <a:t>cos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(90 –</a:t>
              </a:r>
              <a:r>
                <a:rPr lang="en-US" sz="1600" b="1" dirty="0">
                  <a:solidFill>
                    <a:schemeClr val="bg1"/>
                  </a:solidFill>
                  <a:latin typeface="Symbol"/>
                </a:rPr>
                <a:t> q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)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2304399" y="3276215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61250" y="327621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32113" y="3138438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116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884556" y="3455644"/>
            <a:ext cx="457200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947129" y="342308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4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9259" y="327621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Symbol"/>
              </a:rPr>
              <a:t>\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47615" y="3011217"/>
            <a:ext cx="3706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100" b="1" dirty="0" smtClean="0">
                <a:solidFill>
                  <a:srgbClr val="FF0000"/>
                </a:solidFill>
                <a:latin typeface="Bookman Old Style"/>
              </a:rPr>
              <a:t>29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rot="2040000" flipH="1">
            <a:off x="3036963" y="3505042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965861" y="3256119"/>
            <a:ext cx="321980" cy="1219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301310" y="3766486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66364" y="376648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=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87663" y="3766486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29</a:t>
            </a:r>
            <a:endParaRPr lang="en-US" sz="1600" b="1" baseline="300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9600" y="376648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16200000" flipH="1">
            <a:off x="1271804" y="1343813"/>
            <a:ext cx="0" cy="378765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510256" y="1615153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90º</a:t>
            </a:r>
            <a:endParaRPr lang="es-E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77258" y="1614380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– </a:t>
            </a:r>
            <a:endParaRPr lang="es-E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76834" y="1614380"/>
            <a:ext cx="534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3A)</a:t>
            </a:r>
            <a:endParaRPr lang="es-E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rot="16200000" flipH="1">
            <a:off x="1633694" y="1390909"/>
            <a:ext cx="0" cy="284572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7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4" grpId="0"/>
      <p:bldP spid="5" grpId="0"/>
      <p:bldP spid="7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0" grpId="0"/>
      <p:bldP spid="41" grpId="0"/>
      <p:bldP spid="42" grpId="0"/>
      <p:bldP spid="44" grpId="0"/>
      <p:bldP spid="45" grpId="0"/>
      <p:bldP spid="46" grpId="0"/>
      <p:bldP spid="49" grpId="0"/>
      <p:bldP spid="50" grpId="0"/>
      <p:bldP spid="51" grpId="0"/>
      <p:bldP spid="52" grpId="0"/>
      <p:bldP spid="54" grpId="0"/>
      <p:bldP spid="56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555203" y="2377426"/>
            <a:ext cx="1535426" cy="3507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856641" y="644274"/>
            <a:ext cx="2563012" cy="238587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703011" y="1020036"/>
            <a:ext cx="664714" cy="25254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1326473" y="654774"/>
            <a:ext cx="1498465" cy="238587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8.3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713" y="585284"/>
            <a:ext cx="49138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Q.4) </a:t>
            </a:r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If tan A = cot B, prove that, A + B = </a:t>
            </a:r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90º.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8217" y="980643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54584" y="980643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tan 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359949" y="98064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82474" y="980643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cot 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49901" y="132804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572426" y="1328041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cot 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501006" y="1328041"/>
            <a:ext cx="2198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dirty="0">
                <a:solidFill>
                  <a:srgbClr val="FFFF00"/>
                </a:solidFill>
                <a:latin typeface="MT Extra" pitchFamily="18" charset="2"/>
              </a:rPr>
              <a:t>Q</a:t>
            </a:r>
            <a:r>
              <a:rPr lang="en-US" sz="1400" b="1" dirty="0">
                <a:solidFill>
                  <a:srgbClr val="FFFF00"/>
                </a:solidFill>
              </a:rPr>
              <a:t> </a:t>
            </a:r>
            <a:r>
              <a:rPr lang="es-ES" sz="1400" b="1" dirty="0" smtClean="0">
                <a:solidFill>
                  <a:srgbClr val="FFFF00"/>
                </a:solidFill>
                <a:latin typeface="Bookman Old Style" pitchFamily="18" charset="0"/>
              </a:rPr>
              <a:t>tan </a:t>
            </a:r>
            <a:r>
              <a:rPr lang="es-ES" sz="1400" b="1" dirty="0">
                <a:solidFill>
                  <a:srgbClr val="FFFF00"/>
                </a:solidFill>
                <a:latin typeface="Symbol" pitchFamily="18" charset="2"/>
              </a:rPr>
              <a:t>q</a:t>
            </a:r>
            <a:r>
              <a:rPr lang="es-ES" sz="1400" b="1" dirty="0">
                <a:solidFill>
                  <a:srgbClr val="FFFF00"/>
                </a:solidFill>
                <a:latin typeface="Bookman Old Style" pitchFamily="18" charset="0"/>
              </a:rPr>
              <a:t> = </a:t>
            </a:r>
            <a:r>
              <a:rPr lang="es-ES" sz="1400" b="1" dirty="0" err="1">
                <a:solidFill>
                  <a:srgbClr val="FFFF00"/>
                </a:solidFill>
                <a:latin typeface="Bookman Old Style" pitchFamily="18" charset="0"/>
              </a:rPr>
              <a:t>cot</a:t>
            </a:r>
            <a:r>
              <a:rPr lang="es-ES" sz="1400" b="1" dirty="0">
                <a:solidFill>
                  <a:srgbClr val="FFFF00"/>
                </a:solidFill>
                <a:latin typeface="Bookman Old Style" pitchFamily="18" charset="0"/>
              </a:rPr>
              <a:t> (90 – </a:t>
            </a:r>
            <a:r>
              <a:rPr lang="es-ES" sz="1400" b="1" dirty="0">
                <a:solidFill>
                  <a:srgbClr val="FFFF00"/>
                </a:solidFill>
                <a:latin typeface="Symbol" pitchFamily="18" charset="2"/>
              </a:rPr>
              <a:t>q</a:t>
            </a:r>
            <a:r>
              <a:rPr lang="es-ES" sz="1400" b="1" dirty="0">
                <a:solidFill>
                  <a:srgbClr val="FFFF00"/>
                </a:solidFill>
                <a:latin typeface="Bookman Old Style" pitchFamily="18" charset="0"/>
              </a:rPr>
              <a:t>)]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80463" y="1697530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90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61595" y="169753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067729" y="1697530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349901" y="169753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72426" y="1697530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51690" y="2038872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90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349901" y="203887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053049" y="2028824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10843" y="203887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572426" y="2038872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94976" y="2399400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825816" y="239940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085779" y="2399400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49901" y="239940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572426" y="2399400"/>
            <a:ext cx="5389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90º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30432" y="1328041"/>
            <a:ext cx="524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err="1">
                <a:solidFill>
                  <a:schemeClr val="bg1"/>
                </a:solidFill>
                <a:latin typeface="Bookman Old Style" pitchFamily="18" charset="0"/>
              </a:rPr>
              <a:t>cot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5988" y="1328041"/>
            <a:ext cx="343120" cy="338966"/>
          </a:xfrm>
          <a:prstGeom prst="rect">
            <a:avLst/>
          </a:prstGeom>
        </p:spPr>
        <p:txBody>
          <a:bodyPr wrap="squar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45988" y="1697530"/>
            <a:ext cx="343120" cy="338966"/>
          </a:xfrm>
          <a:prstGeom prst="rect">
            <a:avLst/>
          </a:prstGeom>
        </p:spPr>
        <p:txBody>
          <a:bodyPr wrap="squar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45988" y="2038872"/>
            <a:ext cx="343120" cy="338966"/>
          </a:xfrm>
          <a:prstGeom prst="rect">
            <a:avLst/>
          </a:prstGeom>
        </p:spPr>
        <p:txBody>
          <a:bodyPr wrap="squar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45988" y="2399400"/>
            <a:ext cx="343120" cy="338966"/>
          </a:xfrm>
          <a:prstGeom prst="rect">
            <a:avLst/>
          </a:prstGeom>
        </p:spPr>
        <p:txBody>
          <a:bodyPr wrap="square" lIns="91849" tIns="45924" rIns="91849" bIns="45924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Symbol" pitchFamily="18" charset="2"/>
              </a:rPr>
              <a:t>\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671992" y="910083"/>
            <a:ext cx="2354408" cy="417957"/>
            <a:chOff x="4382071" y="702081"/>
            <a:chExt cx="1797668" cy="367904"/>
          </a:xfrm>
        </p:grpSpPr>
        <p:sp>
          <p:nvSpPr>
            <p:cNvPr id="63" name="Rounded Rectangle 62"/>
            <p:cNvSpPr/>
            <p:nvPr/>
          </p:nvSpPr>
          <p:spPr>
            <a:xfrm>
              <a:off x="4391825" y="702081"/>
              <a:ext cx="1601838" cy="36790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82071" y="742193"/>
              <a:ext cx="1797668" cy="29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s-ES" sz="1600" b="1" dirty="0">
                  <a:solidFill>
                    <a:schemeClr val="bg1"/>
                  </a:solidFill>
                  <a:latin typeface="Bookman Old Style"/>
                </a:rPr>
                <a:t>tan </a:t>
              </a:r>
              <a:r>
                <a:rPr lang="es-ES" sz="1600" b="1" dirty="0">
                  <a:solidFill>
                    <a:schemeClr val="bg1"/>
                  </a:solidFill>
                  <a:latin typeface="Symbol"/>
                </a:rPr>
                <a:t>q</a:t>
              </a:r>
              <a:r>
                <a:rPr lang="es-ES" sz="1600" b="1" dirty="0">
                  <a:solidFill>
                    <a:schemeClr val="bg1"/>
                  </a:solidFill>
                  <a:latin typeface="Bookman Old Style"/>
                </a:rPr>
                <a:t> = </a:t>
              </a:r>
              <a:r>
                <a:rPr lang="es-ES" sz="1600" b="1" dirty="0" err="1">
                  <a:solidFill>
                    <a:schemeClr val="bg1"/>
                  </a:solidFill>
                  <a:latin typeface="Bookman Old Style"/>
                </a:rPr>
                <a:t>cot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schemeClr val="bg1"/>
                  </a:solidFill>
                  <a:latin typeface="Bookman Old Style"/>
                </a:rPr>
                <a:t>(90 –</a:t>
              </a:r>
              <a:r>
                <a:rPr lang="en-US" sz="1600" b="1" dirty="0">
                  <a:solidFill>
                    <a:schemeClr val="bg1"/>
                  </a:solidFill>
                  <a:latin typeface="Symbol"/>
                </a:rPr>
                <a:t> q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/>
                </a:rPr>
                <a:t>)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9" name="Straight Connector 68"/>
          <p:cNvCxnSpPr/>
          <p:nvPr/>
        </p:nvCxnSpPr>
        <p:spPr>
          <a:xfrm rot="16200000" flipH="1">
            <a:off x="1926729" y="1083930"/>
            <a:ext cx="0" cy="378765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450815" y="1309084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</a:rPr>
              <a:t>(90º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871174" y="130908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–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68741" y="1309084"/>
            <a:ext cx="397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A)</a:t>
            </a:r>
            <a:endParaRPr lang="en-US" sz="1600" b="1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93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5" grpId="0" animBg="1"/>
      <p:bldP spid="65" grpId="1" animBg="1"/>
      <p:bldP spid="61" grpId="0" animBg="1"/>
      <p:bldP spid="61" grpId="1" animBg="1"/>
      <p:bldP spid="60" grpId="0" animBg="1"/>
      <p:bldP spid="60" grpId="1" animBg="1"/>
      <p:bldP spid="3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70" grpId="0"/>
      <p:bldP spid="71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816377" y="2312782"/>
            <a:ext cx="4273291" cy="40120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947880" y="574390"/>
            <a:ext cx="1831274" cy="238587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8.3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6284" y="526902"/>
            <a:ext cx="70491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Q.7  Express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sin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67º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+ </a:t>
            </a:r>
            <a:r>
              <a:rPr lang="en-US" sz="1600" b="1" dirty="0" err="1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75º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in terms of trigonometric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ratios</a:t>
            </a:r>
          </a:p>
          <a:p>
            <a:pPr marL="514350" indent="-514350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    	of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angles between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0º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and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45º.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939956" y="1534542"/>
            <a:ext cx="817213" cy="24142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26"/>
          <p:cNvSpPr>
            <a:spLocks noChangeArrowheads="1"/>
          </p:cNvSpPr>
          <p:nvPr/>
        </p:nvSpPr>
        <p:spPr bwMode="auto">
          <a:xfrm>
            <a:off x="938780" y="1523901"/>
            <a:ext cx="801111" cy="24142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07526" y="1132318"/>
            <a:ext cx="1159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88947" y="1485386"/>
            <a:ext cx="1960282" cy="338554"/>
            <a:chOff x="1123507" y="1132318"/>
            <a:chExt cx="1960282" cy="338554"/>
          </a:xfrm>
        </p:grpSpPr>
        <p:sp>
          <p:nvSpPr>
            <p:cNvPr id="10" name="Rectangle 9"/>
            <p:cNvSpPr/>
            <p:nvPr/>
          </p:nvSpPr>
          <p:spPr>
            <a:xfrm>
              <a:off x="1123507" y="1132318"/>
              <a:ext cx="93006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</a:rPr>
                <a:t>sin 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67º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2929" y="1132318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</a:rPr>
                <a:t>+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21666" y="1132318"/>
              <a:ext cx="9621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Bookman Old Style" pitchFamily="18" charset="0"/>
                </a:rPr>
                <a:t>cos</a:t>
              </a:r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75º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868878" y="151380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92268" y="1473680"/>
            <a:ext cx="537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</a:rPr>
              <a:t>cos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95802" y="147368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59384" y="1473680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sin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68878" y="235750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43752" y="2357505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23º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7640" y="236647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59605" y="2366470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sin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15º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097299" y="1920330"/>
            <a:ext cx="4456670" cy="589983"/>
            <a:chOff x="4857592" y="1570487"/>
            <a:chExt cx="2277119" cy="589983"/>
          </a:xfrm>
        </p:grpSpPr>
        <p:sp>
          <p:nvSpPr>
            <p:cNvPr id="25" name="Rectangle 24"/>
            <p:cNvSpPr/>
            <p:nvPr/>
          </p:nvSpPr>
          <p:spPr>
            <a:xfrm>
              <a:off x="4857592" y="1575695"/>
              <a:ext cx="22771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MT Extra" pitchFamily="18" charset="2"/>
                </a:rPr>
                <a:t>Q</a:t>
              </a:r>
              <a:r>
                <a:rPr lang="en-US" sz="16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sin</a:t>
              </a:r>
              <a:r>
                <a:rPr lang="en-US" sz="16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1600" b="1" dirty="0" smtClean="0">
                  <a:solidFill>
                    <a:srgbClr val="FFFF00"/>
                  </a:solidFill>
                  <a:latin typeface="Symbol" pitchFamily="18" charset="2"/>
                </a:rPr>
                <a:t>q </a:t>
              </a:r>
              <a:r>
                <a:rPr 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= cos </a:t>
              </a:r>
              <a:r>
                <a:rPr lang="en-US" sz="1600" b="1" dirty="0">
                  <a:solidFill>
                    <a:srgbClr val="FFFF00"/>
                  </a:solidFill>
                  <a:latin typeface="Bookman Old Style" pitchFamily="18" charset="0"/>
                </a:rPr>
                <a:t>(</a:t>
              </a:r>
              <a:r>
                <a:rPr 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90 – </a:t>
              </a:r>
              <a:r>
                <a:rPr lang="en-US" sz="1600" b="1" dirty="0" smtClean="0">
                  <a:solidFill>
                    <a:srgbClr val="FFFF00"/>
                  </a:solidFill>
                  <a:latin typeface="Symbol" pitchFamily="18" charset="2"/>
                </a:rPr>
                <a:t>q</a:t>
              </a:r>
              <a:r>
                <a:rPr lang="en-US" sz="1600" b="1" dirty="0">
                  <a:solidFill>
                    <a:srgbClr val="FFFF00"/>
                  </a:solidFill>
                  <a:latin typeface="Bookman Old Style" pitchFamily="18" charset="0"/>
                </a:rPr>
                <a:t>), </a:t>
              </a:r>
              <a:r>
                <a:rPr lang="en-US" sz="1600" b="1" dirty="0" err="1">
                  <a:solidFill>
                    <a:srgbClr val="FFFF00"/>
                  </a:solidFill>
                  <a:latin typeface="Bookman Old Style" pitchFamily="18" charset="0"/>
                </a:rPr>
                <a:t>cos</a:t>
              </a:r>
              <a:r>
                <a:rPr lang="en-US" sz="1600" b="1" dirty="0">
                  <a:solidFill>
                    <a:srgbClr val="FFFF00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>
                  <a:solidFill>
                    <a:srgbClr val="FFFF00"/>
                  </a:solidFill>
                  <a:latin typeface="Symbol" pitchFamily="18" charset="2"/>
                </a:rPr>
                <a:t>q</a:t>
              </a:r>
              <a:r>
                <a:rPr lang="en-US" sz="1600" b="1" dirty="0">
                  <a:solidFill>
                    <a:srgbClr val="FFFF00"/>
                  </a:solidFill>
                  <a:latin typeface="Bookman Old Style" pitchFamily="18" charset="0"/>
                </a:rPr>
                <a:t> = sin (90 – </a:t>
              </a:r>
              <a:r>
                <a:rPr lang="en-US" sz="1600" b="1" dirty="0">
                  <a:solidFill>
                    <a:srgbClr val="FFFF00"/>
                  </a:solidFill>
                  <a:latin typeface="Symbol" pitchFamily="18" charset="2"/>
                </a:rPr>
                <a:t>q</a:t>
              </a:r>
              <a:r>
                <a:rPr lang="en-US" sz="1600" b="1" dirty="0">
                  <a:solidFill>
                    <a:srgbClr val="FFFF00"/>
                  </a:solidFill>
                  <a:latin typeface="Bookman Old Style" pitchFamily="18" charset="0"/>
                </a:rPr>
                <a:t>) </a:t>
              </a:r>
              <a:endParaRPr lang="en-US" sz="1600" b="1" dirty="0" smtClean="0">
                <a:solidFill>
                  <a:srgbClr val="FFFF00"/>
                </a:solidFill>
                <a:latin typeface="Bookman Old Style" pitchFamily="18" charset="0"/>
              </a:endParaRPr>
            </a:p>
            <a:p>
              <a:r>
                <a:rPr 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   </a:t>
              </a:r>
              <a:endParaRPr lang="en-US" sz="1600" b="1" dirty="0">
                <a:solidFill>
                  <a:srgbClr val="FFFF00"/>
                </a:solidFill>
                <a:latin typeface="Symbol" pitchFamily="18" charset="2"/>
              </a:endParaRPr>
            </a:p>
          </p:txBody>
        </p:sp>
        <p:sp>
          <p:nvSpPr>
            <p:cNvPr id="23" name="Left Bracket 22"/>
            <p:cNvSpPr/>
            <p:nvPr/>
          </p:nvSpPr>
          <p:spPr>
            <a:xfrm>
              <a:off x="4888471" y="1574214"/>
              <a:ext cx="81704" cy="337675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98" dirty="0">
                <a:solidFill>
                  <a:prstClr val="black"/>
                </a:solidFill>
              </a:endParaRPr>
            </a:p>
          </p:txBody>
        </p:sp>
        <p:sp>
          <p:nvSpPr>
            <p:cNvPr id="24" name="Left Bracket 23"/>
            <p:cNvSpPr/>
            <p:nvPr/>
          </p:nvSpPr>
          <p:spPr>
            <a:xfrm flipH="1">
              <a:off x="7009846" y="1570487"/>
              <a:ext cx="64573" cy="369312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9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85622" y="965089"/>
            <a:ext cx="2764892" cy="393698"/>
            <a:chOff x="4382071" y="702082"/>
            <a:chExt cx="1797668" cy="286374"/>
          </a:xfrm>
        </p:grpSpPr>
        <p:sp>
          <p:nvSpPr>
            <p:cNvPr id="29" name="Rounded Rectangle 28"/>
            <p:cNvSpPr/>
            <p:nvPr/>
          </p:nvSpPr>
          <p:spPr>
            <a:xfrm>
              <a:off x="4391825" y="702082"/>
              <a:ext cx="1309138" cy="28637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82071" y="742193"/>
              <a:ext cx="1797668" cy="246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s-ES" sz="1600" b="1" dirty="0">
                  <a:solidFill>
                    <a:schemeClr val="bg1"/>
                  </a:solidFill>
                  <a:latin typeface="Bookman Old Style"/>
                </a:rPr>
                <a:t>sin </a:t>
              </a:r>
              <a:r>
                <a:rPr lang="es-ES" sz="1600" b="1" dirty="0">
                  <a:solidFill>
                    <a:schemeClr val="bg1"/>
                  </a:solidFill>
                  <a:latin typeface="Symbol"/>
                </a:rPr>
                <a:t>q </a:t>
              </a:r>
              <a:r>
                <a:rPr lang="es-ES" sz="1600" b="1" dirty="0">
                  <a:solidFill>
                    <a:schemeClr val="bg1"/>
                  </a:solidFill>
                  <a:latin typeface="Bookman Old Style" pitchFamily="18" charset="0"/>
                </a:rPr>
                <a:t>=</a:t>
              </a:r>
              <a:r>
                <a:rPr lang="es-ES" sz="1600" b="1" dirty="0">
                  <a:solidFill>
                    <a:schemeClr val="bg1"/>
                  </a:solidFill>
                  <a:latin typeface="Symbol"/>
                </a:rPr>
                <a:t> </a:t>
              </a:r>
              <a:r>
                <a:rPr lang="es-ES" sz="1600" b="1" dirty="0" err="1">
                  <a:solidFill>
                    <a:schemeClr val="bg1"/>
                  </a:solidFill>
                  <a:latin typeface="Bookman Old Style" pitchFamily="18" charset="0"/>
                </a:rPr>
                <a:t>cos</a:t>
              </a:r>
              <a:r>
                <a:rPr lang="es-ES" sz="1600" b="1" dirty="0">
                  <a:solidFill>
                    <a:schemeClr val="bg1"/>
                  </a:solidFill>
                  <a:latin typeface="Bookman Old Style" pitchFamily="18" charset="0"/>
                </a:rPr>
                <a:t> (90 – </a:t>
              </a:r>
              <a:r>
                <a:rPr lang="es-ES" sz="16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)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49396" y="962625"/>
            <a:ext cx="2960772" cy="408670"/>
            <a:chOff x="4380792" y="702081"/>
            <a:chExt cx="1634244" cy="233792"/>
          </a:xfrm>
        </p:grpSpPr>
        <p:sp>
          <p:nvSpPr>
            <p:cNvPr id="32" name="Rounded Rectangle 31"/>
            <p:cNvSpPr/>
            <p:nvPr/>
          </p:nvSpPr>
          <p:spPr>
            <a:xfrm>
              <a:off x="4391825" y="702081"/>
              <a:ext cx="1124419" cy="23379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792" y="742193"/>
              <a:ext cx="1634244" cy="19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err="1" smtClean="0">
                  <a:solidFill>
                    <a:schemeClr val="bg1"/>
                  </a:solidFill>
                  <a:latin typeface="Bookman Old Style" pitchFamily="18" charset="0"/>
                </a:rPr>
                <a:t>cos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schemeClr val="bg1"/>
                  </a:solidFill>
                  <a:sym typeface="Symbol"/>
                </a:rPr>
                <a:t> </a:t>
              </a:r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=</a:t>
              </a:r>
              <a:r>
                <a:rPr lang="es-ES" sz="1600" b="1" dirty="0">
                  <a:solidFill>
                    <a:schemeClr val="bg1"/>
                  </a:solidFill>
                  <a:latin typeface="Bookman Old Style" pitchFamily="18" charset="0"/>
                </a:rPr>
                <a:t> sin (90 – </a:t>
              </a:r>
              <a:r>
                <a:rPr lang="es-ES" sz="16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)</a:t>
              </a:r>
              <a:endParaRPr lang="en-US" sz="1600" b="1" dirty="0">
                <a:solidFill>
                  <a:schemeClr val="bg1"/>
                </a:solidFill>
                <a:sym typeface="Symbol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rot="16200000" flipH="1">
            <a:off x="4157138" y="1400249"/>
            <a:ext cx="0" cy="803874"/>
          </a:xfrm>
          <a:prstGeom prst="line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5813688" y="1385050"/>
            <a:ext cx="0" cy="803874"/>
          </a:xfrm>
          <a:prstGeom prst="line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41" name="Rectangle 40"/>
          <p:cNvSpPr/>
          <p:nvPr/>
        </p:nvSpPr>
        <p:spPr>
          <a:xfrm>
            <a:off x="3631447" y="1473680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</a:rPr>
              <a:t>(90º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51806" y="147368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–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49373" y="1473680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67º)</a:t>
            </a:r>
            <a:endParaRPr lang="en-US" sz="1600" b="1" baseline="300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61911" y="1473680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</a:rPr>
              <a:t>(90º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82270" y="147368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–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79837" y="1473680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75º)</a:t>
            </a:r>
            <a:endParaRPr lang="en-US" sz="1600" b="1" baseline="300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968359" y="1765328"/>
            <a:ext cx="344523" cy="10642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65600" y="1765327"/>
            <a:ext cx="284572" cy="0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957619" y="1765328"/>
            <a:ext cx="378764" cy="0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389101" y="1765327"/>
            <a:ext cx="284572" cy="0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882002" y="2331413"/>
            <a:ext cx="1960282" cy="338554"/>
            <a:chOff x="1123507" y="1132318"/>
            <a:chExt cx="1960282" cy="338554"/>
          </a:xfrm>
        </p:grpSpPr>
        <p:sp>
          <p:nvSpPr>
            <p:cNvPr id="52" name="Rectangle 51"/>
            <p:cNvSpPr/>
            <p:nvPr/>
          </p:nvSpPr>
          <p:spPr>
            <a:xfrm>
              <a:off x="1123507" y="1132318"/>
              <a:ext cx="93006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</a:rPr>
                <a:t>sin 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67º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02929" y="1132318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</a:rPr>
                <a:t>+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21666" y="1132318"/>
              <a:ext cx="9621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Bookman Old Style" pitchFamily="18" charset="0"/>
                </a:rPr>
                <a:t>cos</a:t>
              </a:r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75º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486608" y="232441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9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7" grpId="0" animBg="1"/>
      <p:bldP spid="27" grpId="1" animBg="1"/>
      <p:bldP spid="7" grpId="0" animBg="1"/>
      <p:bldP spid="7" grpId="1" animBg="1"/>
      <p:bldP spid="8" grpId="0" animBg="1"/>
      <p:bldP spid="8" grpId="1" animBg="1"/>
      <p:bldP spid="9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41" grpId="0"/>
      <p:bldP spid="42" grpId="0"/>
      <p:bldP spid="43" grpId="0"/>
      <p:bldP spid="44" grpId="0"/>
      <p:bldP spid="45" grpId="0"/>
      <p:bldP spid="46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881599" y="2465437"/>
            <a:ext cx="4206240" cy="35108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19273" y="556838"/>
            <a:ext cx="1886764" cy="238587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3845" y="261657"/>
            <a:ext cx="1725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Solved Example: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6284" y="526902"/>
            <a:ext cx="70491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063" indent="-627063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Express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cot 85° + </a:t>
            </a:r>
            <a:r>
              <a:rPr lang="en-US" sz="1600" b="1" dirty="0" err="1">
                <a:solidFill>
                  <a:schemeClr val="bg1"/>
                </a:solidFill>
                <a:latin typeface="Bookman Old Style" pitchFamily="18" charset="0"/>
              </a:rPr>
              <a:t>cos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 75° in terms of trigonometric ratios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of </a:t>
            </a:r>
          </a:p>
          <a:p>
            <a:pPr marL="627063" indent="-627063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angles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between 0° and 45°.</a:t>
            </a: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984016" y="1537074"/>
            <a:ext cx="817213" cy="24142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26"/>
          <p:cNvSpPr>
            <a:spLocks noChangeArrowheads="1"/>
          </p:cNvSpPr>
          <p:nvPr/>
        </p:nvSpPr>
        <p:spPr bwMode="auto">
          <a:xfrm>
            <a:off x="982840" y="1526433"/>
            <a:ext cx="801111" cy="24142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07526" y="1132318"/>
            <a:ext cx="1159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33007" y="1487918"/>
            <a:ext cx="1960282" cy="338554"/>
            <a:chOff x="564707" y="1487918"/>
            <a:chExt cx="1960282" cy="338554"/>
          </a:xfrm>
        </p:grpSpPr>
        <p:sp>
          <p:nvSpPr>
            <p:cNvPr id="10" name="Rectangle 9"/>
            <p:cNvSpPr/>
            <p:nvPr/>
          </p:nvSpPr>
          <p:spPr>
            <a:xfrm>
              <a:off x="564707" y="1487918"/>
              <a:ext cx="9492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cot 85º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44129" y="1487918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</a:rPr>
                <a:t>+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62866" y="1487918"/>
              <a:ext cx="9621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Bookman Old Style" pitchFamily="18" charset="0"/>
                </a:rPr>
                <a:t>cos</a:t>
              </a:r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75º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846473" y="149458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29498" y="1494586"/>
            <a:ext cx="537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tan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63854" y="149458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58258" y="1494586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sin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6473" y="246797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55652" y="2467971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tan 5º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24715" y="246797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65158" y="2467971"/>
            <a:ext cx="93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sin 15º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802505" y="2017832"/>
            <a:ext cx="3922868" cy="523220"/>
            <a:chOff x="4857592" y="1575695"/>
            <a:chExt cx="2180069" cy="523220"/>
          </a:xfrm>
        </p:grpSpPr>
        <p:sp>
          <p:nvSpPr>
            <p:cNvPr id="25" name="Rectangle 24"/>
            <p:cNvSpPr/>
            <p:nvPr/>
          </p:nvSpPr>
          <p:spPr>
            <a:xfrm>
              <a:off x="4857592" y="1575695"/>
              <a:ext cx="21800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FF00"/>
                  </a:solidFill>
                  <a:latin typeface="MT Extra" pitchFamily="18" charset="2"/>
                </a:rPr>
                <a:t>Q</a:t>
              </a:r>
              <a:r>
                <a:rPr lang="en-US" sz="14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cot</a:t>
              </a:r>
              <a:r>
                <a:rPr lang="en-US" sz="1400" b="1" dirty="0" smtClean="0">
                  <a:solidFill>
                    <a:srgbClr val="FFFF00"/>
                  </a:solidFill>
                </a:rPr>
                <a:t> </a:t>
              </a:r>
              <a:r>
                <a:rPr lang="en-US" sz="1400" b="1" dirty="0" smtClean="0">
                  <a:solidFill>
                    <a:srgbClr val="FFFF00"/>
                  </a:solidFill>
                  <a:latin typeface="Symbol" pitchFamily="18" charset="2"/>
                </a:rPr>
                <a:t>q </a:t>
              </a: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= tan </a:t>
              </a:r>
              <a:r>
                <a:rPr lang="en-US" sz="1400" b="1" dirty="0">
                  <a:solidFill>
                    <a:srgbClr val="FFFF00"/>
                  </a:solidFill>
                  <a:latin typeface="Bookman Old Style" pitchFamily="18" charset="0"/>
                </a:rPr>
                <a:t>(</a:t>
              </a: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90 – </a:t>
              </a:r>
              <a:r>
                <a:rPr lang="en-US" sz="1400" b="1" dirty="0" smtClean="0">
                  <a:solidFill>
                    <a:srgbClr val="FFFF00"/>
                  </a:solidFill>
                  <a:latin typeface="Symbol" pitchFamily="18" charset="2"/>
                </a:rPr>
                <a:t>q</a:t>
              </a:r>
              <a:r>
                <a:rPr lang="en-US" sz="1400" b="1" dirty="0">
                  <a:solidFill>
                    <a:srgbClr val="FFFF00"/>
                  </a:solidFill>
                  <a:latin typeface="Bookman Old Style" pitchFamily="18" charset="0"/>
                </a:rPr>
                <a:t>), </a:t>
              </a:r>
              <a:r>
                <a:rPr lang="en-US" sz="1400" b="1" dirty="0" err="1">
                  <a:solidFill>
                    <a:srgbClr val="FFFF00"/>
                  </a:solidFill>
                  <a:latin typeface="Bookman Old Style" pitchFamily="18" charset="0"/>
                </a:rPr>
                <a:t>cos</a:t>
              </a:r>
              <a:r>
                <a:rPr lang="en-US" sz="1400" b="1" dirty="0">
                  <a:solidFill>
                    <a:srgbClr val="FFFF00"/>
                  </a:solidFill>
                  <a:latin typeface="Bookman Old Style" pitchFamily="18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Symbol" pitchFamily="18" charset="2"/>
                </a:rPr>
                <a:t>q</a:t>
              </a:r>
              <a:r>
                <a:rPr lang="en-US" sz="1400" b="1" dirty="0">
                  <a:solidFill>
                    <a:srgbClr val="FFFF00"/>
                  </a:solidFill>
                  <a:latin typeface="Bookman Old Style" pitchFamily="18" charset="0"/>
                </a:rPr>
                <a:t> = sin (90 – </a:t>
              </a:r>
              <a:r>
                <a:rPr lang="en-US" sz="1400" b="1" dirty="0">
                  <a:solidFill>
                    <a:srgbClr val="FFFF00"/>
                  </a:solidFill>
                  <a:latin typeface="Symbol" pitchFamily="18" charset="2"/>
                </a:rPr>
                <a:t>q</a:t>
              </a:r>
              <a:r>
                <a:rPr lang="en-US" sz="1400" b="1" dirty="0">
                  <a:solidFill>
                    <a:srgbClr val="FFFF00"/>
                  </a:solidFill>
                  <a:latin typeface="Bookman Old Style" pitchFamily="18" charset="0"/>
                </a:rPr>
                <a:t>) </a:t>
              </a:r>
              <a:endParaRPr lang="en-US" sz="1400" b="1" dirty="0" smtClean="0">
                <a:solidFill>
                  <a:srgbClr val="FFFF00"/>
                </a:solidFill>
                <a:latin typeface="Bookman Old Style" pitchFamily="18" charset="0"/>
              </a:endParaRPr>
            </a:p>
            <a:p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   </a:t>
              </a:r>
              <a:endParaRPr lang="en-US" sz="1400" b="1" dirty="0">
                <a:solidFill>
                  <a:srgbClr val="FFFF00"/>
                </a:solidFill>
                <a:latin typeface="Symbol" pitchFamily="18" charset="2"/>
              </a:endParaRPr>
            </a:p>
          </p:txBody>
        </p:sp>
        <p:sp>
          <p:nvSpPr>
            <p:cNvPr id="23" name="Left Bracket 22"/>
            <p:cNvSpPr/>
            <p:nvPr/>
          </p:nvSpPr>
          <p:spPr>
            <a:xfrm>
              <a:off x="4888471" y="1577200"/>
              <a:ext cx="81704" cy="303934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4" name="Left Bracket 23"/>
            <p:cNvSpPr/>
            <p:nvPr/>
          </p:nvSpPr>
          <p:spPr>
            <a:xfrm flipH="1">
              <a:off x="6900868" y="1578634"/>
              <a:ext cx="64573" cy="313143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85622" y="991984"/>
            <a:ext cx="2469484" cy="594345"/>
            <a:chOff x="4382071" y="731665"/>
            <a:chExt cx="1797668" cy="653779"/>
          </a:xfrm>
        </p:grpSpPr>
        <p:sp>
          <p:nvSpPr>
            <p:cNvPr id="29" name="Rounded Rectangle 28"/>
            <p:cNvSpPr/>
            <p:nvPr/>
          </p:nvSpPr>
          <p:spPr>
            <a:xfrm>
              <a:off x="4391826" y="731665"/>
              <a:ext cx="1481198" cy="37080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82071" y="742192"/>
              <a:ext cx="1797668" cy="643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s-ES" sz="1600" b="1" dirty="0" smtClean="0">
                  <a:solidFill>
                    <a:schemeClr val="bg1"/>
                  </a:solidFill>
                  <a:latin typeface="Bookman Old Style"/>
                </a:rPr>
                <a:t>sin </a:t>
              </a:r>
              <a:r>
                <a:rPr lang="es-ES" sz="1600" b="1" dirty="0">
                  <a:solidFill>
                    <a:schemeClr val="bg1"/>
                  </a:solidFill>
                  <a:latin typeface="Symbol"/>
                </a:rPr>
                <a:t>q </a:t>
              </a:r>
              <a:r>
                <a:rPr lang="es-ES" sz="1600" b="1" dirty="0">
                  <a:solidFill>
                    <a:schemeClr val="bg1"/>
                  </a:solidFill>
                  <a:latin typeface="Bookman Old Style" pitchFamily="18" charset="0"/>
                </a:rPr>
                <a:t>=</a:t>
              </a:r>
              <a:r>
                <a:rPr lang="es-ES" sz="1600" b="1" dirty="0">
                  <a:solidFill>
                    <a:schemeClr val="bg1"/>
                  </a:solidFill>
                  <a:latin typeface="Symbol"/>
                </a:rPr>
                <a:t> </a:t>
              </a:r>
              <a:r>
                <a:rPr lang="es-ES" sz="1600" b="1" dirty="0" err="1" smtClean="0">
                  <a:solidFill>
                    <a:schemeClr val="bg1"/>
                  </a:solidFill>
                  <a:latin typeface="Bookman Old Style" pitchFamily="18" charset="0"/>
                </a:rPr>
                <a:t>cos</a:t>
              </a:r>
              <a:r>
                <a:rPr lang="es-E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r>
                <a:rPr lang="es-ES" sz="1600" b="1" dirty="0">
                  <a:solidFill>
                    <a:schemeClr val="bg1"/>
                  </a:solidFill>
                  <a:latin typeface="Bookman Old Style" pitchFamily="18" charset="0"/>
                </a:rPr>
                <a:t>(90 – </a:t>
              </a:r>
              <a:r>
                <a:rPr lang="es-ES" sz="16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)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76657" y="966165"/>
            <a:ext cx="2187317" cy="362916"/>
            <a:chOff x="4380792" y="726373"/>
            <a:chExt cx="1634244" cy="267452"/>
          </a:xfrm>
        </p:grpSpPr>
        <p:sp>
          <p:nvSpPr>
            <p:cNvPr id="32" name="Rounded Rectangle 31"/>
            <p:cNvSpPr/>
            <p:nvPr/>
          </p:nvSpPr>
          <p:spPr>
            <a:xfrm>
              <a:off x="4391825" y="726373"/>
              <a:ext cx="1522742" cy="26745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792" y="742193"/>
              <a:ext cx="1634244" cy="249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cot </a:t>
              </a:r>
              <a:r>
                <a:rPr lang="en-US" sz="1600" b="1" dirty="0" smtClean="0">
                  <a:solidFill>
                    <a:schemeClr val="bg1"/>
                  </a:solidFill>
                  <a:sym typeface="Symbol"/>
                </a:rPr>
                <a:t> </a:t>
              </a:r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=</a:t>
              </a:r>
              <a:r>
                <a:rPr lang="es-ES" sz="1600" b="1" dirty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r>
                <a:rPr lang="es-E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tan </a:t>
              </a:r>
              <a:r>
                <a:rPr lang="es-ES" sz="1600" b="1" dirty="0">
                  <a:solidFill>
                    <a:schemeClr val="bg1"/>
                  </a:solidFill>
                  <a:latin typeface="Bookman Old Style" pitchFamily="18" charset="0"/>
                </a:rPr>
                <a:t>(90 – </a:t>
              </a:r>
              <a:r>
                <a:rPr lang="es-ES" sz="16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)</a:t>
              </a:r>
              <a:endParaRPr lang="en-US" sz="1600" b="1" dirty="0">
                <a:solidFill>
                  <a:schemeClr val="bg1"/>
                </a:solidFill>
                <a:sym typeface="Symbol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rot="16200000" flipH="1">
            <a:off x="4183268" y="1332652"/>
            <a:ext cx="0" cy="980880"/>
          </a:xfrm>
          <a:prstGeom prst="line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5863362" y="1367680"/>
            <a:ext cx="0" cy="905826"/>
          </a:xfrm>
          <a:prstGeom prst="line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41" name="Rectangle 40"/>
          <p:cNvSpPr/>
          <p:nvPr/>
        </p:nvSpPr>
        <p:spPr>
          <a:xfrm>
            <a:off x="3568677" y="1494586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</a:rPr>
              <a:t>(90º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89036" y="149458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–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86603" y="1494586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85º)</a:t>
            </a:r>
            <a:endParaRPr lang="en-US" sz="1600" b="1" baseline="300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60785" y="1494586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smtClean="0">
                <a:solidFill>
                  <a:schemeClr val="bg1"/>
                </a:solidFill>
                <a:latin typeface="Bookman Old Style" pitchFamily="18" charset="0"/>
              </a:rPr>
              <a:t>(90º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81144" y="149458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schemeClr val="bg1"/>
                </a:solidFill>
                <a:latin typeface="Bookman Old Style"/>
              </a:rPr>
              <a:t>–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78711" y="1494586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chemeClr val="bg1"/>
                </a:solidFill>
                <a:latin typeface="Bookman Old Style"/>
              </a:rPr>
              <a:t>75º)</a:t>
            </a:r>
            <a:endParaRPr lang="en-US" sz="1600" b="1" baseline="300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rot="16200000" flipH="1">
            <a:off x="1167560" y="1578477"/>
            <a:ext cx="0" cy="378765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1551946" y="1625573"/>
            <a:ext cx="0" cy="284572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H="1">
            <a:off x="2191061" y="1578477"/>
            <a:ext cx="0" cy="378765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2575447" y="1625573"/>
            <a:ext cx="0" cy="284572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881599" y="2477971"/>
            <a:ext cx="1960282" cy="338554"/>
            <a:chOff x="513299" y="2477971"/>
            <a:chExt cx="1960282" cy="338554"/>
          </a:xfrm>
        </p:grpSpPr>
        <p:sp>
          <p:nvSpPr>
            <p:cNvPr id="53" name="Rectangle 52"/>
            <p:cNvSpPr/>
            <p:nvPr/>
          </p:nvSpPr>
          <p:spPr>
            <a:xfrm>
              <a:off x="513299" y="2477971"/>
              <a:ext cx="9492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cot 85º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292721" y="2477971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</a:rPr>
                <a:t>+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11458" y="2477971"/>
              <a:ext cx="9621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Bookman Old Style" pitchFamily="18" charset="0"/>
                </a:rPr>
                <a:t>cos</a:t>
              </a:r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75º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439739" y="249025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6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7" grpId="0" animBg="1"/>
      <p:bldP spid="27" grpId="1" animBg="1"/>
      <p:bldP spid="7" grpId="0" animBg="1"/>
      <p:bldP spid="7" grpId="1" animBg="1"/>
      <p:bldP spid="8" grpId="0" animBg="1"/>
      <p:bldP spid="8" grpId="1" animBg="1"/>
      <p:bldP spid="9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41" grpId="0"/>
      <p:bldP spid="42" grpId="0"/>
      <p:bldP spid="43" grpId="0"/>
      <p:bldP spid="44" grpId="0"/>
      <p:bldP spid="45" grpId="0"/>
      <p:bldP spid="46" grpId="0"/>
      <p:bldP spid="6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5991eb0824fb2475959616ebbffd1d43e22eb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954</Words>
  <Application>Microsoft Office PowerPoint</Application>
  <PresentationFormat>On-screen Show (16:9)</PresentationFormat>
  <Paragraphs>433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Cambria</vt:lpstr>
      <vt:lpstr>MT Extra</vt:lpstr>
      <vt:lpstr>Symbol</vt:lpstr>
      <vt:lpstr>2_Office Theme</vt:lpstr>
      <vt:lpstr>Module 28</vt:lpstr>
      <vt:lpstr>PowerPoint Presentation</vt:lpstr>
      <vt:lpstr>PowerPoint Presentation</vt:lpstr>
      <vt:lpstr>Module 29</vt:lpstr>
      <vt:lpstr>PowerPoint Presentation</vt:lpstr>
      <vt:lpstr>PowerPoint Presentation</vt:lpstr>
      <vt:lpstr>Module 30</vt:lpstr>
      <vt:lpstr>PowerPoint Presentation</vt:lpstr>
      <vt:lpstr>PowerPoint Presentation</vt:lpstr>
      <vt:lpstr>Module 31</vt:lpstr>
      <vt:lpstr>PowerPoint Presentation</vt:lpstr>
      <vt:lpstr>Module 32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244</cp:revision>
  <dcterms:created xsi:type="dcterms:W3CDTF">2014-06-06T06:24:09Z</dcterms:created>
  <dcterms:modified xsi:type="dcterms:W3CDTF">2022-04-23T05:07:24Z</dcterms:modified>
</cp:coreProperties>
</file>