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72" r:id="rId2"/>
    <p:sldId id="257" r:id="rId3"/>
    <p:sldId id="258" r:id="rId4"/>
    <p:sldId id="259" r:id="rId5"/>
    <p:sldId id="260" r:id="rId6"/>
    <p:sldId id="273" r:id="rId7"/>
    <p:sldId id="262" r:id="rId8"/>
    <p:sldId id="263" r:id="rId9"/>
    <p:sldId id="274" r:id="rId10"/>
    <p:sldId id="265" r:id="rId11"/>
    <p:sldId id="266" r:id="rId12"/>
    <p:sldId id="275" r:id="rId13"/>
    <p:sldId id="268" r:id="rId14"/>
    <p:sldId id="276" r:id="rId15"/>
    <p:sldId id="270" r:id="rId16"/>
    <p:sldId id="271" r:id="rId17"/>
    <p:sldId id="277" r:id="rId18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0080"/>
    <a:srgbClr val="0000FF"/>
    <a:srgbClr val="000000"/>
    <a:srgbClr val="FF4B4B"/>
    <a:srgbClr val="C400C4"/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60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3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19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0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38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26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5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91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71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3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57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36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15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73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30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0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2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9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4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5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7" indent="0">
              <a:buNone/>
              <a:defRPr sz="2398"/>
            </a:lvl3pPr>
            <a:lvl4pPr marL="1370366" indent="0">
              <a:buNone/>
              <a:defRPr sz="1998"/>
            </a:lvl4pPr>
            <a:lvl5pPr marL="1827154" indent="0">
              <a:buNone/>
              <a:defRPr sz="1998"/>
            </a:lvl5pPr>
            <a:lvl6pPr marL="2283943" indent="0">
              <a:buNone/>
              <a:defRPr sz="1998"/>
            </a:lvl6pPr>
            <a:lvl7pPr marL="2740731" indent="0">
              <a:buNone/>
              <a:defRPr sz="1998"/>
            </a:lvl7pPr>
            <a:lvl8pPr marL="3197520" indent="0">
              <a:buNone/>
              <a:defRPr sz="1998"/>
            </a:lvl8pPr>
            <a:lvl9pPr marL="3654308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7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7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</p:sldLayoutIdLst>
  <p:timing>
    <p:tnLst>
      <p:par>
        <p:cTn id="1" dur="indefinite" restart="never" nodeType="tmRoot"/>
      </p:par>
    </p:tnLst>
  </p:timing>
  <p:txStyles>
    <p:titleStyle>
      <a:lvl1pPr algn="ctr" defTabSz="913577" rtl="0" eaLnBrk="1" latinLnBrk="0" hangingPunct="1"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91" indent="-342591" algn="l" defTabSz="913577" rtl="0" eaLnBrk="1" latinLnBrk="0" hangingPunct="1">
        <a:spcBef>
          <a:spcPct val="20000"/>
        </a:spcBef>
        <a:buFont typeface="Arial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42281" indent="-285493" algn="l" defTabSz="913577" rtl="0" eaLnBrk="1" latinLnBrk="0" hangingPunct="1">
        <a:spcBef>
          <a:spcPct val="20000"/>
        </a:spcBef>
        <a:buFont typeface="Arial" pitchFamily="34" charset="0"/>
        <a:buChar char="–"/>
        <a:defRPr sz="27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4" algn="l" defTabSz="91357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8" indent="-228394" algn="l" defTabSz="91357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7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5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4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2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77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6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4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1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8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73845" y="261657"/>
            <a:ext cx="15359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8.4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75" name="Oval 26"/>
          <p:cNvSpPr>
            <a:spLocks noChangeArrowheads="1"/>
          </p:cNvSpPr>
          <p:nvPr/>
        </p:nvSpPr>
        <p:spPr bwMode="auto">
          <a:xfrm>
            <a:off x="1433534" y="1182343"/>
            <a:ext cx="1678471" cy="47657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6" name="Oval 26"/>
          <p:cNvSpPr>
            <a:spLocks noChangeArrowheads="1"/>
          </p:cNvSpPr>
          <p:nvPr/>
        </p:nvSpPr>
        <p:spPr bwMode="auto">
          <a:xfrm>
            <a:off x="3281338" y="3397757"/>
            <a:ext cx="664159" cy="25703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8" name="Oval 26"/>
          <p:cNvSpPr>
            <a:spLocks noChangeArrowheads="1"/>
          </p:cNvSpPr>
          <p:nvPr/>
        </p:nvSpPr>
        <p:spPr bwMode="auto">
          <a:xfrm>
            <a:off x="1440200" y="2331156"/>
            <a:ext cx="2295555" cy="31100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9" name="Oval 26"/>
          <p:cNvSpPr>
            <a:spLocks noChangeArrowheads="1"/>
          </p:cNvSpPr>
          <p:nvPr/>
        </p:nvSpPr>
        <p:spPr bwMode="auto">
          <a:xfrm>
            <a:off x="2447112" y="3394431"/>
            <a:ext cx="670801" cy="24804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78532" y="554579"/>
            <a:ext cx="7574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Q.2) Write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all the other trigonometric ratios of </a:t>
            </a:r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A in terms of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sec A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.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80262" y="806694"/>
            <a:ext cx="1159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45146" y="1643302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chemeClr val="bg1"/>
                </a:solidFill>
                <a:latin typeface="Bookman Old Style" pitchFamily="18" charset="0"/>
              </a:rPr>
              <a:t>sec</a:t>
            </a:r>
            <a:r>
              <a:rPr lang="es-E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s-ES" sz="1600" b="1" dirty="0">
                <a:solidFill>
                  <a:schemeClr val="bg1"/>
                </a:solidFill>
                <a:latin typeface="Bookman Old Style" pitchFamily="18" charset="0"/>
              </a:rPr>
              <a:t>A = 1 + tan</a:t>
            </a:r>
            <a:r>
              <a:rPr lang="es-ES" sz="1600" b="1" baseline="30000" dirty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s-ES" sz="1600" b="1" dirty="0">
                <a:solidFill>
                  <a:schemeClr val="bg1"/>
                </a:solidFill>
                <a:latin typeface="Bookman Old Style" pitchFamily="18" charset="0"/>
              </a:rPr>
              <a:t>A 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366167" y="1951108"/>
            <a:ext cx="7745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tan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73885" y="195110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348599" y="1951108"/>
            <a:ext cx="1146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sec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– 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403755" y="2300968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tan 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073885" y="230096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374910" y="1244000"/>
            <a:ext cx="1081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 A  =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26982" y="111065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2384107" y="1407328"/>
            <a:ext cx="650119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306507" y="1366810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sec A 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403190" y="2762172"/>
            <a:ext cx="773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tan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	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073885" y="279132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358945" y="2647400"/>
            <a:ext cx="76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sin 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2421084" y="2960156"/>
            <a:ext cx="650119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350607" y="2924148"/>
            <a:ext cx="94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 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370570" y="3337281"/>
            <a:ext cx="9356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sin A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	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73885" y="33372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401086" y="3337281"/>
            <a:ext cx="15905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tan A × cos A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931582" y="365707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370570" y="3760317"/>
            <a:ext cx="7867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sin 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073885" y="376031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534061" y="376031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×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739682" y="3894180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sec A 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3836075" y="3937459"/>
            <a:ext cx="537288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19168" y="193165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19168" y="228151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19168" y="331782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370570" y="4409332"/>
            <a:ext cx="9356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sin A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	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19168" y="374086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073885" y="440933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16" name="Straight Connector 115"/>
          <p:cNvCxnSpPr/>
          <p:nvPr/>
        </p:nvCxnSpPr>
        <p:spPr>
          <a:xfrm>
            <a:off x="2464858" y="4584770"/>
            <a:ext cx="951839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652975" y="4534270"/>
            <a:ext cx="94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sec 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19168" y="441960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2329537" y="2281512"/>
                <a:ext cx="1422312" cy="371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sec</m:t>
                          </m:r>
                          <m:r>
                            <m:rPr>
                              <m:nor/>
                            </m:rPr>
                            <a:rPr lang="en-US" sz="1600" b="1" baseline="30000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 – 1 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537" y="2281512"/>
                <a:ext cx="1422312" cy="3713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2246523" y="4249867"/>
                <a:ext cx="1422312" cy="371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sec</m:t>
                          </m:r>
                          <m:r>
                            <m:rPr>
                              <m:nor/>
                            </m:rPr>
                            <a:rPr lang="en-US" sz="1600" b="1" baseline="30000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 – 1 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523" y="4249867"/>
                <a:ext cx="1422312" cy="3713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2266619" y="3760317"/>
                <a:ext cx="1422312" cy="371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sec</m:t>
                          </m:r>
                          <m:r>
                            <m:rPr>
                              <m:nor/>
                            </m:rPr>
                            <a:rPr lang="en-US" sz="1600" b="1" baseline="30000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 – 1 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619" y="3760317"/>
                <a:ext cx="1422312" cy="3713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3683945" y="2317507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… (ii)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83945" y="1212440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… (</a:t>
            </a:r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67601" y="3715868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[From (</a:t>
            </a:r>
            <a:r>
              <a:rPr lang="en-US" sz="1600" b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) and (ii)]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83945" y="4364291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… (iii)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430809" y="2306775"/>
            <a:ext cx="2314337" cy="38338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03190" y="1169344"/>
            <a:ext cx="1724672" cy="51591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367299" y="4265266"/>
            <a:ext cx="2224033" cy="56424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6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000"/>
                            </p:stCondLst>
                            <p:childTnLst>
                              <p:par>
                                <p:cTn id="2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500"/>
                            </p:stCondLst>
                            <p:childTnLst>
                              <p:par>
                                <p:cTn id="2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  <p:bldP spid="78" grpId="0" animBg="1"/>
      <p:bldP spid="78" grpId="1" animBg="1"/>
      <p:bldP spid="79" grpId="0" animBg="1"/>
      <p:bldP spid="79" grpId="1" animBg="1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90" grpId="0"/>
      <p:bldP spid="91" grpId="0"/>
      <p:bldP spid="93" grpId="0"/>
      <p:bldP spid="94" grpId="0"/>
      <p:bldP spid="95" grpId="0"/>
      <p:bldP spid="96" grpId="0"/>
      <p:bldP spid="98" grpId="0"/>
      <p:bldP spid="99" grpId="0"/>
      <p:bldP spid="100" grpId="0"/>
      <p:bldP spid="101" grpId="0"/>
      <p:bldP spid="106" grpId="0"/>
      <p:bldP spid="102" grpId="0"/>
      <p:bldP spid="103" grpId="0"/>
      <p:bldP spid="105" grpId="0"/>
      <p:bldP spid="107" grpId="0"/>
      <p:bldP spid="109" grpId="0"/>
      <p:bldP spid="110" grpId="0"/>
      <p:bldP spid="111" grpId="0"/>
      <p:bldP spid="113" grpId="0"/>
      <p:bldP spid="112" grpId="0"/>
      <p:bldP spid="114" grpId="0"/>
      <p:bldP spid="117" grpId="0"/>
      <p:bldP spid="118" grpId="0"/>
      <p:bldP spid="122" grpId="0"/>
      <p:bldP spid="124" grpId="0"/>
      <p:bldP spid="123" grpId="0"/>
      <p:bldP spid="51" grpId="0"/>
      <p:bldP spid="52" grpId="0"/>
      <p:bldP spid="54" grpId="0"/>
      <p:bldP spid="55" grpId="0"/>
      <p:bldP spid="59" grpId="0" animBg="1"/>
      <p:bldP spid="60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1095596" y="4138319"/>
            <a:ext cx="2456716" cy="57558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845" y="261657"/>
            <a:ext cx="15359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8.4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78532" y="486483"/>
            <a:ext cx="75527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Q.2) Write all the other trigonometric ratios of </a:t>
            </a:r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A in terms of sec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.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99718" y="728870"/>
            <a:ext cx="1159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2133549" y="3780463"/>
            <a:ext cx="676360" cy="25196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3" name="Oval 26"/>
          <p:cNvSpPr>
            <a:spLocks noChangeArrowheads="1"/>
          </p:cNvSpPr>
          <p:nvPr/>
        </p:nvSpPr>
        <p:spPr bwMode="auto">
          <a:xfrm flipV="1">
            <a:off x="1123386" y="1079404"/>
            <a:ext cx="2207172" cy="53718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4" name="Oval 26"/>
          <p:cNvSpPr>
            <a:spLocks noChangeArrowheads="1"/>
          </p:cNvSpPr>
          <p:nvPr/>
        </p:nvSpPr>
        <p:spPr bwMode="auto">
          <a:xfrm>
            <a:off x="2165410" y="2021333"/>
            <a:ext cx="665821" cy="22906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20325" y="169319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2181381" y="1980344"/>
            <a:ext cx="650119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139350" y="1949351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sin A 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80258" y="1803012"/>
            <a:ext cx="9973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cosec 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823243" y="180149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80258" y="2414394"/>
            <a:ext cx="9973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cosec 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23243" y="241287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080840" y="241889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80258" y="2980581"/>
            <a:ext cx="9973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cosec 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823243" y="297906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2106327" y="3149858"/>
            <a:ext cx="1280160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406853" y="2842248"/>
            <a:ext cx="94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sec 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54185" y="238649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4185" y="297071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2648250" y="2604450"/>
            <a:ext cx="1266898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953361" y="2585400"/>
            <a:ext cx="94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sec A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5" name="Left Bracket 124"/>
          <p:cNvSpPr/>
          <p:nvPr/>
        </p:nvSpPr>
        <p:spPr>
          <a:xfrm>
            <a:off x="2574209" y="2305815"/>
            <a:ext cx="85946" cy="536760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8" dirty="0">
              <a:solidFill>
                <a:schemeClr val="bg1"/>
              </a:solidFill>
            </a:endParaRPr>
          </a:p>
        </p:txBody>
      </p:sp>
      <p:sp>
        <p:nvSpPr>
          <p:cNvPr id="126" name="Left Bracket 125"/>
          <p:cNvSpPr/>
          <p:nvPr/>
        </p:nvSpPr>
        <p:spPr>
          <a:xfrm flipH="1">
            <a:off x="3875791" y="2318913"/>
            <a:ext cx="85946" cy="487964"/>
          </a:xfrm>
          <a:prstGeom prst="leftBracket">
            <a:avLst>
              <a:gd name="adj" fmla="val 888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8" dirty="0">
              <a:solidFill>
                <a:schemeClr val="bg1"/>
              </a:solidFill>
            </a:endParaRPr>
          </a:p>
        </p:txBody>
      </p:sp>
      <p:sp>
        <p:nvSpPr>
          <p:cNvPr id="134" name="Oval 26"/>
          <p:cNvSpPr>
            <a:spLocks noChangeArrowheads="1"/>
          </p:cNvSpPr>
          <p:nvPr/>
        </p:nvSpPr>
        <p:spPr bwMode="auto">
          <a:xfrm>
            <a:off x="5704226" y="1046671"/>
            <a:ext cx="2218183" cy="4508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Rectangle 138"/>
          <p:cNvSpPr/>
          <p:nvPr/>
        </p:nvSpPr>
        <p:spPr>
          <a:xfrm>
            <a:off x="1119677" y="3598251"/>
            <a:ext cx="7579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cot 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823243" y="359825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306549" y="345184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>
            <a:off x="2167605" y="3758051"/>
            <a:ext cx="650119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096109" y="3717092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tan A 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104338" y="4266960"/>
            <a:ext cx="773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cot A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	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823243" y="426696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680798" y="41034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2173107" y="4409677"/>
            <a:ext cx="1292363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54185" y="426696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0808" y="1028995"/>
            <a:ext cx="2237045" cy="618214"/>
            <a:chOff x="1239199" y="853891"/>
            <a:chExt cx="2237045" cy="618214"/>
          </a:xfrm>
        </p:grpSpPr>
        <p:grpSp>
          <p:nvGrpSpPr>
            <p:cNvPr id="127" name="Group 126"/>
            <p:cNvGrpSpPr/>
            <p:nvPr/>
          </p:nvGrpSpPr>
          <p:grpSpPr>
            <a:xfrm>
              <a:off x="1239199" y="1019083"/>
              <a:ext cx="2157445" cy="453022"/>
              <a:chOff x="1595495" y="4379937"/>
              <a:chExt cx="2157445" cy="453022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1595495" y="4379937"/>
                <a:ext cx="7732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sin A </a:t>
                </a:r>
                <a:r>
                  <a:rPr lang="en-US" sz="1600" b="1" dirty="0">
                    <a:solidFill>
                      <a:schemeClr val="bg1"/>
                    </a:solidFill>
                    <a:latin typeface="Bookman Old Style" pitchFamily="18" charset="0"/>
                  </a:rPr>
                  <a:t>	</a:t>
                </a: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206977" y="4389876"/>
                <a:ext cx="3080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Bookman Old Style" pitchFamily="18" charset="0"/>
                  </a:rPr>
                  <a:t>=</a:t>
                </a: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2480719" y="4555266"/>
                <a:ext cx="1272221" cy="222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2756261" y="4494405"/>
                <a:ext cx="784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sec A</a:t>
                </a:r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2053932" y="853891"/>
                  <a:ext cx="1422312" cy="3713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600" b="1" dirty="0">
                                <a:solidFill>
                                  <a:schemeClr val="bg1"/>
                                </a:solidFill>
                                <a:latin typeface="Bookman Old Style" pitchFamily="18" charset="0"/>
                              </a:rPr>
                              <m:t>sec</m:t>
                            </m:r>
                            <m:r>
                              <m:rPr>
                                <m:nor/>
                              </m:rPr>
                              <a:rPr lang="en-US" sz="1600" b="1" baseline="30000" dirty="0" smtClean="0">
                                <a:solidFill>
                                  <a:schemeClr val="bg1"/>
                                </a:solidFill>
                                <a:latin typeface="Bookman Old Style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b="1" dirty="0">
                                <a:solidFill>
                                  <a:schemeClr val="bg1"/>
                                </a:solidFill>
                                <a:latin typeface="Bookman Old Style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1600" b="1" dirty="0">
                                <a:solidFill>
                                  <a:schemeClr val="bg1"/>
                                </a:solidFill>
                                <a:latin typeface="Bookman Old Style" pitchFamily="18" charset="0"/>
                              </a:rPr>
                              <m:t> – 1 </m:t>
                            </m:r>
                          </m:e>
                        </m:rad>
                      </m:oMath>
                    </m:oMathPara>
                  </a14:m>
                  <a:endParaRPr lang="en-US" sz="1600" b="1" dirty="0">
                    <a:solidFill>
                      <a:schemeClr val="bg1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932" y="853891"/>
                  <a:ext cx="1422312" cy="37138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/>
              <p:cNvSpPr/>
              <p:nvPr/>
            </p:nvSpPr>
            <p:spPr>
              <a:xfrm>
                <a:off x="2542754" y="2263867"/>
                <a:ext cx="1422312" cy="371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sec</m:t>
                          </m:r>
                          <m:r>
                            <m:rPr>
                              <m:nor/>
                            </m:rPr>
                            <a:rPr lang="en-US" sz="1600" b="1" baseline="30000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 – 1 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1" name="Rectangl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754" y="2263867"/>
                <a:ext cx="1422312" cy="3713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/>
              <p:cNvSpPr/>
              <p:nvPr/>
            </p:nvSpPr>
            <p:spPr>
              <a:xfrm>
                <a:off x="1963867" y="3133443"/>
                <a:ext cx="1422312" cy="371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sec</m:t>
                          </m:r>
                          <m:r>
                            <m:rPr>
                              <m:nor/>
                            </m:rPr>
                            <a:rPr lang="en-US" sz="1600" b="1" baseline="30000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 – 1 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3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867" y="3133443"/>
                <a:ext cx="1422312" cy="3713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2053558" y="4375264"/>
                <a:ext cx="1422312" cy="371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sec</m:t>
                          </m:r>
                          <m:r>
                            <m:rPr>
                              <m:nor/>
                            </m:rPr>
                            <a:rPr lang="en-US" sz="1600" b="1" baseline="30000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 – 1 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558" y="4375264"/>
                <a:ext cx="1422312" cy="3713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683659" y="1044471"/>
            <a:ext cx="2207911" cy="452604"/>
            <a:chOff x="6136425" y="1044471"/>
            <a:chExt cx="2207911" cy="452604"/>
          </a:xfrm>
        </p:grpSpPr>
        <p:sp>
          <p:nvSpPr>
            <p:cNvPr id="157" name="Rectangle 156"/>
            <p:cNvSpPr/>
            <p:nvPr/>
          </p:nvSpPr>
          <p:spPr>
            <a:xfrm>
              <a:off x="6161687" y="1044471"/>
              <a:ext cx="2182649" cy="452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136425" y="1076866"/>
              <a:ext cx="2200740" cy="371384"/>
              <a:chOff x="6136425" y="1076866"/>
              <a:chExt cx="2200740" cy="37138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6136425" y="1095916"/>
                <a:ext cx="7553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tan </a:t>
                </a:r>
                <a:r>
                  <a:rPr lang="en-US" sz="1600" b="1" dirty="0">
                    <a:solidFill>
                      <a:schemeClr val="bg1"/>
                    </a:solidFill>
                    <a:latin typeface="Bookman Old Style" pitchFamily="18" charset="0"/>
                  </a:rPr>
                  <a:t>A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6760804" y="1095916"/>
                <a:ext cx="3080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Bookman Old Style" pitchFamily="18" charset="0"/>
                  </a:rPr>
                  <a:t>=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Rectangle 155"/>
                  <p:cNvSpPr/>
                  <p:nvPr/>
                </p:nvSpPr>
                <p:spPr>
                  <a:xfrm>
                    <a:off x="6914853" y="1076866"/>
                    <a:ext cx="1422312" cy="3713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1600" b="1" dirty="0">
                                  <a:solidFill>
                                    <a:schemeClr val="bg1"/>
                                  </a:solidFill>
                                  <a:latin typeface="Bookman Old Style" pitchFamily="18" charset="0"/>
                                </a:rPr>
                                <m:t>sec</m:t>
                              </m:r>
                              <m:r>
                                <m:rPr>
                                  <m:nor/>
                                </m:rPr>
                                <a:rPr lang="en-US" sz="1600" b="1" baseline="30000" dirty="0">
                                  <a:solidFill>
                                    <a:schemeClr val="bg1"/>
                                  </a:solidFill>
                                  <a:latin typeface="Bookman Old Style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>
                                  <a:solidFill>
                                    <a:schemeClr val="bg1"/>
                                  </a:solidFill>
                                  <a:latin typeface="Bookman Old Style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>
                                  <a:solidFill>
                                    <a:schemeClr val="bg1"/>
                                  </a:solidFill>
                                  <a:latin typeface="Bookman Old Style" pitchFamily="18" charset="0"/>
                                </a:rPr>
                                <m:t> – 1 </m:t>
                              </m:r>
                            </m:e>
                          </m:rad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Bookman Old Style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6" name="Rectangle 1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4853" y="1076866"/>
                    <a:ext cx="1422312" cy="37138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TextBox 64"/>
          <p:cNvSpPr txBox="1"/>
          <p:nvPr/>
        </p:nvSpPr>
        <p:spPr>
          <a:xfrm>
            <a:off x="2291608" y="241564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÷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24510" y="1135819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… (iii)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42281" y="2353227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 [From (iii)]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51921" y="4240400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… [From (ii)]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45487" y="1102814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… (ii)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20741" y="1069932"/>
            <a:ext cx="2202013" cy="57558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50740" y="2875038"/>
            <a:ext cx="2471815" cy="65505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3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500"/>
                            </p:stCondLst>
                            <p:childTnLst>
                              <p:par>
                                <p:cTn id="2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/>
      <p:bldP spid="57" grpId="0"/>
      <p:bldP spid="58" grpId="0"/>
      <p:bldP spid="59" grpId="0"/>
      <p:bldP spid="60" grpId="0"/>
      <p:bldP spid="61" grpId="0"/>
      <p:bldP spid="63" grpId="0"/>
      <p:bldP spid="68" grpId="0"/>
      <p:bldP spid="69" grpId="0"/>
      <p:bldP spid="73" grpId="0"/>
      <p:bldP spid="74" grpId="0"/>
      <p:bldP spid="77" grpId="0"/>
      <p:bldP spid="115" grpId="0"/>
      <p:bldP spid="125" grpId="0" animBg="1"/>
      <p:bldP spid="126" grpId="0" animBg="1"/>
      <p:bldP spid="134" grpId="0" animBg="1"/>
      <p:bldP spid="134" grpId="1" animBg="1"/>
      <p:bldP spid="139" grpId="0"/>
      <p:bldP spid="140" grpId="0"/>
      <p:bldP spid="141" grpId="0"/>
      <p:bldP spid="143" grpId="0"/>
      <p:bldP spid="144" grpId="0"/>
      <p:bldP spid="145" grpId="0"/>
      <p:bldP spid="146" grpId="0"/>
      <p:bldP spid="149" grpId="0"/>
      <p:bldP spid="151" grpId="0"/>
      <p:bldP spid="153" grpId="0"/>
      <p:bldP spid="154" grpId="0"/>
      <p:bldP spid="65" grpId="0"/>
      <p:bldP spid="72" grpId="0"/>
      <p:bldP spid="75" grpId="0"/>
      <p:bldP spid="62" grpId="0"/>
      <p:bldP spid="64" grpId="0" animBg="1"/>
      <p:bldP spid="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val 26"/>
          <p:cNvSpPr>
            <a:spLocks noChangeArrowheads="1"/>
          </p:cNvSpPr>
          <p:nvPr/>
        </p:nvSpPr>
        <p:spPr bwMode="auto">
          <a:xfrm>
            <a:off x="2510855" y="3754978"/>
            <a:ext cx="665821" cy="22906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4947976" y="612731"/>
            <a:ext cx="668288" cy="24428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612398" y="2737744"/>
            <a:ext cx="2276296" cy="65233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26"/>
          <p:cNvSpPr>
            <a:spLocks noChangeArrowheads="1"/>
          </p:cNvSpPr>
          <p:nvPr/>
        </p:nvSpPr>
        <p:spPr bwMode="auto">
          <a:xfrm>
            <a:off x="2533905" y="2439714"/>
            <a:ext cx="665821" cy="22906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3856259" y="612731"/>
            <a:ext cx="668288" cy="24428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603212" y="1646120"/>
            <a:ext cx="2231443" cy="40909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3153645" y="612731"/>
            <a:ext cx="668288" cy="24428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3845" y="261657"/>
            <a:ext cx="1725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Solved Example: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8532" y="554579"/>
            <a:ext cx="71603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Q.12)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Express the ratios </a:t>
            </a:r>
            <a:r>
              <a:rPr lang="en-US" sz="1600" b="1" dirty="0" err="1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 A, tan A and sec A in terms of sin A.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09446" y="783371"/>
            <a:ext cx="1159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41067" y="999965"/>
            <a:ext cx="21323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577"/>
            <a:r>
              <a:rPr lang="es-E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sin</a:t>
            </a:r>
            <a:r>
              <a:rPr lang="es-ES" sz="1600" b="1" baseline="30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</a:t>
            </a:r>
            <a:r>
              <a:rPr lang="es-E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s-E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+ </a:t>
            </a:r>
            <a:r>
              <a:rPr lang="es-E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cos</a:t>
            </a:r>
            <a:r>
              <a:rPr lang="es-ES" sz="1600" b="1" baseline="30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</a:t>
            </a:r>
            <a:r>
              <a:rPr lang="es-ES" sz="1600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  </a:t>
            </a:r>
            <a:r>
              <a:rPr lang="es-E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  <a:r>
              <a:rPr lang="es-ES" sz="1600" b="1" dirty="0">
                <a:solidFill>
                  <a:schemeClr val="bg1"/>
                </a:solidFill>
                <a:latin typeface="Symbol" panose="05050102010706020507" pitchFamily="18" charset="2"/>
              </a:rPr>
              <a:t> </a:t>
            </a:r>
            <a:r>
              <a:rPr lang="es-ES" sz="1600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 </a:t>
            </a:r>
            <a:r>
              <a:rPr lang="es-E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1 </a:t>
            </a:r>
            <a:endParaRPr lang="es-ES" sz="1600" b="1" baseline="30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826" y="130777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\</a:t>
            </a:r>
            <a:endParaRPr lang="en-US" sz="1600" dirty="0">
              <a:latin typeface="Symbol" pitchFamily="18" charset="2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572086" y="1307771"/>
            <a:ext cx="7745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cos</a:t>
            </a:r>
            <a:r>
              <a:rPr lang="es-ES" sz="1600" b="1" baseline="30000" dirty="0">
                <a:solidFill>
                  <a:schemeClr val="bg1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246753" y="130777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508577" y="1307771"/>
            <a:ext cx="1173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 – </a:t>
            </a:r>
            <a:r>
              <a:rPr lang="es-E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sin</a:t>
            </a:r>
            <a:r>
              <a:rPr lang="es-ES" sz="1600" b="1" baseline="30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A</a:t>
            </a:r>
            <a:r>
              <a:rPr lang="es-ES" sz="1600" b="1" dirty="0">
                <a:solidFill>
                  <a:schemeClr val="bg1"/>
                </a:solidFill>
                <a:latin typeface="Symbol" panose="05050102010706020507" pitchFamily="18" charset="2"/>
              </a:rPr>
              <a:t> 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58826" y="168051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\</a:t>
            </a:r>
            <a:endParaRPr lang="en-US" sz="1600" dirty="0">
              <a:latin typeface="Symbol" pitchFamily="18" charset="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570248" y="1680511"/>
            <a:ext cx="731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cos</a:t>
            </a:r>
            <a:r>
              <a:rPr lang="es-ES" sz="1600" b="1" baseline="30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46753" y="168051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2451654" y="1625426"/>
                <a:ext cx="1467197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1 – </m:t>
                          </m:r>
                          <m:r>
                            <m:rPr>
                              <m:nor/>
                            </m:rPr>
                            <a:rPr lang="es-ES" sz="1600" b="1" dirty="0">
                              <a:solidFill>
                                <a:schemeClr val="bg1"/>
                              </a:solidFill>
                              <a:latin typeface="Bookman Old Style" panose="02050604050505020204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s-ES" sz="1600" b="1" baseline="30000" dirty="0">
                              <a:solidFill>
                                <a:schemeClr val="bg1"/>
                              </a:solidFill>
                              <a:latin typeface="Bookman Old Style" panose="0205060405050502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s-ES" sz="1600" b="1" dirty="0">
                              <a:solidFill>
                                <a:schemeClr val="bg1"/>
                              </a:solidFill>
                              <a:latin typeface="Symbol" panose="05050102010706020507" pitchFamily="18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54" y="1625426"/>
                <a:ext cx="1467197" cy="3939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/>
          <p:cNvSpPr/>
          <p:nvPr/>
        </p:nvSpPr>
        <p:spPr>
          <a:xfrm>
            <a:off x="3746275" y="1707797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…(</a:t>
            </a:r>
            <a:r>
              <a:rPr lang="en-US" sz="1600" b="1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)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96556" y="1707797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Taking square root</a:t>
            </a: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576058" y="2215691"/>
            <a:ext cx="773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tan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	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246753" y="221569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509779" y="2088111"/>
            <a:ext cx="76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sin 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2571918" y="2411884"/>
            <a:ext cx="650119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501441" y="2364859"/>
            <a:ext cx="94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 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58826" y="282395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\</a:t>
            </a:r>
            <a:endParaRPr lang="en-US" sz="1600" dirty="0">
              <a:latin typeface="Symbol" pitchFamily="18" charset="2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574220" y="2841822"/>
            <a:ext cx="773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tan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	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246753" y="284182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860485" y="2714242"/>
            <a:ext cx="76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sin 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2566870" y="3038037"/>
            <a:ext cx="1242511" cy="21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2411467" y="2990990"/>
                <a:ext cx="949775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1 – </m:t>
                          </m:r>
                          <m:r>
                            <m:rPr>
                              <m:nor/>
                            </m:rPr>
                            <a:rPr lang="es-ES" sz="1600" b="1" dirty="0">
                              <a:solidFill>
                                <a:schemeClr val="bg1"/>
                              </a:solidFill>
                              <a:latin typeface="Bookman Old Style" panose="02050604050505020204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s-ES" sz="1600" b="1" baseline="30000" dirty="0">
                              <a:solidFill>
                                <a:schemeClr val="bg1"/>
                              </a:solidFill>
                              <a:latin typeface="Bookman Old Style" panose="0205060405050502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s-ES" sz="1600" b="1" dirty="0">
                              <a:solidFill>
                                <a:schemeClr val="bg1"/>
                              </a:solidFill>
                              <a:latin typeface="Symbol" panose="05050102010706020507" pitchFamily="18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467" y="2990990"/>
                <a:ext cx="949775" cy="393954"/>
              </a:xfrm>
              <a:prstGeom prst="rect">
                <a:avLst/>
              </a:prstGeom>
              <a:blipFill rotWithShape="1">
                <a:blip r:embed="rId3"/>
                <a:stretch>
                  <a:fillRect r="-3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/>
          <p:cNvSpPr/>
          <p:nvPr/>
        </p:nvSpPr>
        <p:spPr>
          <a:xfrm>
            <a:off x="3809381" y="2825648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…(ii)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339777" y="2839959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From (</a:t>
            </a:r>
            <a:r>
              <a:rPr lang="en-US" sz="1400" b="1" i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)</a:t>
            </a: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613568" y="3566484"/>
            <a:ext cx="941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sec A =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644503" y="343530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2545446" y="3731985"/>
            <a:ext cx="650119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469751" y="3681942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 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592605" y="4109194"/>
            <a:ext cx="2231443" cy="65233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585157" y="4276851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sec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246753" y="427812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2937872" y="4127656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schemeClr val="bg1"/>
                          </a:solidFill>
                          <a:latin typeface="Bookman Old Style" pitchFamily="18" charset="0"/>
                        </a:rPr>
                        <m:t>1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872" y="4127656"/>
                <a:ext cx="39145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Connector 160"/>
          <p:cNvCxnSpPr/>
          <p:nvPr/>
        </p:nvCxnSpPr>
        <p:spPr>
          <a:xfrm>
            <a:off x="2569103" y="4466823"/>
            <a:ext cx="1187174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356181" y="4435397"/>
                <a:ext cx="1467197" cy="393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1 – </m:t>
                          </m:r>
                          <m:r>
                            <m:rPr>
                              <m:nor/>
                            </m:rPr>
                            <a:rPr lang="es-ES" sz="1600" b="1" dirty="0">
                              <a:solidFill>
                                <a:schemeClr val="bg1"/>
                              </a:solidFill>
                              <a:latin typeface="Bookman Old Style" panose="02050604050505020204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s-ES" sz="1600" b="1" baseline="30000" dirty="0">
                              <a:solidFill>
                                <a:schemeClr val="bg1"/>
                              </a:solidFill>
                              <a:latin typeface="Bookman Old Style" panose="0205060405050502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s-ES" sz="1600" b="1" dirty="0">
                              <a:solidFill>
                                <a:schemeClr val="bg1"/>
                              </a:solidFill>
                              <a:latin typeface="Symbol" panose="05050102010706020507" pitchFamily="18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181" y="4435397"/>
                <a:ext cx="1467197" cy="3939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/>
          <p:cNvSpPr txBox="1"/>
          <p:nvPr/>
        </p:nvSpPr>
        <p:spPr>
          <a:xfrm>
            <a:off x="558826" y="426608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868872" y="4299133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i="1" dirty="0">
                <a:solidFill>
                  <a:srgbClr val="FFFF00"/>
                </a:solidFill>
                <a:latin typeface="Bookman Old Style" pitchFamily="18" charset="0"/>
              </a:rPr>
              <a:t>From (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ii)</a:t>
            </a: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110704" y="349032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913577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 </a:t>
            </a:r>
            <a:endParaRPr lang="en-US" sz="2400" b="1" dirty="0">
              <a:solidFill>
                <a:srgbClr val="00FFF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175" name="Oval 26"/>
          <p:cNvSpPr>
            <a:spLocks noChangeArrowheads="1"/>
          </p:cNvSpPr>
          <p:nvPr/>
        </p:nvSpPr>
        <p:spPr bwMode="auto">
          <a:xfrm>
            <a:off x="1599234" y="1649579"/>
            <a:ext cx="2218183" cy="40579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TextBox 175"/>
          <p:cNvSpPr txBox="1"/>
          <p:nvPr/>
        </p:nvSpPr>
        <p:spPr>
          <a:xfrm>
            <a:off x="3811630" y="37182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913577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 </a:t>
            </a:r>
            <a:endParaRPr lang="en-US" sz="2400" b="1" dirty="0">
              <a:solidFill>
                <a:srgbClr val="00FFF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919406" y="371066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913577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 </a:t>
            </a:r>
            <a:endParaRPr lang="en-US" sz="2400" b="1" dirty="0">
              <a:solidFill>
                <a:srgbClr val="00FFF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03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0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500"/>
                            </p:stCondLst>
                            <p:childTnLst>
                              <p:par>
                                <p:cTn id="2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79" grpId="1" animBg="1"/>
      <p:bldP spid="178" grpId="0" animBg="1"/>
      <p:bldP spid="178" grpId="1" animBg="1"/>
      <p:bldP spid="177" grpId="0" animBg="1"/>
      <p:bldP spid="174" grpId="0" animBg="1"/>
      <p:bldP spid="174" grpId="1" animBg="1"/>
      <p:bldP spid="167" grpId="0" animBg="1"/>
      <p:bldP spid="167" grpId="1" animBg="1"/>
      <p:bldP spid="165" grpId="0" animBg="1"/>
      <p:bldP spid="72" grpId="0" animBg="1"/>
      <p:bldP spid="72" grpId="1" animBg="1"/>
      <p:bldP spid="65" grpId="0"/>
      <p:bldP spid="70" grpId="0"/>
      <p:bldP spid="79" grpId="0"/>
      <p:bldP spid="5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7" grpId="0"/>
      <p:bldP spid="98" grpId="0"/>
      <p:bldP spid="99" grpId="0"/>
      <p:bldP spid="101" grpId="0"/>
      <p:bldP spid="110" grpId="0"/>
      <p:bldP spid="111" grpId="0"/>
      <p:bldP spid="112" grpId="0"/>
      <p:bldP spid="113" grpId="0"/>
      <p:bldP spid="116" grpId="0"/>
      <p:bldP spid="117" grpId="0"/>
      <p:bldP spid="118" grpId="0"/>
      <p:bldP spid="130" grpId="0"/>
      <p:bldP spid="133" grpId="0"/>
      <p:bldP spid="138" grpId="0"/>
      <p:bldP spid="148" grpId="0" animBg="1"/>
      <p:bldP spid="152" grpId="0"/>
      <p:bldP spid="159" grpId="0"/>
      <p:bldP spid="160" grpId="0"/>
      <p:bldP spid="162" grpId="0"/>
      <p:bldP spid="163" grpId="0"/>
      <p:bldP spid="164" grpId="0"/>
      <p:bldP spid="166" grpId="0"/>
      <p:bldP spid="175" grpId="0" animBg="1"/>
      <p:bldP spid="175" grpId="1" animBg="1"/>
      <p:bldP spid="175" grpId="2" animBg="1"/>
      <p:bldP spid="175" grpId="3" animBg="1"/>
      <p:bldP spid="176" grpId="0"/>
      <p:bldP spid="1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ounded Rectangle 183"/>
          <p:cNvSpPr/>
          <p:nvPr/>
        </p:nvSpPr>
        <p:spPr>
          <a:xfrm>
            <a:off x="2425859" y="450758"/>
            <a:ext cx="2097373" cy="576006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3845" y="261657"/>
            <a:ext cx="15359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8.4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52" name="Oval 26"/>
          <p:cNvSpPr>
            <a:spLocks noChangeArrowheads="1"/>
          </p:cNvSpPr>
          <p:nvPr/>
        </p:nvSpPr>
        <p:spPr bwMode="auto">
          <a:xfrm>
            <a:off x="1107432" y="3014919"/>
            <a:ext cx="1920240" cy="25708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3" name="Oval 26"/>
          <p:cNvSpPr>
            <a:spLocks noChangeArrowheads="1"/>
          </p:cNvSpPr>
          <p:nvPr/>
        </p:nvSpPr>
        <p:spPr bwMode="auto">
          <a:xfrm>
            <a:off x="1114542" y="2686148"/>
            <a:ext cx="1920240" cy="25708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4" name="Oval 26"/>
          <p:cNvSpPr>
            <a:spLocks noChangeArrowheads="1"/>
          </p:cNvSpPr>
          <p:nvPr/>
        </p:nvSpPr>
        <p:spPr bwMode="auto">
          <a:xfrm>
            <a:off x="1023818" y="2242891"/>
            <a:ext cx="1554480" cy="25708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5" name="Oval 26"/>
          <p:cNvSpPr>
            <a:spLocks noChangeArrowheads="1"/>
          </p:cNvSpPr>
          <p:nvPr/>
        </p:nvSpPr>
        <p:spPr bwMode="auto">
          <a:xfrm>
            <a:off x="1042795" y="1899942"/>
            <a:ext cx="1554480" cy="25708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6" name="Oval 26"/>
          <p:cNvSpPr>
            <a:spLocks noChangeArrowheads="1"/>
          </p:cNvSpPr>
          <p:nvPr/>
        </p:nvSpPr>
        <p:spPr bwMode="auto">
          <a:xfrm>
            <a:off x="2143478" y="1488130"/>
            <a:ext cx="822960" cy="24804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1104732" y="1480287"/>
            <a:ext cx="887237" cy="24804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2143478" y="1125839"/>
            <a:ext cx="822960" cy="27284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1120288" y="1145165"/>
            <a:ext cx="841248" cy="24804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96952" y="440180"/>
            <a:ext cx="4181058" cy="634723"/>
            <a:chOff x="-34734" y="310659"/>
            <a:chExt cx="4181058" cy="634723"/>
          </a:xfrm>
        </p:grpSpPr>
        <p:sp>
          <p:nvSpPr>
            <p:cNvPr id="61" name="Rectangle 60"/>
            <p:cNvSpPr/>
            <p:nvPr/>
          </p:nvSpPr>
          <p:spPr>
            <a:xfrm>
              <a:off x="-34734" y="425604"/>
              <a:ext cx="208722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Q.3) Evaluate : (</a:t>
              </a:r>
              <a:r>
                <a:rPr lang="en-US" sz="1600" b="1" dirty="0" err="1" smtClean="0">
                  <a:solidFill>
                    <a:schemeClr val="bg1"/>
                  </a:solidFill>
                  <a:latin typeface="Bookman Old Style" pitchFamily="18" charset="0"/>
                </a:rPr>
                <a:t>i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)</a:t>
              </a:r>
              <a:endParaRPr lang="en-US" sz="16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888881" y="310659"/>
              <a:ext cx="2257443" cy="634723"/>
              <a:chOff x="1509801" y="1188716"/>
              <a:chExt cx="2257443" cy="634723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540728" y="1188716"/>
                <a:ext cx="22265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sin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2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63º + sin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2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27º</a:t>
                </a:r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572204" y="1507283"/>
                <a:ext cx="1968978" cy="222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1509801" y="1484885"/>
                <a:ext cx="22571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cos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2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17º + cos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2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73º</a:t>
                </a:r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66" name="Rectangle 65"/>
          <p:cNvSpPr/>
          <p:nvPr/>
        </p:nvSpPr>
        <p:spPr>
          <a:xfrm>
            <a:off x="463651" y="812773"/>
            <a:ext cx="1159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77155" y="1103261"/>
            <a:ext cx="228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sin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63º + sin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27º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1093853" y="1415573"/>
            <a:ext cx="2040353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58420" y="1426864"/>
            <a:ext cx="2327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c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os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17º + cos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73º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8552" y="202191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89377" y="1873424"/>
            <a:ext cx="685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035635" y="2195464"/>
            <a:ext cx="2662200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89378" y="2198192"/>
            <a:ext cx="685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sin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726039" y="1904177"/>
            <a:ext cx="2153154" cy="531684"/>
            <a:chOff x="5847060" y="3658196"/>
            <a:chExt cx="2153154" cy="531684"/>
          </a:xfrm>
        </p:grpSpPr>
        <p:sp>
          <p:nvSpPr>
            <p:cNvPr id="88" name="Rectangle 87"/>
            <p:cNvSpPr/>
            <p:nvPr/>
          </p:nvSpPr>
          <p:spPr>
            <a:xfrm>
              <a:off x="5847060" y="3658196"/>
              <a:ext cx="215315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1400" b="1" dirty="0" smtClean="0">
                  <a:solidFill>
                    <a:srgbClr val="FFFF00"/>
                  </a:solidFill>
                  <a:latin typeface="MT Extra" pitchFamily="18" charset="2"/>
                </a:rPr>
                <a:t>Q</a:t>
              </a:r>
              <a:r>
                <a:rPr lang="en-US" sz="14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sin </a:t>
              </a:r>
              <a:r>
                <a:rPr lang="en-US" sz="1400" b="1" dirty="0" smtClean="0">
                  <a:solidFill>
                    <a:srgbClr val="FFFF00"/>
                  </a:solidFill>
                  <a:latin typeface="Symbol" pitchFamily="18" charset="2"/>
                </a:rPr>
                <a:t>q </a:t>
              </a: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= cos </a:t>
              </a:r>
              <a:r>
                <a:rPr lang="en-US" sz="1400" b="1" dirty="0">
                  <a:solidFill>
                    <a:srgbClr val="FFFF00"/>
                  </a:solidFill>
                  <a:latin typeface="Bookman Old Style" pitchFamily="18" charset="0"/>
                </a:rPr>
                <a:t>(</a:t>
              </a: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90 – </a:t>
              </a:r>
              <a:r>
                <a:rPr lang="en-US" sz="1400" b="1" dirty="0" smtClean="0">
                  <a:solidFill>
                    <a:srgbClr val="FFFF00"/>
                  </a:solidFill>
                  <a:latin typeface="Symbol" pitchFamily="18" charset="2"/>
                </a:rPr>
                <a:t>q</a:t>
              </a: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),</a:t>
              </a:r>
            </a:p>
            <a:p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    </a:t>
              </a:r>
              <a:r>
                <a:rPr lang="en-US" sz="1400" b="1" dirty="0" err="1" smtClean="0">
                  <a:solidFill>
                    <a:srgbClr val="FFFF00"/>
                  </a:solidFill>
                  <a:latin typeface="Bookman Old Style" pitchFamily="18" charset="0"/>
                </a:rPr>
                <a:t>cos</a:t>
              </a: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 </a:t>
              </a:r>
              <a:r>
                <a:rPr lang="en-US" sz="1400" b="1" dirty="0" smtClean="0">
                  <a:solidFill>
                    <a:srgbClr val="FFFF00"/>
                  </a:solidFill>
                  <a:latin typeface="Symbol" pitchFamily="18" charset="2"/>
                </a:rPr>
                <a:t>q</a:t>
              </a: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Bookman Old Style" pitchFamily="18" charset="0"/>
                </a:rPr>
                <a:t>=sin (90 </a:t>
              </a: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– </a:t>
              </a:r>
              <a:r>
                <a:rPr lang="en-US" sz="1400" b="1" dirty="0" smtClean="0">
                  <a:solidFill>
                    <a:srgbClr val="FFFF00"/>
                  </a:solidFill>
                  <a:latin typeface="Symbol" pitchFamily="18" charset="2"/>
                </a:rPr>
                <a:t>q</a:t>
              </a: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) </a:t>
              </a:r>
              <a:endParaRPr lang="en-US" sz="1400" b="1" dirty="0">
                <a:solidFill>
                  <a:srgbClr val="FFFF00"/>
                </a:solidFill>
                <a:latin typeface="Symbol" pitchFamily="18" charset="2"/>
              </a:endParaRPr>
            </a:p>
          </p:txBody>
        </p:sp>
        <p:sp>
          <p:nvSpPr>
            <p:cNvPr id="104" name="Left Bracket 103"/>
            <p:cNvSpPr/>
            <p:nvPr/>
          </p:nvSpPr>
          <p:spPr>
            <a:xfrm flipH="1">
              <a:off x="7895219" y="3663192"/>
              <a:ext cx="97120" cy="526688"/>
            </a:xfrm>
            <a:prstGeom prst="leftBracket">
              <a:avLst>
                <a:gd name="adj" fmla="val 0"/>
              </a:avLst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FFFF00"/>
                </a:solidFill>
              </a:endParaRPr>
            </a:p>
          </p:txBody>
        </p:sp>
        <p:sp>
          <p:nvSpPr>
            <p:cNvPr id="115" name="Left Bracket 114"/>
            <p:cNvSpPr/>
            <p:nvPr/>
          </p:nvSpPr>
          <p:spPr>
            <a:xfrm rot="10800000" flipH="1">
              <a:off x="5925547" y="3658217"/>
              <a:ext cx="98275" cy="502880"/>
            </a:xfrm>
            <a:prstGeom prst="leftBracket">
              <a:avLst>
                <a:gd name="adj" fmla="val 0"/>
              </a:avLst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688552" y="281366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72904" y="2654408"/>
            <a:ext cx="107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27º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1109372" y="2977478"/>
            <a:ext cx="1920240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072904" y="2962907"/>
            <a:ext cx="101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sin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73º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891415" y="3583565"/>
            <a:ext cx="20970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s-ES" sz="1400" b="1" dirty="0" smtClean="0">
                <a:solidFill>
                  <a:srgbClr val="FFFF00"/>
                </a:solidFill>
                <a:latin typeface="MT Extra" pitchFamily="18" charset="2"/>
              </a:rPr>
              <a:t>Q</a:t>
            </a:r>
            <a:r>
              <a:rPr lang="es-ES" sz="1400" b="1" dirty="0" smtClean="0">
                <a:solidFill>
                  <a:srgbClr val="FFFF00"/>
                </a:solidFill>
                <a:latin typeface="Bookman Old Style" pitchFamily="18" charset="0"/>
              </a:rPr>
              <a:t> sin</a:t>
            </a:r>
            <a:r>
              <a:rPr lang="es-ES" sz="1400" b="1" baseline="30000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r>
              <a:rPr lang="es-ES" sz="1400" b="1" dirty="0" smtClean="0">
                <a:solidFill>
                  <a:srgbClr val="FFFF00"/>
                </a:solidFill>
                <a:latin typeface="Symbol" pitchFamily="18" charset="2"/>
              </a:rPr>
              <a:t>q</a:t>
            </a:r>
            <a:r>
              <a:rPr lang="es-E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s-ES" sz="1400" b="1" dirty="0" smtClean="0">
                <a:solidFill>
                  <a:srgbClr val="FFFF00"/>
                </a:solidFill>
                <a:latin typeface="Bookman Old Style" pitchFamily="18" charset="0"/>
              </a:rPr>
              <a:t>+ cos</a:t>
            </a:r>
            <a:r>
              <a:rPr lang="es-ES" sz="1400" b="1" baseline="30000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r>
              <a:rPr lang="es-ES" sz="1400" b="1" dirty="0" smtClean="0">
                <a:solidFill>
                  <a:srgbClr val="FFFF00"/>
                </a:solidFill>
                <a:latin typeface="Symbol" pitchFamily="18" charset="2"/>
              </a:rPr>
              <a:t>q</a:t>
            </a:r>
            <a:r>
              <a:rPr lang="es-ES" sz="1400" b="1" dirty="0" smtClean="0">
                <a:solidFill>
                  <a:srgbClr val="FFFF00"/>
                </a:solidFill>
                <a:latin typeface="Bookman Old Style" pitchFamily="18" charset="0"/>
              </a:rPr>
              <a:t> = 1]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88552" y="352976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36349" y="341821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1074890" y="3711414"/>
            <a:ext cx="240868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036349" y="365625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749400" y="1866426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s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in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27º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533547" y="219569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738399" y="2169501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c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os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73º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4180565" y="1226477"/>
            <a:ext cx="1870816" cy="362227"/>
            <a:chOff x="3017617" y="3464670"/>
            <a:chExt cx="1870816" cy="362227"/>
          </a:xfrm>
        </p:grpSpPr>
        <p:sp>
          <p:nvSpPr>
            <p:cNvPr id="148" name="Rounded Rectangle 147"/>
            <p:cNvSpPr/>
            <p:nvPr/>
          </p:nvSpPr>
          <p:spPr>
            <a:xfrm>
              <a:off x="3105853" y="3464670"/>
              <a:ext cx="1694344" cy="36222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017617" y="3487878"/>
              <a:ext cx="1870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</a:rPr>
                <a:t>cos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r>
                <a:rPr lang="en-US" sz="1400" b="1" dirty="0">
                  <a:solidFill>
                    <a:schemeClr val="bg1"/>
                  </a:solidFill>
                  <a:latin typeface="Symbol" pitchFamily="18" charset="2"/>
                </a:rPr>
                <a:t>q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= sin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(90 – </a:t>
              </a:r>
              <a:r>
                <a:rPr lang="en-US" sz="1400" b="1" dirty="0">
                  <a:solidFill>
                    <a:schemeClr val="bg1"/>
                  </a:solidFill>
                  <a:latin typeface="Symbol" pitchFamily="18" charset="2"/>
                </a:rPr>
                <a:t>q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) </a:t>
              </a:r>
              <a:endParaRPr lang="en-US" sz="1400" b="1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4190977" y="1211158"/>
            <a:ext cx="1969111" cy="365760"/>
            <a:chOff x="3160408" y="3910891"/>
            <a:chExt cx="1885424" cy="365760"/>
          </a:xfrm>
        </p:grpSpPr>
        <p:sp>
          <p:nvSpPr>
            <p:cNvPr id="151" name="Rounded Rectangle 150"/>
            <p:cNvSpPr/>
            <p:nvPr/>
          </p:nvSpPr>
          <p:spPr>
            <a:xfrm>
              <a:off x="3242687" y="3910891"/>
              <a:ext cx="1691640" cy="3657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160408" y="3942088"/>
              <a:ext cx="1885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577"/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sin </a:t>
              </a:r>
              <a:r>
                <a:rPr lang="en-US" sz="1400" b="1" dirty="0">
                  <a:solidFill>
                    <a:schemeClr val="bg1"/>
                  </a:solidFill>
                  <a:latin typeface="Symbol" pitchFamily="18" charset="2"/>
                </a:rPr>
                <a:t>q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= 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</a:rPr>
                <a:t>cos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(90 – </a:t>
              </a:r>
              <a:r>
                <a:rPr lang="en-US" sz="1400" b="1" dirty="0">
                  <a:solidFill>
                    <a:schemeClr val="bg1"/>
                  </a:solidFill>
                  <a:latin typeface="Symbol" pitchFamily="18" charset="2"/>
                </a:rPr>
                <a:t>q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)</a:t>
              </a:r>
              <a:endParaRPr lang="es-ES" sz="1400" b="1" baseline="30000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1902088" y="265378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097552" y="2653783"/>
            <a:ext cx="978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sin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27º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902088" y="298548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097552" y="2985485"/>
            <a:ext cx="10150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73º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4276998" y="1211158"/>
            <a:ext cx="1806278" cy="365760"/>
            <a:chOff x="2951776" y="3410274"/>
            <a:chExt cx="1806278" cy="365760"/>
          </a:xfrm>
        </p:grpSpPr>
        <p:sp>
          <p:nvSpPr>
            <p:cNvPr id="158" name="Rounded Rectangle 157"/>
            <p:cNvSpPr/>
            <p:nvPr/>
          </p:nvSpPr>
          <p:spPr>
            <a:xfrm>
              <a:off x="3009095" y="3410274"/>
              <a:ext cx="1691640" cy="3657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951776" y="3431789"/>
              <a:ext cx="1806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577"/>
              <a:r>
                <a:rPr lang="es-ES" sz="14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sin</a:t>
              </a:r>
              <a:r>
                <a:rPr lang="es-ES" sz="1400" b="1" baseline="30000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2</a:t>
              </a:r>
              <a:r>
                <a:rPr lang="es-ES" sz="1400" b="1" dirty="0" smtClean="0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s-ES" sz="14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+ cos</a:t>
              </a:r>
              <a:r>
                <a:rPr lang="es-ES" sz="1400" b="1" baseline="30000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2</a:t>
              </a:r>
              <a:r>
                <a:rPr lang="es-ES" sz="1400" b="1" dirty="0" smtClean="0">
                  <a:solidFill>
                    <a:schemeClr val="bg1"/>
                  </a:solidFill>
                  <a:latin typeface="Symbol" panose="05050102010706020507" pitchFamily="18" charset="2"/>
                </a:rPr>
                <a:t>q  </a:t>
              </a:r>
              <a:r>
                <a:rPr lang="es-E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=</a:t>
              </a:r>
              <a:r>
                <a:rPr lang="es-ES" sz="1400" b="1" dirty="0" smtClean="0">
                  <a:solidFill>
                    <a:schemeClr val="bg1"/>
                  </a:solidFill>
                  <a:latin typeface="Symbol" panose="05050102010706020507" pitchFamily="18" charset="2"/>
                </a:rPr>
                <a:t> </a:t>
              </a:r>
              <a:r>
                <a:rPr lang="es-ES" sz="14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1 </a:t>
              </a:r>
              <a:endParaRPr lang="es-ES" sz="1400" b="1" baseline="30000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2553594" y="187780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975812" y="4124803"/>
            <a:ext cx="2651760" cy="68057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31878" y="429581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grpSp>
        <p:nvGrpSpPr>
          <p:cNvPr id="165" name="Group 164"/>
          <p:cNvGrpSpPr/>
          <p:nvPr/>
        </p:nvGrpSpPr>
        <p:grpSpPr>
          <a:xfrm>
            <a:off x="1009700" y="4155650"/>
            <a:ext cx="2608190" cy="668569"/>
            <a:chOff x="914400" y="3617034"/>
            <a:chExt cx="2608190" cy="668569"/>
          </a:xfrm>
        </p:grpSpPr>
        <p:sp>
          <p:nvSpPr>
            <p:cNvPr id="166" name="TextBox 165"/>
            <p:cNvSpPr txBox="1"/>
            <p:nvPr/>
          </p:nvSpPr>
          <p:spPr>
            <a:xfrm>
              <a:off x="943380" y="3617034"/>
              <a:ext cx="2145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sin</a:t>
              </a:r>
              <a:r>
                <a:rPr lang="en-US" sz="1600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63º + sin</a:t>
              </a:r>
              <a:r>
                <a:rPr lang="en-US" sz="1600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27º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992352" y="3950862"/>
              <a:ext cx="1920240" cy="22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914400" y="3947049"/>
              <a:ext cx="2258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cos</a:t>
              </a:r>
              <a:r>
                <a:rPr lang="en-US" sz="1600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17º + cos</a:t>
              </a:r>
              <a:r>
                <a:rPr lang="en-US" sz="1600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73º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949548" y="3782896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Bookman Old Style" pitchFamily="18" charset="0"/>
                </a:rPr>
                <a:t>=</a:t>
              </a:r>
              <a:endParaRPr lang="en-US" sz="16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201668" y="378289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71" name="Rectangle 170"/>
          <p:cNvSpPr/>
          <p:nvPr/>
        </p:nvSpPr>
        <p:spPr>
          <a:xfrm>
            <a:off x="1444791" y="1873424"/>
            <a:ext cx="7226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(90º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901282" y="1863696"/>
            <a:ext cx="396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–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059937" y="1873424"/>
            <a:ext cx="736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63º)</a:t>
            </a:r>
            <a:endParaRPr lang="en-US" sz="1600" b="1" baseline="30000" dirty="0">
              <a:solidFill>
                <a:schemeClr val="bg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408699" y="2198192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(90º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851988" y="219819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–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1991187" y="2198192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17º)</a:t>
            </a:r>
            <a:endParaRPr lang="en-US" sz="1600" b="1" baseline="30000" dirty="0">
              <a:solidFill>
                <a:schemeClr val="bg1"/>
              </a:solidFill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rot="16200000" flipH="1">
            <a:off x="1343784" y="1185426"/>
            <a:ext cx="0" cy="378765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16200000" flipH="1">
            <a:off x="1779258" y="1234482"/>
            <a:ext cx="0" cy="284572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16200000" flipH="1">
            <a:off x="1300787" y="1524867"/>
            <a:ext cx="0" cy="378765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16200000" flipH="1">
            <a:off x="1782589" y="1571963"/>
            <a:ext cx="0" cy="284572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3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4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6" grpId="0"/>
      <p:bldP spid="67" grpId="0"/>
      <p:bldP spid="69" grpId="0"/>
      <p:bldP spid="70" grpId="0"/>
      <p:bldP spid="71" grpId="0"/>
      <p:bldP spid="74" grpId="0"/>
      <p:bldP spid="126" grpId="0"/>
      <p:bldP spid="127" grpId="0"/>
      <p:bldP spid="129" grpId="0"/>
      <p:bldP spid="130" grpId="0"/>
      <p:bldP spid="131" grpId="0"/>
      <p:bldP spid="132" grpId="0"/>
      <p:bldP spid="134" grpId="0"/>
      <p:bldP spid="144" grpId="0"/>
      <p:bldP spid="145" grpId="0"/>
      <p:bldP spid="146" grpId="0"/>
      <p:bldP spid="153" grpId="0"/>
      <p:bldP spid="154" grpId="0"/>
      <p:bldP spid="155" grpId="0"/>
      <p:bldP spid="156" grpId="0"/>
      <p:bldP spid="160" grpId="0"/>
      <p:bldP spid="163" grpId="0" animBg="1"/>
      <p:bldP spid="164" grpId="0"/>
      <p:bldP spid="171" grpId="0"/>
      <p:bldP spid="172" grpId="0"/>
      <p:bldP spid="173" grpId="0"/>
      <p:bldP spid="177" grpId="0"/>
      <p:bldP spid="178" grpId="0"/>
      <p:bldP spid="1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ounded Rectangle 141"/>
          <p:cNvSpPr/>
          <p:nvPr/>
        </p:nvSpPr>
        <p:spPr>
          <a:xfrm>
            <a:off x="2515810" y="556588"/>
            <a:ext cx="3526814" cy="31557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3845" y="261657"/>
            <a:ext cx="15359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8.4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96952" y="555125"/>
            <a:ext cx="5879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Q.3) Evaluate : (ii) </a:t>
            </a:r>
            <a:r>
              <a:rPr lang="es-ES" sz="1600" b="1" dirty="0">
                <a:solidFill>
                  <a:schemeClr val="bg1"/>
                </a:solidFill>
                <a:latin typeface="Bookman Old Style" pitchFamily="18" charset="0"/>
              </a:rPr>
              <a:t>sin </a:t>
            </a:r>
            <a:r>
              <a:rPr lang="es-ES" sz="1600" b="1" dirty="0" smtClean="0">
                <a:solidFill>
                  <a:schemeClr val="bg1"/>
                </a:solidFill>
                <a:latin typeface="Bookman Old Style" pitchFamily="18" charset="0"/>
              </a:rPr>
              <a:t>25º </a:t>
            </a:r>
            <a:r>
              <a:rPr lang="es-ES" sz="1600" b="1" dirty="0" err="1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s-ES" sz="16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s-ES" sz="1600" b="1" dirty="0" smtClean="0">
                <a:solidFill>
                  <a:schemeClr val="bg1"/>
                </a:solidFill>
                <a:latin typeface="Bookman Old Style" pitchFamily="18" charset="0"/>
              </a:rPr>
              <a:t>65º </a:t>
            </a:r>
            <a:r>
              <a:rPr lang="es-ES" sz="1600" b="1" dirty="0">
                <a:solidFill>
                  <a:schemeClr val="bg1"/>
                </a:solidFill>
                <a:latin typeface="Bookman Old Style" pitchFamily="18" charset="0"/>
              </a:rPr>
              <a:t>+ </a:t>
            </a:r>
            <a:r>
              <a:rPr lang="es-ES" sz="1600" b="1" dirty="0" err="1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s-ES" sz="16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s-ES" sz="1600" b="1" dirty="0" smtClean="0">
                <a:solidFill>
                  <a:schemeClr val="bg1"/>
                </a:solidFill>
                <a:latin typeface="Bookman Old Style" pitchFamily="18" charset="0"/>
              </a:rPr>
              <a:t>25º </a:t>
            </a:r>
            <a:r>
              <a:rPr lang="es-ES" sz="1600" b="1" dirty="0">
                <a:solidFill>
                  <a:schemeClr val="bg1"/>
                </a:solidFill>
                <a:latin typeface="Bookman Old Style" pitchFamily="18" charset="0"/>
              </a:rPr>
              <a:t>sin </a:t>
            </a:r>
            <a:r>
              <a:rPr lang="es-ES" sz="1600" b="1" dirty="0" smtClean="0">
                <a:solidFill>
                  <a:schemeClr val="bg1"/>
                </a:solidFill>
                <a:latin typeface="Bookman Old Style" pitchFamily="18" charset="0"/>
              </a:rPr>
              <a:t>65º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 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110475" y="3066813"/>
            <a:ext cx="3945584" cy="38416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6" name="Oval 26"/>
          <p:cNvSpPr>
            <a:spLocks noChangeArrowheads="1"/>
          </p:cNvSpPr>
          <p:nvPr/>
        </p:nvSpPr>
        <p:spPr bwMode="auto">
          <a:xfrm>
            <a:off x="1080039" y="2341437"/>
            <a:ext cx="1874738" cy="27635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2" name="Oval 26"/>
          <p:cNvSpPr>
            <a:spLocks noChangeArrowheads="1"/>
          </p:cNvSpPr>
          <p:nvPr/>
        </p:nvSpPr>
        <p:spPr bwMode="auto">
          <a:xfrm>
            <a:off x="3719554" y="1142177"/>
            <a:ext cx="787548" cy="26556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3" name="Oval 26"/>
          <p:cNvSpPr>
            <a:spLocks noChangeArrowheads="1"/>
          </p:cNvSpPr>
          <p:nvPr/>
        </p:nvSpPr>
        <p:spPr bwMode="auto">
          <a:xfrm>
            <a:off x="2892914" y="1142177"/>
            <a:ext cx="795423" cy="26556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4" name="Oval 26"/>
          <p:cNvSpPr>
            <a:spLocks noChangeArrowheads="1"/>
          </p:cNvSpPr>
          <p:nvPr/>
        </p:nvSpPr>
        <p:spPr bwMode="auto">
          <a:xfrm>
            <a:off x="1880251" y="1142177"/>
            <a:ext cx="827720" cy="26556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5" name="Oval 26"/>
          <p:cNvSpPr>
            <a:spLocks noChangeArrowheads="1"/>
          </p:cNvSpPr>
          <p:nvPr/>
        </p:nvSpPr>
        <p:spPr bwMode="auto">
          <a:xfrm>
            <a:off x="1078902" y="1142177"/>
            <a:ext cx="794177" cy="26556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28310" y="811381"/>
            <a:ext cx="1159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17825" y="1096202"/>
            <a:ext cx="36359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chemeClr val="bg1"/>
                </a:solidFill>
                <a:latin typeface="Bookman Old Style" pitchFamily="18" charset="0"/>
              </a:rPr>
              <a:t>sin 25º </a:t>
            </a:r>
            <a:r>
              <a:rPr lang="es-ES" sz="1600" b="1" dirty="0" err="1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s-ES" sz="16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s-ES" sz="1600" b="1" dirty="0" smtClean="0">
                <a:solidFill>
                  <a:schemeClr val="bg1"/>
                </a:solidFill>
                <a:latin typeface="Bookman Old Style" pitchFamily="18" charset="0"/>
              </a:rPr>
              <a:t>65º </a:t>
            </a:r>
            <a:r>
              <a:rPr lang="es-ES" sz="1600" b="1" dirty="0">
                <a:solidFill>
                  <a:schemeClr val="bg1"/>
                </a:solidFill>
                <a:latin typeface="Bookman Old Style" pitchFamily="18" charset="0"/>
              </a:rPr>
              <a:t>+ </a:t>
            </a:r>
            <a:r>
              <a:rPr lang="es-ES" sz="1600" b="1" dirty="0" err="1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s-ES" sz="16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s-ES" sz="1600" b="1" dirty="0" smtClean="0">
                <a:solidFill>
                  <a:schemeClr val="bg1"/>
                </a:solidFill>
                <a:latin typeface="Bookman Old Style" pitchFamily="18" charset="0"/>
              </a:rPr>
              <a:t>25º </a:t>
            </a:r>
            <a:r>
              <a:rPr lang="es-ES" sz="1600" b="1" dirty="0">
                <a:solidFill>
                  <a:schemeClr val="bg1"/>
                </a:solidFill>
                <a:latin typeface="Bookman Old Style" pitchFamily="18" charset="0"/>
              </a:rPr>
              <a:t>sin </a:t>
            </a:r>
            <a:r>
              <a:rPr lang="es-ES" sz="1600" b="1" dirty="0" smtClean="0">
                <a:solidFill>
                  <a:schemeClr val="bg1"/>
                </a:solidFill>
                <a:latin typeface="Bookman Old Style" pitchFamily="18" charset="0"/>
              </a:rPr>
              <a:t>65º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1045" y="150887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32223" y="1508873"/>
            <a:ext cx="537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</a:rPr>
              <a:t>cos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19601" y="1508873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65º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300827" y="151860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479007" y="1508873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sin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900802" y="1508873"/>
            <a:ext cx="10005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 sin 65º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32223" y="1917241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65º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41045" y="191724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626395" y="191724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835336" y="1917241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sin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65º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41045" y="231033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32223" y="2310337"/>
            <a:ext cx="9813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c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os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65º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867840" y="231033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079793" y="2310337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s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in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65º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32223" y="2686857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41045" y="268685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112835" y="3088132"/>
            <a:ext cx="40382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chemeClr val="bg1"/>
                </a:solidFill>
                <a:latin typeface="Bookman Old Style" pitchFamily="18" charset="0"/>
              </a:rPr>
              <a:t>sin 25º </a:t>
            </a:r>
            <a:r>
              <a:rPr lang="es-ES" sz="1600" b="1" dirty="0" err="1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s-ES" sz="16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s-ES" sz="1600" b="1" dirty="0" smtClean="0">
                <a:solidFill>
                  <a:schemeClr val="bg1"/>
                </a:solidFill>
                <a:latin typeface="Bookman Old Style" pitchFamily="18" charset="0"/>
              </a:rPr>
              <a:t>65º </a:t>
            </a:r>
            <a:r>
              <a:rPr lang="es-ES" sz="1600" b="1" dirty="0">
                <a:solidFill>
                  <a:schemeClr val="bg1"/>
                </a:solidFill>
                <a:latin typeface="Bookman Old Style" pitchFamily="18" charset="0"/>
              </a:rPr>
              <a:t>+ </a:t>
            </a:r>
            <a:r>
              <a:rPr lang="es-ES" sz="1600" b="1" dirty="0" err="1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s-ES" sz="16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s-ES" sz="1600" b="1" dirty="0" smtClean="0">
                <a:solidFill>
                  <a:schemeClr val="bg1"/>
                </a:solidFill>
                <a:latin typeface="Bookman Old Style" pitchFamily="18" charset="0"/>
              </a:rPr>
              <a:t>25º </a:t>
            </a:r>
            <a:r>
              <a:rPr lang="es-ES" sz="1600" b="1" dirty="0">
                <a:solidFill>
                  <a:schemeClr val="bg1"/>
                </a:solidFill>
                <a:latin typeface="Bookman Old Style" pitchFamily="18" charset="0"/>
              </a:rPr>
              <a:t>sin </a:t>
            </a:r>
            <a:r>
              <a:rPr lang="es-ES" sz="1600" b="1" dirty="0" smtClean="0">
                <a:solidFill>
                  <a:schemeClr val="bg1"/>
                </a:solidFill>
                <a:latin typeface="Bookman Old Style" pitchFamily="18" charset="0"/>
              </a:rPr>
              <a:t>65º </a:t>
            </a:r>
            <a:r>
              <a:rPr lang="es-ES" sz="1600" b="1" dirty="0">
                <a:solidFill>
                  <a:schemeClr val="bg1"/>
                </a:solidFill>
                <a:latin typeface="Bookman Old Style" pitchFamily="18" charset="0"/>
              </a:rPr>
              <a:t>= 1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41045" y="308813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705730" y="2682322"/>
            <a:ext cx="2374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600" b="1" dirty="0">
                <a:solidFill>
                  <a:srgbClr val="FFFF00"/>
                </a:solidFill>
                <a:latin typeface="MT Extra" pitchFamily="18" charset="2"/>
              </a:rPr>
              <a:t>Q </a:t>
            </a:r>
            <a:r>
              <a:rPr lang="es-ES" sz="1600" b="1" dirty="0" smtClean="0">
                <a:solidFill>
                  <a:srgbClr val="FFFF00"/>
                </a:solidFill>
                <a:latin typeface="Bookman Old Style" pitchFamily="18" charset="0"/>
              </a:rPr>
              <a:t>sin</a:t>
            </a:r>
            <a:r>
              <a:rPr lang="es-ES" sz="1600" b="1" baseline="30000" dirty="0" smtClean="0">
                <a:solidFill>
                  <a:srgbClr val="FFFF00"/>
                </a:solidFill>
                <a:latin typeface="Bookman Old Style" pitchFamily="18" charset="0"/>
              </a:rPr>
              <a:t>2 </a:t>
            </a:r>
            <a:r>
              <a:rPr lang="es-ES" sz="1600" b="1" dirty="0">
                <a:solidFill>
                  <a:srgbClr val="FFFF00"/>
                </a:solidFill>
                <a:latin typeface="Symbol" pitchFamily="18" charset="2"/>
              </a:rPr>
              <a:t>q</a:t>
            </a:r>
            <a:r>
              <a:rPr lang="es-ES" sz="1600" b="1" dirty="0">
                <a:solidFill>
                  <a:srgbClr val="FFFF00"/>
                </a:solidFill>
                <a:latin typeface="Bookman Old Style" pitchFamily="18" charset="0"/>
              </a:rPr>
              <a:t> + cos</a:t>
            </a:r>
            <a:r>
              <a:rPr lang="es-ES" sz="1600" b="1" baseline="30000" dirty="0">
                <a:solidFill>
                  <a:srgbClr val="FFFF00"/>
                </a:solidFill>
                <a:latin typeface="Bookman Old Style" pitchFamily="18" charset="0"/>
              </a:rPr>
              <a:t>2 </a:t>
            </a:r>
            <a:r>
              <a:rPr lang="es-ES" sz="1600" b="1" dirty="0">
                <a:solidFill>
                  <a:srgbClr val="FFFF00"/>
                </a:solidFill>
                <a:latin typeface="Symbol" pitchFamily="18" charset="2"/>
              </a:rPr>
              <a:t>q</a:t>
            </a:r>
            <a:r>
              <a:rPr lang="es-ES" sz="1600" b="1" dirty="0">
                <a:solidFill>
                  <a:srgbClr val="FFFF00"/>
                </a:solidFill>
                <a:latin typeface="Bookman Old Style" pitchFamily="18" charset="0"/>
              </a:rPr>
              <a:t> = 1]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876584" y="1382971"/>
            <a:ext cx="2173993" cy="596485"/>
            <a:chOff x="6073467" y="1539803"/>
            <a:chExt cx="2173993" cy="596485"/>
          </a:xfrm>
        </p:grpSpPr>
        <p:sp>
          <p:nvSpPr>
            <p:cNvPr id="110" name="Rectangle 109"/>
            <p:cNvSpPr/>
            <p:nvPr/>
          </p:nvSpPr>
          <p:spPr>
            <a:xfrm>
              <a:off x="6073467" y="1613068"/>
              <a:ext cx="2173993" cy="52322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FF00"/>
                  </a:solidFill>
                  <a:latin typeface="MT Extra" pitchFamily="18" charset="2"/>
                </a:rPr>
                <a:t>Q</a:t>
              </a:r>
              <a:r>
                <a:rPr lang="en-US" sz="14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 sin </a:t>
              </a:r>
              <a:r>
                <a:rPr lang="en-US" sz="1400" b="1" dirty="0" smtClean="0">
                  <a:solidFill>
                    <a:srgbClr val="FFFF00"/>
                  </a:solidFill>
                  <a:latin typeface="Symbol" pitchFamily="18" charset="2"/>
                </a:rPr>
                <a:t>q </a:t>
              </a: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= cos </a:t>
              </a:r>
              <a:r>
                <a:rPr lang="en-US" sz="1400" b="1" dirty="0">
                  <a:solidFill>
                    <a:srgbClr val="FFFF00"/>
                  </a:solidFill>
                  <a:latin typeface="Bookman Old Style" pitchFamily="18" charset="0"/>
                </a:rPr>
                <a:t>(</a:t>
              </a: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90 – </a:t>
              </a:r>
              <a:r>
                <a:rPr lang="en-US" sz="1400" b="1" dirty="0" smtClean="0">
                  <a:solidFill>
                    <a:srgbClr val="FFFF00"/>
                  </a:solidFill>
                  <a:latin typeface="Symbol" pitchFamily="18" charset="2"/>
                </a:rPr>
                <a:t>q</a:t>
              </a: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),</a:t>
              </a:r>
            </a:p>
            <a:p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    </a:t>
              </a:r>
              <a:r>
                <a:rPr lang="en-US" sz="1400" b="1" dirty="0" err="1" smtClean="0">
                  <a:solidFill>
                    <a:srgbClr val="FFFF00"/>
                  </a:solidFill>
                  <a:latin typeface="Bookman Old Style" pitchFamily="18" charset="0"/>
                </a:rPr>
                <a:t>cos</a:t>
              </a: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 </a:t>
              </a:r>
              <a:r>
                <a:rPr lang="en-US" sz="1400" b="1" dirty="0" smtClean="0">
                  <a:solidFill>
                    <a:srgbClr val="FFFF00"/>
                  </a:solidFill>
                  <a:latin typeface="Symbol" pitchFamily="18" charset="2"/>
                </a:rPr>
                <a:t>q</a:t>
              </a: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Bookman Old Style" pitchFamily="18" charset="0"/>
                </a:rPr>
                <a:t>=sin (90 </a:t>
              </a: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– </a:t>
              </a:r>
              <a:r>
                <a:rPr lang="en-US" sz="1400" b="1" dirty="0" smtClean="0">
                  <a:solidFill>
                    <a:srgbClr val="FFFF00"/>
                  </a:solidFill>
                  <a:latin typeface="Symbol" pitchFamily="18" charset="2"/>
                </a:rPr>
                <a:t>q</a:t>
              </a: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) </a:t>
              </a:r>
              <a:endParaRPr lang="en-US" sz="1400" b="1" dirty="0">
                <a:solidFill>
                  <a:srgbClr val="FFFF00"/>
                </a:solidFill>
                <a:latin typeface="Symbol" pitchFamily="18" charset="2"/>
              </a:endParaRPr>
            </a:p>
          </p:txBody>
        </p:sp>
        <p:sp>
          <p:nvSpPr>
            <p:cNvPr id="111" name="Left Bracket 110"/>
            <p:cNvSpPr/>
            <p:nvPr/>
          </p:nvSpPr>
          <p:spPr>
            <a:xfrm flipH="1">
              <a:off x="8112582" y="1539803"/>
              <a:ext cx="129266" cy="579357"/>
            </a:xfrm>
            <a:prstGeom prst="leftBracket">
              <a:avLst>
                <a:gd name="adj" fmla="val 0"/>
              </a:avLst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2" name="Left Bracket 111"/>
            <p:cNvSpPr/>
            <p:nvPr/>
          </p:nvSpPr>
          <p:spPr>
            <a:xfrm rot="10800000" flipH="1">
              <a:off x="6095073" y="1557534"/>
              <a:ext cx="130803" cy="553168"/>
            </a:xfrm>
            <a:prstGeom prst="leftBracket">
              <a:avLst>
                <a:gd name="adj" fmla="val 0"/>
              </a:avLst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989167" y="922222"/>
            <a:ext cx="2075620" cy="321325"/>
            <a:chOff x="3073309" y="3875450"/>
            <a:chExt cx="1919461" cy="321325"/>
          </a:xfrm>
        </p:grpSpPr>
        <p:sp>
          <p:nvSpPr>
            <p:cNvPr id="114" name="Rounded Rectangle 113"/>
            <p:cNvSpPr/>
            <p:nvPr/>
          </p:nvSpPr>
          <p:spPr>
            <a:xfrm>
              <a:off x="3179010" y="3880085"/>
              <a:ext cx="1677568" cy="31669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73309" y="3875450"/>
              <a:ext cx="1919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577"/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sin </a:t>
              </a:r>
              <a:r>
                <a:rPr lang="en-US" sz="1400" b="1" dirty="0">
                  <a:solidFill>
                    <a:schemeClr val="bg1"/>
                  </a:solidFill>
                  <a:latin typeface="Symbol" pitchFamily="18" charset="2"/>
                </a:rPr>
                <a:t>q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= 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</a:rPr>
                <a:t>cos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(90 – </a:t>
              </a:r>
              <a:r>
                <a:rPr lang="en-US" sz="1400" b="1" dirty="0">
                  <a:solidFill>
                    <a:schemeClr val="bg1"/>
                  </a:solidFill>
                  <a:latin typeface="Symbol" pitchFamily="18" charset="2"/>
                </a:rPr>
                <a:t>q</a:t>
              </a:r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)</a:t>
              </a:r>
              <a:endParaRPr lang="es-ES" sz="1400" b="1" baseline="30000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042624" y="873795"/>
            <a:ext cx="1826136" cy="321755"/>
            <a:chOff x="3064104" y="3486677"/>
            <a:chExt cx="1826136" cy="321755"/>
          </a:xfrm>
        </p:grpSpPr>
        <p:sp>
          <p:nvSpPr>
            <p:cNvPr id="118" name="Rounded Rectangle 117"/>
            <p:cNvSpPr/>
            <p:nvPr/>
          </p:nvSpPr>
          <p:spPr>
            <a:xfrm>
              <a:off x="3101584" y="3525376"/>
              <a:ext cx="1737360" cy="28305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064104" y="3486677"/>
              <a:ext cx="1826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</a:rPr>
                <a:t>cos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r>
                <a:rPr lang="en-US" sz="1400" b="1" dirty="0">
                  <a:solidFill>
                    <a:schemeClr val="bg1"/>
                  </a:solidFill>
                  <a:latin typeface="Symbol" pitchFamily="18" charset="2"/>
                </a:rPr>
                <a:t>q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 =sin (90 – </a:t>
              </a:r>
              <a:r>
                <a:rPr lang="en-US" sz="1400" b="1" dirty="0">
                  <a:solidFill>
                    <a:schemeClr val="bg1"/>
                  </a:solidFill>
                  <a:latin typeface="Symbol" pitchFamily="18" charset="2"/>
                </a:rPr>
                <a:t>q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) </a:t>
              </a:r>
              <a:endParaRPr lang="en-US" sz="1400" b="1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1856347" y="1917241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65º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670113" y="1917241"/>
            <a:ext cx="10005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sin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65º 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6137674" y="855189"/>
            <a:ext cx="1918074" cy="353114"/>
            <a:chOff x="3080848" y="3467510"/>
            <a:chExt cx="1918074" cy="353114"/>
          </a:xfrm>
        </p:grpSpPr>
        <p:sp>
          <p:nvSpPr>
            <p:cNvPr id="123" name="Rounded Rectangle 122"/>
            <p:cNvSpPr/>
            <p:nvPr/>
          </p:nvSpPr>
          <p:spPr>
            <a:xfrm>
              <a:off x="3129019" y="3467510"/>
              <a:ext cx="1602856" cy="35311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80848" y="3467510"/>
              <a:ext cx="1918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sin</a:t>
              </a:r>
              <a:r>
                <a:rPr lang="es-ES" sz="1400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2</a:t>
              </a:r>
              <a:r>
                <a:rPr lang="es-ES" sz="1400" b="1" dirty="0" smtClean="0">
                  <a:solidFill>
                    <a:schemeClr val="bg1"/>
                  </a:solidFill>
                  <a:latin typeface="Symbol" pitchFamily="18" charset="2"/>
                </a:rPr>
                <a:t>q</a:t>
              </a:r>
              <a:r>
                <a:rPr lang="es-E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r>
                <a:rPr lang="es-ES" sz="1400" b="1" dirty="0">
                  <a:solidFill>
                    <a:schemeClr val="bg1"/>
                  </a:solidFill>
                  <a:latin typeface="Bookman Old Style" pitchFamily="18" charset="0"/>
                </a:rPr>
                <a:t>+ </a:t>
              </a:r>
              <a:r>
                <a:rPr lang="es-E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cos</a:t>
              </a:r>
              <a:r>
                <a:rPr lang="es-ES" sz="1400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2</a:t>
              </a:r>
              <a:r>
                <a:rPr lang="es-ES" sz="1400" b="1" dirty="0" smtClean="0">
                  <a:solidFill>
                    <a:schemeClr val="bg1"/>
                  </a:solidFill>
                  <a:latin typeface="Symbol" pitchFamily="18" charset="2"/>
                </a:rPr>
                <a:t>q</a:t>
              </a:r>
              <a:r>
                <a:rPr lang="es-ES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r>
                <a:rPr lang="es-ES" sz="1400" b="1" dirty="0">
                  <a:solidFill>
                    <a:schemeClr val="bg1"/>
                  </a:solidFill>
                  <a:latin typeface="Bookman Old Style" pitchFamily="18" charset="0"/>
                </a:rPr>
                <a:t>= 1</a:t>
              </a:r>
              <a:endParaRPr lang="en-US" sz="1400" b="1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1444108" y="1503372"/>
            <a:ext cx="7415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(90º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859959" y="1503372"/>
            <a:ext cx="396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–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057526" y="1503372"/>
            <a:ext cx="6504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25º)</a:t>
            </a:r>
            <a:endParaRPr lang="en-US" sz="1600" b="1" baseline="30000" dirty="0">
              <a:solidFill>
                <a:schemeClr val="bg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861175" y="1492812"/>
            <a:ext cx="7226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(90º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281534" y="1492812"/>
            <a:ext cx="396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–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479101" y="1492812"/>
            <a:ext cx="672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25º)</a:t>
            </a:r>
            <a:endParaRPr lang="en-US" sz="1600" b="1" baseline="30000" dirty="0">
              <a:solidFill>
                <a:schemeClr val="bg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rot="16200000" flipH="1">
            <a:off x="1258440" y="1177778"/>
            <a:ext cx="0" cy="378765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6200000" flipH="1">
            <a:off x="1645146" y="1226834"/>
            <a:ext cx="0" cy="284572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3116150" y="1197167"/>
            <a:ext cx="0" cy="378765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16200000" flipH="1">
            <a:off x="3502856" y="1246223"/>
            <a:ext cx="0" cy="284572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6200000" flipH="1">
            <a:off x="2006224" y="1420047"/>
            <a:ext cx="0" cy="811913"/>
          </a:xfrm>
          <a:prstGeom prst="line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74" name="Straight Connector 173"/>
          <p:cNvCxnSpPr/>
          <p:nvPr/>
        </p:nvCxnSpPr>
        <p:spPr>
          <a:xfrm rot="16200000" flipH="1">
            <a:off x="4421879" y="1397553"/>
            <a:ext cx="0" cy="811913"/>
          </a:xfrm>
          <a:prstGeom prst="line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75" name="Straight Connector 174"/>
          <p:cNvCxnSpPr/>
          <p:nvPr/>
        </p:nvCxnSpPr>
        <p:spPr>
          <a:xfrm rot="16200000" flipH="1">
            <a:off x="1878125" y="1468254"/>
            <a:ext cx="0" cy="1554480"/>
          </a:xfrm>
          <a:prstGeom prst="line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76" name="Straight Connector 175"/>
          <p:cNvCxnSpPr/>
          <p:nvPr/>
        </p:nvCxnSpPr>
        <p:spPr>
          <a:xfrm rot="16200000" flipH="1">
            <a:off x="3719825" y="1453684"/>
            <a:ext cx="0" cy="1554480"/>
          </a:xfrm>
          <a:prstGeom prst="line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252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2" grpId="1" animBg="1"/>
      <p:bldP spid="61" grpId="0"/>
      <p:bldP spid="75" grpId="0" animBg="1"/>
      <p:bldP spid="76" grpId="0" animBg="1"/>
      <p:bldP spid="76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5" grpId="0"/>
      <p:bldP spid="106" grpId="0"/>
      <p:bldP spid="107" grpId="0"/>
      <p:bldP spid="108" grpId="0"/>
      <p:bldP spid="120" grpId="0"/>
      <p:bldP spid="121" grpId="0"/>
      <p:bldP spid="125" grpId="0"/>
      <p:bldP spid="135" grpId="0"/>
      <p:bldP spid="136" grpId="0"/>
      <p:bldP spid="137" grpId="0"/>
      <p:bldP spid="138" grpId="0"/>
      <p:bldP spid="1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3130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ounded Rectangle 207"/>
          <p:cNvSpPr/>
          <p:nvPr/>
        </p:nvSpPr>
        <p:spPr bwMode="auto">
          <a:xfrm>
            <a:off x="3094127" y="1552206"/>
            <a:ext cx="466975" cy="249805"/>
          </a:xfrm>
          <a:prstGeom prst="roundRect">
            <a:avLst/>
          </a:prstGeom>
          <a:solidFill>
            <a:srgbClr val="00B0F0">
              <a:alpha val="50196"/>
            </a:srgbClr>
          </a:solidFill>
          <a:ln w="9525">
            <a:solidFill>
              <a:srgbClr val="FFFFFF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2306983" y="2239889"/>
            <a:ext cx="316466" cy="255712"/>
          </a:xfrm>
          <a:prstGeom prst="roundRect">
            <a:avLst/>
          </a:prstGeom>
          <a:solidFill>
            <a:srgbClr val="FF9900">
              <a:alpha val="48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2306983" y="1954026"/>
            <a:ext cx="316466" cy="255712"/>
          </a:xfrm>
          <a:prstGeom prst="roundRect">
            <a:avLst/>
          </a:prstGeom>
          <a:solidFill>
            <a:srgbClr val="FF9900">
              <a:alpha val="48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1583899" y="2239889"/>
            <a:ext cx="316466" cy="255712"/>
          </a:xfrm>
          <a:prstGeom prst="roundRect">
            <a:avLst/>
          </a:prstGeom>
          <a:solidFill>
            <a:srgbClr val="FF9900">
              <a:alpha val="48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1583899" y="1954026"/>
            <a:ext cx="316466" cy="255712"/>
          </a:xfrm>
          <a:prstGeom prst="roundRect">
            <a:avLst/>
          </a:prstGeom>
          <a:solidFill>
            <a:srgbClr val="FF9900">
              <a:alpha val="48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770669" y="1942756"/>
            <a:ext cx="550071" cy="559045"/>
          </a:xfrm>
          <a:prstGeom prst="roundRect">
            <a:avLst/>
          </a:prstGeom>
          <a:solidFill>
            <a:srgbClr val="FF9900">
              <a:alpha val="48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446567" y="2302643"/>
            <a:ext cx="256032" cy="2560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ight Triangle 176"/>
          <p:cNvSpPr/>
          <p:nvPr/>
        </p:nvSpPr>
        <p:spPr>
          <a:xfrm>
            <a:off x="6446567" y="876273"/>
            <a:ext cx="1682402" cy="1682402"/>
          </a:xfrm>
          <a:prstGeom prst="rt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41401" y="332274"/>
            <a:ext cx="4261198" cy="44211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262" tIns="45627" rIns="91262" bIns="45627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913577">
              <a:defRPr/>
            </a:pPr>
            <a:r>
              <a:rPr lang="en-US" sz="1998" b="1" dirty="0" smtClean="0">
                <a:ln w="11430"/>
                <a:solidFill>
                  <a:prstClr val="white"/>
                </a:solidFill>
                <a:latin typeface="Bookman Old Style" pitchFamily="18" charset="0"/>
              </a:rPr>
              <a:t>T</a:t>
            </a:r>
            <a:r>
              <a:rPr lang="en-US" sz="1998" b="1" cap="all" dirty="0" smtClean="0">
                <a:ln w="11430"/>
                <a:solidFill>
                  <a:prstClr val="white"/>
                </a:solidFill>
                <a:latin typeface="Bookman Old Style" pitchFamily="18" charset="0"/>
              </a:rPr>
              <a:t>rigonometric</a:t>
            </a:r>
            <a:r>
              <a:rPr lang="en-US" sz="1998" b="1" dirty="0">
                <a:ln w="11430"/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998" b="1" dirty="0" smtClean="0">
                <a:ln w="11430"/>
                <a:solidFill>
                  <a:prstClr val="white"/>
                </a:solidFill>
                <a:latin typeface="Bookman Old Style" pitchFamily="18" charset="0"/>
              </a:rPr>
              <a:t>IDENTITIES</a:t>
            </a:r>
            <a:endParaRPr lang="en-US" sz="1998" b="1" dirty="0">
              <a:ln w="11430"/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4791" y="899636"/>
            <a:ext cx="1119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ABC,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510212" y="899636"/>
            <a:ext cx="1407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ABC = 90º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04791" y="121745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10087" y="1217450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317764" y="12174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537037" y="1217450"/>
            <a:ext cx="569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041565" y="12174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281940" y="1217450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870134" y="1217450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. . . (</a:t>
            </a:r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)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626520" y="1217450"/>
            <a:ext cx="2465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(Pythagoras theorem)</a:t>
            </a:r>
            <a:endParaRPr lang="en-US" sz="1600" b="1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04791" y="1507832"/>
            <a:ext cx="3140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Dividing equation (</a:t>
            </a:r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) by AC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842600" y="2222278"/>
            <a:ext cx="4288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69916" y="1912605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69916" y="2198468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270144" y="205300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1582896" y="2222278"/>
            <a:ext cx="4288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510212" y="1912605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510212" y="2198468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010440" y="205300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2296299" y="2222278"/>
            <a:ext cx="4288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223615" y="1912605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223615" y="2198468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04791" y="274858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038687" y="274858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1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317764" y="274858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1683451" y="2917857"/>
            <a:ext cx="38984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641276" y="2598405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AB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641276" y="2884268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AC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241527" y="274858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2613660" y="2917857"/>
            <a:ext cx="38984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571485" y="2598405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BC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571485" y="2884268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AC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4" name="Left Bracket 163"/>
          <p:cNvSpPr/>
          <p:nvPr/>
        </p:nvSpPr>
        <p:spPr>
          <a:xfrm>
            <a:off x="1622226" y="2637312"/>
            <a:ext cx="91440" cy="561091"/>
          </a:xfrm>
          <a:prstGeom prst="leftBracket">
            <a:avLst>
              <a:gd name="adj" fmla="val 8888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65" name="Left Bracket 164"/>
          <p:cNvSpPr/>
          <p:nvPr/>
        </p:nvSpPr>
        <p:spPr>
          <a:xfrm flipH="1">
            <a:off x="2052329" y="2637312"/>
            <a:ext cx="91440" cy="561091"/>
          </a:xfrm>
          <a:prstGeom prst="leftBracket">
            <a:avLst>
              <a:gd name="adj" fmla="val 8888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66" name="Left Bracket 165"/>
          <p:cNvSpPr/>
          <p:nvPr/>
        </p:nvSpPr>
        <p:spPr>
          <a:xfrm>
            <a:off x="2571017" y="2637312"/>
            <a:ext cx="91440" cy="561091"/>
          </a:xfrm>
          <a:prstGeom prst="leftBracket">
            <a:avLst>
              <a:gd name="adj" fmla="val 8888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67" name="Left Bracket 166"/>
          <p:cNvSpPr/>
          <p:nvPr/>
        </p:nvSpPr>
        <p:spPr>
          <a:xfrm flipH="1">
            <a:off x="2972196" y="2637312"/>
            <a:ext cx="91440" cy="561091"/>
          </a:xfrm>
          <a:prstGeom prst="leftBracket">
            <a:avLst>
              <a:gd name="adj" fmla="val 8888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110695" y="2558675"/>
            <a:ext cx="263214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-25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045348" y="2558675"/>
            <a:ext cx="263214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-25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04791" y="332465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038687" y="332465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1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317764" y="332465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602833" y="3324652"/>
            <a:ext cx="702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sin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kern="0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221739" y="332465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437780" y="3324652"/>
            <a:ext cx="734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cos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kern="0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0" name="Arc 179"/>
          <p:cNvSpPr/>
          <p:nvPr/>
        </p:nvSpPr>
        <p:spPr>
          <a:xfrm rot="15336177">
            <a:off x="7738530" y="2120842"/>
            <a:ext cx="1032940" cy="1032940"/>
          </a:xfrm>
          <a:prstGeom prst="arc">
            <a:avLst>
              <a:gd name="adj1" fmla="val 17627168"/>
              <a:gd name="adj2" fmla="val 1950385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6171575" y="2391835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171575" y="707842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8090869" y="2391835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C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7530682" y="2198468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prstClr val="white"/>
                </a:solidFill>
                <a:latin typeface="Symbol" pitchFamily="18" charset="2"/>
              </a:rPr>
              <a:t>q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6446567" y="876272"/>
            <a:ext cx="0" cy="168484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16200000">
            <a:off x="7281786" y="1716255"/>
            <a:ext cx="0" cy="168484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endCxn id="177" idx="4"/>
          </p:cNvCxnSpPr>
          <p:nvPr/>
        </p:nvCxnSpPr>
        <p:spPr>
          <a:xfrm>
            <a:off x="6439366" y="885347"/>
            <a:ext cx="1689603" cy="167332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1856211" y="1963777"/>
            <a:ext cx="165328" cy="165328"/>
          </a:xfrm>
          <a:prstGeom prst="ellipse">
            <a:avLst/>
          </a:prstGeom>
          <a:noFill/>
          <a:ln>
            <a:solidFill>
              <a:srgbClr val="00FF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858592" y="2248664"/>
            <a:ext cx="165328" cy="165328"/>
          </a:xfrm>
          <a:prstGeom prst="ellipse">
            <a:avLst/>
          </a:prstGeom>
          <a:noFill/>
          <a:ln>
            <a:solidFill>
              <a:srgbClr val="00FF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2576089" y="1958788"/>
            <a:ext cx="165328" cy="165328"/>
          </a:xfrm>
          <a:prstGeom prst="ellipse">
            <a:avLst/>
          </a:prstGeom>
          <a:noFill/>
          <a:ln>
            <a:solidFill>
              <a:srgbClr val="00FF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2582174" y="2248664"/>
            <a:ext cx="165328" cy="165328"/>
          </a:xfrm>
          <a:prstGeom prst="ellipse">
            <a:avLst/>
          </a:prstGeom>
          <a:noFill/>
          <a:ln>
            <a:solidFill>
              <a:srgbClr val="00FF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201" name="Right Arrow 200"/>
          <p:cNvSpPr/>
          <p:nvPr/>
        </p:nvSpPr>
        <p:spPr>
          <a:xfrm rot="12600000">
            <a:off x="6564716" y="2041196"/>
            <a:ext cx="1048640" cy="87815"/>
          </a:xfrm>
          <a:prstGeom prst="rightArrow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ight Arrow 201"/>
          <p:cNvSpPr/>
          <p:nvPr/>
        </p:nvSpPr>
        <p:spPr>
          <a:xfrm rot="12600000">
            <a:off x="6530333" y="1871960"/>
            <a:ext cx="1048640" cy="87815"/>
          </a:xfrm>
          <a:prstGeom prst="rightArrow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810087" y="1217450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537037" y="1217450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2281940" y="1217450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07" name="Curved Down Arrow 206"/>
          <p:cNvSpPr/>
          <p:nvPr/>
        </p:nvSpPr>
        <p:spPr>
          <a:xfrm flipH="1">
            <a:off x="6868559" y="2171576"/>
            <a:ext cx="691515" cy="238225"/>
          </a:xfrm>
          <a:prstGeom prst="curvedDownArrow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1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7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-0.00399 0.13365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-0.00399 0.13365 " pathEditMode="relative" rAng="0" ptsTypes="AA">
                                      <p:cBhvr>
                                        <p:cTn id="14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-0.00989 0.13365 " pathEditMode="relative" rAng="0" ptsTypes="AA">
                                      <p:cBhvr>
                                        <p:cTn id="17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9" dur="2000" fill="hold"/>
                                        <p:tgtEl>
                                          <p:spTgt spid="195"/>
                                        </p:tgtEl>
                                      </p:cBhvr>
                                      <p:by x="1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3" dur="2000" fill="hold"/>
                                        <p:tgtEl>
                                          <p:spTgt spid="196"/>
                                        </p:tgtEl>
                                      </p:cBhvr>
                                      <p:by x="1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1" dur="500" fill="hold"/>
                                        <p:tgtEl>
                                          <p:spTgt spid="19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7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3" dur="500" fill="hold"/>
                                        <p:tgtEl>
                                          <p:spTgt spid="19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3" dur="2000" fill="hold"/>
                                        <p:tgtEl>
                                          <p:spTgt spid="199"/>
                                        </p:tgtEl>
                                      </p:cBhvr>
                                      <p:by x="1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7" dur="2000" fill="hold"/>
                                        <p:tgtEl>
                                          <p:spTgt spid="200"/>
                                        </p:tgtEl>
                                      </p:cBhvr>
                                      <p:by x="1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5" dur="500" fill="hold"/>
                                        <p:tgtEl>
                                          <p:spTgt spid="19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46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7" dur="500" fill="hold"/>
                                        <p:tgtEl>
                                          <p:spTgt spid="20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7" grpId="1" animBg="1"/>
      <p:bldP spid="198" grpId="0" animBg="1"/>
      <p:bldP spid="198" grpId="1" animBg="1"/>
      <p:bldP spid="194" grpId="0" animBg="1"/>
      <p:bldP spid="194" grpId="1" animBg="1"/>
      <p:bldP spid="193" grpId="0" animBg="1"/>
      <p:bldP spid="193" grpId="1" animBg="1"/>
      <p:bldP spid="192" grpId="0" animBg="1"/>
      <p:bldP spid="192" grpId="1" animBg="1"/>
      <p:bldP spid="178" grpId="0" animBg="1"/>
      <p:bldP spid="177" grpId="0" animBg="1"/>
      <p:bldP spid="4" grpId="0" animBg="1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4" grpId="0"/>
      <p:bldP spid="145" grpId="0"/>
      <p:bldP spid="146" grpId="0"/>
      <p:bldP spid="148" grpId="0"/>
      <p:bldP spid="149" grpId="0"/>
      <p:bldP spid="150" grpId="0"/>
      <p:bldP spid="152" grpId="0"/>
      <p:bldP spid="153" grpId="0"/>
      <p:bldP spid="154" grpId="0"/>
      <p:bldP spid="155" grpId="0"/>
      <p:bldP spid="156" grpId="0"/>
      <p:bldP spid="158" grpId="0"/>
      <p:bldP spid="159" grpId="0"/>
      <p:bldP spid="160" grpId="0"/>
      <p:bldP spid="162" grpId="0"/>
      <p:bldP spid="163" grpId="0"/>
      <p:bldP spid="164" grpId="0" animBg="1"/>
      <p:bldP spid="165" grpId="0" animBg="1"/>
      <p:bldP spid="166" grpId="0" animBg="1"/>
      <p:bldP spid="167" grpId="0" animBg="1"/>
      <p:bldP spid="168" grpId="0"/>
      <p:bldP spid="169" grpId="0"/>
      <p:bldP spid="171" grpId="0"/>
      <p:bldP spid="172" grpId="0"/>
      <p:bldP spid="173" grpId="0"/>
      <p:bldP spid="174" grpId="0"/>
      <p:bldP spid="175" grpId="0"/>
      <p:bldP spid="176" grpId="0"/>
      <p:bldP spid="180" grpId="0" animBg="1"/>
      <p:bldP spid="182" grpId="0"/>
      <p:bldP spid="183" grpId="0"/>
      <p:bldP spid="184" grpId="0"/>
      <p:bldP spid="185" grpId="0"/>
      <p:bldP spid="195" grpId="0" animBg="1"/>
      <p:bldP spid="195" grpId="1" animBg="1"/>
      <p:bldP spid="195" grpId="2" animBg="1"/>
      <p:bldP spid="195" grpId="3" animBg="1"/>
      <p:bldP spid="196" grpId="0" animBg="1"/>
      <p:bldP spid="196" grpId="1" animBg="1"/>
      <p:bldP spid="196" grpId="2" animBg="1"/>
      <p:bldP spid="196" grpId="3" animBg="1"/>
      <p:bldP spid="199" grpId="0" animBg="1"/>
      <p:bldP spid="199" grpId="1" animBg="1"/>
      <p:bldP spid="199" grpId="2" animBg="1"/>
      <p:bldP spid="199" grpId="3" animBg="1"/>
      <p:bldP spid="200" grpId="0" animBg="1"/>
      <p:bldP spid="200" grpId="1" animBg="1"/>
      <p:bldP spid="200" grpId="2" animBg="1"/>
      <p:bldP spid="200" grpId="3" animBg="1"/>
      <p:bldP spid="201" grpId="0" animBg="1"/>
      <p:bldP spid="201" grpId="1" animBg="1"/>
      <p:bldP spid="202" grpId="0" animBg="1"/>
      <p:bldP spid="202" grpId="1" animBg="1"/>
      <p:bldP spid="203" grpId="0"/>
      <p:bldP spid="203" grpId="1"/>
      <p:bldP spid="203" grpId="2"/>
      <p:bldP spid="205" grpId="0"/>
      <p:bldP spid="205" grpId="1"/>
      <p:bldP spid="205" grpId="2"/>
      <p:bldP spid="206" grpId="0"/>
      <p:bldP spid="206" grpId="1"/>
      <p:bldP spid="206" grpId="2"/>
      <p:bldP spid="207" grpId="0" animBg="1"/>
      <p:bldP spid="20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>
            <a:off x="2301533" y="2239889"/>
            <a:ext cx="316466" cy="255712"/>
          </a:xfrm>
          <a:prstGeom prst="roundRect">
            <a:avLst/>
          </a:prstGeom>
          <a:solidFill>
            <a:srgbClr val="FF9900">
              <a:alpha val="48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2301533" y="1954026"/>
            <a:ext cx="316466" cy="255712"/>
          </a:xfrm>
          <a:prstGeom prst="roundRect">
            <a:avLst/>
          </a:prstGeom>
          <a:solidFill>
            <a:srgbClr val="FF9900">
              <a:alpha val="48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573845" y="1963777"/>
            <a:ext cx="165328" cy="165328"/>
          </a:xfrm>
          <a:prstGeom prst="ellipse">
            <a:avLst/>
          </a:prstGeom>
          <a:noFill/>
          <a:ln>
            <a:solidFill>
              <a:srgbClr val="00FF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2576226" y="2248664"/>
            <a:ext cx="165328" cy="165328"/>
          </a:xfrm>
          <a:prstGeom prst="ellipse">
            <a:avLst/>
          </a:prstGeom>
          <a:noFill/>
          <a:ln>
            <a:solidFill>
              <a:srgbClr val="00FF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845634" y="2239889"/>
            <a:ext cx="316466" cy="255712"/>
          </a:xfrm>
          <a:prstGeom prst="roundRect">
            <a:avLst/>
          </a:prstGeom>
          <a:solidFill>
            <a:srgbClr val="FF9900">
              <a:alpha val="48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845634" y="1954026"/>
            <a:ext cx="316466" cy="255712"/>
          </a:xfrm>
          <a:prstGeom prst="roundRect">
            <a:avLst/>
          </a:prstGeom>
          <a:solidFill>
            <a:srgbClr val="FF9900">
              <a:alpha val="48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117946" y="1963777"/>
            <a:ext cx="165328" cy="165328"/>
          </a:xfrm>
          <a:prstGeom prst="ellipse">
            <a:avLst/>
          </a:prstGeom>
          <a:noFill/>
          <a:ln>
            <a:solidFill>
              <a:srgbClr val="00FF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120327" y="2248664"/>
            <a:ext cx="165328" cy="165328"/>
          </a:xfrm>
          <a:prstGeom prst="ellipse">
            <a:avLst/>
          </a:prstGeom>
          <a:noFill/>
          <a:ln>
            <a:solidFill>
              <a:srgbClr val="00FF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513697" y="1942756"/>
            <a:ext cx="550071" cy="559045"/>
          </a:xfrm>
          <a:prstGeom prst="roundRect">
            <a:avLst/>
          </a:prstGeom>
          <a:solidFill>
            <a:srgbClr val="FF9900">
              <a:alpha val="48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/>
            </a:endParaRPr>
          </a:p>
        </p:txBody>
      </p:sp>
      <p:sp>
        <p:nvSpPr>
          <p:cNvPr id="111" name="Rounded Rectangle 110"/>
          <p:cNvSpPr/>
          <p:nvPr/>
        </p:nvSpPr>
        <p:spPr bwMode="auto">
          <a:xfrm>
            <a:off x="3094127" y="1552206"/>
            <a:ext cx="466975" cy="249805"/>
          </a:xfrm>
          <a:prstGeom prst="roundRect">
            <a:avLst/>
          </a:prstGeom>
          <a:solidFill>
            <a:srgbClr val="00B0F0">
              <a:alpha val="50196"/>
            </a:srgbClr>
          </a:solidFill>
          <a:ln w="9525">
            <a:solidFill>
              <a:srgbClr val="FFFFFF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1401" y="332274"/>
            <a:ext cx="4261198" cy="44211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262" tIns="45627" rIns="91262" bIns="45627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913577">
              <a:defRPr/>
            </a:pPr>
            <a:r>
              <a:rPr lang="en-US" sz="1998" b="1" dirty="0" smtClean="0">
                <a:ln w="11430"/>
                <a:solidFill>
                  <a:prstClr val="white"/>
                </a:solidFill>
                <a:latin typeface="Bookman Old Style" pitchFamily="18" charset="0"/>
              </a:rPr>
              <a:t>T</a:t>
            </a:r>
            <a:r>
              <a:rPr lang="en-US" sz="1998" b="1" cap="all" dirty="0" smtClean="0">
                <a:ln w="11430"/>
                <a:solidFill>
                  <a:prstClr val="white"/>
                </a:solidFill>
                <a:latin typeface="Bookman Old Style" pitchFamily="18" charset="0"/>
              </a:rPr>
              <a:t>rigonometric</a:t>
            </a:r>
            <a:r>
              <a:rPr lang="en-US" sz="1998" b="1" dirty="0">
                <a:ln w="11430"/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998" b="1" dirty="0" smtClean="0">
                <a:ln w="11430"/>
                <a:solidFill>
                  <a:prstClr val="white"/>
                </a:solidFill>
                <a:latin typeface="Bookman Old Style" pitchFamily="18" charset="0"/>
              </a:rPr>
              <a:t>IDENTITIES</a:t>
            </a:r>
            <a:endParaRPr lang="en-US" sz="1998" b="1" dirty="0">
              <a:ln w="11430"/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4791" y="899636"/>
            <a:ext cx="1119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ABC,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0212" y="899636"/>
            <a:ext cx="1407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ABC = 90º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791" y="121745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0087" y="1217450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17764" y="12174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37037" y="1217450"/>
            <a:ext cx="569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41565" y="12174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9559" y="1217450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70134" y="1217450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. . . (</a:t>
            </a:r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)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26520" y="1217450"/>
            <a:ext cx="2465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(Pythagoras theorem)</a:t>
            </a:r>
            <a:endParaRPr lang="en-US" sz="1600" b="1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4791" y="1507832"/>
            <a:ext cx="3140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Dividing equation (</a:t>
            </a:r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) by AB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2600" y="2222278"/>
            <a:ext cx="4288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9916" y="1912605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9916" y="2198468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70144" y="205300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582896" y="2222278"/>
            <a:ext cx="4288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10212" y="1912605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10212" y="2198468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10440" y="205300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296299" y="2222278"/>
            <a:ext cx="4288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23615" y="1912605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23615" y="2198468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4791" y="274858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53037" y="274858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1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17764" y="274858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92709" y="274858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150378" y="2917857"/>
            <a:ext cx="3931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04760" y="2598405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BC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07165" y="2884268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AB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7" name="Left Bracket 36"/>
          <p:cNvSpPr/>
          <p:nvPr/>
        </p:nvSpPr>
        <p:spPr>
          <a:xfrm>
            <a:off x="2094767" y="2637312"/>
            <a:ext cx="91440" cy="561091"/>
          </a:xfrm>
          <a:prstGeom prst="leftBracket">
            <a:avLst>
              <a:gd name="adj" fmla="val 8888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38" name="Left Bracket 37"/>
          <p:cNvSpPr/>
          <p:nvPr/>
        </p:nvSpPr>
        <p:spPr>
          <a:xfrm flipH="1">
            <a:off x="2513402" y="2637312"/>
            <a:ext cx="91440" cy="561091"/>
          </a:xfrm>
          <a:prstGeom prst="leftBracket">
            <a:avLst>
              <a:gd name="adj" fmla="val 8888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86554" y="2558675"/>
            <a:ext cx="263214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-25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4791" y="332465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03737" y="3324652"/>
            <a:ext cx="9717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cosec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kern="0" dirty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98764" y="332465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94933" y="332465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1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01089" y="332465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91730" y="3324652"/>
            <a:ext cx="734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cot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kern="0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844662" y="2917857"/>
            <a:ext cx="38984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97370" y="2598405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AC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9775" y="2884268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AB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0" name="Left Bracket 49"/>
          <p:cNvSpPr/>
          <p:nvPr/>
        </p:nvSpPr>
        <p:spPr>
          <a:xfrm>
            <a:off x="778320" y="2637312"/>
            <a:ext cx="91440" cy="561091"/>
          </a:xfrm>
          <a:prstGeom prst="leftBracket">
            <a:avLst>
              <a:gd name="adj" fmla="val 8888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51" name="Left Bracket 50"/>
          <p:cNvSpPr/>
          <p:nvPr/>
        </p:nvSpPr>
        <p:spPr>
          <a:xfrm flipH="1">
            <a:off x="1184613" y="2637312"/>
            <a:ext cx="91440" cy="561091"/>
          </a:xfrm>
          <a:prstGeom prst="leftBracket">
            <a:avLst>
              <a:gd name="adj" fmla="val 8888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42979" y="2558675"/>
            <a:ext cx="263214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-25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446567" y="2302643"/>
            <a:ext cx="256032" cy="2560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Triangle 98"/>
          <p:cNvSpPr/>
          <p:nvPr/>
        </p:nvSpPr>
        <p:spPr>
          <a:xfrm>
            <a:off x="6446567" y="876273"/>
            <a:ext cx="1682402" cy="1682402"/>
          </a:xfrm>
          <a:prstGeom prst="rt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c 99"/>
          <p:cNvSpPr/>
          <p:nvPr/>
        </p:nvSpPr>
        <p:spPr>
          <a:xfrm rot="15336177">
            <a:off x="7738530" y="2120842"/>
            <a:ext cx="1032940" cy="1032940"/>
          </a:xfrm>
          <a:prstGeom prst="arc">
            <a:avLst>
              <a:gd name="adj1" fmla="val 17627168"/>
              <a:gd name="adj2" fmla="val 1950385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171575" y="2391835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171575" y="707842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8090869" y="2391835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C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530682" y="2198468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prstClr val="white"/>
                </a:solidFill>
                <a:latin typeface="Symbol" pitchFamily="18" charset="2"/>
              </a:rPr>
              <a:t>q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10087" y="1217450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537037" y="1217450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281940" y="1217450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3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-0.00399 0.1336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-0.00399 0.13365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-0.00989 0.13365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2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2000" fill="hold"/>
                                        <p:tgtEl>
                                          <p:spTgt spid="116"/>
                                        </p:tgtEl>
                                      </p:cBhvr>
                                      <p:by x="1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8" dur="500" fill="hold"/>
                                        <p:tgtEl>
                                          <p:spTgt spid="11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0" dur="500" fill="hold"/>
                                        <p:tgtEl>
                                          <p:spTgt spid="11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119"/>
                                        </p:tgtEl>
                                      </p:cBhvr>
                                      <p:by x="1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4" dur="2000" fill="hold"/>
                                        <p:tgtEl>
                                          <p:spTgt spid="120"/>
                                        </p:tgtEl>
                                      </p:cBhvr>
                                      <p:by x="1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2" dur="500" fill="hold"/>
                                        <p:tgtEl>
                                          <p:spTgt spid="11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4" dur="500" fill="hold"/>
                                        <p:tgtEl>
                                          <p:spTgt spid="12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19" grpId="2" animBg="1"/>
      <p:bldP spid="119" grpId="3" animBg="1"/>
      <p:bldP spid="120" grpId="0" animBg="1"/>
      <p:bldP spid="120" grpId="1" animBg="1"/>
      <p:bldP spid="120" grpId="2" animBg="1"/>
      <p:bldP spid="120" grpId="3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5" grpId="2" animBg="1"/>
      <p:bldP spid="115" grpId="3" animBg="1"/>
      <p:bldP spid="116" grpId="0" animBg="1"/>
      <p:bldP spid="116" grpId="1" animBg="1"/>
      <p:bldP spid="116" grpId="2" animBg="1"/>
      <p:bldP spid="116" grpId="3" animBg="1"/>
      <p:bldP spid="112" grpId="0" animBg="1"/>
      <p:bldP spid="112" grpId="1" animBg="1"/>
      <p:bldP spid="13" grpId="0"/>
      <p:bldP spid="15" grpId="0"/>
      <p:bldP spid="16" grpId="0"/>
      <p:bldP spid="17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31" grpId="0"/>
      <p:bldP spid="33" grpId="0"/>
      <p:bldP spid="34" grpId="0"/>
      <p:bldP spid="37" grpId="0" animBg="1"/>
      <p:bldP spid="38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 animBg="1"/>
      <p:bldP spid="51" grpId="0" animBg="1"/>
      <p:bldP spid="52" grpId="0"/>
      <p:bldP spid="108" grpId="0"/>
      <p:bldP spid="108" grpId="1"/>
      <p:bldP spid="108" grpId="2"/>
      <p:bldP spid="109" grpId="0"/>
      <p:bldP spid="109" grpId="1"/>
      <p:bldP spid="109" grpId="2"/>
      <p:bldP spid="110" grpId="0"/>
      <p:bldP spid="110" grpId="1"/>
      <p:bldP spid="110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1401" y="332274"/>
            <a:ext cx="4261198" cy="44211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262" tIns="45627" rIns="91262" bIns="45627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913577">
              <a:defRPr/>
            </a:pPr>
            <a:r>
              <a:rPr lang="en-US" sz="1998" b="1" dirty="0" smtClean="0">
                <a:ln w="11430"/>
                <a:solidFill>
                  <a:prstClr val="white"/>
                </a:solidFill>
                <a:latin typeface="Bookman Old Style" pitchFamily="18" charset="0"/>
              </a:rPr>
              <a:t>T</a:t>
            </a:r>
            <a:r>
              <a:rPr lang="en-US" sz="1998" b="1" cap="all" dirty="0" smtClean="0">
                <a:ln w="11430"/>
                <a:solidFill>
                  <a:prstClr val="white"/>
                </a:solidFill>
                <a:latin typeface="Bookman Old Style" pitchFamily="18" charset="0"/>
              </a:rPr>
              <a:t>rigonometric</a:t>
            </a:r>
            <a:r>
              <a:rPr lang="en-US" sz="1998" b="1" dirty="0">
                <a:ln w="11430"/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998" b="1" dirty="0" smtClean="0">
                <a:ln w="11430"/>
                <a:solidFill>
                  <a:prstClr val="white"/>
                </a:solidFill>
                <a:latin typeface="Bookman Old Style" pitchFamily="18" charset="0"/>
              </a:rPr>
              <a:t>IDENTITIES</a:t>
            </a:r>
            <a:endParaRPr lang="en-US" sz="1998" b="1" dirty="0">
              <a:ln w="11430"/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4791" y="899636"/>
            <a:ext cx="1119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ABC,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0212" y="899636"/>
            <a:ext cx="1407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ABC = 90º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791" y="121745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0087" y="1217450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17764" y="12174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37037" y="1217450"/>
            <a:ext cx="569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41565" y="12174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9559" y="1217450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70134" y="1217450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. . . (</a:t>
            </a:r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)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26520" y="1217450"/>
            <a:ext cx="2465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(Pythagoras theorem)</a:t>
            </a:r>
            <a:endParaRPr lang="en-US" sz="1600" b="1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4791" y="1507832"/>
            <a:ext cx="3140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Dividing equation (</a:t>
            </a:r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) by BC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2600" y="2222278"/>
            <a:ext cx="4288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9916" y="1912605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9916" y="2198468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70144" y="205300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582896" y="2222278"/>
            <a:ext cx="4288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10212" y="1912605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10212" y="2198468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10440" y="205300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296299" y="2222278"/>
            <a:ext cx="4288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23615" y="1912605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23615" y="2198468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4791" y="274858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17764" y="274858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685558" y="2917857"/>
            <a:ext cx="3931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39940" y="2598405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AB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42345" y="2884268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BC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2" name="Left Bracket 31"/>
          <p:cNvSpPr/>
          <p:nvPr/>
        </p:nvSpPr>
        <p:spPr>
          <a:xfrm>
            <a:off x="1629947" y="2637312"/>
            <a:ext cx="91440" cy="561091"/>
          </a:xfrm>
          <a:prstGeom prst="leftBracket">
            <a:avLst>
              <a:gd name="adj" fmla="val 8888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33" name="Left Bracket 32"/>
          <p:cNvSpPr/>
          <p:nvPr/>
        </p:nvSpPr>
        <p:spPr>
          <a:xfrm flipH="1">
            <a:off x="2048582" y="2637312"/>
            <a:ext cx="91440" cy="561091"/>
          </a:xfrm>
          <a:prstGeom prst="leftBracket">
            <a:avLst>
              <a:gd name="adj" fmla="val 8888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1734" y="2558675"/>
            <a:ext cx="263214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-25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4791" y="332465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03737" y="3324652"/>
            <a:ext cx="7264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sec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kern="0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62544" y="332465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58713" y="3324652"/>
            <a:ext cx="734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tan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kern="0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61109" y="332465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51750" y="332465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1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844662" y="2917857"/>
            <a:ext cx="38984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7370" y="2598405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AC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9775" y="2884268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BC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4" name="Left Bracket 43"/>
          <p:cNvSpPr/>
          <p:nvPr/>
        </p:nvSpPr>
        <p:spPr>
          <a:xfrm>
            <a:off x="778320" y="2637312"/>
            <a:ext cx="91440" cy="561091"/>
          </a:xfrm>
          <a:prstGeom prst="leftBracket">
            <a:avLst>
              <a:gd name="adj" fmla="val 8888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45" name="Left Bracket 44"/>
          <p:cNvSpPr/>
          <p:nvPr/>
        </p:nvSpPr>
        <p:spPr>
          <a:xfrm flipH="1">
            <a:off x="1184613" y="2637312"/>
            <a:ext cx="91440" cy="561091"/>
          </a:xfrm>
          <a:prstGeom prst="leftBracket">
            <a:avLst>
              <a:gd name="adj" fmla="val 8888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42979" y="2558675"/>
            <a:ext cx="263214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-25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68394" y="274858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62346" y="274858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1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46567" y="2302643"/>
            <a:ext cx="256032" cy="2560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/>
          <p:cNvSpPr/>
          <p:nvPr/>
        </p:nvSpPr>
        <p:spPr>
          <a:xfrm>
            <a:off x="6446567" y="876273"/>
            <a:ext cx="1682402" cy="1682402"/>
          </a:xfrm>
          <a:prstGeom prst="rt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rot="15336177">
            <a:off x="7738530" y="2120842"/>
            <a:ext cx="1032940" cy="1032940"/>
          </a:xfrm>
          <a:prstGeom prst="arc">
            <a:avLst>
              <a:gd name="adj1" fmla="val 17627168"/>
              <a:gd name="adj2" fmla="val 1950385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71575" y="2391835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71575" y="707842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090869" y="2391835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C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530682" y="2198468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prstClr val="white"/>
                </a:solidFill>
                <a:latin typeface="Symbol" pitchFamily="18" charset="2"/>
              </a:rPr>
              <a:t>q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0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9" grpId="0"/>
      <p:bldP spid="20" grpId="0"/>
      <p:bldP spid="21" grpId="0"/>
      <p:bldP spid="23" grpId="0"/>
      <p:bldP spid="24" grpId="0"/>
      <p:bldP spid="25" grpId="0"/>
      <p:bldP spid="27" grpId="0"/>
      <p:bldP spid="30" grpId="0"/>
      <p:bldP spid="31" grpId="0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 animBg="1"/>
      <p:bldP spid="45" grpId="0" animBg="1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4883" y="1313487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1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1401" y="332274"/>
            <a:ext cx="4261198" cy="44211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262" tIns="45627" rIns="91262" bIns="45627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913577">
              <a:defRPr/>
            </a:pPr>
            <a:r>
              <a:rPr lang="en-US" sz="1998" b="1" dirty="0" smtClean="0">
                <a:ln w="11430"/>
                <a:solidFill>
                  <a:prstClr val="white"/>
                </a:solidFill>
                <a:latin typeface="Bookman Old Style" pitchFamily="18" charset="0"/>
              </a:rPr>
              <a:t>T</a:t>
            </a:r>
            <a:r>
              <a:rPr lang="en-US" sz="1998" b="1" cap="all" dirty="0" smtClean="0">
                <a:ln w="11430"/>
                <a:solidFill>
                  <a:prstClr val="white"/>
                </a:solidFill>
                <a:latin typeface="Bookman Old Style" pitchFamily="18" charset="0"/>
              </a:rPr>
              <a:t>rigonometric</a:t>
            </a:r>
            <a:r>
              <a:rPr lang="en-US" sz="1998" b="1" dirty="0">
                <a:ln w="11430"/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998" b="1" dirty="0" smtClean="0">
                <a:ln w="11430"/>
                <a:solidFill>
                  <a:prstClr val="white"/>
                </a:solidFill>
                <a:latin typeface="Bookman Old Style" pitchFamily="18" charset="0"/>
              </a:rPr>
              <a:t>IDENTITIES</a:t>
            </a:r>
            <a:endParaRPr lang="en-US" sz="1998" b="1" dirty="0">
              <a:ln w="11430"/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0682" y="131348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=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7456" y="1921237"/>
            <a:ext cx="702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sin</a:t>
            </a:r>
            <a:r>
              <a:rPr kumimoji="0" lang="en-US" sz="1600" b="1" i="0" u="none" strike="noStrike" kern="0" cap="none" spc="0" normalizeH="0" baseline="30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2779" y="1921237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1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92078" y="192123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=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7064" y="192123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–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9924" y="1921237"/>
            <a:ext cx="734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n-US" sz="1600" b="1" kern="0" baseline="30000" dirty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kern="0" dirty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30015" y="2259791"/>
            <a:ext cx="5084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OR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7456" y="2598345"/>
            <a:ext cx="734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cos</a:t>
            </a:r>
            <a:r>
              <a:rPr kumimoji="0" lang="en-US" sz="1600" b="1" i="0" u="none" strike="noStrike" kern="0" cap="none" spc="0" normalizeH="0" baseline="30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2779" y="259834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1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2078" y="259834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=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17064" y="259834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–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99924" y="2598345"/>
            <a:ext cx="702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Bookman Old Style" pitchFamily="18" charset="0"/>
              </a:rPr>
              <a:t>sin</a:t>
            </a:r>
            <a:r>
              <a:rPr lang="en-US" sz="1600" b="1" kern="0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717800" y="1107266"/>
            <a:ext cx="0" cy="21031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330015" y="1636682"/>
            <a:ext cx="5084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OR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3806" y="1312590"/>
            <a:ext cx="702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sin</a:t>
            </a:r>
            <a:r>
              <a:rPr kumimoji="0" lang="en-US" sz="1600" b="1" i="0" u="none" strike="noStrike" kern="0" cap="none" spc="0" normalizeH="0" baseline="30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31753" y="131259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+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27077" y="1312590"/>
            <a:ext cx="734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n-US" sz="1600" b="1" kern="0" baseline="30000" dirty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kern="0" dirty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46383" y="1313487"/>
            <a:ext cx="734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Bookman Old Style" pitchFamily="18" charset="0"/>
              </a:rPr>
              <a:t>tan</a:t>
            </a:r>
            <a:r>
              <a:rPr lang="en-US" sz="1600" b="1" kern="0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40282" y="131348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+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808056" y="1921237"/>
            <a:ext cx="7264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sec</a:t>
            </a:r>
            <a:r>
              <a:rPr kumimoji="0" lang="en-US" sz="1600" b="1" i="0" u="none" strike="noStrike" kern="0" cap="none" spc="0" normalizeH="0" baseline="30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33379" y="1921237"/>
            <a:ext cx="734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solidFill>
                  <a:schemeClr val="bg1"/>
                </a:solidFill>
                <a:latin typeface="Bookman Old Style" pitchFamily="18" charset="0"/>
              </a:rPr>
              <a:t>tan</a:t>
            </a:r>
            <a:r>
              <a:rPr lang="en-US" sz="1600" b="1" kern="0" baseline="30000" dirty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kern="0" dirty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463098" y="192123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–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241894" y="192123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=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35174" y="1921237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590615" y="2259791"/>
            <a:ext cx="5084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OR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90615" y="1636682"/>
            <a:ext cx="5084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OR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14406" y="1312590"/>
            <a:ext cx="7264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sec</a:t>
            </a:r>
            <a:r>
              <a:rPr kumimoji="0" lang="en-US" sz="1600" b="1" i="0" u="none" strike="noStrike" kern="0" cap="none" spc="0" normalizeH="0" baseline="30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430453" y="131259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=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625777" y="131259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808056" y="2598345"/>
            <a:ext cx="734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tan</a:t>
            </a:r>
            <a:r>
              <a:rPr kumimoji="0" lang="en-US" sz="1600" b="1" i="0" u="none" strike="noStrike" kern="0" cap="none" spc="0" normalizeH="0" baseline="30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33379" y="2598345"/>
            <a:ext cx="7264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Bookman Old Style" pitchFamily="18" charset="0"/>
              </a:rPr>
              <a:t>sec</a:t>
            </a:r>
            <a:r>
              <a:rPr lang="en-US" sz="1600" b="1" kern="0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452678" y="259834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=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52314" y="259834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–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435174" y="259834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4921250" y="1107266"/>
            <a:ext cx="0" cy="21031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510183" y="1313487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Bookman Old Style" pitchFamily="18" charset="0"/>
              </a:rPr>
              <a:t>cot</a:t>
            </a:r>
            <a:r>
              <a:rPr lang="en-US" sz="1600" b="1" kern="0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304082" y="131348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+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043256" y="1921237"/>
            <a:ext cx="9717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cosec</a:t>
            </a:r>
            <a:r>
              <a:rPr kumimoji="0" lang="en-US" sz="1600" b="1" i="0" u="none" strike="noStrike" kern="0" cap="none" spc="0" normalizeH="0" baseline="30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055904" y="1921237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Bookman Old Style" pitchFamily="18" charset="0"/>
              </a:rPr>
              <a:t>cot</a:t>
            </a:r>
            <a:r>
              <a:rPr lang="en-US" sz="1600" b="1" kern="0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885623" y="192123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–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664419" y="192123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=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857699" y="1921237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825815" y="2259791"/>
            <a:ext cx="5084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OR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825815" y="1636682"/>
            <a:ext cx="5084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OR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049606" y="1312590"/>
            <a:ext cx="9717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cosec</a:t>
            </a:r>
            <a:r>
              <a:rPr kumimoji="0" lang="en-US" sz="1600" b="1" i="0" u="none" strike="noStrike" kern="0" cap="none" spc="0" normalizeH="0" baseline="30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94253" y="131259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=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089577" y="131259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43256" y="2598345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cot</a:t>
            </a:r>
            <a:r>
              <a:rPr kumimoji="0" lang="en-US" sz="1600" b="1" i="0" u="none" strike="noStrike" kern="0" cap="none" spc="0" normalizeH="0" baseline="30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868579" y="2598345"/>
            <a:ext cx="9717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Bookman Old Style" pitchFamily="18" charset="0"/>
              </a:rPr>
              <a:t>cosec</a:t>
            </a:r>
            <a:r>
              <a:rPr lang="en-US" sz="1600" b="1" kern="0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kern="0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687878" y="259834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=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693889" y="259834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rPr>
              <a:t>–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mbol" pitchFamily="18" charset="2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876749" y="259834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58" name="Picture 4" descr="Image result for curve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073" y="1225024"/>
            <a:ext cx="792087" cy="16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Image result for curve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24" y="1188615"/>
            <a:ext cx="1476365" cy="20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Image result for curve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95034" y="1236022"/>
            <a:ext cx="792087" cy="16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Image result for curve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33856" y="1062870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Image result for curve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94249" y="1222390"/>
            <a:ext cx="924215" cy="16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Image result for curve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06697" y="1045708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48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6" grpId="0"/>
      <p:bldP spid="62" grpId="0"/>
      <p:bldP spid="63" grpId="0"/>
      <p:bldP spid="64" grpId="0"/>
      <p:bldP spid="65" grpId="0"/>
      <p:bldP spid="66" grpId="0"/>
      <p:bldP spid="67" grpId="0"/>
      <p:bldP spid="73" grpId="0"/>
      <p:bldP spid="77" grpId="0"/>
      <p:bldP spid="78" grpId="0"/>
      <p:bldP spid="79" grpId="0"/>
      <p:bldP spid="80" grpId="0"/>
      <p:bldP spid="81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5" grpId="0"/>
      <p:bldP spid="96" grpId="0"/>
      <p:bldP spid="97" grpId="0"/>
      <p:bldP spid="98" grpId="0"/>
      <p:bldP spid="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1401159" y="1164659"/>
            <a:ext cx="1676516" cy="5051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084776" y="4096546"/>
            <a:ext cx="2231443" cy="65233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26"/>
          <p:cNvSpPr>
            <a:spLocks noChangeArrowheads="1"/>
          </p:cNvSpPr>
          <p:nvPr/>
        </p:nvSpPr>
        <p:spPr bwMode="auto">
          <a:xfrm>
            <a:off x="2271344" y="1837998"/>
            <a:ext cx="697815" cy="27090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65553" y="526926"/>
            <a:ext cx="613610" cy="24428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19703" y="528456"/>
            <a:ext cx="668288" cy="24428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6967" y="467749"/>
            <a:ext cx="68026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Q.1)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Express the trigonometric ratios sin A, sec A and tan A 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pPr marL="517525" indent="-517525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in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terms of cot A.</a:t>
            </a:r>
          </a:p>
        </p:txBody>
      </p:sp>
      <p:sp>
        <p:nvSpPr>
          <p:cNvPr id="3" name="Rectangle 2"/>
          <p:cNvSpPr/>
          <p:nvPr/>
        </p:nvSpPr>
        <p:spPr>
          <a:xfrm>
            <a:off x="473845" y="261657"/>
            <a:ext cx="15359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8.4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089" y="892836"/>
            <a:ext cx="1159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2253" y="1231477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tan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 =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2444" y="110030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323387" y="1396978"/>
            <a:ext cx="650119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47692" y="1346935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cot A 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1556" y="1786829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sec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 =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1 + tan</a:t>
            </a:r>
            <a:r>
              <a:rPr lang="en-US" sz="1600" b="1" baseline="30000" dirty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A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6742" y="233766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23966" y="233893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40" name="Left Bracket 39"/>
          <p:cNvSpPr/>
          <p:nvPr/>
        </p:nvSpPr>
        <p:spPr>
          <a:xfrm>
            <a:off x="2287989" y="2239232"/>
            <a:ext cx="152259" cy="590436"/>
          </a:xfrm>
          <a:prstGeom prst="leftBracket">
            <a:avLst>
              <a:gd name="adj" fmla="val 8888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66330" y="221050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577"/>
            <a:r>
              <a:rPr lang="es-ES" sz="1600" b="1" dirty="0">
                <a:solidFill>
                  <a:schemeClr val="bg1"/>
                </a:solidFill>
                <a:latin typeface="Bookman Old Style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351687" y="2527640"/>
            <a:ext cx="639488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Left Bracket 42"/>
          <p:cNvSpPr/>
          <p:nvPr/>
        </p:nvSpPr>
        <p:spPr>
          <a:xfrm flipH="1">
            <a:off x="2901557" y="2239232"/>
            <a:ext cx="152259" cy="590436"/>
          </a:xfrm>
          <a:prstGeom prst="leftBracket">
            <a:avLst>
              <a:gd name="adj" fmla="val 8888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06445" y="2485197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 err="1" smtClean="0">
                <a:solidFill>
                  <a:schemeClr val="bg1"/>
                </a:solidFill>
                <a:latin typeface="Bookman Old Style"/>
              </a:rPr>
              <a:t>cot</a:t>
            </a:r>
            <a:r>
              <a:rPr lang="es-ES" sz="1600" b="1" dirty="0" smtClean="0">
                <a:solidFill>
                  <a:schemeClr val="bg1"/>
                </a:solidFill>
                <a:latin typeface="Bookman Old Style"/>
              </a:rPr>
              <a:t> 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67693" y="2192000"/>
            <a:ext cx="274434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53790" y="236200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91556" y="2344786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sec</a:t>
            </a:r>
            <a:r>
              <a:rPr lang="en-US" sz="1600" b="1" baseline="30000" dirty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16742" y="299028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3966" y="299155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83243" y="286312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577"/>
            <a:r>
              <a:rPr lang="es-ES" sz="1600" b="1" dirty="0">
                <a:solidFill>
                  <a:schemeClr val="bg1"/>
                </a:solidFill>
                <a:latin typeface="Bookman Old Style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2368600" y="3180256"/>
            <a:ext cx="639488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68273" y="3148830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 smtClean="0">
                <a:solidFill>
                  <a:schemeClr val="bg1"/>
                </a:solidFill>
                <a:latin typeface="Bookman Old Style"/>
              </a:rPr>
              <a:t>cot</a:t>
            </a:r>
            <a:r>
              <a:rPr lang="es-ES" sz="1600" b="1" baseline="30000" dirty="0" smtClean="0">
                <a:solidFill>
                  <a:schemeClr val="bg1"/>
                </a:solidFill>
                <a:latin typeface="Bookman Old Style"/>
              </a:rPr>
              <a:t>2</a:t>
            </a:r>
            <a:r>
              <a:rPr lang="es-ES" sz="1600" b="1" dirty="0" smtClean="0">
                <a:solidFill>
                  <a:schemeClr val="bg1"/>
                </a:solidFill>
                <a:latin typeface="Bookman Old Style"/>
              </a:rPr>
              <a:t>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53790" y="300360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91556" y="2986385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sec</a:t>
            </a:r>
            <a:r>
              <a:rPr lang="en-US" sz="1600" b="1" baseline="30000" dirty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65969" y="2304903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5969" y="2979515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1556" y="4264203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sec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53790" y="426547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956312" y="4081957"/>
                <a:ext cx="1438342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E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s-ES" sz="1600" b="1" dirty="0">
                              <a:solidFill>
                                <a:schemeClr val="bg1"/>
                              </a:solidFill>
                              <a:latin typeface="Bookman Old Style"/>
                            </a:rPr>
                            <m:t>1 + </m:t>
                          </m:r>
                          <m:r>
                            <m:rPr>
                              <m:nor/>
                            </m:rPr>
                            <a:rPr lang="es-ES" sz="1600" b="1" dirty="0">
                              <a:solidFill>
                                <a:schemeClr val="bg1"/>
                              </a:solidFill>
                              <a:latin typeface="Bookman Old Style"/>
                            </a:rPr>
                            <m:t>cot</m:t>
                          </m:r>
                          <m:r>
                            <m:rPr>
                              <m:nor/>
                            </m:rPr>
                            <a:rPr lang="es-ES" sz="1600" b="1" baseline="30000" dirty="0">
                              <a:solidFill>
                                <a:schemeClr val="bg1"/>
                              </a:solidFill>
                              <a:latin typeface="Bookman Old Style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s-ES" sz="1600" b="1" dirty="0">
                              <a:solidFill>
                                <a:schemeClr val="bg1"/>
                              </a:solidFill>
                              <a:latin typeface="Bookman Old Style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312" y="4081957"/>
                <a:ext cx="1438342" cy="3713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2036815" y="4454175"/>
            <a:ext cx="1280160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66998" y="4422749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 err="1" smtClean="0">
                <a:solidFill>
                  <a:schemeClr val="bg1"/>
                </a:solidFill>
                <a:latin typeface="Bookman Old Style"/>
              </a:rPr>
              <a:t>cot</a:t>
            </a:r>
            <a:r>
              <a:rPr lang="es-ES" sz="1600" b="1" dirty="0" smtClean="0">
                <a:solidFill>
                  <a:schemeClr val="bg1"/>
                </a:solidFill>
                <a:latin typeface="Bookman Old Style"/>
              </a:rPr>
              <a:t> 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5969" y="425343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59732" y="4221223"/>
            <a:ext cx="2209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Taking square roots</a:t>
            </a: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512939" y="244018"/>
            <a:ext cx="577402" cy="46166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marL="285750" indent="-285750" defTabSz="913577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 </a:t>
            </a:r>
            <a:endParaRPr lang="en-US" sz="2400" b="1" dirty="0">
              <a:solidFill>
                <a:srgbClr val="00FFF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24363" y="244018"/>
            <a:ext cx="577402" cy="46166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marL="285750" indent="-285750" defTabSz="913577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 </a:t>
            </a:r>
            <a:endParaRPr lang="en-US" sz="2400" b="1" dirty="0">
              <a:solidFill>
                <a:srgbClr val="00FFF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84486" y="1199047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… (</a:t>
            </a:r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90375" y="2337668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[From (</a:t>
            </a:r>
            <a:r>
              <a:rPr lang="en-US" sz="1600" b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)]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91556" y="3599451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sec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53790" y="360072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93707" y="3485301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 + cot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1984927" y="3789423"/>
            <a:ext cx="1280160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215110" y="3757997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 smtClean="0">
                <a:solidFill>
                  <a:schemeClr val="bg1"/>
                </a:solidFill>
                <a:latin typeface="Bookman Old Style"/>
              </a:rPr>
              <a:t>cot</a:t>
            </a:r>
            <a:r>
              <a:rPr lang="es-ES" sz="1600" b="1" baseline="30000" dirty="0" smtClean="0">
                <a:solidFill>
                  <a:schemeClr val="bg1"/>
                </a:solidFill>
                <a:latin typeface="Bookman Old Style"/>
              </a:rPr>
              <a:t>2</a:t>
            </a:r>
            <a:r>
              <a:rPr lang="es-ES" sz="1600" b="1" dirty="0" smtClean="0">
                <a:solidFill>
                  <a:schemeClr val="bg1"/>
                </a:solidFill>
                <a:latin typeface="Bookman Old Style"/>
              </a:rPr>
              <a:t>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5969" y="358868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46614" y="4234458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… (ii)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2" name="Oval 26"/>
          <p:cNvSpPr>
            <a:spLocks noChangeArrowheads="1"/>
          </p:cNvSpPr>
          <p:nvPr/>
        </p:nvSpPr>
        <p:spPr bwMode="auto">
          <a:xfrm>
            <a:off x="1424841" y="1157283"/>
            <a:ext cx="1683220" cy="5242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19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000"/>
                            </p:stCondLst>
                            <p:childTnLst>
                              <p:par>
                                <p:cTn id="2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1" grpId="0" animBg="1"/>
      <p:bldP spid="67" grpId="0" animBg="1"/>
      <p:bldP spid="67" grpId="1" animBg="1"/>
      <p:bldP spid="10" grpId="0" animBg="1"/>
      <p:bldP spid="10" grpId="1" animBg="1"/>
      <p:bldP spid="9" grpId="0" animBg="1"/>
      <p:bldP spid="9" grpId="1" animBg="1"/>
      <p:bldP spid="4" grpId="0"/>
      <p:bldP spid="5" grpId="0"/>
      <p:bldP spid="6" grpId="0"/>
      <p:bldP spid="8" grpId="0"/>
      <p:bldP spid="36" grpId="0"/>
      <p:bldP spid="38" grpId="0"/>
      <p:bldP spid="39" grpId="0"/>
      <p:bldP spid="40" grpId="0" animBg="1"/>
      <p:bldP spid="41" grpId="0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/>
      <p:bldP spid="56" grpId="0"/>
      <p:bldP spid="57" grpId="0"/>
      <p:bldP spid="58" grpId="0"/>
      <p:bldP spid="59" grpId="0"/>
      <p:bldP spid="60" grpId="0"/>
      <p:bldP spid="62" grpId="0"/>
      <p:bldP spid="65" grpId="0"/>
      <p:bldP spid="66" grpId="0"/>
      <p:bldP spid="72" grpId="0"/>
      <p:bldP spid="74" grpId="0"/>
      <p:bldP spid="63" grpId="0"/>
      <p:bldP spid="64" grpId="0"/>
      <p:bldP spid="75" grpId="0"/>
      <p:bldP spid="76" grpId="0"/>
      <p:bldP spid="77" grpId="0"/>
      <p:bldP spid="79" grpId="0"/>
      <p:bldP spid="80" grpId="0"/>
      <p:bldP spid="81" grpId="0"/>
      <p:bldP spid="82" grpId="0" animBg="1"/>
      <p:bldP spid="8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775688" y="4158890"/>
            <a:ext cx="2286000" cy="66544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26"/>
          <p:cNvSpPr>
            <a:spLocks noChangeArrowheads="1"/>
          </p:cNvSpPr>
          <p:nvPr/>
        </p:nvSpPr>
        <p:spPr bwMode="auto">
          <a:xfrm>
            <a:off x="1162926" y="2189927"/>
            <a:ext cx="2179569" cy="57453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2" name="Oval 26"/>
          <p:cNvSpPr>
            <a:spLocks noChangeArrowheads="1"/>
          </p:cNvSpPr>
          <p:nvPr/>
        </p:nvSpPr>
        <p:spPr bwMode="auto">
          <a:xfrm>
            <a:off x="2481522" y="3371929"/>
            <a:ext cx="684065" cy="24627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0" name="Oval 26"/>
          <p:cNvSpPr>
            <a:spLocks noChangeArrowheads="1"/>
          </p:cNvSpPr>
          <p:nvPr/>
        </p:nvSpPr>
        <p:spPr bwMode="auto">
          <a:xfrm>
            <a:off x="1685914" y="3371929"/>
            <a:ext cx="684065" cy="24627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7" name="Oval 26"/>
          <p:cNvSpPr>
            <a:spLocks noChangeArrowheads="1"/>
          </p:cNvSpPr>
          <p:nvPr/>
        </p:nvSpPr>
        <p:spPr bwMode="auto">
          <a:xfrm>
            <a:off x="2023508" y="1291669"/>
            <a:ext cx="684065" cy="24627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592802" y="526926"/>
            <a:ext cx="613610" cy="24428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239" y="467749"/>
            <a:ext cx="68026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Q.1)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Express the trigonometric ratios sin A, sec A and tan A 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pPr marL="517525" indent="-517525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in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terms of cot A.</a:t>
            </a:r>
          </a:p>
        </p:txBody>
      </p:sp>
      <p:sp>
        <p:nvSpPr>
          <p:cNvPr id="3" name="Rectangle 2"/>
          <p:cNvSpPr/>
          <p:nvPr/>
        </p:nvSpPr>
        <p:spPr>
          <a:xfrm>
            <a:off x="473845" y="261657"/>
            <a:ext cx="15359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EXERCISE 8.4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089" y="912292"/>
            <a:ext cx="1159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611193" y="913959"/>
            <a:ext cx="1683883" cy="585189"/>
            <a:chOff x="6857636" y="1025156"/>
            <a:chExt cx="1683883" cy="585189"/>
          </a:xfrm>
        </p:grpSpPr>
        <p:sp>
          <p:nvSpPr>
            <p:cNvPr id="63" name="Rectangle 62"/>
            <p:cNvSpPr/>
            <p:nvPr/>
          </p:nvSpPr>
          <p:spPr>
            <a:xfrm>
              <a:off x="6902073" y="1034411"/>
              <a:ext cx="1639446" cy="5642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57636" y="1025156"/>
              <a:ext cx="1678482" cy="585189"/>
              <a:chOff x="1382253" y="1071116"/>
              <a:chExt cx="1678482" cy="58518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382253" y="1202293"/>
                <a:ext cx="9492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Bookman Old Style" pitchFamily="18" charset="0"/>
                  </a:rPr>
                  <a:t>tan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A =</a:t>
                </a:r>
                <a:endParaRPr lang="en-US" sz="1600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422444" y="1071116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1</a:t>
                </a:r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323387" y="1367794"/>
                <a:ext cx="650119" cy="222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247692" y="1317751"/>
                <a:ext cx="8130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cot A </a:t>
                </a:r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638743" y="1505999"/>
            <a:ext cx="2317326" cy="679346"/>
            <a:chOff x="6368343" y="1671254"/>
            <a:chExt cx="2317326" cy="679346"/>
          </a:xfrm>
        </p:grpSpPr>
        <p:grpSp>
          <p:nvGrpSpPr>
            <p:cNvPr id="12" name="Group 11"/>
            <p:cNvGrpSpPr/>
            <p:nvPr/>
          </p:nvGrpSpPr>
          <p:grpSpPr>
            <a:xfrm>
              <a:off x="6368343" y="1671254"/>
              <a:ext cx="2317326" cy="679346"/>
              <a:chOff x="1077328" y="3653925"/>
              <a:chExt cx="2317326" cy="679346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077328" y="3836171"/>
                <a:ext cx="7232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sec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A</a:t>
                </a:r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729134" y="3837441"/>
                <a:ext cx="3080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:r>
                  <a:rPr lang="en-US" sz="1600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=</a:t>
                </a:r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1956312" y="3653925"/>
                    <a:ext cx="1438342" cy="3713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913577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es-E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s-ES" sz="1600" b="1" dirty="0">
                                  <a:solidFill>
                                    <a:schemeClr val="bg1"/>
                                  </a:solidFill>
                                  <a:latin typeface="Bookman Old Style"/>
                                </a:rPr>
                                <m:t>1 + </m:t>
                              </m:r>
                              <m:r>
                                <m:rPr>
                                  <m:nor/>
                                </m:rPr>
                                <a:rPr lang="es-ES" sz="1600" b="1" dirty="0">
                                  <a:solidFill>
                                    <a:schemeClr val="bg1"/>
                                  </a:solidFill>
                                  <a:latin typeface="Bookman Old Style"/>
                                </a:rPr>
                                <m:t>cot</m:t>
                              </m:r>
                              <m:r>
                                <m:rPr>
                                  <m:nor/>
                                </m:rPr>
                                <a:rPr lang="es-ES" sz="1600" b="1" baseline="30000" dirty="0">
                                  <a:solidFill>
                                    <a:schemeClr val="bg1"/>
                                  </a:solidFill>
                                  <a:latin typeface="Bookman Old Style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s-ES" sz="1600" b="1" dirty="0">
                                  <a:solidFill>
                                    <a:schemeClr val="bg1"/>
                                  </a:solidFill>
                                  <a:latin typeface="Bookman Old Style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>
                                  <a:solidFill>
                                    <a:schemeClr val="bg1"/>
                                  </a:solidFill>
                                  <a:latin typeface="Bookman Old Style" pitchFamily="18" charset="0"/>
                                </a:rPr>
                                <m:t> </m:t>
                              </m:r>
                            </m:e>
                          </m:rad>
                        </m:oMath>
                      </m:oMathPara>
                    </a14:m>
                    <a:endParaRPr lang="en-US" sz="1600" b="1" dirty="0">
                      <a:solidFill>
                        <a:schemeClr val="bg1"/>
                      </a:solidFill>
                      <a:latin typeface="Bookman Old Style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6312" y="3653925"/>
                    <a:ext cx="1438342" cy="37138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Connector 60"/>
              <p:cNvCxnSpPr/>
              <p:nvPr/>
            </p:nvCxnSpPr>
            <p:spPr>
              <a:xfrm>
                <a:off x="2036815" y="4026143"/>
                <a:ext cx="1280160" cy="158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2266998" y="3994717"/>
                <a:ext cx="7425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:r>
                  <a:rPr lang="es-ES" sz="1600" b="1" dirty="0" err="1" smtClean="0">
                    <a:solidFill>
                      <a:schemeClr val="bg1"/>
                    </a:solidFill>
                    <a:latin typeface="Bookman Old Style"/>
                  </a:rPr>
                  <a:t>cot</a:t>
                </a:r>
                <a:r>
                  <a:rPr lang="es-ES" sz="1600" b="1" dirty="0" smtClean="0">
                    <a:solidFill>
                      <a:schemeClr val="bg1"/>
                    </a:solidFill>
                    <a:latin typeface="Bookman Old Style"/>
                  </a:rPr>
                  <a:t> A</a:t>
                </a:r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6368343" y="1702694"/>
              <a:ext cx="2279160" cy="62067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1140584" y="1114741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 A =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80775" y="98356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2081718" y="1280242"/>
            <a:ext cx="650119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06023" y="1230199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sec A 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14478" y="170590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10015" y="170717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÷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398281" y="1523656"/>
                <a:ext cx="1438342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E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s-ES" sz="1600" b="1" dirty="0">
                              <a:solidFill>
                                <a:schemeClr val="bg1"/>
                              </a:solidFill>
                              <a:latin typeface="Bookman Old Style"/>
                            </a:rPr>
                            <m:t>1 + </m:t>
                          </m:r>
                          <m:r>
                            <m:rPr>
                              <m:nor/>
                            </m:rPr>
                            <a:rPr lang="es-ES" sz="1600" b="1" dirty="0">
                              <a:solidFill>
                                <a:schemeClr val="bg1"/>
                              </a:solidFill>
                              <a:latin typeface="Bookman Old Style"/>
                            </a:rPr>
                            <m:t>cot</m:t>
                          </m:r>
                          <m:r>
                            <m:rPr>
                              <m:nor/>
                            </m:rPr>
                            <a:rPr lang="es-ES" sz="1600" b="1" baseline="30000" dirty="0">
                              <a:solidFill>
                                <a:schemeClr val="bg1"/>
                              </a:solidFill>
                              <a:latin typeface="Bookman Old Style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s-ES" sz="1600" b="1" dirty="0">
                              <a:solidFill>
                                <a:schemeClr val="bg1"/>
                              </a:solidFill>
                              <a:latin typeface="Bookman Old Style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281" y="1523656"/>
                <a:ext cx="1438342" cy="3713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/>
          <p:cNvCxnSpPr/>
          <p:nvPr/>
        </p:nvCxnSpPr>
        <p:spPr>
          <a:xfrm>
            <a:off x="2478784" y="1895874"/>
            <a:ext cx="1280160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708967" y="1844992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 err="1" smtClean="0">
                <a:solidFill>
                  <a:schemeClr val="bg1"/>
                </a:solidFill>
                <a:latin typeface="Bookman Old Style"/>
              </a:rPr>
              <a:t>cot</a:t>
            </a:r>
            <a:r>
              <a:rPr lang="es-ES" sz="1600" b="1" dirty="0" smtClean="0">
                <a:solidFill>
                  <a:schemeClr val="bg1"/>
                </a:solidFill>
                <a:latin typeface="Bookman Old Style"/>
              </a:rPr>
              <a:t> 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81785" y="169513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138746" y="2259939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 A =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294868" y="2131755"/>
                <a:ext cx="8130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1600" b="1" dirty="0">
                          <a:solidFill>
                            <a:schemeClr val="bg1"/>
                          </a:solidFill>
                          <a:latin typeface="Bookman Old Style"/>
                        </a:rPr>
                        <m:t>cot</m:t>
                      </m:r>
                      <m:r>
                        <m:rPr>
                          <m:nor/>
                        </m:rPr>
                        <a:rPr lang="es-ES" sz="1600" b="1" dirty="0">
                          <a:solidFill>
                            <a:schemeClr val="bg1"/>
                          </a:solidFill>
                          <a:latin typeface="Bookman Old Style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1600" b="1" dirty="0">
                          <a:solidFill>
                            <a:schemeClr val="bg1"/>
                          </a:solidFill>
                          <a:latin typeface="Bookman Old Style"/>
                        </a:rPr>
                        <m:t>A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868" y="2131755"/>
                <a:ext cx="813043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/>
          <p:cNvCxnSpPr/>
          <p:nvPr/>
        </p:nvCxnSpPr>
        <p:spPr>
          <a:xfrm>
            <a:off x="2114067" y="2459905"/>
            <a:ext cx="1163782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971197" y="2439496"/>
                <a:ext cx="1438342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E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s-ES" sz="1600" b="1" dirty="0">
                              <a:solidFill>
                                <a:schemeClr val="bg1"/>
                              </a:solidFill>
                              <a:latin typeface="Bookman Old Style"/>
                            </a:rPr>
                            <m:t>1 + </m:t>
                          </m:r>
                          <m:r>
                            <m:rPr>
                              <m:nor/>
                            </m:rPr>
                            <a:rPr lang="es-ES" sz="1600" b="1" dirty="0">
                              <a:solidFill>
                                <a:schemeClr val="bg1"/>
                              </a:solidFill>
                              <a:latin typeface="Bookman Old Style"/>
                            </a:rPr>
                            <m:t>cot</m:t>
                          </m:r>
                          <m:r>
                            <m:rPr>
                              <m:nor/>
                            </m:rPr>
                            <a:rPr lang="es-ES" sz="1600" b="1" baseline="30000" dirty="0">
                              <a:solidFill>
                                <a:schemeClr val="bg1"/>
                              </a:solidFill>
                              <a:latin typeface="Bookman Old Style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s-ES" sz="1600" b="1" dirty="0">
                              <a:solidFill>
                                <a:schemeClr val="bg1"/>
                              </a:solidFill>
                              <a:latin typeface="Bookman Old Style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197" y="2439496"/>
                <a:ext cx="1438342" cy="3713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91"/>
          <p:cNvSpPr/>
          <p:nvPr/>
        </p:nvSpPr>
        <p:spPr>
          <a:xfrm>
            <a:off x="1120700" y="2868952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tan A =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03199" y="274496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sin 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2058380" y="3041638"/>
            <a:ext cx="650119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82685" y="2991595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 A 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31077" y="3314775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sin 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402287" y="331477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644283" y="3314775"/>
            <a:ext cx="1984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tan A ×</a:t>
            </a:r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 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402287" y="374109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28724" y="361564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1729667" y="3912321"/>
            <a:ext cx="650119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653972" y="3862278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cot A 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428997" y="371870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×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2962866" y="3559942"/>
                <a:ext cx="8130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1600" b="1" dirty="0">
                          <a:solidFill>
                            <a:schemeClr val="bg1"/>
                          </a:solidFill>
                          <a:latin typeface="Bookman Old Style"/>
                        </a:rPr>
                        <m:t>cot</m:t>
                      </m:r>
                      <m:r>
                        <m:rPr>
                          <m:nor/>
                        </m:rPr>
                        <a:rPr lang="es-ES" sz="1600" b="1" dirty="0">
                          <a:solidFill>
                            <a:schemeClr val="bg1"/>
                          </a:solidFill>
                          <a:latin typeface="Bookman Old Style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1600" b="1" dirty="0">
                          <a:solidFill>
                            <a:schemeClr val="bg1"/>
                          </a:solidFill>
                          <a:latin typeface="Bookman Old Style"/>
                        </a:rPr>
                        <m:t>A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866" y="3559942"/>
                <a:ext cx="813043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/>
          <p:cNvCxnSpPr/>
          <p:nvPr/>
        </p:nvCxnSpPr>
        <p:spPr>
          <a:xfrm>
            <a:off x="2782065" y="3888092"/>
            <a:ext cx="1163782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2639195" y="3867683"/>
                <a:ext cx="1438342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E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s-ES" sz="1600" b="1" dirty="0">
                              <a:solidFill>
                                <a:schemeClr val="bg1"/>
                              </a:solidFill>
                              <a:latin typeface="Bookman Old Style"/>
                            </a:rPr>
                            <m:t>1 + </m:t>
                          </m:r>
                          <m:r>
                            <m:rPr>
                              <m:nor/>
                            </m:rPr>
                            <a:rPr lang="es-ES" sz="1600" b="1" dirty="0">
                              <a:solidFill>
                                <a:schemeClr val="bg1"/>
                              </a:solidFill>
                              <a:latin typeface="Bookman Old Style"/>
                            </a:rPr>
                            <m:t>cot</m:t>
                          </m:r>
                          <m:r>
                            <m:rPr>
                              <m:nor/>
                            </m:rPr>
                            <a:rPr lang="es-ES" sz="1600" b="1" baseline="30000" dirty="0">
                              <a:solidFill>
                                <a:schemeClr val="bg1"/>
                              </a:solidFill>
                              <a:latin typeface="Bookman Old Style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s-ES" sz="1600" b="1" dirty="0">
                              <a:solidFill>
                                <a:schemeClr val="bg1"/>
                              </a:solidFill>
                              <a:latin typeface="Bookman Old Style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195" y="3867683"/>
                <a:ext cx="1438342" cy="37138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731077" y="4335987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sin A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88468" y="431778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402287" y="433598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187164" y="4155556"/>
                <a:ext cx="3914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i="0" dirty="0" smtClean="0">
                          <a:solidFill>
                            <a:schemeClr val="bg1"/>
                          </a:solidFill>
                          <a:latin typeface="Bookman Old Style"/>
                        </a:rPr>
                        <m:t>1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164" y="4155556"/>
                <a:ext cx="391453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Connector 112"/>
          <p:cNvCxnSpPr/>
          <p:nvPr/>
        </p:nvCxnSpPr>
        <p:spPr>
          <a:xfrm>
            <a:off x="1819074" y="4483706"/>
            <a:ext cx="1163782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676204" y="4463297"/>
                <a:ext cx="1438342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E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s-ES" sz="1600" b="1" dirty="0">
                              <a:solidFill>
                                <a:schemeClr val="bg1"/>
                              </a:solidFill>
                              <a:latin typeface="Bookman Old Style"/>
                            </a:rPr>
                            <m:t>1 + </m:t>
                          </m:r>
                          <m:r>
                            <m:rPr>
                              <m:nor/>
                            </m:rPr>
                            <a:rPr lang="es-ES" sz="1600" b="1" dirty="0">
                              <a:solidFill>
                                <a:schemeClr val="bg1"/>
                              </a:solidFill>
                              <a:latin typeface="Bookman Old Style"/>
                            </a:rPr>
                            <m:t>cot</m:t>
                          </m:r>
                          <m:r>
                            <m:rPr>
                              <m:nor/>
                            </m:rPr>
                            <a:rPr lang="es-ES" sz="1600" b="1" baseline="30000" dirty="0">
                              <a:solidFill>
                                <a:schemeClr val="bg1"/>
                              </a:solidFill>
                              <a:latin typeface="Bookman Old Style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s-ES" sz="1600" b="1" dirty="0">
                              <a:solidFill>
                                <a:schemeClr val="bg1"/>
                              </a:solidFill>
                              <a:latin typeface="Bookman Old Style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chemeClr val="bg1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04" y="4463297"/>
                <a:ext cx="1438342" cy="3713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Oval 26"/>
          <p:cNvSpPr>
            <a:spLocks noChangeArrowheads="1"/>
          </p:cNvSpPr>
          <p:nvPr/>
        </p:nvSpPr>
        <p:spPr bwMode="auto">
          <a:xfrm>
            <a:off x="5663766" y="1547800"/>
            <a:ext cx="2262769" cy="60606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Curved Down Arrow 117"/>
          <p:cNvSpPr/>
          <p:nvPr/>
        </p:nvSpPr>
        <p:spPr>
          <a:xfrm rot="5400000" flipH="1">
            <a:off x="3567530" y="1737075"/>
            <a:ext cx="441118" cy="144727"/>
          </a:xfrm>
          <a:prstGeom prst="curvedDownArrow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9" name="Curved Down Arrow 118"/>
          <p:cNvSpPr/>
          <p:nvPr/>
        </p:nvSpPr>
        <p:spPr>
          <a:xfrm rot="16200000" flipH="1" flipV="1">
            <a:off x="3589332" y="1752804"/>
            <a:ext cx="441118" cy="144727"/>
          </a:xfrm>
          <a:prstGeom prst="curvedDownArrow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1" name="Oval 26"/>
          <p:cNvSpPr>
            <a:spLocks noChangeArrowheads="1"/>
          </p:cNvSpPr>
          <p:nvPr/>
        </p:nvSpPr>
        <p:spPr bwMode="auto">
          <a:xfrm>
            <a:off x="5645338" y="929175"/>
            <a:ext cx="1683220" cy="5509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5" name="TextBox 124"/>
          <p:cNvSpPr txBox="1"/>
          <p:nvPr/>
        </p:nvSpPr>
        <p:spPr>
          <a:xfrm>
            <a:off x="488468" y="227021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1729614" y="4027575"/>
            <a:ext cx="527206" cy="793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3065501" y="3677332"/>
            <a:ext cx="650224" cy="107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454571" y="244018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913577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 </a:t>
            </a:r>
            <a:endParaRPr lang="en-US" sz="2400" b="1" dirty="0">
              <a:solidFill>
                <a:srgbClr val="00FFF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365995" y="244018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913577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 </a:t>
            </a:r>
            <a:endParaRPr lang="en-US" sz="2400" b="1" dirty="0">
              <a:solidFill>
                <a:srgbClr val="00FFF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714154" y="231163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913577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 </a:t>
            </a:r>
            <a:endParaRPr lang="en-US" sz="2400" b="1" dirty="0">
              <a:solidFill>
                <a:srgbClr val="00FFF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8468" y="3302135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34277" y="1676164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[From (ii)]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53733" y="2241148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… (iii)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82917" y="3667079"/>
            <a:ext cx="217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[From (</a:t>
            </a:r>
            <a:r>
              <a:rPr lang="en-US" sz="1600" b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) and (iii)]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80919" y="993861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… (</a:t>
            </a:r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78245" y="1652354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… (ii)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80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000"/>
                            </p:stCondLst>
                            <p:childTnLst>
                              <p:par>
                                <p:cTn id="3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3" grpId="0" animBg="1"/>
      <p:bldP spid="123" grpId="1" animBg="1"/>
      <p:bldP spid="122" grpId="0" animBg="1"/>
      <p:bldP spid="122" grpId="1" animBg="1"/>
      <p:bldP spid="120" grpId="0" animBg="1"/>
      <p:bldP spid="120" grpId="1" animBg="1"/>
      <p:bldP spid="117" grpId="0" animBg="1"/>
      <p:bldP spid="117" grpId="1" animBg="1"/>
      <p:bldP spid="115" grpId="0" animBg="1"/>
      <p:bldP spid="115" grpId="1" animBg="1"/>
      <p:bldP spid="67" grpId="0"/>
      <p:bldP spid="68" grpId="0"/>
      <p:bldP spid="70" grpId="0"/>
      <p:bldP spid="71" grpId="0"/>
      <p:bldP spid="72" grpId="0"/>
      <p:bldP spid="73" grpId="0"/>
      <p:bldP spid="75" grpId="0"/>
      <p:bldP spid="76" grpId="0"/>
      <p:bldP spid="87" grpId="0"/>
      <p:bldP spid="88" grpId="0"/>
      <p:bldP spid="90" grpId="0"/>
      <p:bldP spid="92" grpId="0"/>
      <p:bldP spid="93" grpId="0"/>
      <p:bldP spid="95" grpId="0"/>
      <p:bldP spid="97" grpId="0"/>
      <p:bldP spid="99" grpId="0"/>
      <p:bldP spid="100" grpId="0"/>
      <p:bldP spid="101" grpId="0"/>
      <p:bldP spid="102" grpId="0"/>
      <p:bldP spid="104" grpId="0"/>
      <p:bldP spid="105" grpId="0"/>
      <p:bldP spid="106" grpId="0"/>
      <p:bldP spid="108" grpId="0"/>
      <p:bldP spid="109" grpId="0"/>
      <p:bldP spid="110" grpId="0"/>
      <p:bldP spid="111" grpId="0"/>
      <p:bldP spid="112" grpId="0"/>
      <p:bldP spid="114" grpId="0"/>
      <p:bldP spid="116" grpId="0" animBg="1"/>
      <p:bldP spid="116" grpId="1" animBg="1"/>
      <p:bldP spid="118" grpId="0" animBg="1"/>
      <p:bldP spid="118" grpId="1" animBg="1"/>
      <p:bldP spid="119" grpId="0" animBg="1"/>
      <p:bldP spid="119" grpId="1" animBg="1"/>
      <p:bldP spid="121" grpId="0" animBg="1"/>
      <p:bldP spid="121" grpId="1" animBg="1"/>
      <p:bldP spid="125" grpId="0"/>
      <p:bldP spid="131" grpId="0"/>
      <p:bldP spid="79" grpId="0"/>
      <p:bldP spid="80" grpId="0"/>
      <p:bldP spid="98" grpId="0"/>
      <p:bldP spid="126" grpId="0"/>
      <p:bldP spid="81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5991eb0824fb2475959616ebbffd1d43e22eb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1068</Words>
  <Application>Microsoft Office PowerPoint</Application>
  <PresentationFormat>On-screen Show (16:9)</PresentationFormat>
  <Paragraphs>466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Bookman Old Style</vt:lpstr>
      <vt:lpstr>Calibri</vt:lpstr>
      <vt:lpstr>Cambria</vt:lpstr>
      <vt:lpstr>Cambria Math</vt:lpstr>
      <vt:lpstr>MT Extra</vt:lpstr>
      <vt:lpstr>Symbol</vt:lpstr>
      <vt:lpstr>Wingdings</vt:lpstr>
      <vt:lpstr>2_Office Theme</vt:lpstr>
      <vt:lpstr>Module 33</vt:lpstr>
      <vt:lpstr>PowerPoint Presentation</vt:lpstr>
      <vt:lpstr>PowerPoint Presentation</vt:lpstr>
      <vt:lpstr>PowerPoint Presentation</vt:lpstr>
      <vt:lpstr>PowerPoint Presentation</vt:lpstr>
      <vt:lpstr>Module 34</vt:lpstr>
      <vt:lpstr>PowerPoint Presentation</vt:lpstr>
      <vt:lpstr>PowerPoint Presentation</vt:lpstr>
      <vt:lpstr>Module 35</vt:lpstr>
      <vt:lpstr>PowerPoint Presentation</vt:lpstr>
      <vt:lpstr>PowerPoint Presentation</vt:lpstr>
      <vt:lpstr>Module 36</vt:lpstr>
      <vt:lpstr>PowerPoint Presentation</vt:lpstr>
      <vt:lpstr>Module 37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243</cp:revision>
  <dcterms:created xsi:type="dcterms:W3CDTF">2014-06-06T06:24:09Z</dcterms:created>
  <dcterms:modified xsi:type="dcterms:W3CDTF">2022-04-23T05:07:41Z</dcterms:modified>
</cp:coreProperties>
</file>