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5"/>
  </p:notesMasterIdLst>
  <p:sldIdLst>
    <p:sldId id="271" r:id="rId2"/>
    <p:sldId id="260" r:id="rId3"/>
    <p:sldId id="272" r:id="rId4"/>
    <p:sldId id="262" r:id="rId5"/>
    <p:sldId id="263" r:id="rId6"/>
    <p:sldId id="273" r:id="rId7"/>
    <p:sldId id="265" r:id="rId8"/>
    <p:sldId id="274" r:id="rId9"/>
    <p:sldId id="267" r:id="rId10"/>
    <p:sldId id="275" r:id="rId11"/>
    <p:sldId id="269" r:id="rId12"/>
    <p:sldId id="270" r:id="rId13"/>
    <p:sldId id="276" r:id="rId14"/>
  </p:sldIdLst>
  <p:sldSz cx="9144000" cy="5143500" type="screen16x9"/>
  <p:notesSz cx="6858000" cy="9144000"/>
  <p:custDataLst>
    <p:tags r:id="rId16"/>
  </p:custData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0080"/>
    <a:srgbClr val="0000FF"/>
    <a:srgbClr val="000000"/>
    <a:srgbClr val="FF4B4B"/>
    <a:srgbClr val="C400C4"/>
    <a:srgbClr val="FF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EF251-463D-4D49-AD21-EBDA6710CC8F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8016E-E5F5-4FF4-B0A6-AC5173538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3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016E-E5F5-4FF4-B0A6-AC5173538913}" type="slidenum">
              <a:rPr lang="en-IN" smtClean="0">
                <a:solidFill>
                  <a:prstClr val="black"/>
                </a:solidFill>
              </a:rPr>
              <a:pPr/>
              <a:t>4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52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016E-E5F5-4FF4-B0A6-AC5173538913}" type="slidenum">
              <a:rPr lang="en-IN" smtClean="0">
                <a:solidFill>
                  <a:prstClr val="black"/>
                </a:solidFill>
              </a:rPr>
              <a:pPr/>
              <a:t>5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524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016E-E5F5-4FF4-B0A6-AC5173538913}" type="slidenum">
              <a:rPr lang="en-IN" smtClean="0">
                <a:solidFill>
                  <a:prstClr val="black"/>
                </a:solidFill>
              </a:rPr>
              <a:pPr/>
              <a:t>7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524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016E-E5F5-4FF4-B0A6-AC5173538913}" type="slidenum">
              <a:rPr lang="en-IN" smtClean="0">
                <a:solidFill>
                  <a:prstClr val="black"/>
                </a:solidFill>
              </a:rPr>
              <a:pPr/>
              <a:t>12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79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43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11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919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26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43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08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2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51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66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0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2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13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5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1pPr>
            <a:lvl2pPr marL="456789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2pPr>
            <a:lvl3pPr marL="91357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0366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715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394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0731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752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4308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30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797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797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72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8" b="1"/>
            </a:lvl1pPr>
            <a:lvl2pPr marL="456789" indent="0">
              <a:buNone/>
              <a:defRPr sz="1998" b="1"/>
            </a:lvl2pPr>
            <a:lvl3pPr marL="913577" indent="0">
              <a:buNone/>
              <a:defRPr sz="1798" b="1"/>
            </a:lvl3pPr>
            <a:lvl4pPr marL="1370366" indent="0">
              <a:buNone/>
              <a:defRPr sz="1599" b="1"/>
            </a:lvl4pPr>
            <a:lvl5pPr marL="1827154" indent="0">
              <a:buNone/>
              <a:defRPr sz="1599" b="1"/>
            </a:lvl5pPr>
            <a:lvl6pPr marL="2283943" indent="0">
              <a:buNone/>
              <a:defRPr sz="1599" b="1"/>
            </a:lvl6pPr>
            <a:lvl7pPr marL="2740731" indent="0">
              <a:buNone/>
              <a:defRPr sz="1599" b="1"/>
            </a:lvl7pPr>
            <a:lvl8pPr marL="3197520" indent="0">
              <a:buNone/>
              <a:defRPr sz="1599" b="1"/>
            </a:lvl8pPr>
            <a:lvl9pPr marL="3654308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8" b="1"/>
            </a:lvl1pPr>
            <a:lvl2pPr marL="456789" indent="0">
              <a:buNone/>
              <a:defRPr sz="1998" b="1"/>
            </a:lvl2pPr>
            <a:lvl3pPr marL="913577" indent="0">
              <a:buNone/>
              <a:defRPr sz="1798" b="1"/>
            </a:lvl3pPr>
            <a:lvl4pPr marL="1370366" indent="0">
              <a:buNone/>
              <a:defRPr sz="1599" b="1"/>
            </a:lvl4pPr>
            <a:lvl5pPr marL="1827154" indent="0">
              <a:buNone/>
              <a:defRPr sz="1599" b="1"/>
            </a:lvl5pPr>
            <a:lvl6pPr marL="2283943" indent="0">
              <a:buNone/>
              <a:defRPr sz="1599" b="1"/>
            </a:lvl6pPr>
            <a:lvl7pPr marL="2740731" indent="0">
              <a:buNone/>
              <a:defRPr sz="1599" b="1"/>
            </a:lvl7pPr>
            <a:lvl8pPr marL="3197520" indent="0">
              <a:buNone/>
              <a:defRPr sz="1599" b="1"/>
            </a:lvl8pPr>
            <a:lvl9pPr marL="3654308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3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9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44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99"/>
            </a:lvl1pPr>
            <a:lvl2pPr marL="456789" indent="0">
              <a:buNone/>
              <a:defRPr sz="1199"/>
            </a:lvl2pPr>
            <a:lvl3pPr marL="913577" indent="0">
              <a:buNone/>
              <a:defRPr sz="999"/>
            </a:lvl3pPr>
            <a:lvl4pPr marL="1370366" indent="0">
              <a:buNone/>
              <a:defRPr sz="899"/>
            </a:lvl4pPr>
            <a:lvl5pPr marL="1827154" indent="0">
              <a:buNone/>
              <a:defRPr sz="899"/>
            </a:lvl5pPr>
            <a:lvl6pPr marL="2283943" indent="0">
              <a:buNone/>
              <a:defRPr sz="899"/>
            </a:lvl6pPr>
            <a:lvl7pPr marL="2740731" indent="0">
              <a:buNone/>
              <a:defRPr sz="899"/>
            </a:lvl7pPr>
            <a:lvl8pPr marL="3197520" indent="0">
              <a:buNone/>
              <a:defRPr sz="899"/>
            </a:lvl8pPr>
            <a:lvl9pPr marL="3654308" indent="0">
              <a:buNone/>
              <a:defRPr sz="8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25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7"/>
            </a:lvl1pPr>
            <a:lvl2pPr marL="456789" indent="0">
              <a:buNone/>
              <a:defRPr sz="2797"/>
            </a:lvl2pPr>
            <a:lvl3pPr marL="913577" indent="0">
              <a:buNone/>
              <a:defRPr sz="2398"/>
            </a:lvl3pPr>
            <a:lvl4pPr marL="1370366" indent="0">
              <a:buNone/>
              <a:defRPr sz="1998"/>
            </a:lvl4pPr>
            <a:lvl5pPr marL="1827154" indent="0">
              <a:buNone/>
              <a:defRPr sz="1998"/>
            </a:lvl5pPr>
            <a:lvl6pPr marL="2283943" indent="0">
              <a:buNone/>
              <a:defRPr sz="1998"/>
            </a:lvl6pPr>
            <a:lvl7pPr marL="2740731" indent="0">
              <a:buNone/>
              <a:defRPr sz="1998"/>
            </a:lvl7pPr>
            <a:lvl8pPr marL="3197520" indent="0">
              <a:buNone/>
              <a:defRPr sz="1998"/>
            </a:lvl8pPr>
            <a:lvl9pPr marL="3654308" indent="0">
              <a:buNone/>
              <a:defRPr sz="19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99"/>
            </a:lvl1pPr>
            <a:lvl2pPr marL="456789" indent="0">
              <a:buNone/>
              <a:defRPr sz="1199"/>
            </a:lvl2pPr>
            <a:lvl3pPr marL="913577" indent="0">
              <a:buNone/>
              <a:defRPr sz="999"/>
            </a:lvl3pPr>
            <a:lvl4pPr marL="1370366" indent="0">
              <a:buNone/>
              <a:defRPr sz="899"/>
            </a:lvl4pPr>
            <a:lvl5pPr marL="1827154" indent="0">
              <a:buNone/>
              <a:defRPr sz="899"/>
            </a:lvl5pPr>
            <a:lvl6pPr marL="2283943" indent="0">
              <a:buNone/>
              <a:defRPr sz="899"/>
            </a:lvl6pPr>
            <a:lvl7pPr marL="2740731" indent="0">
              <a:buNone/>
              <a:defRPr sz="899"/>
            </a:lvl7pPr>
            <a:lvl8pPr marL="3197520" indent="0">
              <a:buNone/>
              <a:defRPr sz="899"/>
            </a:lvl8pPr>
            <a:lvl9pPr marL="3654308" indent="0">
              <a:buNone/>
              <a:defRPr sz="8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07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7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</p:sldLayoutIdLst>
  <p:timing>
    <p:tnLst>
      <p:par>
        <p:cTn id="1" dur="indefinite" restart="never" nodeType="tmRoot"/>
      </p:par>
    </p:tnLst>
  </p:timing>
  <p:txStyles>
    <p:titleStyle>
      <a:lvl1pPr algn="ctr" defTabSz="913577" rtl="0" eaLnBrk="1" latinLnBrk="0" hangingPunct="1">
        <a:spcBef>
          <a:spcPct val="0"/>
        </a:spcBef>
        <a:buNone/>
        <a:defRPr sz="4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591" indent="-342591" algn="l" defTabSz="913577" rtl="0" eaLnBrk="1" latinLnBrk="0" hangingPunct="1">
        <a:spcBef>
          <a:spcPct val="20000"/>
        </a:spcBef>
        <a:buFont typeface="Arial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1pPr>
      <a:lvl2pPr marL="742281" indent="-285493" algn="l" defTabSz="913577" rtl="0" eaLnBrk="1" latinLnBrk="0" hangingPunct="1">
        <a:spcBef>
          <a:spcPct val="20000"/>
        </a:spcBef>
        <a:buFont typeface="Arial" pitchFamily="34" charset="0"/>
        <a:buChar char="–"/>
        <a:defRPr sz="2797" kern="1200">
          <a:solidFill>
            <a:schemeClr val="tx1"/>
          </a:solidFill>
          <a:latin typeface="+mn-lt"/>
          <a:ea typeface="+mn-ea"/>
          <a:cs typeface="+mn-cs"/>
        </a:defRPr>
      </a:lvl2pPr>
      <a:lvl3pPr marL="1141971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760" indent="-228394" algn="l" defTabSz="913577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548" indent="-228394" algn="l" defTabSz="913577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337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6pPr>
      <a:lvl7pPr marL="2969125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914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702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89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577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366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154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943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731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520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4308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ounded Rectangle 173"/>
          <p:cNvSpPr/>
          <p:nvPr/>
        </p:nvSpPr>
        <p:spPr>
          <a:xfrm>
            <a:off x="3432099" y="1763036"/>
            <a:ext cx="696473" cy="24881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1647944" y="1764242"/>
            <a:ext cx="936276" cy="24881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1112612" y="1117046"/>
            <a:ext cx="3426005" cy="273672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5607" y="506661"/>
            <a:ext cx="68026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1175" indent="-511175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Q.5)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Prove the following identities where the angles involved </a:t>
            </a:r>
            <a:endParaRPr lang="en-US" sz="1600" b="1" dirty="0" smtClean="0">
              <a:solidFill>
                <a:prstClr val="white"/>
              </a:solidFill>
              <a:latin typeface="Bookman Old Style"/>
            </a:endParaRPr>
          </a:p>
          <a:p>
            <a:pPr marL="511175" indent="-511175"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	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are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acute angles for which the expressions are defined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.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3845" y="261657"/>
            <a:ext cx="13123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</a:rPr>
              <a:t>EXERCISE </a:t>
            </a:r>
            <a:r>
              <a:rPr lang="en-US" sz="1400" b="1" u="sng" dirty="0" smtClean="0">
                <a:solidFill>
                  <a:srgbClr val="00FFFF"/>
                </a:solidFill>
              </a:rPr>
              <a:t>8.4</a:t>
            </a:r>
            <a:endParaRPr lang="en-US" sz="1400" b="1" u="sng" dirty="0">
              <a:solidFill>
                <a:srgbClr val="00FFFF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19278" y="921249"/>
            <a:ext cx="5660527" cy="609252"/>
            <a:chOff x="498702" y="1328205"/>
            <a:chExt cx="5660527" cy="609252"/>
          </a:xfrm>
        </p:grpSpPr>
        <p:sp>
          <p:nvSpPr>
            <p:cNvPr id="4" name="Rectangle 3"/>
            <p:cNvSpPr/>
            <p:nvPr/>
          </p:nvSpPr>
          <p:spPr>
            <a:xfrm>
              <a:off x="498702" y="1461280"/>
              <a:ext cx="5132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(ix)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52338" y="1454889"/>
              <a:ext cx="10583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(cosec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A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56307" y="1454889"/>
              <a:ext cx="4283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 – 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93343" y="1454889"/>
              <a:ext cx="8595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sin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A) 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44934" y="1444859"/>
              <a:ext cx="81304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(sec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A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50981" y="1455876"/>
              <a:ext cx="35779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–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51509" y="1455876"/>
              <a:ext cx="8210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err="1">
                  <a:solidFill>
                    <a:prstClr val="white"/>
                  </a:solidFill>
                  <a:latin typeface="Bookman Old Style"/>
                </a:rPr>
                <a:t>cos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A)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25670" y="1455876"/>
              <a:ext cx="39589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= 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693256" y="1633429"/>
              <a:ext cx="1377944" cy="402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241802" y="1328205"/>
              <a:ext cx="39145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1 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01045" y="1598903"/>
              <a:ext cx="7553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tan A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34641" y="1598903"/>
              <a:ext cx="378630" cy="338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+ 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16718" y="1598903"/>
              <a:ext cx="742511" cy="338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cot A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488852" y="1388316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Proof:</a:t>
            </a:r>
            <a:endParaRPr lang="en-US" sz="16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61873" y="1703419"/>
            <a:ext cx="7617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L.H.S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353246" y="1703419"/>
            <a:ext cx="395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572256" y="1703419"/>
            <a:ext cx="10583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(cosec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A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535756" y="1703419"/>
            <a:ext cx="3577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– 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715492" y="1703419"/>
            <a:ext cx="8595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A)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075913" y="1703419"/>
            <a:ext cx="3577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– 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276441" y="1703419"/>
            <a:ext cx="8210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err="1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A)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353246" y="2239689"/>
            <a:ext cx="395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9" name="Left Bracket 98"/>
          <p:cNvSpPr/>
          <p:nvPr/>
        </p:nvSpPr>
        <p:spPr>
          <a:xfrm>
            <a:off x="1746273" y="2147443"/>
            <a:ext cx="72958" cy="581505"/>
          </a:xfrm>
          <a:prstGeom prst="leftBracket">
            <a:avLst>
              <a:gd name="adj" fmla="val 105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860280" y="2422570"/>
            <a:ext cx="595602" cy="292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974794" y="2091802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1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790191" y="2412313"/>
            <a:ext cx="7232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sin A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503525" y="2228678"/>
            <a:ext cx="3577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– 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715227" y="2229535"/>
            <a:ext cx="7232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sin A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05" name="Left Bracket 104"/>
          <p:cNvSpPr/>
          <p:nvPr/>
        </p:nvSpPr>
        <p:spPr>
          <a:xfrm flipH="1">
            <a:off x="3361723" y="2147270"/>
            <a:ext cx="58217" cy="581505"/>
          </a:xfrm>
          <a:prstGeom prst="leftBracket">
            <a:avLst>
              <a:gd name="adj" fmla="val 105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06" name="Left Bracket 105"/>
          <p:cNvSpPr/>
          <p:nvPr/>
        </p:nvSpPr>
        <p:spPr>
          <a:xfrm>
            <a:off x="3538408" y="2147617"/>
            <a:ext cx="72958" cy="581505"/>
          </a:xfrm>
          <a:prstGeom prst="leftBracket">
            <a:avLst>
              <a:gd name="adj" fmla="val 105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flipV="1">
            <a:off x="3652415" y="2422743"/>
            <a:ext cx="595602" cy="292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3766929" y="2091976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1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582327" y="2412487"/>
            <a:ext cx="755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cos A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317432" y="2228852"/>
            <a:ext cx="3577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– 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29135" y="2229709"/>
            <a:ext cx="755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cos A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12" name="Left Bracket 111"/>
          <p:cNvSpPr/>
          <p:nvPr/>
        </p:nvSpPr>
        <p:spPr>
          <a:xfrm flipH="1">
            <a:off x="5219698" y="2147443"/>
            <a:ext cx="58217" cy="581505"/>
          </a:xfrm>
          <a:prstGeom prst="leftBracket">
            <a:avLst>
              <a:gd name="adj" fmla="val 105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353246" y="3056759"/>
            <a:ext cx="395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14" name="Left Bracket 113"/>
          <p:cNvSpPr/>
          <p:nvPr/>
        </p:nvSpPr>
        <p:spPr>
          <a:xfrm>
            <a:off x="1734541" y="2920795"/>
            <a:ext cx="72958" cy="581505"/>
          </a:xfrm>
          <a:prstGeom prst="leftBracket">
            <a:avLst>
              <a:gd name="adj" fmla="val 105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 flipV="1">
            <a:off x="1848549" y="3241513"/>
            <a:ext cx="931014" cy="105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ounded Rectangle 155"/>
          <p:cNvSpPr/>
          <p:nvPr/>
        </p:nvSpPr>
        <p:spPr>
          <a:xfrm>
            <a:off x="1786216" y="2953317"/>
            <a:ext cx="929275" cy="24881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723321" y="2908872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1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913887" y="3215110"/>
            <a:ext cx="7232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sin A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18" name="Left Bracket 117"/>
          <p:cNvSpPr/>
          <p:nvPr/>
        </p:nvSpPr>
        <p:spPr>
          <a:xfrm flipH="1">
            <a:off x="2824125" y="2920795"/>
            <a:ext cx="58217" cy="581505"/>
          </a:xfrm>
          <a:prstGeom prst="leftBracket">
            <a:avLst>
              <a:gd name="adj" fmla="val 105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883196" y="2875138"/>
            <a:ext cx="3577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– 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2066664" y="2908449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sin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A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21" name="Left Bracket 120"/>
          <p:cNvSpPr/>
          <p:nvPr/>
        </p:nvSpPr>
        <p:spPr>
          <a:xfrm>
            <a:off x="2989353" y="2920795"/>
            <a:ext cx="72958" cy="581505"/>
          </a:xfrm>
          <a:prstGeom prst="leftBracket">
            <a:avLst>
              <a:gd name="adj" fmla="val 105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3033380" y="2954882"/>
            <a:ext cx="1005840" cy="24881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flipV="1">
            <a:off x="3103360" y="3243078"/>
            <a:ext cx="931014" cy="105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2978133" y="2910436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1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168699" y="3216675"/>
            <a:ext cx="755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cos A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25" name="Left Bracket 124"/>
          <p:cNvSpPr/>
          <p:nvPr/>
        </p:nvSpPr>
        <p:spPr>
          <a:xfrm flipH="1">
            <a:off x="4078936" y="2920795"/>
            <a:ext cx="58217" cy="581505"/>
          </a:xfrm>
          <a:prstGeom prst="leftBracket">
            <a:avLst>
              <a:gd name="adj" fmla="val 105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138008" y="2876702"/>
            <a:ext cx="3577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– 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321476" y="2910014"/>
            <a:ext cx="7745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A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353246" y="3771569"/>
            <a:ext cx="395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 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1827332" y="3905644"/>
            <a:ext cx="690786" cy="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1778360" y="3840117"/>
            <a:ext cx="7232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sin A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497218" y="3708811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× 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2821837" y="3903187"/>
            <a:ext cx="690786" cy="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2772866" y="3837659"/>
            <a:ext cx="755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cos A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373342" y="4226591"/>
            <a:ext cx="395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648490" y="4216543"/>
            <a:ext cx="8963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err="1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A .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426310" y="4216543"/>
            <a:ext cx="7232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sin A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359823" y="1703419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(sec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A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733368" y="3564903"/>
            <a:ext cx="7745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A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2791532" y="3567099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sin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A</a:t>
            </a:r>
            <a:endParaRPr lang="en-US" sz="1600" b="1" dirty="0">
              <a:solidFill>
                <a:prstClr val="white"/>
              </a:solidFill>
            </a:endParaRPr>
          </a:p>
        </p:txBody>
      </p:sp>
      <p:pic>
        <p:nvPicPr>
          <p:cNvPr id="150" name="Picture 4" descr="Image result for curve arr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29274" flipH="1">
            <a:off x="2461493" y="2506497"/>
            <a:ext cx="338131" cy="17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4" descr="Image result for curve arr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29274" flipH="1">
            <a:off x="4298234" y="2483237"/>
            <a:ext cx="338131" cy="17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4" name="Group 163"/>
          <p:cNvGrpSpPr/>
          <p:nvPr/>
        </p:nvGrpSpPr>
        <p:grpSpPr>
          <a:xfrm>
            <a:off x="6440993" y="1513140"/>
            <a:ext cx="1648611" cy="611683"/>
            <a:chOff x="4395150" y="1453978"/>
            <a:chExt cx="1441809" cy="611683"/>
          </a:xfrm>
        </p:grpSpPr>
        <p:grpSp>
          <p:nvGrpSpPr>
            <p:cNvPr id="165" name="Group 164"/>
            <p:cNvGrpSpPr/>
            <p:nvPr/>
          </p:nvGrpSpPr>
          <p:grpSpPr>
            <a:xfrm>
              <a:off x="4434140" y="1453978"/>
              <a:ext cx="1402819" cy="523444"/>
              <a:chOff x="2729877" y="-418891"/>
              <a:chExt cx="1402819" cy="523444"/>
            </a:xfrm>
          </p:grpSpPr>
          <p:sp>
            <p:nvSpPr>
              <p:cNvPr id="167" name="Rounded Rectangle 166"/>
              <p:cNvSpPr/>
              <p:nvPr/>
            </p:nvSpPr>
            <p:spPr>
              <a:xfrm>
                <a:off x="2729877" y="-381112"/>
                <a:ext cx="1402819" cy="42989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577"/>
                <a:endParaRPr lang="en-US" altLang="en-US" sz="12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grpSp>
            <p:nvGrpSpPr>
              <p:cNvPr id="168" name="Group 167"/>
              <p:cNvGrpSpPr/>
              <p:nvPr/>
            </p:nvGrpSpPr>
            <p:grpSpPr>
              <a:xfrm>
                <a:off x="3468286" y="-418891"/>
                <a:ext cx="540021" cy="523444"/>
                <a:chOff x="6259889" y="361073"/>
                <a:chExt cx="540021" cy="523444"/>
              </a:xfrm>
            </p:grpSpPr>
            <p:sp>
              <p:nvSpPr>
                <p:cNvPr id="169" name="TextBox 168"/>
                <p:cNvSpPr txBox="1"/>
                <p:nvPr/>
              </p:nvSpPr>
              <p:spPr>
                <a:xfrm>
                  <a:off x="6392530" y="361073"/>
                  <a:ext cx="265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1</a:t>
                  </a:r>
                  <a:endParaRPr lang="en-US" sz="1400" b="1" dirty="0">
                    <a:solidFill>
                      <a:prstClr val="white"/>
                    </a:solidFill>
                    <a:latin typeface="Symbol" pitchFamily="18" charset="2"/>
                  </a:endParaRPr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6259889" y="576740"/>
                  <a:ext cx="5400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sin </a:t>
                  </a:r>
                  <a:r>
                    <a:rPr lang="en-US" sz="1400" b="1" dirty="0">
                      <a:solidFill>
                        <a:prstClr val="white"/>
                      </a:solidFill>
                      <a:latin typeface="Symbol" pitchFamily="18" charset="2"/>
                    </a:rPr>
                    <a:t>q</a:t>
                  </a:r>
                </a:p>
              </p:txBody>
            </p: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6320585" y="624959"/>
                  <a:ext cx="453422" cy="158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6" name="TextBox 165"/>
            <p:cNvSpPr txBox="1"/>
            <p:nvPr/>
          </p:nvSpPr>
          <p:spPr>
            <a:xfrm>
              <a:off x="4395150" y="1542441"/>
              <a:ext cx="9701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cosec </a:t>
              </a:r>
              <a:r>
                <a:rPr lang="en-US" sz="1400" b="1" dirty="0" smtClean="0">
                  <a:solidFill>
                    <a:prstClr val="white"/>
                  </a:solidFill>
                  <a:latin typeface="Symbol" pitchFamily="18" charset="2"/>
                </a:rPr>
                <a:t>q </a:t>
              </a:r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6702251" y="2290491"/>
            <a:ext cx="1373599" cy="523444"/>
            <a:chOff x="4462430" y="1464026"/>
            <a:chExt cx="1373599" cy="523444"/>
          </a:xfrm>
        </p:grpSpPr>
        <p:grpSp>
          <p:nvGrpSpPr>
            <p:cNvPr id="176" name="Group 175"/>
            <p:cNvGrpSpPr/>
            <p:nvPr/>
          </p:nvGrpSpPr>
          <p:grpSpPr>
            <a:xfrm>
              <a:off x="4482526" y="1464026"/>
              <a:ext cx="1353503" cy="523444"/>
              <a:chOff x="2778263" y="-408843"/>
              <a:chExt cx="1353503" cy="523444"/>
            </a:xfrm>
          </p:grpSpPr>
          <p:sp>
            <p:nvSpPr>
              <p:cNvPr id="178" name="Rounded Rectangle 177"/>
              <p:cNvSpPr/>
              <p:nvPr/>
            </p:nvSpPr>
            <p:spPr>
              <a:xfrm>
                <a:off x="2778263" y="-371064"/>
                <a:ext cx="1320893" cy="42989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577"/>
                <a:endParaRPr lang="en-US" altLang="en-US" sz="12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grpSp>
            <p:nvGrpSpPr>
              <p:cNvPr id="179" name="Group 178"/>
              <p:cNvGrpSpPr/>
              <p:nvPr/>
            </p:nvGrpSpPr>
            <p:grpSpPr>
              <a:xfrm>
                <a:off x="3274078" y="-408843"/>
                <a:ext cx="857688" cy="523444"/>
                <a:chOff x="6065681" y="371121"/>
                <a:chExt cx="857688" cy="523444"/>
              </a:xfrm>
            </p:grpSpPr>
            <p:sp>
              <p:nvSpPr>
                <p:cNvPr id="180" name="TextBox 179"/>
                <p:cNvSpPr txBox="1"/>
                <p:nvPr/>
              </p:nvSpPr>
              <p:spPr>
                <a:xfrm>
                  <a:off x="6443811" y="371121"/>
                  <a:ext cx="3032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1</a:t>
                  </a:r>
                  <a:endParaRPr lang="en-US" sz="1400" b="1" dirty="0">
                    <a:solidFill>
                      <a:prstClr val="white"/>
                    </a:solidFill>
                    <a:latin typeface="Symbol" pitchFamily="18" charset="2"/>
                  </a:endParaRPr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>
                  <a:off x="6277038" y="586788"/>
                  <a:ext cx="64633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cos </a:t>
                  </a:r>
                  <a:r>
                    <a:rPr lang="en-US" sz="1400" b="1" dirty="0">
                      <a:solidFill>
                        <a:prstClr val="white"/>
                      </a:solidFill>
                      <a:latin typeface="Symbol" pitchFamily="18" charset="2"/>
                    </a:rPr>
                    <a:t>q</a:t>
                  </a:r>
                </a:p>
              </p:txBody>
            </p: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6364524" y="624959"/>
                  <a:ext cx="453422" cy="158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TextBox 182"/>
                <p:cNvSpPr txBox="1"/>
                <p:nvPr/>
              </p:nvSpPr>
              <p:spPr>
                <a:xfrm>
                  <a:off x="6065681" y="480088"/>
                  <a:ext cx="34547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=</a:t>
                  </a:r>
                  <a:endParaRPr lang="en-US" sz="1400" b="1" dirty="0">
                    <a:solidFill>
                      <a:prstClr val="white"/>
                    </a:solidFill>
                    <a:latin typeface="Symbol" pitchFamily="18" charset="2"/>
                  </a:endParaRPr>
                </a:p>
              </p:txBody>
            </p:sp>
          </p:grpSp>
        </p:grpSp>
        <p:sp>
          <p:nvSpPr>
            <p:cNvPr id="177" name="TextBox 176"/>
            <p:cNvSpPr txBox="1"/>
            <p:nvPr/>
          </p:nvSpPr>
          <p:spPr>
            <a:xfrm>
              <a:off x="4462430" y="1572993"/>
              <a:ext cx="7236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sec </a:t>
              </a:r>
              <a:r>
                <a:rPr lang="en-US" sz="1400" b="1" dirty="0">
                  <a:solidFill>
                    <a:prstClr val="white"/>
                  </a:solidFill>
                  <a:latin typeface="Symbol" pitchFamily="18" charset="2"/>
                </a:rPr>
                <a:t>q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4540757" y="3338498"/>
            <a:ext cx="1716437" cy="330811"/>
            <a:chOff x="3339771" y="3604089"/>
            <a:chExt cx="1544350" cy="330811"/>
          </a:xfrm>
        </p:grpSpPr>
        <p:sp>
          <p:nvSpPr>
            <p:cNvPr id="136" name="Rounded Rectangle 135"/>
            <p:cNvSpPr/>
            <p:nvPr/>
          </p:nvSpPr>
          <p:spPr>
            <a:xfrm>
              <a:off x="3413536" y="3604089"/>
              <a:ext cx="1398631" cy="32929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2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339771" y="3627123"/>
              <a:ext cx="1544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1 – sin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latin typeface="Symbol" pitchFamily="18" charset="2"/>
                </a:rPr>
                <a:t>q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cos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latin typeface="Symbol" pitchFamily="18" charset="2"/>
                </a:rPr>
                <a:t>q</a:t>
              </a:r>
              <a:endParaRPr lang="en-US" sz="1400" b="1" dirty="0">
                <a:solidFill>
                  <a:prstClr val="white"/>
                </a:solidFill>
                <a:latin typeface="Symbol" pitchFamily="18" charset="2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4528355" y="3343172"/>
            <a:ext cx="1716437" cy="330811"/>
            <a:chOff x="3339771" y="3604089"/>
            <a:chExt cx="1544350" cy="330811"/>
          </a:xfrm>
        </p:grpSpPr>
        <p:sp>
          <p:nvSpPr>
            <p:cNvPr id="149" name="Rounded Rectangle 148"/>
            <p:cNvSpPr/>
            <p:nvPr/>
          </p:nvSpPr>
          <p:spPr>
            <a:xfrm>
              <a:off x="3413536" y="3604089"/>
              <a:ext cx="1398631" cy="32929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2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339771" y="3627123"/>
              <a:ext cx="1544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1 – cos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latin typeface="Symbol" pitchFamily="18" charset="2"/>
                </a:rPr>
                <a:t>q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sin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latin typeface="Symbol" pitchFamily="18" charset="2"/>
                </a:rPr>
                <a:t>q</a:t>
              </a:r>
              <a:endParaRPr lang="en-US" sz="1400" b="1" dirty="0">
                <a:solidFill>
                  <a:prstClr val="white"/>
                </a:solidFill>
                <a:latin typeface="Symbol" pitchFamily="18" charset="2"/>
              </a:endParaRPr>
            </a:p>
          </p:txBody>
        </p:sp>
      </p:grpSp>
      <p:sp>
        <p:nvSpPr>
          <p:cNvPr id="190" name="Rectangle 189"/>
          <p:cNvSpPr/>
          <p:nvPr/>
        </p:nvSpPr>
        <p:spPr>
          <a:xfrm>
            <a:off x="742280" y="4216543"/>
            <a:ext cx="7617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L.H.S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427932" y="4208394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3182305" y="420868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…(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/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)</a:t>
            </a:r>
            <a:endParaRPr lang="en-US" sz="1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39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500"/>
                            </p:stCondLst>
                            <p:childTnLst>
                              <p:par>
                                <p:cTn id="2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00"/>
                            </p:stCondLst>
                            <p:childTnLst>
                              <p:par>
                                <p:cTn id="2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500"/>
                            </p:stCondLst>
                            <p:childTnLst>
                              <p:par>
                                <p:cTn id="3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4" grpId="1" animBg="1"/>
      <p:bldP spid="173" grpId="0" animBg="1"/>
      <p:bldP spid="173" grpId="1" animBg="1"/>
      <p:bldP spid="154" grpId="0" animBg="1"/>
      <p:bldP spid="154" grpId="1" animBg="1"/>
      <p:bldP spid="23" grpId="0"/>
      <p:bldP spid="87" grpId="0"/>
      <p:bldP spid="88" grpId="0"/>
      <p:bldP spid="90" grpId="0"/>
      <p:bldP spid="91" grpId="0"/>
      <p:bldP spid="92" grpId="0"/>
      <p:bldP spid="95" grpId="0"/>
      <p:bldP spid="96" grpId="0"/>
      <p:bldP spid="98" grpId="0"/>
      <p:bldP spid="99" grpId="0" animBg="1"/>
      <p:bldP spid="101" grpId="0"/>
      <p:bldP spid="102" grpId="0"/>
      <p:bldP spid="103" grpId="0"/>
      <p:bldP spid="104" grpId="0"/>
      <p:bldP spid="105" grpId="0" animBg="1"/>
      <p:bldP spid="106" grpId="0" animBg="1"/>
      <p:bldP spid="108" grpId="0"/>
      <p:bldP spid="109" grpId="0"/>
      <p:bldP spid="110" grpId="0"/>
      <p:bldP spid="111" grpId="0"/>
      <p:bldP spid="112" grpId="0" animBg="1"/>
      <p:bldP spid="113" grpId="0"/>
      <p:bldP spid="114" grpId="0" animBg="1"/>
      <p:bldP spid="156" grpId="0" animBg="1"/>
      <p:bldP spid="156" grpId="1" animBg="1"/>
      <p:bldP spid="116" grpId="0"/>
      <p:bldP spid="117" grpId="0"/>
      <p:bldP spid="118" grpId="0" animBg="1"/>
      <p:bldP spid="119" grpId="0"/>
      <p:bldP spid="120" grpId="0"/>
      <p:bldP spid="121" grpId="0" animBg="1"/>
      <p:bldP spid="157" grpId="0" animBg="1"/>
      <p:bldP spid="157" grpId="1" animBg="1"/>
      <p:bldP spid="123" grpId="0"/>
      <p:bldP spid="124" grpId="0"/>
      <p:bldP spid="125" grpId="0" animBg="1"/>
      <p:bldP spid="126" grpId="0"/>
      <p:bldP spid="127" grpId="0"/>
      <p:bldP spid="128" grpId="0"/>
      <p:bldP spid="130" grpId="0"/>
      <p:bldP spid="131" grpId="0"/>
      <p:bldP spid="133" grpId="0"/>
      <p:bldP spid="137" grpId="0"/>
      <p:bldP spid="138" grpId="0"/>
      <p:bldP spid="139" grpId="0"/>
      <p:bldP spid="140" grpId="0"/>
      <p:bldP spid="147" grpId="0"/>
      <p:bldP spid="148" grpId="0"/>
      <p:bldP spid="190" grpId="0"/>
      <p:bldP spid="191" grpId="0"/>
      <p:bldP spid="19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Rectangle 268"/>
          <p:cNvSpPr/>
          <p:nvPr/>
        </p:nvSpPr>
        <p:spPr>
          <a:xfrm>
            <a:off x="4459124" y="1843601"/>
            <a:ext cx="4392747" cy="537784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" name="Rounded Rectangle 267"/>
          <p:cNvSpPr/>
          <p:nvPr/>
        </p:nvSpPr>
        <p:spPr>
          <a:xfrm>
            <a:off x="1796391" y="4157412"/>
            <a:ext cx="1457314" cy="264828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7" name="Rounded Rectangle 266"/>
          <p:cNvSpPr/>
          <p:nvPr/>
        </p:nvSpPr>
        <p:spPr>
          <a:xfrm>
            <a:off x="2346860" y="2944945"/>
            <a:ext cx="1695081" cy="24668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7" name="Rounded Rectangle 256"/>
          <p:cNvSpPr/>
          <p:nvPr/>
        </p:nvSpPr>
        <p:spPr>
          <a:xfrm>
            <a:off x="2725490" y="1818950"/>
            <a:ext cx="658866" cy="24881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3" name="Rounded Rectangle 252"/>
          <p:cNvSpPr/>
          <p:nvPr/>
        </p:nvSpPr>
        <p:spPr>
          <a:xfrm>
            <a:off x="1846036" y="1812818"/>
            <a:ext cx="658866" cy="24881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4760153" y="1026225"/>
            <a:ext cx="1467490" cy="516283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5607" y="456421"/>
            <a:ext cx="68026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1175" indent="-511175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Q.5)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Prove the following identities where the angles involved </a:t>
            </a:r>
            <a:endParaRPr lang="en-US" sz="1600" b="1" dirty="0" smtClean="0">
              <a:solidFill>
                <a:prstClr val="white"/>
              </a:solidFill>
              <a:latin typeface="Bookman Old Style"/>
            </a:endParaRPr>
          </a:p>
          <a:p>
            <a:pPr marL="511175" indent="-511175"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	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are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acute angles for which the expressions are defined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.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3845" y="231513"/>
            <a:ext cx="13123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</a:rPr>
              <a:t>EXERCISE </a:t>
            </a:r>
            <a:r>
              <a:rPr lang="en-US" sz="1400" b="1" u="sng" dirty="0" smtClean="0">
                <a:solidFill>
                  <a:srgbClr val="00FFFF"/>
                </a:solidFill>
              </a:rPr>
              <a:t>8.4</a:t>
            </a:r>
            <a:endParaRPr lang="en-US" sz="1400" b="1" u="sng" dirty="0">
              <a:solidFill>
                <a:srgbClr val="00FFFF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99182" y="961441"/>
            <a:ext cx="5660527" cy="609252"/>
            <a:chOff x="498702" y="1328205"/>
            <a:chExt cx="5660527" cy="609252"/>
          </a:xfrm>
        </p:grpSpPr>
        <p:sp>
          <p:nvSpPr>
            <p:cNvPr id="4" name="Rectangle 3"/>
            <p:cNvSpPr/>
            <p:nvPr/>
          </p:nvSpPr>
          <p:spPr>
            <a:xfrm>
              <a:off x="498702" y="1461280"/>
              <a:ext cx="5132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(ix)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52338" y="1454889"/>
              <a:ext cx="10583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(cosec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A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56307" y="1454889"/>
              <a:ext cx="4283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 – 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93343" y="1454889"/>
              <a:ext cx="8595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sin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A) 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44934" y="1444859"/>
              <a:ext cx="81304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(sec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A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50981" y="1455876"/>
              <a:ext cx="35779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–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51509" y="1455876"/>
              <a:ext cx="8210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err="1">
                  <a:solidFill>
                    <a:prstClr val="white"/>
                  </a:solidFill>
                  <a:latin typeface="Bookman Old Style"/>
                </a:rPr>
                <a:t>cos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A)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25670" y="1455876"/>
              <a:ext cx="39589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= 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693256" y="1633429"/>
              <a:ext cx="1377944" cy="402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241802" y="1328205"/>
              <a:ext cx="39145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1 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01045" y="1598903"/>
              <a:ext cx="7553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tan A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34641" y="1598903"/>
              <a:ext cx="378630" cy="338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+ 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16718" y="1598903"/>
              <a:ext cx="742511" cy="338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cot A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518996" y="1358172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Proof:</a:t>
            </a:r>
            <a:endParaRPr lang="en-US" sz="16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789659" y="1593084"/>
            <a:ext cx="7906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R.H.S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477700" y="1614580"/>
            <a:ext cx="395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 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>
            <a:off x="1847604" y="1780664"/>
            <a:ext cx="155448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2168663" y="1499298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1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796004" y="1774416"/>
            <a:ext cx="755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tan A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2458175" y="1769459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+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659284" y="1760854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cot A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1477700" y="2233374"/>
            <a:ext cx="395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733775" y="2225962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1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60" name="Left Bracket 159"/>
          <p:cNvSpPr/>
          <p:nvPr/>
        </p:nvSpPr>
        <p:spPr>
          <a:xfrm>
            <a:off x="2237140" y="2136074"/>
            <a:ext cx="45677" cy="533841"/>
          </a:xfrm>
          <a:prstGeom prst="leftBracket">
            <a:avLst>
              <a:gd name="adj" fmla="val 105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>
            <a:off x="2317843" y="2450922"/>
            <a:ext cx="627987" cy="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2269561" y="2116802"/>
            <a:ext cx="7232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sin A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2250350" y="2405491"/>
            <a:ext cx="755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cos A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2950187" y="2278510"/>
            <a:ext cx="2844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+ 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185" name="Straight Connector 184"/>
          <p:cNvCxnSpPr/>
          <p:nvPr/>
        </p:nvCxnSpPr>
        <p:spPr>
          <a:xfrm>
            <a:off x="3235257" y="2442464"/>
            <a:ext cx="690786" cy="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3194219" y="2108344"/>
            <a:ext cx="755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cos A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3197563" y="2397032"/>
            <a:ext cx="7232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sin A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88" name="Left Bracket 187"/>
          <p:cNvSpPr/>
          <p:nvPr/>
        </p:nvSpPr>
        <p:spPr>
          <a:xfrm flipH="1">
            <a:off x="3934829" y="2136074"/>
            <a:ext cx="45677" cy="533841"/>
          </a:xfrm>
          <a:prstGeom prst="leftBracket">
            <a:avLst>
              <a:gd name="adj" fmla="val 105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1477700" y="2993836"/>
            <a:ext cx="395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733775" y="3012705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1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96" name="Left Bracket 195"/>
          <p:cNvSpPr/>
          <p:nvPr/>
        </p:nvSpPr>
        <p:spPr>
          <a:xfrm>
            <a:off x="2277721" y="2948355"/>
            <a:ext cx="72958" cy="511242"/>
          </a:xfrm>
          <a:prstGeom prst="leftBracket">
            <a:avLst>
              <a:gd name="adj" fmla="val 105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cxnSp>
        <p:nvCxnSpPr>
          <p:cNvPr id="197" name="Straight Connector 196"/>
          <p:cNvCxnSpPr/>
          <p:nvPr/>
        </p:nvCxnSpPr>
        <p:spPr>
          <a:xfrm>
            <a:off x="2377036" y="3203964"/>
            <a:ext cx="16459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2305916" y="2898642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sin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A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3037738" y="2887742"/>
            <a:ext cx="3129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+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3225434" y="2878906"/>
            <a:ext cx="7745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A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2349817" y="3160186"/>
            <a:ext cx="755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cos A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3047323" y="3171465"/>
            <a:ext cx="2586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×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3254688" y="3149286"/>
            <a:ext cx="7232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sin A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04" name="Left Bracket 203"/>
          <p:cNvSpPr/>
          <p:nvPr/>
        </p:nvSpPr>
        <p:spPr>
          <a:xfrm flipH="1">
            <a:off x="4031265" y="2948355"/>
            <a:ext cx="58217" cy="511242"/>
          </a:xfrm>
          <a:prstGeom prst="leftBracket">
            <a:avLst>
              <a:gd name="adj" fmla="val 105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1477700" y="4118411"/>
            <a:ext cx="395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1752607" y="4118411"/>
            <a:ext cx="8963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err="1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A .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2553580" y="4118411"/>
            <a:ext cx="7232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sin A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453773" y="4490137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810226" y="4490137"/>
            <a:ext cx="17732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L.H.S  =  R.H.S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1477700" y="3612708"/>
            <a:ext cx="395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1733775" y="3616423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1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22" name="Left Bracket 221"/>
          <p:cNvSpPr/>
          <p:nvPr/>
        </p:nvSpPr>
        <p:spPr>
          <a:xfrm>
            <a:off x="2405656" y="3563755"/>
            <a:ext cx="72958" cy="464765"/>
          </a:xfrm>
          <a:prstGeom prst="leftBracket">
            <a:avLst>
              <a:gd name="adj" fmla="val 105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>
            <a:off x="2466486" y="3760342"/>
            <a:ext cx="1554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/>
          <p:cNvSpPr/>
          <p:nvPr/>
        </p:nvSpPr>
        <p:spPr>
          <a:xfrm>
            <a:off x="3009725" y="3471487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1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2391148" y="3712104"/>
            <a:ext cx="755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cos A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3037232" y="3714186"/>
            <a:ext cx="3129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×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3245995" y="3702056"/>
            <a:ext cx="7232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sin A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28" name="Left Bracket 227"/>
          <p:cNvSpPr/>
          <p:nvPr/>
        </p:nvSpPr>
        <p:spPr>
          <a:xfrm flipH="1">
            <a:off x="4013113" y="3545428"/>
            <a:ext cx="58217" cy="464765"/>
          </a:xfrm>
          <a:prstGeom prst="leftBracket">
            <a:avLst>
              <a:gd name="adj" fmla="val 105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229" name="Curved Left Arrow 228"/>
          <p:cNvSpPr/>
          <p:nvPr/>
        </p:nvSpPr>
        <p:spPr>
          <a:xfrm flipH="1" flipV="1">
            <a:off x="2190037" y="3612480"/>
            <a:ext cx="106575" cy="392634"/>
          </a:xfrm>
          <a:prstGeom prst="curvedLeftArrow">
            <a:avLst/>
          </a:prstGeom>
          <a:solidFill>
            <a:srgbClr val="00FFFF"/>
          </a:solidFill>
          <a:ln>
            <a:solidFill>
              <a:srgbClr val="00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5335121" y="2963735"/>
            <a:ext cx="2418266" cy="37190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35121" y="2955410"/>
            <a:ext cx="2347685" cy="374053"/>
            <a:chOff x="7159248" y="1034211"/>
            <a:chExt cx="2347685" cy="374053"/>
          </a:xfrm>
        </p:grpSpPr>
        <p:sp>
          <p:nvSpPr>
            <p:cNvPr id="233" name="Rectangle 232"/>
            <p:cNvSpPr/>
            <p:nvPr/>
          </p:nvSpPr>
          <p:spPr>
            <a:xfrm>
              <a:off x="7166790" y="1034211"/>
              <a:ext cx="2340143" cy="37405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7159248" y="1056623"/>
              <a:ext cx="234711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L.H.S = </a:t>
              </a:r>
              <a:r>
                <a:rPr lang="en-US" sz="1600" b="1" dirty="0" err="1" smtClean="0">
                  <a:solidFill>
                    <a:prstClr val="white"/>
                  </a:solidFill>
                  <a:latin typeface="Bookman Old Style"/>
                </a:rPr>
                <a:t>cos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 A . sin A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238" name="Straight Connector 237"/>
          <p:cNvCxnSpPr/>
          <p:nvPr/>
        </p:nvCxnSpPr>
        <p:spPr>
          <a:xfrm rot="16200000" flipH="1">
            <a:off x="3013683" y="3129402"/>
            <a:ext cx="2560320" cy="381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/>
          <p:cNvGrpSpPr/>
          <p:nvPr/>
        </p:nvGrpSpPr>
        <p:grpSpPr>
          <a:xfrm>
            <a:off x="4219683" y="1815060"/>
            <a:ext cx="4643355" cy="578475"/>
            <a:chOff x="741926" y="1328205"/>
            <a:chExt cx="4643355" cy="578475"/>
          </a:xfrm>
        </p:grpSpPr>
        <p:sp>
          <p:nvSpPr>
            <p:cNvPr id="240" name="Rectangle 239"/>
            <p:cNvSpPr/>
            <p:nvPr/>
          </p:nvSpPr>
          <p:spPr>
            <a:xfrm>
              <a:off x="741926" y="1461280"/>
              <a:ext cx="3401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400" b="1" dirty="0" smtClean="0">
                  <a:solidFill>
                    <a:prstClr val="white"/>
                  </a:solidFill>
                  <a:latin typeface="Symbol" pitchFamily="18" charset="2"/>
                </a:rPr>
                <a:t>\</a:t>
              </a:r>
              <a:endParaRPr lang="en-US" sz="1400" b="1" dirty="0">
                <a:solidFill>
                  <a:prstClr val="white"/>
                </a:solidFill>
                <a:latin typeface="Symbol" pitchFamily="18" charset="2"/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952338" y="1454889"/>
              <a:ext cx="94929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(cosec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A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705128" y="1454889"/>
              <a:ext cx="39626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577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 – 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921541" y="1454889"/>
              <a:ext cx="77296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sin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A) 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2477969" y="1450401"/>
              <a:ext cx="73449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(sec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A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3090384" y="1461418"/>
              <a:ext cx="335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– </a:t>
              </a: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3254813" y="1461418"/>
              <a:ext cx="7409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400" b="1" dirty="0" err="1">
                  <a:solidFill>
                    <a:prstClr val="white"/>
                  </a:solidFill>
                  <a:latin typeface="Bookman Old Style"/>
                </a:rPr>
                <a:t>cos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A)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3792537" y="1466960"/>
              <a:ext cx="39589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577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= 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4082410" y="1622345"/>
              <a:ext cx="1196886" cy="402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Rectangle 248"/>
            <p:cNvSpPr/>
            <p:nvPr/>
          </p:nvSpPr>
          <p:spPr>
            <a:xfrm>
              <a:off x="4392691" y="1328205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1 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3984698" y="1598903"/>
              <a:ext cx="68480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tan A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4529622" y="1598903"/>
              <a:ext cx="3529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+ 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4711699" y="1598903"/>
              <a:ext cx="6735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cot A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440380" y="2193056"/>
            <a:ext cx="1317989" cy="476859"/>
            <a:chOff x="6835798" y="4016698"/>
            <a:chExt cx="989055" cy="476859"/>
          </a:xfrm>
        </p:grpSpPr>
        <p:sp>
          <p:nvSpPr>
            <p:cNvPr id="255" name="Rounded Rectangle 254"/>
            <p:cNvSpPr/>
            <p:nvPr/>
          </p:nvSpPr>
          <p:spPr>
            <a:xfrm>
              <a:off x="6899686" y="4016698"/>
              <a:ext cx="890452" cy="476859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TextBox 255"/>
                <p:cNvSpPr txBox="1"/>
                <p:nvPr/>
              </p:nvSpPr>
              <p:spPr>
                <a:xfrm>
                  <a:off x="6835798" y="4028632"/>
                  <a:ext cx="989055" cy="447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tan</a:t>
                  </a:r>
                  <a:r>
                    <a:rPr lang="en-US" sz="1400" b="1" baseline="30000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 </a:t>
                  </a:r>
                  <a:r>
                    <a:rPr lang="en-US" sz="1400" b="1" dirty="0">
                      <a:solidFill>
                        <a:prstClr val="white"/>
                      </a:solidFill>
                      <a:latin typeface="Symbol" pitchFamily="18" charset="2"/>
                    </a:rPr>
                    <a:t>q</a:t>
                  </a:r>
                  <a:r>
                    <a:rPr lang="en-US" sz="1400" b="1" dirty="0">
                      <a:solidFill>
                        <a:prstClr val="white"/>
                      </a:solidFill>
                      <a:latin typeface="Bookman Old Style" pitchFamily="18" charset="0"/>
                    </a:rPr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4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sin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white"/>
                              </a:solidFill>
                              <a:latin typeface="Symbol" pitchFamily="18" charset="2"/>
                            </a:rPr>
                            <m:t>q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cos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white"/>
                              </a:solidFill>
                              <a:latin typeface="Symbol" pitchFamily="18" charset="2"/>
                            </a:rPr>
                            <m:t>q</m:t>
                          </m:r>
                        </m:den>
                      </m:f>
                    </m:oMath>
                  </a14:m>
                  <a:endParaRPr lang="en-US" sz="14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256" name="TextBox 2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5798" y="4028632"/>
                  <a:ext cx="989055" cy="447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926" b="-27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8" name="Group 257"/>
          <p:cNvGrpSpPr/>
          <p:nvPr/>
        </p:nvGrpSpPr>
        <p:grpSpPr>
          <a:xfrm>
            <a:off x="484616" y="2204990"/>
            <a:ext cx="1327608" cy="476859"/>
            <a:chOff x="6828258" y="4016698"/>
            <a:chExt cx="996273" cy="476859"/>
          </a:xfrm>
        </p:grpSpPr>
        <p:sp>
          <p:nvSpPr>
            <p:cNvPr id="259" name="Rounded Rectangle 258"/>
            <p:cNvSpPr/>
            <p:nvPr/>
          </p:nvSpPr>
          <p:spPr>
            <a:xfrm>
              <a:off x="6899686" y="4016698"/>
              <a:ext cx="890452" cy="476859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/>
                <p:cNvSpPr txBox="1"/>
                <p:nvPr/>
              </p:nvSpPr>
              <p:spPr>
                <a:xfrm>
                  <a:off x="6828258" y="4028632"/>
                  <a:ext cx="996273" cy="447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cot </a:t>
                  </a:r>
                  <a:r>
                    <a:rPr lang="en-US" sz="1400" b="1" dirty="0" smtClean="0">
                      <a:solidFill>
                        <a:prstClr val="white"/>
                      </a:solidFill>
                      <a:latin typeface="Symbol" pitchFamily="18" charset="2"/>
                    </a:rPr>
                    <a:t>q</a:t>
                  </a:r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 </a:t>
                  </a:r>
                  <a:r>
                    <a:rPr lang="en-US" sz="1400" b="1" dirty="0">
                      <a:solidFill>
                        <a:prstClr val="white"/>
                      </a:solidFill>
                      <a:latin typeface="Bookman Old Style" pitchFamily="18" charset="0"/>
                    </a:rPr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4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cos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white"/>
                              </a:solidFill>
                              <a:latin typeface="Symbol" pitchFamily="18" charset="2"/>
                            </a:rPr>
                            <m:t>q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sin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white"/>
                              </a:solidFill>
                              <a:latin typeface="Symbol" pitchFamily="18" charset="2"/>
                            </a:rPr>
                            <m:t>q</m:t>
                          </m:r>
                        </m:den>
                      </m:f>
                    </m:oMath>
                  </a14:m>
                  <a:endParaRPr lang="en-US" sz="14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260" name="TextBox 2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8258" y="4028632"/>
                  <a:ext cx="996273" cy="447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17" b="-41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1" name="Right Arrow 260"/>
          <p:cNvSpPr/>
          <p:nvPr/>
        </p:nvSpPr>
        <p:spPr>
          <a:xfrm rot="1800000" flipH="1">
            <a:off x="2951069" y="2376926"/>
            <a:ext cx="251110" cy="130302"/>
          </a:xfrm>
          <a:prstGeom prst="rightArrow">
            <a:avLst/>
          </a:prstGeom>
          <a:solidFill>
            <a:srgbClr val="00FFFF"/>
          </a:solidFill>
          <a:ln>
            <a:solidFill>
              <a:srgbClr val="00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62" name="Right Arrow 261"/>
          <p:cNvSpPr/>
          <p:nvPr/>
        </p:nvSpPr>
        <p:spPr>
          <a:xfrm rot="19800000">
            <a:off x="2977733" y="2369775"/>
            <a:ext cx="251110" cy="130302"/>
          </a:xfrm>
          <a:prstGeom prst="rightArrow">
            <a:avLst/>
          </a:prstGeom>
          <a:solidFill>
            <a:srgbClr val="00FFFF"/>
          </a:solidFill>
          <a:ln>
            <a:solidFill>
              <a:srgbClr val="00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63" name="Curved Down Arrow 262"/>
          <p:cNvSpPr/>
          <p:nvPr/>
        </p:nvSpPr>
        <p:spPr>
          <a:xfrm rot="10800000" flipH="1">
            <a:off x="2877612" y="2663222"/>
            <a:ext cx="441118" cy="144727"/>
          </a:xfrm>
          <a:prstGeom prst="curvedDownArrow">
            <a:avLst/>
          </a:prstGeom>
          <a:solidFill>
            <a:srgbClr val="00FFFF"/>
          </a:solidFill>
          <a:ln>
            <a:solidFill>
              <a:srgbClr val="00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418757" y="3318563"/>
            <a:ext cx="1737360" cy="305791"/>
            <a:chOff x="4231743" y="1097081"/>
            <a:chExt cx="1911094" cy="149357"/>
          </a:xfrm>
        </p:grpSpPr>
        <p:sp>
          <p:nvSpPr>
            <p:cNvPr id="265" name="Rounded Rectangle 264"/>
            <p:cNvSpPr/>
            <p:nvPr/>
          </p:nvSpPr>
          <p:spPr>
            <a:xfrm>
              <a:off x="4314422" y="1100181"/>
              <a:ext cx="1709926" cy="14625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alt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4231743" y="1097081"/>
              <a:ext cx="1911094" cy="133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sin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latin typeface="Symbol" pitchFamily="18" charset="2"/>
                </a:rPr>
                <a:t>q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 + cos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latin typeface="Symbol" pitchFamily="18" charset="2"/>
                </a:rPr>
                <a:t>q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= 1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1953344" y="222393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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953344" y="300936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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953344" y="361270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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89659" y="4109993"/>
            <a:ext cx="7906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R.H.S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53773" y="409994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232545" y="4118256"/>
            <a:ext cx="668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…(ii)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460887" y="4471843"/>
            <a:ext cx="2162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rgbClr val="FFFF00"/>
                </a:solidFill>
                <a:latin typeface="Bookman Old Style"/>
              </a:rPr>
              <a:t>…[From (</a:t>
            </a:r>
            <a:r>
              <a:rPr lang="en-US" sz="1600" b="1" dirty="0" err="1" smtClean="0">
                <a:solidFill>
                  <a:srgbClr val="FFFF00"/>
                </a:solidFill>
                <a:latin typeface="Bookman Old Style"/>
              </a:rPr>
              <a:t>i</a:t>
            </a:r>
            <a:r>
              <a:rPr lang="en-US" sz="1600" b="1" dirty="0" smtClean="0">
                <a:solidFill>
                  <a:srgbClr val="FFFF00"/>
                </a:solidFill>
                <a:latin typeface="Bookman Old Style"/>
              </a:rPr>
              <a:t>) and (ii)]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614517" y="2993255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…(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/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)</a:t>
            </a:r>
            <a:endParaRPr lang="en-US" sz="1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74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000"/>
                            </p:stCondLst>
                            <p:childTnLst>
                              <p:par>
                                <p:cTn id="2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00"/>
                            </p:stCondLst>
                            <p:childTnLst>
                              <p:par>
                                <p:cTn id="2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500"/>
                            </p:stCondLst>
                            <p:childTnLst>
                              <p:par>
                                <p:cTn id="3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500"/>
                            </p:stCondLst>
                            <p:childTnLst>
                              <p:par>
                                <p:cTn id="3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500"/>
                            </p:stCondLst>
                            <p:childTnLst>
                              <p:par>
                                <p:cTn id="37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4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9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 animBg="1"/>
      <p:bldP spid="268" grpId="0" animBg="1"/>
      <p:bldP spid="268" grpId="1" animBg="1"/>
      <p:bldP spid="267" grpId="0" animBg="1"/>
      <p:bldP spid="267" grpId="1" animBg="1"/>
      <p:bldP spid="257" grpId="0" animBg="1"/>
      <p:bldP spid="257" grpId="1" animBg="1"/>
      <p:bldP spid="253" grpId="0" animBg="1"/>
      <p:bldP spid="253" grpId="1" animBg="1"/>
      <p:bldP spid="154" grpId="0" animBg="1"/>
      <p:bldP spid="154" grpId="1" animBg="1"/>
      <p:bldP spid="134" grpId="0"/>
      <p:bldP spid="136" grpId="0"/>
      <p:bldP spid="142" grpId="0"/>
      <p:bldP spid="149" grpId="0"/>
      <p:bldP spid="155" grpId="0"/>
      <p:bldP spid="156" grpId="0"/>
      <p:bldP spid="157" grpId="0"/>
      <p:bldP spid="159" grpId="0"/>
      <p:bldP spid="160" grpId="0" animBg="1"/>
      <p:bldP spid="162" grpId="0"/>
      <p:bldP spid="163" grpId="0"/>
      <p:bldP spid="184" grpId="0"/>
      <p:bldP spid="186" grpId="0"/>
      <p:bldP spid="187" grpId="0"/>
      <p:bldP spid="188" grpId="0" animBg="1"/>
      <p:bldP spid="193" grpId="0"/>
      <p:bldP spid="195" grpId="0"/>
      <p:bldP spid="196" grpId="0" animBg="1"/>
      <p:bldP spid="198" grpId="0"/>
      <p:bldP spid="199" grpId="0"/>
      <p:bldP spid="200" grpId="0"/>
      <p:bldP spid="201" grpId="0"/>
      <p:bldP spid="202" grpId="0"/>
      <p:bldP spid="203" grpId="0"/>
      <p:bldP spid="204" grpId="0" animBg="1"/>
      <p:bldP spid="205" grpId="0"/>
      <p:bldP spid="206" grpId="0"/>
      <p:bldP spid="207" grpId="0"/>
      <p:bldP spid="215" grpId="0"/>
      <p:bldP spid="216" grpId="0"/>
      <p:bldP spid="219" grpId="0"/>
      <p:bldP spid="221" grpId="0"/>
      <p:bldP spid="222" grpId="0" animBg="1"/>
      <p:bldP spid="224" grpId="0"/>
      <p:bldP spid="225" grpId="0"/>
      <p:bldP spid="226" grpId="0"/>
      <p:bldP spid="227" grpId="0"/>
      <p:bldP spid="228" grpId="0" animBg="1"/>
      <p:bldP spid="229" grpId="0" animBg="1"/>
      <p:bldP spid="229" grpId="1" animBg="1"/>
      <p:bldP spid="231" grpId="0" animBg="1"/>
      <p:bldP spid="231" grpId="1" animBg="1"/>
      <p:bldP spid="261" grpId="0" animBg="1"/>
      <p:bldP spid="261" grpId="1" animBg="1"/>
      <p:bldP spid="262" grpId="0" animBg="1"/>
      <p:bldP spid="262" grpId="1" animBg="1"/>
      <p:bldP spid="263" grpId="0" animBg="1"/>
      <p:bldP spid="263" grpId="1" animBg="1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29222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ounded Rectangle 150"/>
          <p:cNvSpPr/>
          <p:nvPr/>
        </p:nvSpPr>
        <p:spPr>
          <a:xfrm>
            <a:off x="3213406" y="1016866"/>
            <a:ext cx="1187665" cy="527617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49" name="Oval 26"/>
          <p:cNvSpPr>
            <a:spLocks noChangeArrowheads="1"/>
          </p:cNvSpPr>
          <p:nvPr/>
        </p:nvSpPr>
        <p:spPr bwMode="auto">
          <a:xfrm>
            <a:off x="2450567" y="4526265"/>
            <a:ext cx="1039096" cy="246852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48" name="Oval 26"/>
          <p:cNvSpPr>
            <a:spLocks noChangeArrowheads="1"/>
          </p:cNvSpPr>
          <p:nvPr/>
        </p:nvSpPr>
        <p:spPr bwMode="auto">
          <a:xfrm>
            <a:off x="2387572" y="4233676"/>
            <a:ext cx="1257307" cy="246852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47" name="Oval 26"/>
          <p:cNvSpPr>
            <a:spLocks noChangeArrowheads="1"/>
          </p:cNvSpPr>
          <p:nvPr/>
        </p:nvSpPr>
        <p:spPr bwMode="auto">
          <a:xfrm>
            <a:off x="2663367" y="3886424"/>
            <a:ext cx="722027" cy="23024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37" name="Oval 26"/>
          <p:cNvSpPr>
            <a:spLocks noChangeArrowheads="1"/>
          </p:cNvSpPr>
          <p:nvPr/>
        </p:nvSpPr>
        <p:spPr bwMode="auto">
          <a:xfrm>
            <a:off x="3425832" y="1733497"/>
            <a:ext cx="590808" cy="23024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36" name="Oval 26"/>
          <p:cNvSpPr>
            <a:spLocks noChangeArrowheads="1"/>
          </p:cNvSpPr>
          <p:nvPr/>
        </p:nvSpPr>
        <p:spPr bwMode="auto">
          <a:xfrm>
            <a:off x="2380515" y="1740810"/>
            <a:ext cx="804672" cy="23024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051983" y="1148363"/>
            <a:ext cx="1943030" cy="262260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6642" y="461836"/>
            <a:ext cx="68026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1175" indent="-511175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Q.5)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Prove the following identities where the angles involved </a:t>
            </a:r>
            <a:endParaRPr lang="en-US" sz="1600" b="1" dirty="0" smtClean="0">
              <a:solidFill>
                <a:prstClr val="white"/>
              </a:solidFill>
              <a:latin typeface="Bookman Old Style"/>
            </a:endParaRPr>
          </a:p>
          <a:p>
            <a:pPr marL="511175" indent="-511175"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	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are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acute angles for which the expressions are defined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.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3845" y="26165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itchFamily="18" charset="0"/>
              </a:rPr>
              <a:t>EXERCISE  </a:t>
            </a:r>
            <a:r>
              <a:rPr lang="en-US" sz="1400" b="1" u="sng" dirty="0" smtClean="0">
                <a:solidFill>
                  <a:srgbClr val="00FFFF"/>
                </a:solidFill>
                <a:latin typeface="Bookman Old Style" pitchFamily="18" charset="0"/>
              </a:rPr>
              <a:t>8.4</a:t>
            </a:r>
            <a:endParaRPr lang="en-US" sz="14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31047" y="947309"/>
            <a:ext cx="3623933" cy="667832"/>
            <a:chOff x="703437" y="1120460"/>
            <a:chExt cx="3623933" cy="667832"/>
          </a:xfrm>
        </p:grpSpPr>
        <p:sp>
          <p:nvSpPr>
            <p:cNvPr id="5" name="Rectangle 4"/>
            <p:cNvSpPr/>
            <p:nvPr/>
          </p:nvSpPr>
          <p:spPr>
            <a:xfrm>
              <a:off x="703437" y="1282333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(</a:t>
              </a:r>
              <a:r>
                <a:rPr lang="en-US" sz="1600" b="1" dirty="0" err="1">
                  <a:solidFill>
                    <a:prstClr val="white"/>
                  </a:solidFill>
                  <a:latin typeface="Bookman Old Style" pitchFamily="18" charset="0"/>
                </a:rPr>
                <a:t>i</a:t>
              </a:r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82205" y="1289667"/>
              <a:ext cx="10182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(cosec </a:t>
              </a:r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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7684" y="1279578"/>
              <a:ext cx="35779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– 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27812" y="1278660"/>
              <a:ext cx="81464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cot</a:t>
              </a:r>
              <a:r>
                <a:rPr lang="en-US" sz="1600" b="1" baseline="30000" dirty="0">
                  <a:solidFill>
                    <a:prstClr val="white"/>
                  </a:solidFill>
                  <a:latin typeface="Bookman Old Style" pitchFamily="18" charset="0"/>
                </a:rPr>
                <a:t>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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)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 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27122" y="1308379"/>
              <a:ext cx="274434" cy="256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baseline="30000" dirty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15085" y="1279311"/>
              <a:ext cx="39589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= 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3238770" y="1454961"/>
              <a:ext cx="102912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172023" y="1143660"/>
              <a:ext cx="3014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91982" y="1131467"/>
              <a:ext cx="35779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– 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11377" y="1120460"/>
              <a:ext cx="7152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cos </a:t>
              </a:r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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66913" y="1426523"/>
              <a:ext cx="3014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61345" y="1449738"/>
              <a:ext cx="3786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+ 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12110" y="1416717"/>
              <a:ext cx="7152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cos </a:t>
              </a:r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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518996" y="1433228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Proof:</a:t>
            </a:r>
            <a:endParaRPr lang="en-US" sz="16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281257" y="1675283"/>
            <a:ext cx="7617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L.H.S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994355" y="1675283"/>
            <a:ext cx="395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34498" y="1675283"/>
            <a:ext cx="20521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(cosec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 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  cot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)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38520" y="2253686"/>
            <a:ext cx="395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3" name="Left Bracket 32"/>
          <p:cNvSpPr/>
          <p:nvPr/>
        </p:nvSpPr>
        <p:spPr>
          <a:xfrm>
            <a:off x="2340592" y="2101526"/>
            <a:ext cx="82296" cy="594360"/>
          </a:xfrm>
          <a:prstGeom prst="leftBracket">
            <a:avLst>
              <a:gd name="adj" fmla="val 117709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2441560" y="2391268"/>
            <a:ext cx="55503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58378" y="2078503"/>
            <a:ext cx="301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74936" y="2340675"/>
            <a:ext cx="683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14819" y="2208193"/>
            <a:ext cx="3577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–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304908" y="2044927"/>
            <a:ext cx="7152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cos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315915" y="2347729"/>
            <a:ext cx="683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sin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3304328" y="2393472"/>
            <a:ext cx="70992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ght Bracket 40"/>
          <p:cNvSpPr/>
          <p:nvPr/>
        </p:nvSpPr>
        <p:spPr>
          <a:xfrm>
            <a:off x="4004424" y="2101526"/>
            <a:ext cx="77779" cy="594360"/>
          </a:xfrm>
          <a:prstGeom prst="rightBracket">
            <a:avLst>
              <a:gd name="adj" fmla="val 66041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034770" y="1977935"/>
            <a:ext cx="2805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/>
            <a:r>
              <a:rPr lang="en-US" sz="1600" b="1" baseline="30000" dirty="0">
                <a:solidFill>
                  <a:prstClr val="white"/>
                </a:solidFill>
                <a:latin typeface="Bookman Old Style"/>
              </a:rPr>
              <a:t>2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938520" y="3074009"/>
            <a:ext cx="395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4" name="Left Bracket 43"/>
          <p:cNvSpPr/>
          <p:nvPr/>
        </p:nvSpPr>
        <p:spPr>
          <a:xfrm>
            <a:off x="2352751" y="2935891"/>
            <a:ext cx="76130" cy="515677"/>
          </a:xfrm>
          <a:prstGeom prst="leftBracket">
            <a:avLst>
              <a:gd name="adj" fmla="val 117709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49249" y="2880768"/>
            <a:ext cx="301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584561" y="2866596"/>
            <a:ext cx="3577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– 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2441423" y="3202418"/>
            <a:ext cx="101308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785504" y="2858182"/>
            <a:ext cx="7152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cos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566631" y="3148628"/>
            <a:ext cx="683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0" name="Right Bracket 49"/>
          <p:cNvSpPr/>
          <p:nvPr/>
        </p:nvSpPr>
        <p:spPr>
          <a:xfrm>
            <a:off x="3458053" y="2935891"/>
            <a:ext cx="77779" cy="515677"/>
          </a:xfrm>
          <a:prstGeom prst="rightBracket">
            <a:avLst>
              <a:gd name="adj" fmla="val 66041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558870" y="2792213"/>
            <a:ext cx="2805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/>
            <a:r>
              <a:rPr lang="en-US" sz="1600" b="1" baseline="30000" dirty="0">
                <a:solidFill>
                  <a:prstClr val="white"/>
                </a:solidFill>
                <a:latin typeface="Bookman Old Style"/>
              </a:rPr>
              <a:t>2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938520" y="3681913"/>
            <a:ext cx="395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01046" y="3512187"/>
            <a:ext cx="423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569797" y="3512187"/>
            <a:ext cx="3577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– 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788670" y="3512187"/>
            <a:ext cx="8707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cos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)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2361957" y="3849197"/>
            <a:ext cx="1214900" cy="83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632217" y="3832269"/>
            <a:ext cx="702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sin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rot="5400000">
            <a:off x="2697138" y="3206874"/>
            <a:ext cx="3291840" cy="119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995448" y="4338032"/>
            <a:ext cx="395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342811" y="4176536"/>
            <a:ext cx="417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619197" y="4176536"/>
            <a:ext cx="3577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– 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838070" y="4176536"/>
            <a:ext cx="8707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cos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)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2383196" y="4511026"/>
            <a:ext cx="1214900" cy="83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195652" y="1517689"/>
            <a:ext cx="395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561875" y="1328204"/>
            <a:ext cx="385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812445" y="1328204"/>
            <a:ext cx="3577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– 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031318" y="1328204"/>
            <a:ext cx="7809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cos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5571096" y="1672028"/>
            <a:ext cx="2377440" cy="83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532518" y="1641777"/>
            <a:ext cx="518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807098" y="1641777"/>
            <a:ext cx="3577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– 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025971" y="1641777"/>
            <a:ext cx="7809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cos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05180" y="1328204"/>
            <a:ext cx="431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992900" y="1328204"/>
            <a:ext cx="3577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– 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211773" y="1328204"/>
            <a:ext cx="7809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cos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720099" y="1641777"/>
            <a:ext cx="451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06426" y="1641777"/>
            <a:ext cx="7809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cos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982606" y="1641777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+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629731" y="3208517"/>
            <a:ext cx="3473649" cy="706569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195652" y="2230906"/>
            <a:ext cx="395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553980" y="2069122"/>
            <a:ext cx="1438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 </a:t>
            </a:r>
            <a:r>
              <a:rPr lang="en-US" sz="1600" b="1" dirty="0" err="1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  <a:p>
            <a:pPr defTabSz="913577"/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5578711" y="2403611"/>
            <a:ext cx="1251712" cy="83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549154" y="2367874"/>
            <a:ext cx="1339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 </a:t>
            </a:r>
            <a:r>
              <a:rPr lang="en-US" sz="1600" b="1" dirty="0" err="1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  <a:p>
            <a:pPr defTabSz="913577"/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289428" y="3377313"/>
            <a:ext cx="383083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355358" y="4476060"/>
            <a:ext cx="1208726" cy="338966"/>
          </a:xfrm>
          <a:prstGeom prst="rect">
            <a:avLst/>
          </a:prstGeom>
          <a:noFill/>
        </p:spPr>
        <p:txBody>
          <a:bodyPr wrap="square" lIns="91849" tIns="45924" rIns="91849" bIns="45924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 – cos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 rot="10800000" flipV="1">
            <a:off x="5641933" y="1410821"/>
            <a:ext cx="1042064" cy="189532"/>
          </a:xfrm>
          <a:prstGeom prst="line">
            <a:avLst/>
          </a:prstGeom>
          <a:ln w="19050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10800000" flipV="1">
            <a:off x="5672069" y="1762920"/>
            <a:ext cx="1042064" cy="189532"/>
          </a:xfrm>
          <a:prstGeom prst="line">
            <a:avLst/>
          </a:prstGeom>
          <a:ln w="19050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6" name="Group 57"/>
          <p:cNvGrpSpPr/>
          <p:nvPr/>
        </p:nvGrpSpPr>
        <p:grpSpPr>
          <a:xfrm>
            <a:off x="4606685" y="3208812"/>
            <a:ext cx="3370395" cy="719201"/>
            <a:chOff x="513332" y="827183"/>
            <a:chExt cx="3373516" cy="719867"/>
          </a:xfrm>
        </p:grpSpPr>
        <p:sp>
          <p:nvSpPr>
            <p:cNvPr id="118" name="Rectangle 117"/>
            <p:cNvSpPr/>
            <p:nvPr/>
          </p:nvSpPr>
          <p:spPr>
            <a:xfrm>
              <a:off x="513332" y="1033749"/>
              <a:ext cx="1019170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(cosec </a:t>
              </a:r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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439668" y="1023651"/>
              <a:ext cx="358121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– 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711417" y="1022732"/>
              <a:ext cx="905252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cot</a:t>
              </a:r>
              <a:r>
                <a:rPr lang="en-US" sz="1600" b="1" baseline="30000" dirty="0">
                  <a:solidFill>
                    <a:prstClr val="white"/>
                  </a:solidFill>
                  <a:latin typeface="Bookman Old Style" pitchFamily="18" charset="0"/>
                </a:rPr>
                <a:t>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)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 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462973" y="1023383"/>
              <a:ext cx="396262" cy="3388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= 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V="1">
              <a:off x="2797241" y="1192844"/>
              <a:ext cx="103007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2720148" y="850404"/>
              <a:ext cx="301686" cy="338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962366" y="838200"/>
              <a:ext cx="295969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– 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159909" y="827183"/>
              <a:ext cx="715922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cos </a:t>
              </a:r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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725317" y="1184947"/>
              <a:ext cx="301686" cy="338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964782" y="1208183"/>
              <a:ext cx="313207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+ 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170926" y="1175132"/>
              <a:ext cx="715922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cos </a:t>
              </a:r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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421075" y="2353810"/>
            <a:ext cx="1495922" cy="476859"/>
            <a:chOff x="6803162" y="4016698"/>
            <a:chExt cx="1495922" cy="476859"/>
          </a:xfrm>
        </p:grpSpPr>
        <p:sp>
          <p:nvSpPr>
            <p:cNvPr id="134" name="Rounded Rectangle 133"/>
            <p:cNvSpPr/>
            <p:nvPr/>
          </p:nvSpPr>
          <p:spPr>
            <a:xfrm>
              <a:off x="6879266" y="4016698"/>
              <a:ext cx="1352940" cy="476859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6803162" y="4018584"/>
                  <a:ext cx="1495922" cy="4457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cosec</a:t>
                  </a:r>
                  <a:r>
                    <a:rPr lang="en-US" sz="1400" b="1" baseline="30000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 </a:t>
                  </a:r>
                  <a:r>
                    <a:rPr lang="en-US" sz="1400" b="1" dirty="0" smtClean="0">
                      <a:solidFill>
                        <a:prstClr val="white"/>
                      </a:solidFill>
                      <a:latin typeface="Symbol" pitchFamily="18" charset="2"/>
                    </a:rPr>
                    <a:t>q</a:t>
                  </a:r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sin</m:t>
                          </m:r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white"/>
                              </a:solidFill>
                              <a:latin typeface="Symbol" pitchFamily="18" charset="2"/>
                            </a:rPr>
                            <m:t>q</m:t>
                          </m:r>
                        </m:den>
                      </m:f>
                    </m:oMath>
                  </a14:m>
                  <a:endParaRPr lang="en-US" sz="14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3162" y="4018584"/>
                  <a:ext cx="1495922" cy="44576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816"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Group 140"/>
          <p:cNvGrpSpPr/>
          <p:nvPr/>
        </p:nvGrpSpPr>
        <p:grpSpPr>
          <a:xfrm>
            <a:off x="467430" y="2399315"/>
            <a:ext cx="1440946" cy="454935"/>
            <a:chOff x="3519894" y="3536331"/>
            <a:chExt cx="1230478" cy="454935"/>
          </a:xfrm>
        </p:grpSpPr>
        <p:sp>
          <p:nvSpPr>
            <p:cNvPr id="142" name="Rounded Rectangle 141"/>
            <p:cNvSpPr/>
            <p:nvPr/>
          </p:nvSpPr>
          <p:spPr>
            <a:xfrm>
              <a:off x="3563859" y="3536331"/>
              <a:ext cx="1041638" cy="43829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3519894" y="3544156"/>
                  <a:ext cx="1230478" cy="447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cot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s-ES" sz="1400" b="1" dirty="0">
                          <a:solidFill>
                            <a:prstClr val="white"/>
                          </a:solidFill>
                          <a:latin typeface="Symbol" panose="05050102010706020507" pitchFamily="18" charset="2"/>
                        </a:rPr>
                        <m:t>q</m:t>
                      </m:r>
                    </m:oMath>
                  </a14:m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b="1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cos</m:t>
                          </m:r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white"/>
                              </a:solidFill>
                              <a:latin typeface="Symbol" pitchFamily="18" charset="2"/>
                            </a:rPr>
                            <m:t>q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sin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ES" sz="1400" b="1" dirty="0">
                              <a:solidFill>
                                <a:prstClr val="white"/>
                              </a:solidFill>
                              <a:latin typeface="Symbol" panose="05050102010706020507" pitchFamily="18" charset="2"/>
                            </a:rPr>
                            <m:t>q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white"/>
                              </a:solidFill>
                              <a:latin typeface="Symbol" pitchFamily="18" charset="2"/>
                            </a:rPr>
                            <m:t> </m:t>
                          </m:r>
                        </m:den>
                      </m:f>
                    </m:oMath>
                  </a14:m>
                  <a:endParaRPr lang="en-US" sz="1400" b="1" dirty="0">
                    <a:solidFill>
                      <a:prstClr val="white"/>
                    </a:solidFill>
                    <a:latin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894" y="3544156"/>
                  <a:ext cx="1230478" cy="447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271" b="-41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Group 143"/>
          <p:cNvGrpSpPr/>
          <p:nvPr/>
        </p:nvGrpSpPr>
        <p:grpSpPr>
          <a:xfrm>
            <a:off x="294633" y="2429661"/>
            <a:ext cx="1728865" cy="325158"/>
            <a:chOff x="3485656" y="3526775"/>
            <a:chExt cx="1476344" cy="325158"/>
          </a:xfrm>
        </p:grpSpPr>
        <p:sp>
          <p:nvSpPr>
            <p:cNvPr id="145" name="Rounded Rectangle 144"/>
            <p:cNvSpPr/>
            <p:nvPr/>
          </p:nvSpPr>
          <p:spPr>
            <a:xfrm>
              <a:off x="3549628" y="3526775"/>
              <a:ext cx="1340015" cy="29936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485656" y="3544156"/>
              <a:ext cx="14763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77"/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1 –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cos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 =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sin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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4556654" y="2820565"/>
            <a:ext cx="17027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L.H.S = R.H.S 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4289428" y="2794583"/>
            <a:ext cx="383083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798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90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500"/>
                            </p:stCondLst>
                            <p:childTnLst>
                              <p:par>
                                <p:cTn id="30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500"/>
                            </p:stCondLst>
                            <p:childTnLst>
                              <p:par>
                                <p:cTn id="3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500"/>
                            </p:stCondLst>
                            <p:childTnLst>
                              <p:par>
                                <p:cTn id="3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500"/>
                            </p:stCondLst>
                            <p:childTnLst>
                              <p:par>
                                <p:cTn id="40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51" grpId="1" animBg="1"/>
      <p:bldP spid="149" grpId="0" animBg="1"/>
      <p:bldP spid="149" grpId="1" animBg="1"/>
      <p:bldP spid="148" grpId="0" animBg="1"/>
      <p:bldP spid="148" grpId="1" animBg="1"/>
      <p:bldP spid="147" grpId="0" animBg="1"/>
      <p:bldP spid="147" grpId="1" animBg="1"/>
      <p:bldP spid="137" grpId="0" animBg="1"/>
      <p:bldP spid="137" grpId="1" animBg="1"/>
      <p:bldP spid="136" grpId="0" animBg="1"/>
      <p:bldP spid="136" grpId="1" animBg="1"/>
      <p:bldP spid="132" grpId="0" animBg="1"/>
      <p:bldP spid="132" grpId="1" animBg="1"/>
      <p:bldP spid="26" grpId="0"/>
      <p:bldP spid="27" grpId="0"/>
      <p:bldP spid="28" grpId="0"/>
      <p:bldP spid="29" grpId="0"/>
      <p:bldP spid="32" grpId="0"/>
      <p:bldP spid="33" grpId="0" animBg="1"/>
      <p:bldP spid="35" grpId="0"/>
      <p:bldP spid="36" grpId="0"/>
      <p:bldP spid="37" grpId="0"/>
      <p:bldP spid="38" grpId="0"/>
      <p:bldP spid="39" grpId="0"/>
      <p:bldP spid="41" grpId="0" animBg="1"/>
      <p:bldP spid="42" grpId="0"/>
      <p:bldP spid="43" grpId="0"/>
      <p:bldP spid="44" grpId="0" animBg="1"/>
      <p:bldP spid="45" grpId="0"/>
      <p:bldP spid="46" grpId="0"/>
      <p:bldP spid="48" grpId="0"/>
      <p:bldP spid="49" grpId="0"/>
      <p:bldP spid="50" grpId="0" animBg="1"/>
      <p:bldP spid="51" grpId="0"/>
      <p:bldP spid="52" grpId="0"/>
      <p:bldP spid="54" grpId="0"/>
      <p:bldP spid="55" grpId="0"/>
      <p:bldP spid="56" grpId="0"/>
      <p:bldP spid="60" grpId="0"/>
      <p:bldP spid="64" grpId="0"/>
      <p:bldP spid="66" grpId="0"/>
      <p:bldP spid="67" grpId="0"/>
      <p:bldP spid="68" grpId="0"/>
      <p:bldP spid="72" grpId="0"/>
      <p:bldP spid="74" grpId="0"/>
      <p:bldP spid="75" grpId="0"/>
      <p:bldP spid="76" grpId="0"/>
      <p:bldP spid="79" grpId="0"/>
      <p:bldP spid="80" grpId="0"/>
      <p:bldP spid="81" grpId="0"/>
      <p:bldP spid="83" grpId="0"/>
      <p:bldP spid="84" grpId="0"/>
      <p:bldP spid="85" grpId="0"/>
      <p:bldP spid="87" grpId="0"/>
      <p:bldP spid="88" grpId="0"/>
      <p:bldP spid="89" grpId="0"/>
      <p:bldP spid="94" grpId="0" animBg="1"/>
      <p:bldP spid="95" grpId="0"/>
      <p:bldP spid="97" grpId="0"/>
      <p:bldP spid="102" grpId="0"/>
      <p:bldP spid="109" grpId="0"/>
      <p:bldP spid="113" grpId="0"/>
      <p:bldP spid="150" grpId="0"/>
      <p:bldP spid="1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Oval 26"/>
          <p:cNvSpPr>
            <a:spLocks noChangeArrowheads="1"/>
          </p:cNvSpPr>
          <p:nvPr/>
        </p:nvSpPr>
        <p:spPr bwMode="auto">
          <a:xfrm>
            <a:off x="2611951" y="2322684"/>
            <a:ext cx="1357807" cy="27859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1153901" y="978699"/>
            <a:ext cx="2484388" cy="532893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5607" y="417011"/>
            <a:ext cx="68026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1175" indent="-511175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Q.5)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Prove the following identities where the angles involved </a:t>
            </a:r>
            <a:endParaRPr lang="en-US" sz="1600" b="1" dirty="0" smtClean="0">
              <a:solidFill>
                <a:prstClr val="white"/>
              </a:solidFill>
              <a:latin typeface="Bookman Old Style"/>
            </a:endParaRPr>
          </a:p>
          <a:p>
            <a:pPr marL="511175" indent="-511175"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	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are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acute angles for which the expressions are defined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.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3845" y="216832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itchFamily="18" charset="0"/>
              </a:rPr>
              <a:t>EXERCISE  </a:t>
            </a:r>
            <a:r>
              <a:rPr lang="en-US" sz="1400" b="1" u="sng" dirty="0" smtClean="0">
                <a:solidFill>
                  <a:srgbClr val="00FFFF"/>
                </a:solidFill>
                <a:latin typeface="Bookman Old Style" pitchFamily="18" charset="0"/>
              </a:rPr>
              <a:t>8.4</a:t>
            </a:r>
            <a:endParaRPr lang="en-US" sz="14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grpSp>
        <p:nvGrpSpPr>
          <p:cNvPr id="4" name="Group 50"/>
          <p:cNvGrpSpPr/>
          <p:nvPr/>
        </p:nvGrpSpPr>
        <p:grpSpPr>
          <a:xfrm>
            <a:off x="691915" y="914537"/>
            <a:ext cx="4067970" cy="623581"/>
            <a:chOff x="484140" y="96841"/>
            <a:chExt cx="4071757" cy="624160"/>
          </a:xfrm>
        </p:grpSpPr>
        <p:sp>
          <p:nvSpPr>
            <p:cNvPr id="5" name="Rectangle 4"/>
            <p:cNvSpPr/>
            <p:nvPr/>
          </p:nvSpPr>
          <p:spPr>
            <a:xfrm>
              <a:off x="484140" y="224929"/>
              <a:ext cx="464019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(ii)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141155" y="96842"/>
              <a:ext cx="756038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cos A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1004490" y="420550"/>
              <a:ext cx="1058816" cy="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902664" y="382133"/>
              <a:ext cx="391818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1 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81262" y="369277"/>
              <a:ext cx="794545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sin A 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20530" y="382133"/>
              <a:ext cx="378982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+ 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95025" y="223799"/>
              <a:ext cx="449580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 + 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98407" y="96841"/>
              <a:ext cx="391818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1 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54407" y="96841"/>
              <a:ext cx="794545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sin A 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07134" y="96841"/>
              <a:ext cx="378982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+ 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2363450" y="420550"/>
              <a:ext cx="1013121" cy="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450246" y="349162"/>
              <a:ext cx="756038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cos A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25221" y="240591"/>
              <a:ext cx="396262" cy="3388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= 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600903" y="232153"/>
              <a:ext cx="954994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2 sec A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518996" y="1450863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Proof:</a:t>
            </a:r>
            <a:endParaRPr lang="en-US" sz="16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0654" y="1755673"/>
            <a:ext cx="7617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L.H.S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83527" y="1782582"/>
            <a:ext cx="395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14543" y="1656388"/>
            <a:ext cx="755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cos A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1537487" y="1961481"/>
            <a:ext cx="1254761" cy="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544649" y="1925806"/>
            <a:ext cx="11240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1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+ sin A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9142" y="1776201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+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074754" y="1667146"/>
            <a:ext cx="1194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1 + sin A 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078138" y="1961481"/>
            <a:ext cx="1254761" cy="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297882" y="1893532"/>
            <a:ext cx="755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cos A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83527" y="2412234"/>
            <a:ext cx="395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01842" y="2257266"/>
            <a:ext cx="7745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A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334538" y="2257266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+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69713" y="2257266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(1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872380" y="2257266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+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079017" y="2257266"/>
            <a:ext cx="949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A)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 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1550580" y="2581405"/>
            <a:ext cx="2421166" cy="38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586208" y="2545718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(1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138608" y="2545718"/>
            <a:ext cx="8595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A)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878117" y="2545718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+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53202" y="2510093"/>
            <a:ext cx="235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sym typeface="Symbol"/>
              </a:rPr>
              <a:t>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014417" y="2545718"/>
            <a:ext cx="755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cos A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83527" y="3064497"/>
            <a:ext cx="395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 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532164" y="3241324"/>
            <a:ext cx="32918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24681" y="2900039"/>
            <a:ext cx="7745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A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36755" y="2900039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+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528544" y="2900039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1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760801" y="2900039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+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951021" y="2900039"/>
            <a:ext cx="10005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2 sin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A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770940" y="2900039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+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977577" y="2900039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sin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A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975559" y="3209932"/>
            <a:ext cx="21419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(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1 + sin A) . 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 A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183527" y="3781405"/>
            <a:ext cx="395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 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1550306" y="3926783"/>
            <a:ext cx="32918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509327" y="3604395"/>
            <a:ext cx="8787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(sin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A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254405" y="3608439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+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534850" y="3600826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A)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94497" y="3616052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+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478971" y="3604395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1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951685" y="3889904"/>
            <a:ext cx="22493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(1 + sin A) . </a:t>
            </a:r>
            <a:r>
              <a:rPr lang="en-US" sz="1600" b="1" dirty="0" err="1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 A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 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751950" y="3612008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+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986060" y="3596782"/>
            <a:ext cx="930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2sin A 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 flipH="1" flipV="1">
            <a:off x="2545052" y="1821260"/>
            <a:ext cx="755005" cy="274547"/>
          </a:xfrm>
          <a:prstGeom prst="straightConnector1">
            <a:avLst/>
          </a:prstGeom>
          <a:ln>
            <a:solidFill>
              <a:srgbClr val="00FFFF"/>
            </a:solidFill>
            <a:headEnd type="arrow" w="med" len="med"/>
            <a:tailEnd type="arrow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712967" y="1878530"/>
            <a:ext cx="461293" cy="263075"/>
          </a:xfrm>
          <a:prstGeom prst="straightConnector1">
            <a:avLst/>
          </a:prstGeom>
          <a:ln>
            <a:solidFill>
              <a:srgbClr val="00FFFF"/>
            </a:solidFill>
            <a:headEnd type="arrow" w="med" len="med"/>
            <a:tailEnd type="arrow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608295" y="3197549"/>
            <a:ext cx="761295" cy="1587"/>
          </a:xfrm>
          <a:prstGeom prst="line">
            <a:avLst/>
          </a:prstGeom>
          <a:ln w="12700">
            <a:solidFill>
              <a:srgbClr val="00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3909357" y="3180709"/>
            <a:ext cx="761295" cy="1587"/>
          </a:xfrm>
          <a:prstGeom prst="line">
            <a:avLst/>
          </a:prstGeom>
          <a:ln w="12700">
            <a:solidFill>
              <a:srgbClr val="00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2874288" y="2257266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+ </a:t>
            </a:r>
            <a:endParaRPr lang="en-US" sz="1600" b="1" dirty="0">
              <a:solidFill>
                <a:prstClr val="white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5766004" y="1513885"/>
            <a:ext cx="2322919" cy="307777"/>
            <a:chOff x="3534503" y="3524060"/>
            <a:chExt cx="1630903" cy="307777"/>
          </a:xfrm>
        </p:grpSpPr>
        <p:sp>
          <p:nvSpPr>
            <p:cNvPr id="101" name="Rounded Rectangle 100"/>
            <p:cNvSpPr/>
            <p:nvPr/>
          </p:nvSpPr>
          <p:spPr>
            <a:xfrm>
              <a:off x="3549628" y="3526775"/>
              <a:ext cx="1540782" cy="29936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534503" y="3524060"/>
              <a:ext cx="16309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77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(a + b)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 = a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 + 2 </a:t>
              </a:r>
              <a:r>
                <a:rPr lang="en-US" sz="1400" b="1" dirty="0" err="1" smtClean="0">
                  <a:solidFill>
                    <a:prstClr val="white"/>
                  </a:solidFill>
                  <a:latin typeface="Bookman Old Style" pitchFamily="18" charset="0"/>
                </a:rPr>
                <a:t>ab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 + b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endParaRPr lang="en-US" sz="1400" b="1" baseline="30000" dirty="0">
                <a:solidFill>
                  <a:prstClr val="white"/>
                </a:solidFill>
              </a:endParaRPr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1183527" y="4387496"/>
            <a:ext cx="395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 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1578206" y="4569731"/>
            <a:ext cx="1943681" cy="1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066440" y="4254909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+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283835" y="4240107"/>
            <a:ext cx="930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2sin A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480680" y="4530628"/>
            <a:ext cx="2178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(1 + sin A) . </a:t>
            </a:r>
            <a:r>
              <a:rPr lang="en-US" sz="1600" b="1" dirty="0" err="1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 A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811851" y="4236538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2 </a:t>
            </a:r>
            <a:endParaRPr lang="en-US" sz="1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15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00"/>
                            </p:stCondLst>
                            <p:childTnLst>
                              <p:par>
                                <p:cTn id="3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9" grpId="1" animBg="1"/>
      <p:bldP spid="94" grpId="0" animBg="1"/>
      <p:bldP spid="94" grpId="1" animBg="1"/>
      <p:bldP spid="19" grpId="0"/>
      <p:bldP spid="20" grpId="0"/>
      <p:bldP spid="21" grpId="0"/>
      <p:bldP spid="22" grpId="0"/>
      <p:bldP spid="24" grpId="0"/>
      <p:bldP spid="27" grpId="0"/>
      <p:bldP spid="28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3" grpId="0"/>
      <p:bldP spid="44" grpId="0"/>
      <p:bldP spid="45" grpId="0"/>
      <p:bldP spid="47" grpId="0"/>
      <p:bldP spid="48" grpId="0"/>
      <p:bldP spid="49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9" grpId="0"/>
      <p:bldP spid="65" grpId="0"/>
      <p:bldP spid="68" grpId="0"/>
      <p:bldP spid="69" grpId="0"/>
      <p:bldP spid="70" grpId="0"/>
      <p:bldP spid="72" grpId="0"/>
      <p:bldP spid="73" grpId="0"/>
      <p:bldP spid="75" grpId="0"/>
      <p:bldP spid="81" grpId="0"/>
      <p:bldP spid="82" grpId="0"/>
      <p:bldP spid="108" grpId="0"/>
      <p:bldP spid="108" grpId="1"/>
      <p:bldP spid="103" grpId="0"/>
      <p:bldP spid="107" grpId="0"/>
      <p:bldP spid="110" grpId="0"/>
      <p:bldP spid="112" grpId="0"/>
      <p:bldP spid="118" grpId="0"/>
      <p:bldP spid="11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ounded Rectangle 219"/>
          <p:cNvSpPr/>
          <p:nvPr/>
        </p:nvSpPr>
        <p:spPr>
          <a:xfrm>
            <a:off x="3877836" y="1164399"/>
            <a:ext cx="986863" cy="273459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5607" y="506661"/>
            <a:ext cx="68026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1175" indent="-511175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Q.5)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Prove the following identities where the angles involved </a:t>
            </a:r>
            <a:endParaRPr lang="en-US" sz="1600" b="1" dirty="0" smtClean="0">
              <a:solidFill>
                <a:prstClr val="white"/>
              </a:solidFill>
              <a:latin typeface="Bookman Old Style"/>
            </a:endParaRPr>
          </a:p>
          <a:p>
            <a:pPr marL="511175" indent="-511175"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	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are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acute angles for which the expressions are defined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.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3845" y="26165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itchFamily="18" charset="0"/>
              </a:rPr>
              <a:t>EXERCISE  </a:t>
            </a:r>
            <a:r>
              <a:rPr lang="en-US" sz="1400" b="1" u="sng" dirty="0" smtClean="0">
                <a:solidFill>
                  <a:srgbClr val="00FFFF"/>
                </a:solidFill>
                <a:latin typeface="Bookman Old Style" pitchFamily="18" charset="0"/>
              </a:rPr>
              <a:t>8.4</a:t>
            </a:r>
            <a:endParaRPr lang="en-US" sz="14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grpSp>
        <p:nvGrpSpPr>
          <p:cNvPr id="4" name="Group 50"/>
          <p:cNvGrpSpPr/>
          <p:nvPr/>
        </p:nvGrpSpPr>
        <p:grpSpPr>
          <a:xfrm>
            <a:off x="625574" y="969747"/>
            <a:ext cx="4263657" cy="674113"/>
            <a:chOff x="484140" y="76727"/>
            <a:chExt cx="4267623" cy="674738"/>
          </a:xfrm>
        </p:grpSpPr>
        <p:sp>
          <p:nvSpPr>
            <p:cNvPr id="5" name="Rectangle 4"/>
            <p:cNvSpPr/>
            <p:nvPr/>
          </p:nvSpPr>
          <p:spPr>
            <a:xfrm>
              <a:off x="484140" y="224929"/>
              <a:ext cx="499317" cy="369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 smtClean="0">
                  <a:solidFill>
                    <a:prstClr val="white"/>
                  </a:solidFill>
                  <a:latin typeface="Bookman Old Style" pitchFamily="18" charset="0"/>
                </a:rPr>
                <a:t>(ii)</a:t>
              </a:r>
              <a:endParaRPr lang="en-US" sz="1798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121040" y="76727"/>
              <a:ext cx="8274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cos A</a:t>
              </a:r>
              <a:endParaRPr lang="en-US" sz="1798" b="1" dirty="0">
                <a:solidFill>
                  <a:prstClr val="white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1004490" y="420550"/>
              <a:ext cx="1058816" cy="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902664" y="38213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1 </a:t>
              </a:r>
              <a:endParaRPr lang="en-US" sz="1798" b="1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81262" y="369277"/>
              <a:ext cx="869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sin A </a:t>
              </a:r>
              <a:endParaRPr lang="en-US" sz="1798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20530" y="382133"/>
              <a:ext cx="4010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+ </a:t>
              </a:r>
              <a:endParaRPr lang="en-US" sz="1798" b="1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21442" y="223799"/>
              <a:ext cx="396747" cy="369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577"/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</a:rPr>
                <a:t> + </a:t>
              </a:r>
              <a:endParaRPr lang="en-US" sz="1798" b="1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98407" y="7672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1 </a:t>
              </a:r>
              <a:endParaRPr lang="en-US" sz="1798" b="1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54407" y="76727"/>
              <a:ext cx="869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sin A </a:t>
              </a:r>
              <a:endParaRPr lang="en-US" sz="1798" b="1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07134" y="76727"/>
              <a:ext cx="4010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+ </a:t>
              </a:r>
              <a:endParaRPr lang="en-US" sz="1798" b="1" dirty="0">
                <a:solidFill>
                  <a:prstClr val="white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2389527" y="420550"/>
              <a:ext cx="1081658" cy="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460303" y="369277"/>
              <a:ext cx="8274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cos A</a:t>
              </a:r>
              <a:endParaRPr lang="en-US" sz="1798" b="1" dirty="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25794" y="230534"/>
              <a:ext cx="396262" cy="3693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577"/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</a:rPr>
                <a:t>= </a:t>
              </a:r>
              <a:endParaRPr lang="en-US" sz="1798" b="1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01475" y="222095"/>
              <a:ext cx="10502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2 sec A</a:t>
              </a:r>
              <a:endParaRPr lang="en-US" sz="1798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518996" y="1547011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Proof:</a:t>
            </a:r>
            <a:endParaRPr lang="en-US" sz="16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6718" y="1783687"/>
            <a:ext cx="830677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L.H.S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346500" y="1787620"/>
            <a:ext cx="395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 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1838028" y="1969855"/>
            <a:ext cx="1943681" cy="1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750550" y="1963026"/>
            <a:ext cx="2178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(1 + sin A) . </a:t>
            </a:r>
            <a:r>
              <a:rPr lang="en-US" sz="1600" b="1" dirty="0" err="1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 A 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346500" y="2583929"/>
            <a:ext cx="395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 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1669516" y="2762354"/>
            <a:ext cx="1920240" cy="1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1760346" y="2431670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2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002625" y="2408831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(1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488346" y="2408831"/>
            <a:ext cx="8595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A)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227855" y="2408831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+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592353" y="2784759"/>
            <a:ext cx="2178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(1 + sin A) . </a:t>
            </a:r>
            <a:r>
              <a:rPr lang="en-US" sz="1600" b="1" dirty="0" err="1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 A 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111865" y="1678984"/>
            <a:ext cx="1471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2 + 2 sin A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 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 rot="10800000" flipV="1">
            <a:off x="2072715" y="2494838"/>
            <a:ext cx="1162705" cy="1827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10800000" flipV="1">
            <a:off x="1606876" y="2855873"/>
            <a:ext cx="1162705" cy="1827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1346500" y="3170462"/>
            <a:ext cx="395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806166" y="3043415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2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585396" y="3294143"/>
            <a:ext cx="755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cos A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flipV="1">
            <a:off x="1687396" y="3343499"/>
            <a:ext cx="5956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1346500" y="3643111"/>
            <a:ext cx="395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1639233" y="3636073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2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1844655" y="3619944"/>
            <a:ext cx="7473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sec A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764181" y="4249936"/>
            <a:ext cx="3693044" cy="61260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448455" y="4366032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grpSp>
        <p:nvGrpSpPr>
          <p:cNvPr id="206" name="Group 50"/>
          <p:cNvGrpSpPr/>
          <p:nvPr/>
        </p:nvGrpSpPr>
        <p:grpSpPr>
          <a:xfrm>
            <a:off x="759306" y="4270031"/>
            <a:ext cx="3697919" cy="578695"/>
            <a:chOff x="1009780" y="118506"/>
            <a:chExt cx="3701337" cy="579233"/>
          </a:xfrm>
        </p:grpSpPr>
        <p:sp>
          <p:nvSpPr>
            <p:cNvPr id="207" name="Rectangle 206"/>
            <p:cNvSpPr/>
            <p:nvPr/>
          </p:nvSpPr>
          <p:spPr>
            <a:xfrm>
              <a:off x="1228582" y="118507"/>
              <a:ext cx="756034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cos A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cxnSp>
          <p:nvCxnSpPr>
            <p:cNvPr id="208" name="Straight Connector 207"/>
            <p:cNvCxnSpPr/>
            <p:nvPr/>
          </p:nvCxnSpPr>
          <p:spPr>
            <a:xfrm flipV="1">
              <a:off x="1110742" y="420550"/>
              <a:ext cx="1005840" cy="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Rectangle 208"/>
            <p:cNvSpPr/>
            <p:nvPr/>
          </p:nvSpPr>
          <p:spPr>
            <a:xfrm>
              <a:off x="1009780" y="358870"/>
              <a:ext cx="391816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1 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465779" y="358870"/>
              <a:ext cx="794542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sin A 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205046" y="358870"/>
              <a:ext cx="378981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+ 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107178" y="235099"/>
              <a:ext cx="378981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+ 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2357489" y="118506"/>
              <a:ext cx="391816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1 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813489" y="118506"/>
              <a:ext cx="794542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sin A 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552758" y="118506"/>
              <a:ext cx="378981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+ 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cxnSp>
          <p:nvCxnSpPr>
            <p:cNvPr id="216" name="Straight Connector 215"/>
            <p:cNvCxnSpPr/>
            <p:nvPr/>
          </p:nvCxnSpPr>
          <p:spPr>
            <a:xfrm flipV="1">
              <a:off x="2424166" y="420550"/>
              <a:ext cx="1097280" cy="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Rectangle 216"/>
            <p:cNvSpPr/>
            <p:nvPr/>
          </p:nvSpPr>
          <p:spPr>
            <a:xfrm>
              <a:off x="2593645" y="358870"/>
              <a:ext cx="756034" cy="338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cos A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3541785" y="235099"/>
              <a:ext cx="396262" cy="3388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= 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756127" y="235099"/>
              <a:ext cx="954990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2 sec A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85" name="Rectangle 84"/>
          <p:cNvSpPr/>
          <p:nvPr/>
        </p:nvSpPr>
        <p:spPr>
          <a:xfrm>
            <a:off x="706631" y="3960901"/>
            <a:ext cx="17027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L.H.S = R.H.S 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39405" y="3924161"/>
            <a:ext cx="383083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798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51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animBg="1"/>
      <p:bldP spid="220" grpId="1" animBg="1"/>
      <p:bldP spid="96" grpId="0"/>
      <p:bldP spid="106" grpId="0"/>
      <p:bldP spid="109" grpId="0"/>
      <p:bldP spid="110" grpId="0"/>
      <p:bldP spid="111" grpId="0"/>
      <p:bldP spid="114" grpId="0"/>
      <p:bldP spid="137" grpId="0"/>
      <p:bldP spid="138" grpId="0"/>
      <p:bldP spid="139" grpId="0"/>
      <p:bldP spid="160" grpId="0"/>
      <p:bldP spid="161" grpId="0"/>
      <p:bldP spid="166" grpId="0"/>
      <p:bldP spid="204" grpId="0" animBg="1"/>
      <p:bldP spid="205" grpId="0"/>
      <p:bldP spid="85" grpId="0"/>
      <p:bldP spid="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val 26"/>
          <p:cNvSpPr>
            <a:spLocks noChangeArrowheads="1"/>
          </p:cNvSpPr>
          <p:nvPr/>
        </p:nvSpPr>
        <p:spPr bwMode="auto">
          <a:xfrm>
            <a:off x="5969040" y="1765377"/>
            <a:ext cx="665737" cy="23024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4774973" y="3604151"/>
            <a:ext cx="2241294" cy="326877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82998" y="3500099"/>
            <a:ext cx="2132515" cy="326877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2443318" y="1088330"/>
            <a:ext cx="1090111" cy="522244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73" name="Oval 26"/>
          <p:cNvSpPr>
            <a:spLocks noChangeArrowheads="1"/>
          </p:cNvSpPr>
          <p:nvPr/>
        </p:nvSpPr>
        <p:spPr bwMode="auto">
          <a:xfrm>
            <a:off x="2007664" y="2055812"/>
            <a:ext cx="665737" cy="23024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69" name="Oval 26"/>
          <p:cNvSpPr>
            <a:spLocks noChangeArrowheads="1"/>
          </p:cNvSpPr>
          <p:nvPr/>
        </p:nvSpPr>
        <p:spPr bwMode="auto">
          <a:xfrm>
            <a:off x="2196784" y="1757053"/>
            <a:ext cx="665737" cy="23024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68" name="Rounded Rectangle 367"/>
          <p:cNvSpPr/>
          <p:nvPr/>
        </p:nvSpPr>
        <p:spPr>
          <a:xfrm>
            <a:off x="1078295" y="1079998"/>
            <a:ext cx="1090111" cy="522244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5607" y="506661"/>
            <a:ext cx="68026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1175" indent="-511175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Q.5)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Prove the following identities where the angles involved </a:t>
            </a:r>
            <a:endParaRPr lang="en-US" sz="1600" b="1" dirty="0" smtClean="0">
              <a:solidFill>
                <a:prstClr val="white"/>
              </a:solidFill>
              <a:latin typeface="Bookman Old Style"/>
            </a:endParaRPr>
          </a:p>
          <a:p>
            <a:pPr marL="511175" indent="-511175"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	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are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acute angles for which the expressions are defined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.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3845" y="26165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itchFamily="18" charset="0"/>
              </a:rPr>
              <a:t>EXERCISE  </a:t>
            </a:r>
            <a:r>
              <a:rPr lang="en-US" sz="1400" b="1" u="sng" dirty="0" smtClean="0">
                <a:solidFill>
                  <a:srgbClr val="00FFFF"/>
                </a:solidFill>
                <a:latin typeface="Bookman Old Style" pitchFamily="18" charset="0"/>
              </a:rPr>
              <a:t>8.4</a:t>
            </a:r>
            <a:endParaRPr lang="en-US" sz="14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02390" y="1034561"/>
            <a:ext cx="2965315" cy="625957"/>
            <a:chOff x="664610" y="1329974"/>
            <a:chExt cx="2965315" cy="625957"/>
          </a:xfrm>
        </p:grpSpPr>
        <p:sp>
          <p:nvSpPr>
            <p:cNvPr id="85" name="TextBox 84"/>
            <p:cNvSpPr txBox="1"/>
            <p:nvPr/>
          </p:nvSpPr>
          <p:spPr>
            <a:xfrm>
              <a:off x="664610" y="1482015"/>
              <a:ext cx="514108" cy="338966"/>
            </a:xfrm>
            <a:prstGeom prst="rect">
              <a:avLst/>
            </a:prstGeom>
            <a:noFill/>
          </p:spPr>
          <p:txBody>
            <a:bodyPr wrap="none" lIns="91849" tIns="45924" rIns="91849" bIns="45924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(iv)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109426" y="1340911"/>
              <a:ext cx="3209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1178661" y="1654969"/>
              <a:ext cx="1043755" cy="159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296681" y="1329974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490086" y="1329974"/>
              <a:ext cx="747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sec A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332944" y="1617377"/>
              <a:ext cx="747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sec A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227248" y="148477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2528950" y="1654969"/>
              <a:ext cx="1013058" cy="159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2602314" y="1340911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sin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463407" y="1615863"/>
              <a:ext cx="3209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669287" y="161586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–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874591" y="1615863"/>
              <a:ext cx="7553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cos A</a:t>
              </a:r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518996" y="1557553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Proof:</a:t>
            </a:r>
            <a:endParaRPr lang="en-US" sz="16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68562" y="1848019"/>
            <a:ext cx="7617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L.H.S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379161" y="1842654"/>
            <a:ext cx="395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 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>
            <a:off x="1851779" y="2026839"/>
            <a:ext cx="1097280" cy="15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743777" y="1710985"/>
            <a:ext cx="1148897" cy="338966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 + sec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962443" y="1977886"/>
            <a:ext cx="748146" cy="338966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sec A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422193" y="2445569"/>
            <a:ext cx="308924" cy="338966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29" name="Left Bracket 128"/>
          <p:cNvSpPr/>
          <p:nvPr/>
        </p:nvSpPr>
        <p:spPr>
          <a:xfrm>
            <a:off x="1838911" y="2343142"/>
            <a:ext cx="125825" cy="566928"/>
          </a:xfrm>
          <a:prstGeom prst="leftBracket">
            <a:avLst>
              <a:gd name="adj" fmla="val 76811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797256" y="2409366"/>
            <a:ext cx="321748" cy="338966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968265" y="2414727"/>
            <a:ext cx="308924" cy="338966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cxnSp>
        <p:nvCxnSpPr>
          <p:cNvPr id="132" name="Straight Connector 131"/>
          <p:cNvCxnSpPr/>
          <p:nvPr/>
        </p:nvCxnSpPr>
        <p:spPr>
          <a:xfrm>
            <a:off x="2265445" y="2591473"/>
            <a:ext cx="75665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2422524" y="2291882"/>
            <a:ext cx="321748" cy="338966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216513" y="2551520"/>
            <a:ext cx="756161" cy="338966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cos A</a:t>
            </a:r>
          </a:p>
        </p:txBody>
      </p:sp>
      <p:sp>
        <p:nvSpPr>
          <p:cNvPr id="146" name="Left Bracket 145"/>
          <p:cNvSpPr/>
          <p:nvPr/>
        </p:nvSpPr>
        <p:spPr>
          <a:xfrm flipH="1">
            <a:off x="2956668" y="2343142"/>
            <a:ext cx="125825" cy="566928"/>
          </a:xfrm>
          <a:prstGeom prst="leftBracket">
            <a:avLst>
              <a:gd name="adj" fmla="val 76811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110115" y="2414727"/>
            <a:ext cx="297702" cy="338966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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8" name="Left Bracket 147"/>
          <p:cNvSpPr/>
          <p:nvPr/>
        </p:nvSpPr>
        <p:spPr>
          <a:xfrm>
            <a:off x="3415465" y="2343142"/>
            <a:ext cx="125825" cy="566928"/>
          </a:xfrm>
          <a:prstGeom prst="leftBracket">
            <a:avLst>
              <a:gd name="adj" fmla="val 76811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cxnSp>
        <p:nvCxnSpPr>
          <p:cNvPr id="149" name="Straight Connector 148"/>
          <p:cNvCxnSpPr/>
          <p:nvPr/>
        </p:nvCxnSpPr>
        <p:spPr>
          <a:xfrm>
            <a:off x="3478607" y="2589626"/>
            <a:ext cx="68786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662255" y="2286868"/>
            <a:ext cx="321748" cy="338966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3430580" y="2552907"/>
            <a:ext cx="756161" cy="338966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cos A</a:t>
            </a:r>
          </a:p>
        </p:txBody>
      </p:sp>
      <p:sp>
        <p:nvSpPr>
          <p:cNvPr id="152" name="Left Bracket 151"/>
          <p:cNvSpPr/>
          <p:nvPr/>
        </p:nvSpPr>
        <p:spPr>
          <a:xfrm flipH="1">
            <a:off x="4103373" y="2343142"/>
            <a:ext cx="125825" cy="566928"/>
          </a:xfrm>
          <a:prstGeom prst="leftBracket">
            <a:avLst>
              <a:gd name="adj" fmla="val 76811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849" tIns="45924" rIns="91849" bIns="45924"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422193" y="3088967"/>
            <a:ext cx="308924" cy="338966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154" name="Straight Connector 153"/>
          <p:cNvCxnSpPr/>
          <p:nvPr/>
        </p:nvCxnSpPr>
        <p:spPr>
          <a:xfrm>
            <a:off x="1822122" y="3266842"/>
            <a:ext cx="932855" cy="15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2558397" y="2931679"/>
            <a:ext cx="321748" cy="338966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2373722" y="2931679"/>
            <a:ext cx="308924" cy="338966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708008" y="2931679"/>
            <a:ext cx="756161" cy="338966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cos A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1910331" y="3221440"/>
            <a:ext cx="756161" cy="338966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cos A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2782123" y="3056893"/>
            <a:ext cx="297702" cy="338966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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>
            <a:off x="3091440" y="3275158"/>
            <a:ext cx="756656" cy="1196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3158033" y="2957626"/>
            <a:ext cx="756161" cy="338966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cos A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324542" y="3248098"/>
            <a:ext cx="321748" cy="338966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228" name="Straight Connector 227"/>
          <p:cNvCxnSpPr/>
          <p:nvPr/>
        </p:nvCxnSpPr>
        <p:spPr>
          <a:xfrm rot="10800000" flipV="1">
            <a:off x="1961103" y="3375499"/>
            <a:ext cx="637295" cy="107850"/>
          </a:xfrm>
          <a:prstGeom prst="line">
            <a:avLst/>
          </a:prstGeom>
          <a:ln w="19050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rot="10800000" flipV="1">
            <a:off x="3223582" y="3108252"/>
            <a:ext cx="637295" cy="107850"/>
          </a:xfrm>
          <a:prstGeom prst="line">
            <a:avLst/>
          </a:prstGeom>
          <a:ln w="19050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1422193" y="3502758"/>
            <a:ext cx="308924" cy="338966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1715668" y="3502758"/>
            <a:ext cx="321748" cy="338966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1945965" y="3502758"/>
            <a:ext cx="308924" cy="338966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2179990" y="3502758"/>
            <a:ext cx="756161" cy="338966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cos A</a:t>
            </a:r>
          </a:p>
        </p:txBody>
      </p:sp>
      <p:grpSp>
        <p:nvGrpSpPr>
          <p:cNvPr id="370" name="Group 369"/>
          <p:cNvGrpSpPr/>
          <p:nvPr/>
        </p:nvGrpSpPr>
        <p:grpSpPr>
          <a:xfrm>
            <a:off x="4128399" y="1349056"/>
            <a:ext cx="1501633" cy="450566"/>
            <a:chOff x="3502734" y="3524060"/>
            <a:chExt cx="1282301" cy="450566"/>
          </a:xfrm>
        </p:grpSpPr>
        <p:sp>
          <p:nvSpPr>
            <p:cNvPr id="371" name="Rounded Rectangle 370"/>
            <p:cNvSpPr/>
            <p:nvPr/>
          </p:nvSpPr>
          <p:spPr>
            <a:xfrm>
              <a:off x="3563859" y="3536331"/>
              <a:ext cx="1041638" cy="43829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TextBox 371"/>
                <p:cNvSpPr txBox="1"/>
                <p:nvPr/>
              </p:nvSpPr>
              <p:spPr>
                <a:xfrm>
                  <a:off x="3502734" y="3524060"/>
                  <a:ext cx="1282301" cy="4428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sec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s-ES" sz="1400" b="1" dirty="0">
                          <a:solidFill>
                            <a:prstClr val="white"/>
                          </a:solidFill>
                          <a:latin typeface="Symbol" panose="05050102010706020507" pitchFamily="18" charset="2"/>
                        </a:rPr>
                        <m:t>q</m:t>
                      </m:r>
                    </m:oMath>
                  </a14:m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b="1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cos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ES" sz="1400" b="1" dirty="0">
                              <a:solidFill>
                                <a:prstClr val="white"/>
                              </a:solidFill>
                              <a:latin typeface="Symbol" panose="05050102010706020507" pitchFamily="18" charset="2"/>
                            </a:rPr>
                            <m:t>q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white"/>
                              </a:solidFill>
                              <a:latin typeface="Symbol" pitchFamily="18" charset="2"/>
                            </a:rPr>
                            <m:t> </m:t>
                          </m:r>
                        </m:den>
                      </m:f>
                    </m:oMath>
                  </a14:m>
                  <a:endParaRPr lang="en-US" sz="1400" b="1" dirty="0">
                    <a:solidFill>
                      <a:prstClr val="white"/>
                    </a:solidFill>
                    <a:latin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72" name="TextBox 3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2734" y="3524060"/>
                  <a:ext cx="1282301" cy="44281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10" b="-27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Rectangle 58"/>
          <p:cNvSpPr/>
          <p:nvPr/>
        </p:nvSpPr>
        <p:spPr>
          <a:xfrm>
            <a:off x="763154" y="3495958"/>
            <a:ext cx="7617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L.H.S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58786" y="3465948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4404373" y="1271633"/>
            <a:ext cx="0" cy="26578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865354" y="1848019"/>
            <a:ext cx="7906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R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.H.S</a:t>
            </a:r>
            <a:endParaRPr lang="en-US" sz="1600" b="1" dirty="0">
              <a:solidFill>
                <a:prstClr val="white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557292" y="1705718"/>
            <a:ext cx="1402677" cy="613506"/>
            <a:chOff x="5165417" y="1705718"/>
            <a:chExt cx="1402677" cy="613506"/>
          </a:xfrm>
        </p:grpSpPr>
        <p:sp>
          <p:nvSpPr>
            <p:cNvPr id="65" name="TextBox 64"/>
            <p:cNvSpPr txBox="1"/>
            <p:nvPr/>
          </p:nvSpPr>
          <p:spPr>
            <a:xfrm>
              <a:off x="5165417" y="1849580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540483" y="1705718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sin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401576" y="1980670"/>
              <a:ext cx="3209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07456" y="198067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–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812760" y="1980670"/>
              <a:ext cx="7553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cos A</a:t>
              </a: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5516962" y="2018059"/>
              <a:ext cx="1013058" cy="159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5544076" y="2477143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812267" y="2333281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 – cos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803985" y="2608233"/>
            <a:ext cx="1166518" cy="338554"/>
            <a:chOff x="5803985" y="2608233"/>
            <a:chExt cx="1166518" cy="338554"/>
          </a:xfrm>
        </p:grpSpPr>
        <p:sp>
          <p:nvSpPr>
            <p:cNvPr id="78" name="TextBox 77"/>
            <p:cNvSpPr txBox="1"/>
            <p:nvPr/>
          </p:nvSpPr>
          <p:spPr>
            <a:xfrm>
              <a:off x="5803985" y="2608233"/>
              <a:ext cx="3209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009865" y="260823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–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215169" y="2608233"/>
              <a:ext cx="7553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cos A</a:t>
              </a:r>
            </a:p>
          </p:txBody>
        </p:sp>
      </p:grpSp>
      <p:cxnSp>
        <p:nvCxnSpPr>
          <p:cNvPr id="81" name="Straight Connector 80"/>
          <p:cNvCxnSpPr/>
          <p:nvPr/>
        </p:nvCxnSpPr>
        <p:spPr>
          <a:xfrm>
            <a:off x="5895621" y="2645622"/>
            <a:ext cx="1013058" cy="15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542101" y="306891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810292" y="2925056"/>
            <a:ext cx="2416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(1 – 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baseline="30000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A) (1 + 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A)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24510" y="3200008"/>
            <a:ext cx="1166518" cy="338554"/>
            <a:chOff x="6324510" y="3200008"/>
            <a:chExt cx="1166518" cy="338554"/>
          </a:xfrm>
        </p:grpSpPr>
        <p:sp>
          <p:nvSpPr>
            <p:cNvPr id="84" name="TextBox 83"/>
            <p:cNvSpPr txBox="1"/>
            <p:nvPr/>
          </p:nvSpPr>
          <p:spPr>
            <a:xfrm>
              <a:off x="6324510" y="3200008"/>
              <a:ext cx="3209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530390" y="320000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–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35694" y="3200008"/>
              <a:ext cx="7553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cos A</a:t>
              </a:r>
            </a:p>
          </p:txBody>
        </p:sp>
      </p:grpSp>
      <p:cxnSp>
        <p:nvCxnSpPr>
          <p:cNvPr id="88" name="Straight Connector 87"/>
          <p:cNvCxnSpPr/>
          <p:nvPr/>
        </p:nvCxnSpPr>
        <p:spPr>
          <a:xfrm>
            <a:off x="5894086" y="3237397"/>
            <a:ext cx="2223429" cy="15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526223" y="359094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798455" y="3595571"/>
            <a:ext cx="1287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(1 + 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A)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430321" y="356778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753475" y="3596735"/>
            <a:ext cx="7906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R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.H.S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 rot="10800000" flipV="1">
            <a:off x="6468957" y="3316012"/>
            <a:ext cx="939455" cy="107850"/>
          </a:xfrm>
          <a:prstGeom prst="line">
            <a:avLst/>
          </a:prstGeom>
          <a:ln w="19050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10800000" flipV="1">
            <a:off x="5932422" y="3035042"/>
            <a:ext cx="939455" cy="107850"/>
          </a:xfrm>
          <a:prstGeom prst="line">
            <a:avLst/>
          </a:prstGeom>
          <a:ln w="19050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451124" y="3851018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20483" y="3866103"/>
            <a:ext cx="7617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L.H.S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586010" y="3850606"/>
            <a:ext cx="308924" cy="338966"/>
          </a:xfrm>
          <a:prstGeom prst="rect">
            <a:avLst/>
          </a:prstGeom>
          <a:noFill/>
        </p:spPr>
        <p:txBody>
          <a:bodyPr wrap="none" lIns="91849" tIns="45924" rIns="91849" bIns="45924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1939270" y="3850606"/>
            <a:ext cx="7906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R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.H.S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46820" y="4279375"/>
            <a:ext cx="447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i.e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871049" y="4166899"/>
            <a:ext cx="2520499" cy="625957"/>
            <a:chOff x="1109426" y="1329974"/>
            <a:chExt cx="2520499" cy="625957"/>
          </a:xfrm>
        </p:grpSpPr>
        <p:sp>
          <p:nvSpPr>
            <p:cNvPr id="137" name="TextBox 136"/>
            <p:cNvSpPr txBox="1"/>
            <p:nvPr/>
          </p:nvSpPr>
          <p:spPr>
            <a:xfrm>
              <a:off x="1109426" y="1340911"/>
              <a:ext cx="3209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138" name="Straight Connector 137"/>
            <p:cNvCxnSpPr/>
            <p:nvPr/>
          </p:nvCxnSpPr>
          <p:spPr>
            <a:xfrm>
              <a:off x="1178661" y="1654969"/>
              <a:ext cx="1043755" cy="159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1296681" y="1329974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490086" y="1329974"/>
              <a:ext cx="747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sec A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332944" y="1617377"/>
              <a:ext cx="747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sec A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227248" y="148477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</a:p>
          </p:txBody>
        </p:sp>
        <p:cxnSp>
          <p:nvCxnSpPr>
            <p:cNvPr id="143" name="Straight Connector 142"/>
            <p:cNvCxnSpPr/>
            <p:nvPr/>
          </p:nvCxnSpPr>
          <p:spPr>
            <a:xfrm>
              <a:off x="2528950" y="1654969"/>
              <a:ext cx="1013058" cy="159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2602314" y="1340911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sin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463407" y="1615863"/>
              <a:ext cx="3209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669287" y="161586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–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2874591" y="1615863"/>
              <a:ext cx="7553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cos A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6570572" y="1194977"/>
            <a:ext cx="1750790" cy="329769"/>
            <a:chOff x="3634055" y="3577525"/>
            <a:chExt cx="920209" cy="329769"/>
          </a:xfrm>
        </p:grpSpPr>
        <p:sp>
          <p:nvSpPr>
            <p:cNvPr id="171" name="Rounded Rectangle 170"/>
            <p:cNvSpPr/>
            <p:nvPr/>
          </p:nvSpPr>
          <p:spPr>
            <a:xfrm>
              <a:off x="3634055" y="3577525"/>
              <a:ext cx="865089" cy="32929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641114" y="3599517"/>
              <a:ext cx="913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1 – cos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latin typeface="Symbol" pitchFamily="18" charset="2"/>
                </a:rPr>
                <a:t>q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 = sin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latin typeface="Symbol" pitchFamily="18" charset="2"/>
                </a:rPr>
                <a:t>q</a:t>
              </a:r>
              <a:endParaRPr lang="en-US" sz="1400" b="1" dirty="0">
                <a:solidFill>
                  <a:prstClr val="white"/>
                </a:solidFill>
                <a:latin typeface="Symbol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310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500"/>
                            </p:stCondLst>
                            <p:childTnLst>
                              <p:par>
                                <p:cTn id="3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000"/>
                            </p:stCondLst>
                            <p:childTnLst>
                              <p:par>
                                <p:cTn id="36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500"/>
                            </p:stCondLst>
                            <p:childTnLst>
                              <p:par>
                                <p:cTn id="38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  <p:bldP spid="173" grpId="1" animBg="1"/>
      <p:bldP spid="118" grpId="0" animBg="1"/>
      <p:bldP spid="118" grpId="1" animBg="1"/>
      <p:bldP spid="116" grpId="0" animBg="1"/>
      <p:bldP spid="116" grpId="1" animBg="1"/>
      <p:bldP spid="73" grpId="0" animBg="1"/>
      <p:bldP spid="73" grpId="1" animBg="1"/>
      <p:bldP spid="373" grpId="0" animBg="1"/>
      <p:bldP spid="373" grpId="1" animBg="1"/>
      <p:bldP spid="369" grpId="0" animBg="1"/>
      <p:bldP spid="369" grpId="1" animBg="1"/>
      <p:bldP spid="368" grpId="0" animBg="1"/>
      <p:bldP spid="368" grpId="1" animBg="1"/>
      <p:bldP spid="108" grpId="0"/>
      <p:bldP spid="112" grpId="0"/>
      <p:bldP spid="113" grpId="0"/>
      <p:bldP spid="123" grpId="0"/>
      <p:bldP spid="127" grpId="0"/>
      <p:bldP spid="128" grpId="0"/>
      <p:bldP spid="129" grpId="0" animBg="1"/>
      <p:bldP spid="130" grpId="0"/>
      <p:bldP spid="131" grpId="0"/>
      <p:bldP spid="134" grpId="0"/>
      <p:bldP spid="145" grpId="0"/>
      <p:bldP spid="146" grpId="0" animBg="1"/>
      <p:bldP spid="147" grpId="0"/>
      <p:bldP spid="148" grpId="0" animBg="1"/>
      <p:bldP spid="150" grpId="0"/>
      <p:bldP spid="151" grpId="0"/>
      <p:bldP spid="152" grpId="0" animBg="1"/>
      <p:bldP spid="153" grpId="0"/>
      <p:bldP spid="155" grpId="0"/>
      <p:bldP spid="156" grpId="0"/>
      <p:bldP spid="157" grpId="0"/>
      <p:bldP spid="158" grpId="0"/>
      <p:bldP spid="159" grpId="0"/>
      <p:bldP spid="165" grpId="0"/>
      <p:bldP spid="167" grpId="0"/>
      <p:bldP spid="232" grpId="0"/>
      <p:bldP spid="233" grpId="0"/>
      <p:bldP spid="234" grpId="0"/>
      <p:bldP spid="235" grpId="0"/>
      <p:bldP spid="59" grpId="0"/>
      <p:bldP spid="60" grpId="0"/>
      <p:bldP spid="62" grpId="0"/>
      <p:bldP spid="76" grpId="0"/>
      <p:bldP spid="77" grpId="0"/>
      <p:bldP spid="82" grpId="0"/>
      <p:bldP spid="83" grpId="0"/>
      <p:bldP spid="106" grpId="0"/>
      <p:bldP spid="109" grpId="0"/>
      <p:bldP spid="110" grpId="0"/>
      <p:bldP spid="111" grpId="0"/>
      <p:bldP spid="119" grpId="0"/>
      <p:bldP spid="120" grpId="0"/>
      <p:bldP spid="121" grpId="0"/>
      <p:bldP spid="122" grpId="0"/>
      <p:bldP spid="1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/>
          <p:cNvSpPr/>
          <p:nvPr/>
        </p:nvSpPr>
        <p:spPr>
          <a:xfrm>
            <a:off x="4528592" y="3258319"/>
            <a:ext cx="2686551" cy="585667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3048997" y="1242078"/>
            <a:ext cx="655218" cy="228094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5414154" y="2007177"/>
            <a:ext cx="661908" cy="534033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1113417" y="1071203"/>
            <a:ext cx="1728216" cy="512854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5607" y="506661"/>
            <a:ext cx="68026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1175" indent="-511175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Q.5)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Prove the following identities where the angles involved </a:t>
            </a:r>
            <a:endParaRPr lang="en-US" sz="1600" b="1" dirty="0" smtClean="0">
              <a:solidFill>
                <a:prstClr val="white"/>
              </a:solidFill>
              <a:latin typeface="Bookman Old Style"/>
            </a:endParaRPr>
          </a:p>
          <a:p>
            <a:pPr marL="511175" indent="-511175"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	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are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acute angles for which the expressions are defined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.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3845" y="241561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itchFamily="18" charset="0"/>
              </a:rPr>
              <a:t>EXERCISE  </a:t>
            </a:r>
            <a:r>
              <a:rPr lang="en-US" sz="1400" b="1" u="sng" dirty="0" smtClean="0">
                <a:solidFill>
                  <a:srgbClr val="00FFFF"/>
                </a:solidFill>
                <a:latin typeface="Bookman Old Style" pitchFamily="18" charset="0"/>
              </a:rPr>
              <a:t>8.4</a:t>
            </a:r>
            <a:endParaRPr lang="en-US" sz="14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51030" y="1006116"/>
            <a:ext cx="3169202" cy="627993"/>
            <a:chOff x="1476115" y="1694201"/>
            <a:chExt cx="3169202" cy="627993"/>
          </a:xfrm>
        </p:grpSpPr>
        <p:sp>
          <p:nvSpPr>
            <p:cNvPr id="4" name="Rectangle 3"/>
            <p:cNvSpPr/>
            <p:nvPr/>
          </p:nvSpPr>
          <p:spPr>
            <a:xfrm>
              <a:off x="1476115" y="1840197"/>
              <a:ext cx="58702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(vii)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Group 14"/>
            <p:cNvGrpSpPr/>
            <p:nvPr/>
          </p:nvGrpSpPr>
          <p:grpSpPr>
            <a:xfrm>
              <a:off x="2001827" y="1694201"/>
              <a:ext cx="1801895" cy="627993"/>
              <a:chOff x="883920" y="120344"/>
              <a:chExt cx="1803563" cy="628574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65652" y="442807"/>
                <a:ext cx="1606776" cy="2237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ectangle 6"/>
              <p:cNvSpPr/>
              <p:nvPr/>
            </p:nvSpPr>
            <p:spPr>
              <a:xfrm>
                <a:off x="964211" y="120344"/>
                <a:ext cx="683833" cy="338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600" b="1" dirty="0">
                    <a:solidFill>
                      <a:prstClr val="white"/>
                    </a:solidFill>
                    <a:latin typeface="Bookman Old Style"/>
                  </a:rPr>
                  <a:t>sin </a:t>
                </a:r>
                <a:r>
                  <a:rPr lang="en-US" sz="1600" b="1" dirty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</a:t>
                </a:r>
                <a:endParaRPr lang="en-US" sz="16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74452" y="120344"/>
                <a:ext cx="358121" cy="338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600" b="1" dirty="0">
                    <a:solidFill>
                      <a:prstClr val="white"/>
                    </a:solidFill>
                    <a:latin typeface="Bookman Old Style" pitchFamily="18" charset="0"/>
                  </a:rPr>
                  <a:t>– 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777418" y="120344"/>
                <a:ext cx="910065" cy="338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600" b="1" dirty="0" smtClean="0">
                    <a:solidFill>
                      <a:prstClr val="white"/>
                    </a:solidFill>
                    <a:latin typeface="Bookman Old Style"/>
                  </a:rPr>
                  <a:t>2 sin</a:t>
                </a:r>
                <a:r>
                  <a:rPr lang="en-US" sz="1600" b="1" baseline="30000" dirty="0" smtClean="0">
                    <a:solidFill>
                      <a:prstClr val="white"/>
                    </a:solidFill>
                    <a:latin typeface="Bookman Old Style"/>
                  </a:rPr>
                  <a:t>3</a:t>
                </a:r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</a:t>
                </a:r>
                <a:endParaRPr lang="en-US" sz="16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83920" y="410051"/>
                <a:ext cx="871557" cy="338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600" b="1" dirty="0" smtClean="0">
                    <a:solidFill>
                      <a:prstClr val="white"/>
                    </a:solidFill>
                    <a:latin typeface="Bookman Old Style"/>
                  </a:rPr>
                  <a:t>2cos</a:t>
                </a:r>
                <a:r>
                  <a:rPr lang="en-US" sz="1600" b="1" baseline="30000" dirty="0" smtClean="0">
                    <a:solidFill>
                      <a:prstClr val="white"/>
                    </a:solidFill>
                    <a:latin typeface="Bookman Old Style"/>
                  </a:rPr>
                  <a:t>3</a:t>
                </a:r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</a:t>
                </a:r>
                <a:endParaRPr lang="en-US" sz="16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675344" y="410051"/>
                <a:ext cx="322103" cy="338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3577"/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 – 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929496" y="410051"/>
                <a:ext cx="715922" cy="338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600" b="1" dirty="0">
                    <a:solidFill>
                      <a:prstClr val="white"/>
                    </a:solidFill>
                    <a:latin typeface="Bookman Old Style"/>
                  </a:rPr>
                  <a:t>cos </a:t>
                </a:r>
                <a:r>
                  <a:rPr lang="en-US" sz="1600" b="1" dirty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</a:t>
                </a:r>
                <a:endParaRPr lang="en-US" sz="16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3648787" y="1849053"/>
              <a:ext cx="39589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= 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30057" y="1857882"/>
              <a:ext cx="7152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tan </a:t>
              </a:r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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18996" y="1544945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Proof:</a:t>
            </a:r>
            <a:endParaRPr lang="en-US" sz="16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5029" y="1813895"/>
            <a:ext cx="7617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L.H.S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16932" y="1813895"/>
            <a:ext cx="395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08390" y="1672027"/>
            <a:ext cx="16514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2 sin</a:t>
            </a:r>
            <a:r>
              <a:rPr lang="en-US" sz="1600" b="1" baseline="30000" dirty="0">
                <a:solidFill>
                  <a:prstClr val="white"/>
                </a:solidFill>
                <a:latin typeface="Bookman Old Style"/>
              </a:rPr>
              <a:t>3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75920" y="1941118"/>
            <a:ext cx="2551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566873" y="1984214"/>
            <a:ext cx="1631550" cy="38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216932" y="2542050"/>
            <a:ext cx="395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 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570500" y="2706918"/>
            <a:ext cx="19202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527398" y="2372688"/>
            <a:ext cx="683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05721" y="2372688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(1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357209" y="2372688"/>
            <a:ext cx="3577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–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554109" y="2372688"/>
            <a:ext cx="9749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2 sin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)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85474" y="2682872"/>
            <a:ext cx="7152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cos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42706" y="2678404"/>
            <a:ext cx="3577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–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092337" y="2690599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1)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216932" y="3324510"/>
            <a:ext cx="395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 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1579627" y="3495052"/>
            <a:ext cx="259218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880756" y="3188465"/>
            <a:ext cx="683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16230" y="3182290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(1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815343" y="3180852"/>
            <a:ext cx="3577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–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012242" y="3177044"/>
            <a:ext cx="9749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2 sin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)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525602" y="3480282"/>
            <a:ext cx="7152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cos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49899" y="3480282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[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244040" y="3494168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2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91937" y="3504926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(1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597616" y="3483410"/>
            <a:ext cx="3577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– 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761364" y="3483410"/>
            <a:ext cx="4523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1]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216932" y="4071811"/>
            <a:ext cx="395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10465" y="3932274"/>
            <a:ext cx="683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73363" y="3932274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(1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82001" y="3932274"/>
            <a:ext cx="3577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– 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878901" y="3932274"/>
            <a:ext cx="9749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2 sin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)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1639055" y="4250942"/>
            <a:ext cx="23774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569414" y="4221013"/>
            <a:ext cx="7152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cos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178501" y="4221013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(2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468273" y="4221013"/>
            <a:ext cx="3577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– 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692691" y="4221013"/>
            <a:ext cx="9092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2 sin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502218" y="4221013"/>
            <a:ext cx="3577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– 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676725" y="4221013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1)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016786" y="1441878"/>
            <a:ext cx="395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336513" y="1261419"/>
            <a:ext cx="683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933887" y="1255244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(1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223475" y="1253806"/>
            <a:ext cx="3577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– 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420374" y="1269032"/>
            <a:ext cx="9749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2 sin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)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5425074" y="1608659"/>
            <a:ext cx="192227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352476" y="1590974"/>
            <a:ext cx="7152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cos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962151" y="1572388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(1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251739" y="1570951"/>
            <a:ext cx="3577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– 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448638" y="1586177"/>
            <a:ext cx="9749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2 sin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)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rot="10800000" flipV="1">
            <a:off x="6117413" y="1671314"/>
            <a:ext cx="1095804" cy="194290"/>
          </a:xfrm>
          <a:prstGeom prst="line">
            <a:avLst/>
          </a:prstGeom>
          <a:ln w="190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10800000" flipV="1">
            <a:off x="6063462" y="1344584"/>
            <a:ext cx="1095804" cy="194290"/>
          </a:xfrm>
          <a:prstGeom prst="line">
            <a:avLst/>
          </a:prstGeom>
          <a:ln w="190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5016786" y="2091295"/>
            <a:ext cx="395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 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5453001" y="2275919"/>
            <a:ext cx="577748" cy="14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5401865" y="1941169"/>
            <a:ext cx="683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384373" y="2246718"/>
            <a:ext cx="7152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cos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016786" y="2586973"/>
            <a:ext cx="395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334169" y="2586973"/>
            <a:ext cx="7152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tan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502683" y="1957612"/>
            <a:ext cx="17155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2 cos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/>
              </a:rPr>
              <a:t>3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 </a:t>
            </a:r>
            <a:r>
              <a:rPr lang="en-US" sz="1600" b="1" dirty="0" err="1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104893" y="2681999"/>
            <a:ext cx="9364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(2cos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4247389" y="1279608"/>
            <a:ext cx="0" cy="346037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706831" y="3494168"/>
            <a:ext cx="10118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 – sin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)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424203" y="2899713"/>
            <a:ext cx="16321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L.H.S = R.H.S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197918" y="2878197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4541766" y="3235500"/>
            <a:ext cx="2643490" cy="658445"/>
            <a:chOff x="2001827" y="1694201"/>
            <a:chExt cx="2643490" cy="658445"/>
          </a:xfrm>
        </p:grpSpPr>
        <p:grpSp>
          <p:nvGrpSpPr>
            <p:cNvPr id="119" name="Group 14"/>
            <p:cNvGrpSpPr/>
            <p:nvPr/>
          </p:nvGrpSpPr>
          <p:grpSpPr>
            <a:xfrm>
              <a:off x="2001827" y="1694201"/>
              <a:ext cx="1730685" cy="658445"/>
              <a:chOff x="883920" y="120344"/>
              <a:chExt cx="1732287" cy="659054"/>
            </a:xfrm>
          </p:grpSpPr>
          <p:cxnSp>
            <p:nvCxnSpPr>
              <p:cNvPr id="122" name="Straight Connector 121"/>
              <p:cNvCxnSpPr/>
              <p:nvPr/>
            </p:nvCxnSpPr>
            <p:spPr>
              <a:xfrm>
                <a:off x="973605" y="442807"/>
                <a:ext cx="1590867" cy="2237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964211" y="125447"/>
                <a:ext cx="683833" cy="338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600" b="1" dirty="0">
                    <a:solidFill>
                      <a:prstClr val="white"/>
                    </a:solidFill>
                    <a:latin typeface="Bookman Old Style"/>
                  </a:rPr>
                  <a:t>sin </a:t>
                </a:r>
                <a:r>
                  <a:rPr lang="en-US" sz="1600" b="1" dirty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</a:t>
                </a:r>
                <a:endParaRPr lang="en-US" sz="16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574452" y="120344"/>
                <a:ext cx="358121" cy="338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600" b="1" dirty="0">
                    <a:solidFill>
                      <a:prstClr val="white"/>
                    </a:solidFill>
                    <a:latin typeface="Bookman Old Style" pitchFamily="18" charset="0"/>
                  </a:rPr>
                  <a:t>– 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1757944" y="120344"/>
                <a:ext cx="839467" cy="338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600" b="1" dirty="0" smtClean="0">
                    <a:solidFill>
                      <a:prstClr val="white"/>
                    </a:solidFill>
                    <a:latin typeface="Bookman Old Style"/>
                  </a:rPr>
                  <a:t>2sin</a:t>
                </a:r>
                <a:r>
                  <a:rPr lang="en-US" sz="1600" b="1" baseline="30000" dirty="0" smtClean="0">
                    <a:solidFill>
                      <a:prstClr val="white"/>
                    </a:solidFill>
                    <a:latin typeface="Bookman Old Style"/>
                  </a:rPr>
                  <a:t>3</a:t>
                </a:r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</a:t>
                </a:r>
                <a:endParaRPr lang="en-US" sz="16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883920" y="440531"/>
                <a:ext cx="871557" cy="338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600" b="1" dirty="0" smtClean="0">
                    <a:solidFill>
                      <a:prstClr val="white"/>
                    </a:solidFill>
                    <a:latin typeface="Bookman Old Style"/>
                  </a:rPr>
                  <a:t>2cos</a:t>
                </a:r>
                <a:r>
                  <a:rPr lang="en-US" sz="1600" b="1" baseline="30000" dirty="0" smtClean="0">
                    <a:solidFill>
                      <a:prstClr val="white"/>
                    </a:solidFill>
                    <a:latin typeface="Bookman Old Style"/>
                  </a:rPr>
                  <a:t>3</a:t>
                </a:r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</a:t>
                </a:r>
                <a:endParaRPr lang="en-US" sz="16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675344" y="421719"/>
                <a:ext cx="322103" cy="338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3577"/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 – 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1900285" y="410051"/>
                <a:ext cx="715922" cy="338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600" b="1" dirty="0">
                    <a:solidFill>
                      <a:prstClr val="white"/>
                    </a:solidFill>
                    <a:latin typeface="Bookman Old Style"/>
                  </a:rPr>
                  <a:t>cos </a:t>
                </a:r>
                <a:r>
                  <a:rPr lang="en-US" sz="1600" b="1" dirty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</a:t>
                </a:r>
                <a:endParaRPr lang="en-US" sz="16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0" name="Rectangle 119"/>
            <p:cNvSpPr/>
            <p:nvPr/>
          </p:nvSpPr>
          <p:spPr>
            <a:xfrm>
              <a:off x="3648787" y="1849053"/>
              <a:ext cx="39589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= 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930057" y="1857882"/>
              <a:ext cx="7152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tan </a:t>
              </a:r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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29" name="Rectangle 128"/>
          <p:cNvSpPr/>
          <p:nvPr/>
        </p:nvSpPr>
        <p:spPr>
          <a:xfrm>
            <a:off x="4207443" y="3340734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 rot="10800000" flipV="1">
            <a:off x="2310913" y="4530992"/>
            <a:ext cx="206271" cy="0"/>
          </a:xfrm>
          <a:prstGeom prst="line">
            <a:avLst/>
          </a:prstGeom>
          <a:ln w="12700">
            <a:solidFill>
              <a:srgbClr val="00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10800000" flipV="1">
            <a:off x="3548561" y="4530992"/>
            <a:ext cx="370627" cy="0"/>
          </a:xfrm>
          <a:prstGeom prst="line">
            <a:avLst/>
          </a:prstGeom>
          <a:ln w="12700">
            <a:solidFill>
              <a:srgbClr val="00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6399231" y="2051100"/>
            <a:ext cx="1326443" cy="476859"/>
            <a:chOff x="6853402" y="4016698"/>
            <a:chExt cx="1326443" cy="476859"/>
          </a:xfrm>
        </p:grpSpPr>
        <p:sp>
          <p:nvSpPr>
            <p:cNvPr id="134" name="Rounded Rectangle 133"/>
            <p:cNvSpPr/>
            <p:nvPr/>
          </p:nvSpPr>
          <p:spPr>
            <a:xfrm>
              <a:off x="6899685" y="4016698"/>
              <a:ext cx="1280160" cy="476859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6853402" y="4018584"/>
                  <a:ext cx="1317990" cy="447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sin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white"/>
                              </a:solidFill>
                              <a:latin typeface="Symbol" pitchFamily="18" charset="2"/>
                            </a:rPr>
                            <m:t>q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cos</m:t>
                          </m:r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white"/>
                              </a:solidFill>
                              <a:latin typeface="Symbol" pitchFamily="18" charset="2"/>
                            </a:rPr>
                            <m:t>q</m:t>
                          </m:r>
                        </m:den>
                      </m:f>
                    </m:oMath>
                  </a14:m>
                  <a:r>
                    <a:rPr lang="en-US" sz="1400" b="1" dirty="0">
                      <a:solidFill>
                        <a:prstClr val="white"/>
                      </a:solidFill>
                      <a:latin typeface="Bookman Old Style" pitchFamily="18" charset="0"/>
                    </a:rPr>
                    <a:t> </a:t>
                  </a:r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= tan</a:t>
                  </a:r>
                  <a:r>
                    <a:rPr lang="en-US" sz="1400" b="1" baseline="30000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 </a:t>
                  </a:r>
                  <a:r>
                    <a:rPr lang="en-US" sz="1400" b="1" dirty="0" smtClean="0">
                      <a:solidFill>
                        <a:prstClr val="white"/>
                      </a:solidFill>
                      <a:latin typeface="Symbol" pitchFamily="18" charset="2"/>
                    </a:rPr>
                    <a:t>q</a:t>
                  </a:r>
                  <a:endParaRPr lang="en-US" sz="14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3402" y="4018584"/>
                  <a:ext cx="1317990" cy="447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926" b="-27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2" name="Rectangle 111"/>
          <p:cNvSpPr/>
          <p:nvPr/>
        </p:nvSpPr>
        <p:spPr>
          <a:xfrm>
            <a:off x="4426880" y="1450516"/>
            <a:ext cx="7617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L.H.S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199706" y="1449171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23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500"/>
                            </p:stCondLst>
                            <p:childTnLst>
                              <p:par>
                                <p:cTn id="2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"/>
                            </p:stCondLst>
                            <p:childTnLst>
                              <p:par>
                                <p:cTn id="29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500"/>
                            </p:stCondLst>
                            <p:childTnLst>
                              <p:par>
                                <p:cTn id="3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500"/>
                            </p:stCondLst>
                            <p:childTnLst>
                              <p:par>
                                <p:cTn id="3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500"/>
                            </p:stCondLst>
                            <p:childTnLst>
                              <p:par>
                                <p:cTn id="39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37" grpId="0" animBg="1"/>
      <p:bldP spid="137" grpId="1" animBg="1"/>
      <p:bldP spid="136" grpId="0" animBg="1"/>
      <p:bldP spid="136" grpId="1" animBg="1"/>
      <p:bldP spid="130" grpId="0" animBg="1"/>
      <p:bldP spid="130" grpId="1" animBg="1"/>
      <p:bldP spid="17" grpId="0"/>
      <p:bldP spid="18" grpId="0"/>
      <p:bldP spid="19" grpId="0"/>
      <p:bldP spid="20" grpId="0"/>
      <p:bldP spid="24" grpId="0"/>
      <p:bldP spid="27" grpId="0"/>
      <p:bldP spid="29" grpId="0"/>
      <p:bldP spid="31" grpId="0"/>
      <p:bldP spid="32" grpId="0"/>
      <p:bldP spid="33" grpId="0"/>
      <p:bldP spid="35" grpId="0"/>
      <p:bldP spid="38" grpId="0"/>
      <p:bldP spid="39" grpId="0"/>
      <p:bldP spid="41" grpId="0"/>
      <p:bldP spid="43" grpId="0"/>
      <p:bldP spid="45" grpId="0"/>
      <p:bldP spid="46" grpId="0"/>
      <p:bldP spid="47" grpId="0"/>
      <p:bldP spid="49" grpId="0"/>
      <p:bldP spid="50" grpId="0"/>
      <p:bldP spid="51" grpId="0"/>
      <p:bldP spid="52" grpId="0"/>
      <p:bldP spid="54" grpId="0"/>
      <p:bldP spid="55" grpId="0"/>
      <p:bldP spid="57" grpId="0"/>
      <p:bldP spid="58" grpId="0"/>
      <p:bldP spid="60" grpId="0"/>
      <p:bldP spid="61" grpId="0"/>
      <p:bldP spid="62" grpId="0"/>
      <p:bldP spid="65" grpId="0"/>
      <p:bldP spid="67" grpId="0"/>
      <p:bldP spid="68" grpId="0"/>
      <p:bldP spid="69" grpId="0"/>
      <p:bldP spid="70" grpId="0"/>
      <p:bldP spid="71" grpId="0"/>
      <p:bldP spid="73" grpId="0"/>
      <p:bldP spid="74" grpId="0"/>
      <p:bldP spid="76" grpId="0"/>
      <p:bldP spid="77" grpId="0"/>
      <p:bldP spid="78" grpId="0"/>
      <p:bldP spid="81" grpId="0"/>
      <p:bldP spid="83" grpId="0"/>
      <p:bldP spid="84" grpId="0"/>
      <p:bldP spid="85" grpId="0"/>
      <p:bldP spid="89" grpId="0"/>
      <p:bldP spid="91" grpId="0"/>
      <p:bldP spid="92" grpId="0"/>
      <p:bldP spid="93" grpId="0"/>
      <p:bldP spid="94" grpId="0"/>
      <p:bldP spid="99" grpId="0"/>
      <p:bldP spid="101" grpId="0"/>
      <p:bldP spid="107" grpId="0"/>
      <p:bldP spid="113" grpId="0"/>
      <p:bldP spid="116" grpId="0"/>
      <p:bldP spid="129" grpId="0"/>
      <p:bldP spid="112" grpId="0"/>
      <p:bldP spid="1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5991eb0824fb2475959616ebbffd1d43e22eb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2939</TotalTime>
  <Words>1080</Words>
  <Application>Microsoft Office PowerPoint</Application>
  <PresentationFormat>On-screen Show (16:9)</PresentationFormat>
  <Paragraphs>478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Bookman Old Style</vt:lpstr>
      <vt:lpstr>Calibri</vt:lpstr>
      <vt:lpstr>Cambria</vt:lpstr>
      <vt:lpstr>Cambria Math</vt:lpstr>
      <vt:lpstr>Symbol</vt:lpstr>
      <vt:lpstr>2_Office Theme</vt:lpstr>
      <vt:lpstr>Module 38</vt:lpstr>
      <vt:lpstr>PowerPoint Presentation</vt:lpstr>
      <vt:lpstr>Module 39</vt:lpstr>
      <vt:lpstr>PowerPoint Presentation</vt:lpstr>
      <vt:lpstr>PowerPoint Presentation</vt:lpstr>
      <vt:lpstr>Module 40</vt:lpstr>
      <vt:lpstr>PowerPoint Presentation</vt:lpstr>
      <vt:lpstr>Module 41</vt:lpstr>
      <vt:lpstr>PowerPoint Presentation</vt:lpstr>
      <vt:lpstr>Module 42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243</cp:revision>
  <dcterms:created xsi:type="dcterms:W3CDTF">2014-06-06T06:24:09Z</dcterms:created>
  <dcterms:modified xsi:type="dcterms:W3CDTF">2022-04-23T05:07:54Z</dcterms:modified>
</cp:coreProperties>
</file>