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6" r:id="rId2"/>
    <p:sldMasterId id="2147483719" r:id="rId3"/>
    <p:sldMasterId id="2147483737" r:id="rId4"/>
  </p:sldMasterIdLst>
  <p:notesMasterIdLst>
    <p:notesMasterId r:id="rId26"/>
  </p:notesMasterIdLst>
  <p:sldIdLst>
    <p:sldId id="276" r:id="rId5"/>
    <p:sldId id="257" r:id="rId6"/>
    <p:sldId id="258" r:id="rId7"/>
    <p:sldId id="259" r:id="rId8"/>
    <p:sldId id="277" r:id="rId9"/>
    <p:sldId id="261" r:id="rId10"/>
    <p:sldId id="262" r:id="rId11"/>
    <p:sldId id="263" r:id="rId12"/>
    <p:sldId id="278" r:id="rId13"/>
    <p:sldId id="265" r:id="rId14"/>
    <p:sldId id="266" r:id="rId15"/>
    <p:sldId id="279" r:id="rId16"/>
    <p:sldId id="268" r:id="rId17"/>
    <p:sldId id="269" r:id="rId18"/>
    <p:sldId id="280" r:id="rId19"/>
    <p:sldId id="271" r:id="rId20"/>
    <p:sldId id="272" r:id="rId21"/>
    <p:sldId id="273" r:id="rId22"/>
    <p:sldId id="274" r:id="rId23"/>
    <p:sldId id="275" r:id="rId24"/>
    <p:sldId id="281" r:id="rId25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0080"/>
    <a:srgbClr val="0000FF"/>
    <a:srgbClr val="000000"/>
    <a:srgbClr val="FF4B4B"/>
    <a:srgbClr val="C400C4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8016E-E5F5-4FF4-B0A6-AC5173538913}" type="slidenum">
              <a:rPr lang="en-IN" smtClean="0">
                <a:solidFill>
                  <a:prstClr val="black"/>
                </a:solidFill>
              </a:rPr>
              <a:pPr/>
              <a:t>16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2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3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1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2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6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3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3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7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51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22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16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31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87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94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107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3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0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0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106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3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57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36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15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073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30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05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46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50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45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351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4671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900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219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2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3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32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291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1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97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46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357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20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12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12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471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6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926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21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04796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076334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97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8" b="1"/>
            </a:lvl1pPr>
            <a:lvl2pPr marL="456789" indent="0">
              <a:buNone/>
              <a:defRPr sz="1998" b="1"/>
            </a:lvl2pPr>
            <a:lvl3pPr marL="913577" indent="0">
              <a:buNone/>
              <a:defRPr sz="1798" b="1"/>
            </a:lvl3pPr>
            <a:lvl4pPr marL="1370366" indent="0">
              <a:buNone/>
              <a:defRPr sz="1599" b="1"/>
            </a:lvl4pPr>
            <a:lvl5pPr marL="1827154" indent="0">
              <a:buNone/>
              <a:defRPr sz="1599" b="1"/>
            </a:lvl5pPr>
            <a:lvl6pPr marL="2283943" indent="0">
              <a:buNone/>
              <a:defRPr sz="1599" b="1"/>
            </a:lvl6pPr>
            <a:lvl7pPr marL="2740731" indent="0">
              <a:buNone/>
              <a:defRPr sz="1599" b="1"/>
            </a:lvl7pPr>
            <a:lvl8pPr marL="3197520" indent="0">
              <a:buNone/>
              <a:defRPr sz="1599" b="1"/>
            </a:lvl8pPr>
            <a:lvl9pPr marL="3654308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13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9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171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436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90"/>
            <a:ext cx="2057400" cy="3294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90"/>
            <a:ext cx="6019800" cy="3294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171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" y="0"/>
            <a:ext cx="910742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0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63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58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2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24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17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9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7" indent="0">
              <a:buNone/>
              <a:defRPr sz="2398"/>
            </a:lvl3pPr>
            <a:lvl4pPr marL="1370366" indent="0">
              <a:buNone/>
              <a:defRPr sz="1998"/>
            </a:lvl4pPr>
            <a:lvl5pPr marL="1827154" indent="0">
              <a:buNone/>
              <a:defRPr sz="1998"/>
            </a:lvl5pPr>
            <a:lvl6pPr marL="2283943" indent="0">
              <a:buNone/>
              <a:defRPr sz="1998"/>
            </a:lvl6pPr>
            <a:lvl7pPr marL="2740731" indent="0">
              <a:buNone/>
              <a:defRPr sz="1998"/>
            </a:lvl7pPr>
            <a:lvl8pPr marL="3197520" indent="0">
              <a:buNone/>
              <a:defRPr sz="1998"/>
            </a:lvl8pPr>
            <a:lvl9pPr marL="3654308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99"/>
            </a:lvl1pPr>
            <a:lvl2pPr marL="456789" indent="0">
              <a:buNone/>
              <a:defRPr sz="1199"/>
            </a:lvl2pPr>
            <a:lvl3pPr marL="913577" indent="0">
              <a:buNone/>
              <a:defRPr sz="999"/>
            </a:lvl3pPr>
            <a:lvl4pPr marL="1370366" indent="0">
              <a:buNone/>
              <a:defRPr sz="899"/>
            </a:lvl4pPr>
            <a:lvl5pPr marL="1827154" indent="0">
              <a:buNone/>
              <a:defRPr sz="899"/>
            </a:lvl5pPr>
            <a:lvl6pPr marL="2283943" indent="0">
              <a:buNone/>
              <a:defRPr sz="899"/>
            </a:lvl6pPr>
            <a:lvl7pPr marL="2740731" indent="0">
              <a:buNone/>
              <a:defRPr sz="899"/>
            </a:lvl7pPr>
            <a:lvl8pPr marL="3197520" indent="0">
              <a:buNone/>
              <a:defRPr sz="899"/>
            </a:lvl8pPr>
            <a:lvl9pPr marL="3654308" indent="0">
              <a:buNone/>
              <a:defRPr sz="8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1D8BD707-D9CF-40AE-B4C6-C98DA3205C09}" type="datetimeFigureOut">
              <a:rPr lang="en-US" sz="1798" smtClean="0">
                <a:solidFill>
                  <a:prstClr val="black"/>
                </a:solidFill>
              </a:rPr>
              <a:pPr defTabSz="913577"/>
              <a:t>4/23/2022</a:t>
            </a:fld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3577"/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3577"/>
            <a:fld id="{B6F15528-21DE-4FAA-801E-634DDDAF4B2B}" type="slidenum">
              <a:rPr lang="en-US" sz="1798" smtClean="0">
                <a:solidFill>
                  <a:prstClr val="black"/>
                </a:solidFill>
              </a:rPr>
              <a:pPr defTabSz="913577"/>
              <a:t>‹#›</a:t>
            </a:fld>
            <a:endParaRPr lang="en-US" sz="179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54" r:id="rId12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0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1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iming>
    <p:tnLst>
      <p:par>
        <p:cTn id="1" dur="indefinite" restart="never" nodeType="tmRoot"/>
      </p:par>
    </p:tnLst>
  </p:timing>
  <p:txStyles>
    <p:titleStyle>
      <a:lvl1pPr algn="ctr" defTabSz="913577" rtl="0" eaLnBrk="1" latinLnBrk="0" hangingPunct="1"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91" indent="-342591" algn="l" defTabSz="913577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281" indent="-285493" algn="l" defTabSz="913577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4" algn="l" defTabSz="91357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8" indent="-228394" algn="l" defTabSz="91357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7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5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4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2" indent="-228394" algn="l" defTabSz="913577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77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6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4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1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8" algn="l" defTabSz="91357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ounded Rectangle 190"/>
          <p:cNvSpPr/>
          <p:nvPr/>
        </p:nvSpPr>
        <p:spPr>
          <a:xfrm>
            <a:off x="4217999" y="1595588"/>
            <a:ext cx="928230" cy="27992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3446101" y="1593858"/>
            <a:ext cx="646736" cy="27992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2378147" y="1593858"/>
            <a:ext cx="646736" cy="27992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1501210" y="1593858"/>
            <a:ext cx="646736" cy="27992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3845" y="222745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8.4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842" y="443313"/>
            <a:ext cx="5766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Q.4)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Choose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the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correct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option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.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Justify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your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choice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0289" y="702405"/>
            <a:ext cx="71545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(ii)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(1 + tan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+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sec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)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(1 +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/>
              </a:rPr>
              <a:t>cot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 –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/>
              </a:rPr>
              <a:t>cosec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) 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581" y="1232764"/>
            <a:ext cx="162256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Justification: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32092" y="3684699"/>
            <a:ext cx="1544053" cy="2875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85780" y="3689779"/>
            <a:ext cx="226980" cy="2875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16518" y="3697145"/>
            <a:ext cx="275554" cy="2875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08897" y="3682674"/>
            <a:ext cx="1518302" cy="2875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3899" y="1553788"/>
            <a:ext cx="4378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(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1 + tan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  +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sec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)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(1 +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cot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–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cosec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)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  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4937" y="214798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53109" y="215448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3218" y="215575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60815" y="2027327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594019" y="2348499"/>
            <a:ext cx="557306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51087" y="2282561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Left Bracket 29"/>
          <p:cNvSpPr/>
          <p:nvPr/>
        </p:nvSpPr>
        <p:spPr>
          <a:xfrm>
            <a:off x="1083711" y="2015513"/>
            <a:ext cx="152259" cy="649480"/>
          </a:xfrm>
          <a:prstGeom prst="leftBracket">
            <a:avLst>
              <a:gd name="adj" fmla="val 8888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70780" y="215575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8936" y="202732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464293" y="2344460"/>
            <a:ext cx="63948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Left Bracket 33"/>
          <p:cNvSpPr/>
          <p:nvPr/>
        </p:nvSpPr>
        <p:spPr>
          <a:xfrm flipH="1">
            <a:off x="3080265" y="2015513"/>
            <a:ext cx="152259" cy="649480"/>
          </a:xfrm>
          <a:prstGeom prst="leftBracket">
            <a:avLst>
              <a:gd name="adj" fmla="val 8888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48095" y="215448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48204" y="215575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53786" y="201253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722489" y="2348499"/>
            <a:ext cx="557306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53786" y="2288440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Left Bracket 39"/>
          <p:cNvSpPr/>
          <p:nvPr/>
        </p:nvSpPr>
        <p:spPr>
          <a:xfrm>
            <a:off x="3311188" y="2015513"/>
            <a:ext cx="152259" cy="649480"/>
          </a:xfrm>
          <a:prstGeom prst="leftBracket">
            <a:avLst>
              <a:gd name="adj" fmla="val 8888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2682" y="215575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2889" y="202732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575370" y="2348499"/>
            <a:ext cx="557306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11304" y="2288440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Left Bracket 44"/>
          <p:cNvSpPr/>
          <p:nvPr/>
        </p:nvSpPr>
        <p:spPr>
          <a:xfrm flipH="1">
            <a:off x="5126416" y="2015513"/>
            <a:ext cx="152259" cy="649480"/>
          </a:xfrm>
          <a:prstGeom prst="leftBracket">
            <a:avLst>
              <a:gd name="adj" fmla="val 8888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937" y="441591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180652" y="4617433"/>
            <a:ext cx="2158908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07749" y="4282327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(sin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66814" y="428232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84891" y="4291200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44724" y="4295228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)</a:t>
            </a:r>
            <a:r>
              <a:rPr lang="es-E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68771" y="42939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608" y="4573058"/>
            <a:ext cx="1602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 .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4937" y="378851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1" name="Left Bracket 60"/>
          <p:cNvSpPr/>
          <p:nvPr/>
        </p:nvSpPr>
        <p:spPr>
          <a:xfrm>
            <a:off x="1088053" y="3656045"/>
            <a:ext cx="152259" cy="649480"/>
          </a:xfrm>
          <a:prstGeom prst="leftBracket">
            <a:avLst>
              <a:gd name="adj" fmla="val 8888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238512" y="3993626"/>
            <a:ext cx="192397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65737" y="3648853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10547" y="364885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28625" y="3648853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85577" y="364885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94021" y="3678218"/>
            <a:ext cx="320922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42645" y="3948094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Left Bracket 68"/>
          <p:cNvSpPr/>
          <p:nvPr/>
        </p:nvSpPr>
        <p:spPr>
          <a:xfrm flipH="1">
            <a:off x="3112113" y="3648267"/>
            <a:ext cx="152259" cy="649480"/>
          </a:xfrm>
          <a:prstGeom prst="leftBracket">
            <a:avLst>
              <a:gd name="adj" fmla="val 8888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70" name="Left Bracket 69"/>
          <p:cNvSpPr/>
          <p:nvPr/>
        </p:nvSpPr>
        <p:spPr>
          <a:xfrm>
            <a:off x="3338723" y="3656045"/>
            <a:ext cx="152259" cy="649480"/>
          </a:xfrm>
          <a:prstGeom prst="leftBracket">
            <a:avLst>
              <a:gd name="adj" fmla="val 8888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489181" y="3993626"/>
            <a:ext cx="192397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16406" y="3648853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61216" y="364885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79294" y="3648853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36246" y="364885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36356" y="364885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093314" y="3948094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Left Bracket 77"/>
          <p:cNvSpPr/>
          <p:nvPr/>
        </p:nvSpPr>
        <p:spPr>
          <a:xfrm flipH="1">
            <a:off x="5293020" y="3648267"/>
            <a:ext cx="152259" cy="649480"/>
          </a:xfrm>
          <a:prstGeom prst="leftBracket">
            <a:avLst>
              <a:gd name="adj" fmla="val 8888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94937" y="287062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74223" y="287713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74333" y="287840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20" name="Left Bracket 119"/>
          <p:cNvSpPr/>
          <p:nvPr/>
        </p:nvSpPr>
        <p:spPr>
          <a:xfrm>
            <a:off x="1104825" y="2738156"/>
            <a:ext cx="152259" cy="649480"/>
          </a:xfrm>
          <a:prstGeom prst="leftBracket">
            <a:avLst>
              <a:gd name="adj" fmla="val 8888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58382" y="2775977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168347" y="277597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347234" y="277597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731266" y="3043360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Left Bracket 124"/>
          <p:cNvSpPr/>
          <p:nvPr/>
        </p:nvSpPr>
        <p:spPr>
          <a:xfrm flipH="1">
            <a:off x="2538047" y="2738156"/>
            <a:ext cx="152259" cy="649480"/>
          </a:xfrm>
          <a:prstGeom prst="leftBracket">
            <a:avLst>
              <a:gd name="adj" fmla="val 8888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352785" y="3078132"/>
            <a:ext cx="1096265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809525" y="287713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009634" y="287840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29" name="Left Bracket 128"/>
          <p:cNvSpPr/>
          <p:nvPr/>
        </p:nvSpPr>
        <p:spPr>
          <a:xfrm>
            <a:off x="2840126" y="2738156"/>
            <a:ext cx="152259" cy="649480"/>
          </a:xfrm>
          <a:prstGeom prst="leftBracket">
            <a:avLst>
              <a:gd name="adj" fmla="val 8888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06041" y="2763620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965434" y="276362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31964" y="276362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553066" y="3031003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4" name="Left Bracket 133"/>
          <p:cNvSpPr/>
          <p:nvPr/>
        </p:nvSpPr>
        <p:spPr>
          <a:xfrm flipH="1">
            <a:off x="4385443" y="2725799"/>
            <a:ext cx="152259" cy="649480"/>
          </a:xfrm>
          <a:prstGeom prst="leftBracket">
            <a:avLst>
              <a:gd name="adj" fmla="val 8888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409323" y="2282561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1610351" y="3099012"/>
            <a:ext cx="100491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962637" y="4278879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(1)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6169275" y="1362924"/>
            <a:ext cx="1246591" cy="482124"/>
            <a:chOff x="3478016" y="3503399"/>
            <a:chExt cx="1246591" cy="482124"/>
          </a:xfrm>
        </p:grpSpPr>
        <p:sp>
          <p:nvSpPr>
            <p:cNvPr id="180" name="Rounded Rectangle 179"/>
            <p:cNvSpPr/>
            <p:nvPr/>
          </p:nvSpPr>
          <p:spPr>
            <a:xfrm>
              <a:off x="3478016" y="3503399"/>
              <a:ext cx="1192326" cy="48212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3478222" y="3549796"/>
                  <a:ext cx="1246385" cy="396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1200" b="1" dirty="0">
                              <a:solidFill>
                                <a:prstClr val="white"/>
                              </a:solidFill>
                              <a:latin typeface="Symbol" panose="05050102010706020507" pitchFamily="18" charset="2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1200" b="1" dirty="0">
                              <a:solidFill>
                                <a:prstClr val="white"/>
                              </a:solidFill>
                              <a:latin typeface="Symbol" panose="05050102010706020507" pitchFamily="18" charset="2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 </m:t>
                          </m:r>
                        </m:den>
                      </m:f>
                    </m:oMath>
                  </a14:m>
                  <a:r>
                    <a:rPr lang="en-US" sz="1200" b="1" dirty="0" smtClean="0">
                      <a:solidFill>
                        <a:prstClr val="white"/>
                      </a:solidFill>
                      <a:latin typeface="Symbol" pitchFamily="18" charset="2"/>
                    </a:rPr>
                    <a:t> 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= tan </a:t>
                  </a:r>
                  <a:r>
                    <a:rPr lang="es-ES" sz="1200" b="1" dirty="0">
                      <a:solidFill>
                        <a:prstClr val="white"/>
                      </a:solidFill>
                      <a:latin typeface="Symbol" panose="05050102010706020507" pitchFamily="18" charset="2"/>
                    </a:rPr>
                    <a:t>q 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endParaRPr lang="en-US" sz="12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222" y="3549796"/>
                  <a:ext cx="1246385" cy="39651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/>
          <p:cNvGrpSpPr/>
          <p:nvPr/>
        </p:nvGrpSpPr>
        <p:grpSpPr>
          <a:xfrm>
            <a:off x="6169275" y="1362924"/>
            <a:ext cx="1246591" cy="482124"/>
            <a:chOff x="3478016" y="3503399"/>
            <a:chExt cx="1246591" cy="482124"/>
          </a:xfrm>
        </p:grpSpPr>
        <p:sp>
          <p:nvSpPr>
            <p:cNvPr id="184" name="Rounded Rectangle 183"/>
            <p:cNvSpPr/>
            <p:nvPr/>
          </p:nvSpPr>
          <p:spPr>
            <a:xfrm>
              <a:off x="3478016" y="3503399"/>
              <a:ext cx="1192326" cy="48212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3478222" y="3549796"/>
                  <a:ext cx="1246385" cy="396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sec </a:t>
                  </a:r>
                  <a:r>
                    <a:rPr lang="es-ES" sz="1200" b="1" dirty="0" smtClean="0">
                      <a:solidFill>
                        <a:prstClr val="white"/>
                      </a:solidFill>
                      <a:latin typeface="Symbol" panose="05050102010706020507" pitchFamily="18" charset="2"/>
                    </a:rPr>
                    <a:t>q 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=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Symbol" pitchFamily="18" charset="2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1200" b="1" dirty="0">
                              <a:solidFill>
                                <a:prstClr val="white"/>
                              </a:solidFill>
                              <a:latin typeface="Symbol" panose="05050102010706020507" pitchFamily="18" charset="2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 </m:t>
                          </m:r>
                        </m:den>
                      </m:f>
                    </m:oMath>
                  </a14:m>
                  <a:endParaRPr lang="en-US" sz="12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222" y="3549796"/>
                  <a:ext cx="1246385" cy="39639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8" name="Group 187"/>
          <p:cNvGrpSpPr/>
          <p:nvPr/>
        </p:nvGrpSpPr>
        <p:grpSpPr>
          <a:xfrm>
            <a:off x="6103082" y="1359839"/>
            <a:ext cx="1418093" cy="485209"/>
            <a:chOff x="3411823" y="3500314"/>
            <a:chExt cx="1418093" cy="485209"/>
          </a:xfrm>
        </p:grpSpPr>
        <p:sp>
          <p:nvSpPr>
            <p:cNvPr id="189" name="Rounded Rectangle 188"/>
            <p:cNvSpPr/>
            <p:nvPr/>
          </p:nvSpPr>
          <p:spPr>
            <a:xfrm>
              <a:off x="3478016" y="3503399"/>
              <a:ext cx="1192326" cy="48212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3411823" y="3500314"/>
                  <a:ext cx="1418093" cy="447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cot </a:t>
                  </a:r>
                  <a:r>
                    <a:rPr lang="es-ES" sz="1400" b="1" dirty="0">
                      <a:solidFill>
                        <a:prstClr val="white"/>
                      </a:solidFill>
                      <a:latin typeface="Symbol" panose="05050102010706020507" pitchFamily="18" charset="2"/>
                    </a:rPr>
                    <a:t>q </a:t>
                  </a:r>
                  <a:r>
                    <a:rPr lang="en-US" sz="14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=</a:t>
                  </a:r>
                  <a:r>
                    <a:rPr lang="en-US" sz="1400" b="1" dirty="0">
                      <a:solidFill>
                        <a:prstClr val="white"/>
                      </a:solidFill>
                      <a:latin typeface="Symbol" pitchFamily="18" charset="2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1400" b="1" dirty="0">
                              <a:solidFill>
                                <a:prstClr val="white"/>
                              </a:solidFill>
                              <a:latin typeface="Symbol" panose="05050102010706020507" pitchFamily="18" charset="2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1400" b="1" dirty="0">
                              <a:solidFill>
                                <a:prstClr val="white"/>
                              </a:solidFill>
                              <a:latin typeface="Symbol" panose="05050102010706020507" pitchFamily="18" charset="2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 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1823" y="3500314"/>
                  <a:ext cx="1418093" cy="447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58" b="-41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2" name="Group 191"/>
          <p:cNvGrpSpPr/>
          <p:nvPr/>
        </p:nvGrpSpPr>
        <p:grpSpPr>
          <a:xfrm>
            <a:off x="5989943" y="1311417"/>
            <a:ext cx="1605460" cy="482124"/>
            <a:chOff x="3487950" y="3514157"/>
            <a:chExt cx="1605460" cy="482124"/>
          </a:xfrm>
        </p:grpSpPr>
        <p:sp>
          <p:nvSpPr>
            <p:cNvPr id="193" name="Rounded Rectangle 192"/>
            <p:cNvSpPr/>
            <p:nvPr/>
          </p:nvSpPr>
          <p:spPr>
            <a:xfrm>
              <a:off x="3497772" y="3514157"/>
              <a:ext cx="1490327" cy="48212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3487950" y="3520612"/>
                  <a:ext cx="1605460" cy="4457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cosec </a:t>
                  </a:r>
                  <a:r>
                    <a:rPr lang="es-ES" sz="1400" b="1" dirty="0" smtClean="0">
                      <a:solidFill>
                        <a:prstClr val="white"/>
                      </a:solidFill>
                      <a:latin typeface="Symbol" panose="05050102010706020507" pitchFamily="18" charset="2"/>
                    </a:rPr>
                    <a:t>q </a:t>
                  </a:r>
                  <a:r>
                    <a:rPr lang="en-US" sz="1400" b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=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1400" b="1" dirty="0">
                              <a:solidFill>
                                <a:prstClr val="white"/>
                              </a:solidFill>
                              <a:latin typeface="Symbol" panose="05050102010706020507" pitchFamily="18" charset="2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 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7950" y="3520612"/>
                  <a:ext cx="1605460" cy="44576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41" b="-41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5" name="Picture 4" descr="Image result for curve arro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0726">
            <a:off x="1336173" y="3104694"/>
            <a:ext cx="338131" cy="17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Image result for curve arro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0726">
            <a:off x="3076137" y="3104693"/>
            <a:ext cx="338131" cy="17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5128102" y="3332162"/>
            <a:ext cx="325730" cy="400110"/>
            <a:chOff x="6682154" y="111299"/>
            <a:chExt cx="325730" cy="400110"/>
          </a:xfrm>
        </p:grpSpPr>
        <p:sp>
          <p:nvSpPr>
            <p:cNvPr id="102" name="Rounded Rectangle 101"/>
            <p:cNvSpPr/>
            <p:nvPr/>
          </p:nvSpPr>
          <p:spPr>
            <a:xfrm>
              <a:off x="6689509" y="169667"/>
              <a:ext cx="298917" cy="28512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682154" y="111299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b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099606" y="3310472"/>
            <a:ext cx="372708" cy="400110"/>
            <a:chOff x="6675252" y="111299"/>
            <a:chExt cx="372708" cy="400110"/>
          </a:xfrm>
        </p:grpSpPr>
        <p:sp>
          <p:nvSpPr>
            <p:cNvPr id="106" name="Rounded Rectangle 105"/>
            <p:cNvSpPr/>
            <p:nvPr/>
          </p:nvSpPr>
          <p:spPr>
            <a:xfrm>
              <a:off x="6675252" y="179395"/>
              <a:ext cx="307974" cy="28512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682154" y="111299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a 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949688" y="3311963"/>
            <a:ext cx="372708" cy="400110"/>
            <a:chOff x="6675252" y="111299"/>
            <a:chExt cx="372708" cy="400110"/>
          </a:xfrm>
        </p:grpSpPr>
        <p:sp>
          <p:nvSpPr>
            <p:cNvPr id="109" name="Rounded Rectangle 108"/>
            <p:cNvSpPr/>
            <p:nvPr/>
          </p:nvSpPr>
          <p:spPr>
            <a:xfrm>
              <a:off x="6675252" y="179395"/>
              <a:ext cx="307974" cy="28512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682154" y="111299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a 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858467" y="3351618"/>
            <a:ext cx="325730" cy="400110"/>
            <a:chOff x="6682154" y="111299"/>
            <a:chExt cx="325730" cy="400110"/>
          </a:xfrm>
        </p:grpSpPr>
        <p:sp>
          <p:nvSpPr>
            <p:cNvPr id="112" name="Rounded Rectangle 111"/>
            <p:cNvSpPr/>
            <p:nvPr/>
          </p:nvSpPr>
          <p:spPr>
            <a:xfrm>
              <a:off x="6689509" y="169667"/>
              <a:ext cx="298917" cy="285124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682154" y="111299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b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08084" y="972863"/>
            <a:ext cx="3446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pt-BR" sz="1600" b="1" dirty="0">
                <a:solidFill>
                  <a:prstClr val="white"/>
                </a:solidFill>
                <a:latin typeface="Bookman Old Style"/>
              </a:rPr>
              <a:t>(A) 0  </a:t>
            </a:r>
            <a:r>
              <a:rPr lang="pt-BR" sz="1600" b="1" dirty="0" smtClean="0">
                <a:solidFill>
                  <a:prstClr val="white"/>
                </a:solidFill>
                <a:latin typeface="Bookman Old Style"/>
              </a:rPr>
              <a:t>   (</a:t>
            </a:r>
            <a:r>
              <a:rPr lang="pt-BR" sz="1600" b="1" dirty="0">
                <a:solidFill>
                  <a:prstClr val="white"/>
                </a:solidFill>
                <a:latin typeface="Bookman Old Style"/>
              </a:rPr>
              <a:t>B) 1 </a:t>
            </a:r>
            <a:r>
              <a:rPr lang="pt-BR" sz="1600" b="1" dirty="0" smtClean="0">
                <a:solidFill>
                  <a:prstClr val="white"/>
                </a:solidFill>
                <a:latin typeface="Bookman Old Style"/>
              </a:rPr>
              <a:t>    </a:t>
            </a:r>
            <a:r>
              <a:rPr lang="pt-BR" sz="1600" b="1" dirty="0">
                <a:solidFill>
                  <a:prstClr val="white"/>
                </a:solidFill>
                <a:latin typeface="Bookman Old Style"/>
              </a:rPr>
              <a:t>(C) 2 </a:t>
            </a:r>
            <a:r>
              <a:rPr lang="pt-BR" sz="1600" b="1" dirty="0" smtClean="0">
                <a:solidFill>
                  <a:prstClr val="white"/>
                </a:solidFill>
                <a:latin typeface="Bookman Old Style"/>
              </a:rPr>
              <a:t>     </a:t>
            </a:r>
            <a:r>
              <a:rPr lang="pt-BR" sz="1600" b="1" dirty="0">
                <a:solidFill>
                  <a:prstClr val="white"/>
                </a:solidFill>
                <a:latin typeface="Bookman Old Style"/>
              </a:rPr>
              <a:t>(D)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– </a:t>
            </a:r>
            <a:r>
              <a:rPr lang="pt-BR" sz="1600" b="1" dirty="0" smtClean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5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"/>
                            </p:stCondLst>
                            <p:childTnLst>
                              <p:par>
                                <p:cTn id="4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1" grpId="1" animBg="1"/>
      <p:bldP spid="187" grpId="0" animBg="1"/>
      <p:bldP spid="187" grpId="1" animBg="1"/>
      <p:bldP spid="182" grpId="0" animBg="1"/>
      <p:bldP spid="182" grpId="1" animBg="1"/>
      <p:bldP spid="178" grpId="0" animBg="1"/>
      <p:bldP spid="178" grpId="1" animBg="1"/>
      <p:bldP spid="4" grpId="0"/>
      <p:bldP spid="6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/>
      <p:bldP spid="24" grpId="0"/>
      <p:bldP spid="25" grpId="0"/>
      <p:bldP spid="26" grpId="0"/>
      <p:bldP spid="27" grpId="0"/>
      <p:bldP spid="29" grpId="0"/>
      <p:bldP spid="30" grpId="0" animBg="1"/>
      <p:bldP spid="31" grpId="0"/>
      <p:bldP spid="32" grpId="0"/>
      <p:bldP spid="34" grpId="0" animBg="1"/>
      <p:bldP spid="35" grpId="0"/>
      <p:bldP spid="36" grpId="0"/>
      <p:bldP spid="37" grpId="0"/>
      <p:bldP spid="39" grpId="0"/>
      <p:bldP spid="40" grpId="0" animBg="1"/>
      <p:bldP spid="41" grpId="0"/>
      <p:bldP spid="42" grpId="0"/>
      <p:bldP spid="44" grpId="0"/>
      <p:bldP spid="45" grpId="0" animBg="1"/>
      <p:bldP spid="46" grpId="0"/>
      <p:bldP spid="48" grpId="0"/>
      <p:bldP spid="49" grpId="0"/>
      <p:bldP spid="50" grpId="0"/>
      <p:bldP spid="51" grpId="0"/>
      <p:bldP spid="52" grpId="0"/>
      <p:bldP spid="54" grpId="0"/>
      <p:bldP spid="60" grpId="0"/>
      <p:bldP spid="61" grpId="0" animBg="1"/>
      <p:bldP spid="63" grpId="0"/>
      <p:bldP spid="64" grpId="0"/>
      <p:bldP spid="65" grpId="0"/>
      <p:bldP spid="66" grpId="0"/>
      <p:bldP spid="67" grpId="0"/>
      <p:bldP spid="68" grpId="0"/>
      <p:bldP spid="69" grpId="0" animBg="1"/>
      <p:bldP spid="70" grpId="0" animBg="1"/>
      <p:bldP spid="72" grpId="0"/>
      <p:bldP spid="73" grpId="0"/>
      <p:bldP spid="74" grpId="0"/>
      <p:bldP spid="75" grpId="0"/>
      <p:bldP spid="76" grpId="0"/>
      <p:bldP spid="77" grpId="0"/>
      <p:bldP spid="78" grpId="0" animBg="1"/>
      <p:bldP spid="117" grpId="0"/>
      <p:bldP spid="118" grpId="0"/>
      <p:bldP spid="119" grpId="0"/>
      <p:bldP spid="120" grpId="0" animBg="1"/>
      <p:bldP spid="121" grpId="0"/>
      <p:bldP spid="122" grpId="0"/>
      <p:bldP spid="123" grpId="0"/>
      <p:bldP spid="124" grpId="0"/>
      <p:bldP spid="125" grpId="0" animBg="1"/>
      <p:bldP spid="127" grpId="0"/>
      <p:bldP spid="128" grpId="0"/>
      <p:bldP spid="129" grpId="0" animBg="1"/>
      <p:bldP spid="130" grpId="0"/>
      <p:bldP spid="131" grpId="0"/>
      <p:bldP spid="132" grpId="0"/>
      <p:bldP spid="133" grpId="0"/>
      <p:bldP spid="134" grpId="0" animBg="1"/>
      <p:bldP spid="135" grpId="0"/>
      <p:bldP spid="15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/>
          <p:nvPr/>
        </p:nvSpPr>
        <p:spPr>
          <a:xfrm>
            <a:off x="1323787" y="1588224"/>
            <a:ext cx="1638331" cy="2875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3845" y="242201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8.4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842" y="482225"/>
            <a:ext cx="5766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Q.4)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Choose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the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correct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option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.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Justify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your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choice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560" y="751045"/>
            <a:ext cx="76197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(ii)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(1 + tan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+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sec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) (1 +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cot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–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cosec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) </a:t>
            </a:r>
            <a:r>
              <a:rPr lang="pt-BR" sz="1600" b="1" dirty="0" smtClean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49067" y="2221462"/>
            <a:ext cx="730012" cy="2875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480" y="2200704"/>
            <a:ext cx="924491" cy="2875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18725" y="347110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00653" y="347110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15689" y="230380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1329118" y="2499054"/>
            <a:ext cx="3931920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29846" y="2173574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</a:t>
            </a:r>
            <a:r>
              <a:rPr lang="es-E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742651" y="220091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20422" y="2180763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07317" y="217357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188214" y="216511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73906" y="2173574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962118" y="2173574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106374" y="2173574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22462" y="21723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922571" y="21930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535586" y="2458318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 .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15689" y="290352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1317681" y="3045966"/>
            <a:ext cx="2468880" cy="17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268809" y="272209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470959" y="272209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685515" y="272209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97439" y="2719033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 .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41777" y="271776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20371" y="271903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801913" y="3016934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 .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15689" y="1562744"/>
            <a:ext cx="2586068" cy="629285"/>
            <a:chOff x="1015689" y="1245840"/>
            <a:chExt cx="2586068" cy="629285"/>
          </a:xfrm>
        </p:grpSpPr>
        <p:sp>
          <p:nvSpPr>
            <p:cNvPr id="46" name="TextBox 45"/>
            <p:cNvSpPr txBox="1"/>
            <p:nvPr/>
          </p:nvSpPr>
          <p:spPr>
            <a:xfrm>
              <a:off x="1015689" y="1405407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311596" y="1580946"/>
              <a:ext cx="2116369" cy="15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238939" y="1245840"/>
              <a:ext cx="748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s-ES" sz="1600" b="1" dirty="0">
                  <a:solidFill>
                    <a:prstClr val="white"/>
                  </a:solidFill>
                  <a:latin typeface="Bookman Old Style"/>
                </a:rPr>
                <a:t>(sin </a:t>
              </a:r>
              <a:r>
                <a:rPr lang="es-E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98004" y="124584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16081" y="1254713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s-E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s-E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s-ES" sz="16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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75914" y="1258741"/>
              <a:ext cx="3401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s-ES" sz="1600" b="1" dirty="0">
                  <a:solidFill>
                    <a:prstClr val="white"/>
                  </a:solidFill>
                  <a:latin typeface="Bookman Old Style"/>
                </a:rPr>
                <a:t>)</a:t>
              </a:r>
              <a:r>
                <a:rPr lang="es-ES" sz="1600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600" b="1" baseline="30000" dirty="0">
                <a:solidFill>
                  <a:prstClr val="white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99961" y="125747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00071" y="1258741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98799" y="1536571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s-ES" sz="1600" b="1" dirty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s-E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 . </a:t>
              </a:r>
              <a:r>
                <a:rPr lang="es-ES" sz="1600" b="1" dirty="0" err="1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s-ES" sz="16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s-ES" sz="16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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054812" y="1250282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577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(  )</a:t>
              </a:r>
              <a:r>
                <a:rPr lang="en-US" sz="1600" b="1" baseline="30000" dirty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cxnSp>
        <p:nvCxnSpPr>
          <p:cNvPr id="165" name="Straight Connector 164"/>
          <p:cNvCxnSpPr/>
          <p:nvPr/>
        </p:nvCxnSpPr>
        <p:spPr>
          <a:xfrm flipH="1">
            <a:off x="1335762" y="2839906"/>
            <a:ext cx="182711" cy="1827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467675" y="2820908"/>
            <a:ext cx="182711" cy="1827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4649835" y="1162697"/>
            <a:ext cx="1890144" cy="307682"/>
            <a:chOff x="6034282" y="3740715"/>
            <a:chExt cx="1986562" cy="307682"/>
          </a:xfrm>
        </p:grpSpPr>
        <p:sp>
          <p:nvSpPr>
            <p:cNvPr id="157" name="Rounded Rectangle 156"/>
            <p:cNvSpPr/>
            <p:nvPr/>
          </p:nvSpPr>
          <p:spPr>
            <a:xfrm flipH="1">
              <a:off x="6064939" y="3767002"/>
              <a:ext cx="1825984" cy="27432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034282" y="3740715"/>
              <a:ext cx="1986562" cy="307682"/>
            </a:xfrm>
            <a:prstGeom prst="rect">
              <a:avLst/>
            </a:prstGeom>
            <a:noFill/>
          </p:spPr>
          <p:txBody>
            <a:bodyPr wrap="square" lIns="91343" tIns="45673" rIns="91343" bIns="45673" rtlCol="0">
              <a:spAutoFit/>
            </a:bodyPr>
            <a:lstStyle/>
            <a:p>
              <a:pPr defTabSz="913577"/>
              <a:r>
                <a:rPr lang="es-ES" sz="1400" b="1" dirty="0">
                  <a:solidFill>
                    <a:prstClr val="white"/>
                  </a:solidFill>
                  <a:latin typeface="Bookman Old Style"/>
                </a:rPr>
                <a:t>sin</a:t>
              </a:r>
              <a:r>
                <a:rPr lang="es-ES" sz="1400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s-ES" sz="14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s-ES" sz="14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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+ </a:t>
              </a:r>
              <a:r>
                <a:rPr lang="es-ES" sz="1400" b="1" dirty="0">
                  <a:solidFill>
                    <a:prstClr val="white"/>
                  </a:solidFill>
                  <a:latin typeface="Bookman Old Style"/>
                </a:rPr>
                <a:t>cos</a:t>
              </a:r>
              <a:r>
                <a:rPr lang="es-ES" sz="1400" b="1" baseline="30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s-ES" sz="1400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s-ES" sz="1400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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= 1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933793" y="4257482"/>
            <a:ext cx="3116956" cy="38416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03607" y="391834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76621" y="3931099"/>
            <a:ext cx="45672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(1 + tan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+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sec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) (1 +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cot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–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cosec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) = 2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2713" y="347423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275521" y="3645854"/>
            <a:ext cx="1645920" cy="17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83419" y="329279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95343" y="3289737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 .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99817" y="3616822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 . </a:t>
            </a:r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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1557832" y="3438959"/>
            <a:ext cx="1371650" cy="71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488854" y="3747187"/>
            <a:ext cx="1336353" cy="100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64397" y="1261948"/>
            <a:ext cx="162256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Justification: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899832" y="903116"/>
            <a:ext cx="646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3577"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FF00"/>
                </a:solidFill>
                <a:effectLst>
                  <a:glow rad="1016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 </a:t>
            </a:r>
            <a:endParaRPr lang="en-US" sz="3200" b="1" dirty="0">
              <a:solidFill>
                <a:srgbClr val="FFFF00"/>
              </a:solidFill>
              <a:effectLst>
                <a:glow rad="101600">
                  <a:srgbClr val="9BBB59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08084" y="1011775"/>
            <a:ext cx="3658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pt-BR" sz="1600" b="1" dirty="0">
                <a:solidFill>
                  <a:prstClr val="white"/>
                </a:solidFill>
                <a:latin typeface="Bookman Old Style"/>
              </a:rPr>
              <a:t>(A) 0 </a:t>
            </a:r>
            <a:r>
              <a:rPr lang="pt-BR" sz="1600" b="1" dirty="0" smtClean="0">
                <a:solidFill>
                  <a:prstClr val="white"/>
                </a:solidFill>
                <a:latin typeface="Bookman Old Style"/>
              </a:rPr>
              <a:t>     (</a:t>
            </a:r>
            <a:r>
              <a:rPr lang="pt-BR" sz="1600" b="1" dirty="0">
                <a:solidFill>
                  <a:prstClr val="white"/>
                </a:solidFill>
                <a:latin typeface="Bookman Old Style"/>
              </a:rPr>
              <a:t>B) 1  </a:t>
            </a:r>
            <a:r>
              <a:rPr lang="pt-BR" sz="1600" b="1" dirty="0" smtClean="0">
                <a:solidFill>
                  <a:prstClr val="white"/>
                </a:solidFill>
                <a:latin typeface="Bookman Old Style"/>
              </a:rPr>
              <a:t>     (</a:t>
            </a:r>
            <a:r>
              <a:rPr lang="pt-BR" sz="1600" b="1" dirty="0">
                <a:solidFill>
                  <a:prstClr val="white"/>
                </a:solidFill>
                <a:latin typeface="Bookman Old Style"/>
              </a:rPr>
              <a:t>C) 2 </a:t>
            </a:r>
            <a:r>
              <a:rPr lang="pt-BR" sz="1600" b="1" dirty="0" smtClean="0">
                <a:solidFill>
                  <a:prstClr val="white"/>
                </a:solidFill>
                <a:latin typeface="Bookman Old Style"/>
              </a:rPr>
              <a:t>     </a:t>
            </a:r>
            <a:r>
              <a:rPr lang="pt-BR" sz="1600" b="1" dirty="0">
                <a:solidFill>
                  <a:prstClr val="white"/>
                </a:solidFill>
                <a:latin typeface="Bookman Old Style"/>
              </a:rPr>
              <a:t>(D)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– </a:t>
            </a:r>
            <a:r>
              <a:rPr lang="pt-BR" sz="1600" b="1" dirty="0" smtClean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14938" y="4266624"/>
            <a:ext cx="3273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Hence, option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(C)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is correct. 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4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2" grpId="1" animBg="1"/>
      <p:bldP spid="7" grpId="0" animBg="1"/>
      <p:bldP spid="7" grpId="1" animBg="1"/>
      <p:bldP spid="8" grpId="0" animBg="1"/>
      <p:bldP spid="8" grpId="1" animBg="1"/>
      <p:bldP spid="57" grpId="0"/>
      <p:bldP spid="58" grpId="0"/>
      <p:bldP spid="79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4" grpId="0"/>
      <p:bldP spid="96" grpId="0"/>
      <p:bldP spid="97" grpId="0"/>
      <p:bldP spid="98" grpId="0"/>
      <p:bldP spid="99" grpId="0"/>
      <p:bldP spid="102" grpId="0"/>
      <p:bldP spid="103" grpId="0"/>
      <p:bldP spid="104" grpId="0"/>
      <p:bldP spid="159" grpId="0" animBg="1"/>
      <p:bldP spid="160" grpId="0"/>
      <p:bldP spid="161" grpId="0"/>
      <p:bldP spid="62" grpId="0"/>
      <p:bldP spid="66" grpId="0"/>
      <p:bldP spid="67" grpId="0"/>
      <p:bldP spid="72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val 26"/>
          <p:cNvSpPr>
            <a:spLocks noChangeArrowheads="1"/>
          </p:cNvSpPr>
          <p:nvPr/>
        </p:nvSpPr>
        <p:spPr bwMode="auto">
          <a:xfrm>
            <a:off x="4970573" y="632256"/>
            <a:ext cx="981680" cy="25341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8" name="Oval 26"/>
          <p:cNvSpPr>
            <a:spLocks noChangeArrowheads="1"/>
          </p:cNvSpPr>
          <p:nvPr/>
        </p:nvSpPr>
        <p:spPr bwMode="auto">
          <a:xfrm>
            <a:off x="3194544" y="624377"/>
            <a:ext cx="1288556" cy="248144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4" name="Oval 26"/>
          <p:cNvSpPr>
            <a:spLocks noChangeArrowheads="1"/>
          </p:cNvSpPr>
          <p:nvPr/>
        </p:nvSpPr>
        <p:spPr bwMode="auto">
          <a:xfrm>
            <a:off x="2114000" y="1641119"/>
            <a:ext cx="2463170" cy="248144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3" name="Oval 26"/>
          <p:cNvSpPr>
            <a:spLocks noChangeArrowheads="1"/>
          </p:cNvSpPr>
          <p:nvPr/>
        </p:nvSpPr>
        <p:spPr bwMode="auto">
          <a:xfrm>
            <a:off x="4970572" y="647159"/>
            <a:ext cx="981680" cy="248144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2" name="Oval 26"/>
          <p:cNvSpPr>
            <a:spLocks noChangeArrowheads="1"/>
          </p:cNvSpPr>
          <p:nvPr/>
        </p:nvSpPr>
        <p:spPr bwMode="auto">
          <a:xfrm>
            <a:off x="1205349" y="986512"/>
            <a:ext cx="387000" cy="248144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1" name="Oval 26"/>
          <p:cNvSpPr>
            <a:spLocks noChangeArrowheads="1"/>
          </p:cNvSpPr>
          <p:nvPr/>
        </p:nvSpPr>
        <p:spPr bwMode="auto">
          <a:xfrm>
            <a:off x="571412" y="986512"/>
            <a:ext cx="387000" cy="248144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018153" y="4247720"/>
            <a:ext cx="1536377" cy="5487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523407" y="1573761"/>
            <a:ext cx="551576" cy="25401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930817" y="2686949"/>
            <a:ext cx="220599" cy="24008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8099393" y="1685669"/>
            <a:ext cx="220599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>
            <a:off x="5830313" y="2384409"/>
            <a:ext cx="567772" cy="567773"/>
          </a:xfrm>
          <a:prstGeom prst="arc">
            <a:avLst>
              <a:gd name="adj1" fmla="val 19052884"/>
              <a:gd name="adj2" fmla="val 7961"/>
            </a:avLst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7466" y="252441"/>
            <a:ext cx="3166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Trigonometric Ratios of </a:t>
            </a:r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45º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464" y="590995"/>
            <a:ext cx="6204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Consider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 in which </a:t>
            </a:r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 = 90º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= 45º.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392115" y="583626"/>
            <a:ext cx="2878400" cy="2658105"/>
            <a:chOff x="5963686" y="719913"/>
            <a:chExt cx="2378842" cy="2196775"/>
          </a:xfrm>
        </p:grpSpPr>
        <p:sp>
          <p:nvSpPr>
            <p:cNvPr id="4" name="Right Triangle 3"/>
            <p:cNvSpPr/>
            <p:nvPr/>
          </p:nvSpPr>
          <p:spPr>
            <a:xfrm flipH="1">
              <a:off x="6544154" y="975743"/>
              <a:ext cx="1619915" cy="1472650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8044343" y="2324253"/>
              <a:ext cx="118664" cy="130530"/>
            </a:xfrm>
            <a:custGeom>
              <a:avLst/>
              <a:gdLst>
                <a:gd name="connsiteX0" fmla="*/ 0 w 2256817"/>
                <a:gd name="connsiteY0" fmla="*/ 0 h 2256817"/>
                <a:gd name="connsiteX1" fmla="*/ 2247090 w 2256817"/>
                <a:gd name="connsiteY1" fmla="*/ 9728 h 2256817"/>
                <a:gd name="connsiteX2" fmla="*/ 2256817 w 2256817"/>
                <a:gd name="connsiteY2" fmla="*/ 2256817 h 2256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6817" h="2256817">
                  <a:moveTo>
                    <a:pt x="0" y="0"/>
                  </a:moveTo>
                  <a:lnTo>
                    <a:pt x="2247090" y="9728"/>
                  </a:lnTo>
                  <a:cubicBezTo>
                    <a:pt x="2250332" y="758758"/>
                    <a:pt x="2253575" y="1507787"/>
                    <a:pt x="2256817" y="2256817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>
            <a:xfrm>
              <a:off x="5963686" y="2085415"/>
              <a:ext cx="831272" cy="831273"/>
            </a:xfrm>
            <a:prstGeom prst="arc">
              <a:avLst>
                <a:gd name="adj1" fmla="val 19616081"/>
                <a:gd name="adj2" fmla="val 2121017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26610" y="2428241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59423" y="2448393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05576" y="719913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35436" y="2213273"/>
              <a:ext cx="369883" cy="228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45º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01874" y="2569653"/>
            <a:ext cx="1977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Let, AB = BC =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4439" y="2640651"/>
            <a:ext cx="29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27150" y="1653451"/>
            <a:ext cx="29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56764" y="3176269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400" b="1" i="1" dirty="0">
                <a:solidFill>
                  <a:srgbClr val="FFFF00"/>
                </a:solidFill>
                <a:latin typeface="Bookman Old Style"/>
              </a:rPr>
              <a:t>Pythagoras theorem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64136" y="2871277"/>
            <a:ext cx="509913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73636" y="2870057"/>
            <a:ext cx="520162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4825" y="2833369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92349" y="283336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38192" y="2833369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23651" y="283336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48109" y="2833369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1874" y="354364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14825" y="3543647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92349" y="354364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27842" y="3543647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22202" y="354364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29423" y="3543688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1874" y="381715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4825" y="3817157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92349" y="381715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55124" y="3817157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1874" y="4079501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4825" y="4079501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2349" y="407950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849478" y="4060451"/>
                <a:ext cx="665695" cy="362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600" b="1" i="1" dirty="0">
                    <a:solidFill>
                      <a:prstClr val="white"/>
                    </a:solidFill>
                    <a:latin typeface="Bookman Old Style" pitchFamily="18" charset="0"/>
                  </a:rPr>
                  <a:t> a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78" y="4060451"/>
                <a:ext cx="665695" cy="362022"/>
              </a:xfrm>
              <a:prstGeom prst="rect">
                <a:avLst/>
              </a:prstGeom>
              <a:blipFill rotWithShape="1">
                <a:blip r:embed="rId2"/>
                <a:stretch>
                  <a:fillRect r="-2727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6476915" y="1521508"/>
                <a:ext cx="603948" cy="328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smtClean="0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400" b="1" i="1" dirty="0">
                    <a:solidFill>
                      <a:prstClr val="white"/>
                    </a:solidFill>
                    <a:latin typeface="Bookman Old Style" pitchFamily="18" charset="0"/>
                  </a:rPr>
                  <a:t> a</a:t>
                </a:r>
                <a:endParaRPr lang="en-US" sz="14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15" y="1521508"/>
                <a:ext cx="603948" cy="328295"/>
              </a:xfrm>
              <a:prstGeom prst="rect">
                <a:avLst/>
              </a:prstGeom>
              <a:blipFill rotWithShape="1">
                <a:blip r:embed="rId3"/>
                <a:stretch>
                  <a:fillRect r="-2000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4014377" y="3184228"/>
            <a:ext cx="1135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144985" y="3120998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138116" y="3387304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133290" y="3364739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11893" y="3054096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11893" y="3322039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138575" y="3856618"/>
            <a:ext cx="5496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35424" y="3568267"/>
            <a:ext cx="62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4405" y="369770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14377" y="3697708"/>
            <a:ext cx="1124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128899" y="4513165"/>
            <a:ext cx="343184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43859" y="4221091"/>
            <a:ext cx="35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054340" y="4461127"/>
                <a:ext cx="260114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340" y="4461127"/>
                <a:ext cx="260114" cy="371384"/>
              </a:xfrm>
              <a:prstGeom prst="rect">
                <a:avLst/>
              </a:prstGeom>
              <a:blipFill rotWithShape="1">
                <a:blip r:embed="rId4"/>
                <a:stretch>
                  <a:fillRect r="-6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3714405" y="433167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14377" y="4331677"/>
            <a:ext cx="1124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5349864" y="3668706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060071" y="3836959"/>
                <a:ext cx="765665" cy="362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2</m:t>
                        </m:r>
                      </m:e>
                    </m:rad>
                    <m:r>
                      <a:rPr lang="en-US" sz="1600" b="1" i="1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71" y="3836959"/>
                <a:ext cx="765665" cy="362022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ight Arrow 73"/>
          <p:cNvSpPr/>
          <p:nvPr/>
        </p:nvSpPr>
        <p:spPr>
          <a:xfrm rot="8972978" flipH="1">
            <a:off x="6594905" y="2031991"/>
            <a:ext cx="1467806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8056384" y="895303"/>
            <a:ext cx="0" cy="1775413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089524" y="888906"/>
            <a:ext cx="1961688" cy="1790010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117748" y="3184077"/>
            <a:ext cx="0" cy="1526553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60590" y="3040352"/>
            <a:ext cx="1252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 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706413" y="2977122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699544" y="3243428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7694718" y="3220863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673321" y="2910220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673321" y="3178163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7700003" y="3788942"/>
            <a:ext cx="5496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796852" y="3500591"/>
            <a:ext cx="62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275833" y="363003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575805" y="3630032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 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7690327" y="4445489"/>
            <a:ext cx="343184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705287" y="4153415"/>
            <a:ext cx="35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15768" y="4393451"/>
                <a:ext cx="260114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768" y="4393451"/>
                <a:ext cx="260114" cy="371384"/>
              </a:xfrm>
              <a:prstGeom prst="rect">
                <a:avLst/>
              </a:prstGeom>
              <a:blipFill rotWithShape="1">
                <a:blip r:embed="rId6"/>
                <a:stretch>
                  <a:fillRect r="-6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6275833" y="426400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575805" y="4264001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 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7911292" y="3601030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7621499" y="3769283"/>
                <a:ext cx="765665" cy="362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2</m:t>
                        </m:r>
                      </m:e>
                    </m:rad>
                    <m:r>
                      <a:rPr lang="en-US" sz="1600" b="1" i="1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499" y="3769283"/>
                <a:ext cx="765665" cy="362022"/>
              </a:xfrm>
              <a:prstGeom prst="rect">
                <a:avLst/>
              </a:prstGeom>
              <a:blipFill rotWithShape="1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 flipH="1">
            <a:off x="8049071" y="3878359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rved Right Arrow 105"/>
          <p:cNvSpPr/>
          <p:nvPr/>
        </p:nvSpPr>
        <p:spPr>
          <a:xfrm rot="14213045" flipH="1">
            <a:off x="6884371" y="2035681"/>
            <a:ext cx="582520" cy="918339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5497917" y="3946035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600014" y="4194990"/>
            <a:ext cx="1536377" cy="5487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rot="16200000" flipV="1">
            <a:off x="7080237" y="1682496"/>
            <a:ext cx="0" cy="1983872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01874" y="921572"/>
            <a:ext cx="2528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 +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 +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 = 180º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850255" y="921572"/>
            <a:ext cx="3863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/>
              </a:rPr>
              <a:t>Angle sum property of a triangle</a:t>
            </a:r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]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01874" y="125619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64474" y="125619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240010" y="12561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460433" y="125619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90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847998" y="125619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53090" y="1256198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485776" y="1256198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smtClean="0">
                <a:solidFill>
                  <a:prstClr val="white"/>
                </a:solidFill>
                <a:latin typeface="Bookman Old Style" pitchFamily="18" charset="0"/>
              </a:rPr>
              <a:t>= 180º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01874" y="160186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053090" y="1601866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485776" y="160186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09944" y="1601866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180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194629" y="1601866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– 135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895705" y="1601866"/>
            <a:ext cx="732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smtClean="0">
                <a:solidFill>
                  <a:prstClr val="white"/>
                </a:solidFill>
                <a:latin typeface="Bookman Old Style" pitchFamily="18" charset="0"/>
              </a:rPr>
              <a:t>= 45º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01874" y="190632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053090" y="1906322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485776" y="190632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693382" y="1906322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01874" y="220479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053090" y="2211148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485776" y="221114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693382" y="2211148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55390" y="2211148"/>
            <a:ext cx="28644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7"/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/>
              </a:rPr>
              <a:t>sides opposite to equal angles are equal</a:t>
            </a:r>
            <a:r>
              <a:rPr lang="en-US" sz="1600" b="1" dirty="0" smtClean="0">
                <a:solidFill>
                  <a:srgbClr val="FFFF00"/>
                </a:solidFill>
                <a:latin typeface="Bookman Old Style"/>
              </a:rPr>
              <a:t>]</a:t>
            </a:r>
            <a:endParaRPr lang="en-US" sz="1600" b="1" dirty="0">
              <a:solidFill>
                <a:srgbClr val="FFFF00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3479323" y="3184077"/>
            <a:ext cx="0" cy="1526553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Arrow 134"/>
          <p:cNvSpPr/>
          <p:nvPr/>
        </p:nvSpPr>
        <p:spPr>
          <a:xfrm rot="17635043" flipH="1">
            <a:off x="6825603" y="1828891"/>
            <a:ext cx="1549561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2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6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7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0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500"/>
                            </p:stCondLst>
                            <p:childTnLst>
                              <p:par>
                                <p:cTn id="4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00"/>
                            </p:stCondLst>
                            <p:childTnLst>
                              <p:par>
                                <p:cTn id="4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500"/>
                            </p:stCondLst>
                            <p:childTnLst>
                              <p:par>
                                <p:cTn id="5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8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500"/>
                            </p:stCondLst>
                            <p:childTnLst>
                              <p:par>
                                <p:cTn id="5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500"/>
                            </p:stCondLst>
                            <p:childTnLst>
                              <p:par>
                                <p:cTn id="5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500"/>
                            </p:stCondLst>
                            <p:childTnLst>
                              <p:par>
                                <p:cTn id="5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500"/>
                            </p:stCondLst>
                            <p:childTnLst>
                              <p:par>
                                <p:cTn id="6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500"/>
                            </p:stCondLst>
                            <p:childTnLst>
                              <p:par>
                                <p:cTn id="6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7" grpId="1" animBg="1"/>
      <p:bldP spid="138" grpId="0" animBg="1"/>
      <p:bldP spid="138" grpId="1" animBg="1"/>
      <p:bldP spid="134" grpId="0" animBg="1"/>
      <p:bldP spid="134" grpId="1" animBg="1"/>
      <p:bldP spid="133" grpId="0" animBg="1"/>
      <p:bldP spid="133" grpId="1" animBg="1"/>
      <p:bldP spid="132" grpId="0" animBg="1"/>
      <p:bldP spid="132" grpId="1" animBg="1"/>
      <p:bldP spid="131" grpId="0" animBg="1"/>
      <p:bldP spid="131" grpId="1" animBg="1"/>
      <p:bldP spid="103" grpId="0" animBg="1"/>
      <p:bldP spid="80" grpId="0" animBg="1"/>
      <p:bldP spid="80" grpId="1" animBg="1"/>
      <p:bldP spid="80" grpId="2" animBg="1"/>
      <p:bldP spid="80" grpId="3" animBg="1"/>
      <p:bldP spid="79" grpId="0" animBg="1"/>
      <p:bldP spid="79" grpId="1" animBg="1"/>
      <p:bldP spid="79" grpId="2" animBg="1"/>
      <p:bldP spid="79" grpId="3" animBg="1"/>
      <p:bldP spid="78" grpId="0" animBg="1"/>
      <p:bldP spid="78" grpId="1" animBg="1"/>
      <p:bldP spid="78" grpId="2" animBg="1"/>
      <p:bldP spid="78" grpId="3" animBg="1"/>
      <p:bldP spid="73" grpId="0" animBg="1"/>
      <p:bldP spid="73" grpId="1" animBg="1"/>
      <p:bldP spid="2" grpId="0"/>
      <p:bldP spid="23" grpId="0"/>
      <p:bldP spid="24" grpId="0" animBg="1"/>
      <p:bldP spid="24" grpId="1" animBg="1"/>
      <p:bldP spid="25" grpId="0" animBg="1"/>
      <p:bldP spid="25" grpId="1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5" grpId="0"/>
      <p:bldP spid="46" grpId="0"/>
      <p:bldP spid="51" grpId="0"/>
      <p:bldP spid="52" grpId="0"/>
      <p:bldP spid="53" grpId="0" animBg="1"/>
      <p:bldP spid="53" grpId="1" animBg="1"/>
      <p:bldP spid="54" grpId="0" animBg="1"/>
      <p:bldP spid="54" grpId="1" animBg="1"/>
      <p:bldP spid="56" grpId="0"/>
      <p:bldP spid="57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72" grpId="0"/>
      <p:bldP spid="74" grpId="0" animBg="1"/>
      <p:bldP spid="74" grpId="1" animBg="1"/>
      <p:bldP spid="74" grpId="2" animBg="1"/>
      <p:bldP spid="74" grpId="3" animBg="1"/>
      <p:bldP spid="83" grpId="0"/>
      <p:bldP spid="84" grpId="0" animBg="1"/>
      <p:bldP spid="84" grpId="1" animBg="1"/>
      <p:bldP spid="85" grpId="0" animBg="1"/>
      <p:bldP spid="85" grpId="1" animBg="1"/>
      <p:bldP spid="87" grpId="0"/>
      <p:bldP spid="88" grpId="0"/>
      <p:bldP spid="90" grpId="0"/>
      <p:bldP spid="91" grpId="0"/>
      <p:bldP spid="92" grpId="0"/>
      <p:bldP spid="94" grpId="0"/>
      <p:bldP spid="95" grpId="0"/>
      <p:bldP spid="96" grpId="0"/>
      <p:bldP spid="97" grpId="0"/>
      <p:bldP spid="99" grpId="0"/>
      <p:bldP spid="101" grpId="0" animBg="1"/>
      <p:bldP spid="101" grpId="1" animBg="1"/>
      <p:bldP spid="105" grpId="0" animBg="1"/>
      <p:bldP spid="135" grpId="0" animBg="1"/>
      <p:bldP spid="13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728497" y="3859383"/>
            <a:ext cx="1776222" cy="36576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230480" y="1898986"/>
            <a:ext cx="1371600" cy="36576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885232" y="1240386"/>
            <a:ext cx="551576" cy="25401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281884" y="2353574"/>
            <a:ext cx="220599" cy="24008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7461218" y="1352294"/>
            <a:ext cx="220599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7466" y="252441"/>
            <a:ext cx="3166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Trigonometric Ratios of </a:t>
            </a:r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45º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53940" y="250251"/>
            <a:ext cx="2928905" cy="2658105"/>
            <a:chOff x="4753940" y="250251"/>
            <a:chExt cx="2928905" cy="2658105"/>
          </a:xfrm>
        </p:grpSpPr>
        <p:grpSp>
          <p:nvGrpSpPr>
            <p:cNvPr id="14" name="Group 13"/>
            <p:cNvGrpSpPr/>
            <p:nvPr/>
          </p:nvGrpSpPr>
          <p:grpSpPr>
            <a:xfrm>
              <a:off x="4753940" y="250251"/>
              <a:ext cx="2878400" cy="2658105"/>
              <a:chOff x="5963686" y="719913"/>
              <a:chExt cx="2378842" cy="2196775"/>
            </a:xfrm>
          </p:grpSpPr>
          <p:sp>
            <p:nvSpPr>
              <p:cNvPr id="4" name="Right Triangle 3"/>
              <p:cNvSpPr/>
              <p:nvPr/>
            </p:nvSpPr>
            <p:spPr>
              <a:xfrm flipH="1">
                <a:off x="6544154" y="975743"/>
                <a:ext cx="1619915" cy="1472650"/>
              </a:xfrm>
              <a:prstGeom prst="rt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 flipH="1">
                <a:off x="8044343" y="2324253"/>
                <a:ext cx="118664" cy="130530"/>
              </a:xfrm>
              <a:custGeom>
                <a:avLst/>
                <a:gdLst>
                  <a:gd name="connsiteX0" fmla="*/ 0 w 2256817"/>
                  <a:gd name="connsiteY0" fmla="*/ 0 h 2256817"/>
                  <a:gd name="connsiteX1" fmla="*/ 2247090 w 2256817"/>
                  <a:gd name="connsiteY1" fmla="*/ 9728 h 2256817"/>
                  <a:gd name="connsiteX2" fmla="*/ 2256817 w 2256817"/>
                  <a:gd name="connsiteY2" fmla="*/ 2256817 h 2256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56817" h="2256817">
                    <a:moveTo>
                      <a:pt x="0" y="0"/>
                    </a:moveTo>
                    <a:lnTo>
                      <a:pt x="2247090" y="9728"/>
                    </a:lnTo>
                    <a:cubicBezTo>
                      <a:pt x="2250332" y="758758"/>
                      <a:pt x="2253575" y="1507787"/>
                      <a:pt x="2256817" y="2256817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Arc 9"/>
              <p:cNvSpPr/>
              <p:nvPr/>
            </p:nvSpPr>
            <p:spPr>
              <a:xfrm>
                <a:off x="5963686" y="2085415"/>
                <a:ext cx="831272" cy="831273"/>
              </a:xfrm>
              <a:prstGeom prst="arc">
                <a:avLst>
                  <a:gd name="adj1" fmla="val 19616081"/>
                  <a:gd name="adj2" fmla="val 21210178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26610" y="242824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959423" y="2448393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05576" y="719913"/>
                <a:ext cx="336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735436" y="2213273"/>
                <a:ext cx="369883" cy="228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45º</a:t>
                </a:r>
                <a:endParaRPr lang="en-US" sz="12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6216264" y="2307276"/>
              <a:ext cx="2938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88975" y="1320076"/>
              <a:ext cx="2938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5838740" y="1188133"/>
                  <a:ext cx="603948" cy="3282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3577"/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a14:m>
                  <a:r>
                    <a:rPr lang="en-US" sz="1400" b="1" i="1" dirty="0">
                      <a:solidFill>
                        <a:prstClr val="white"/>
                      </a:solidFill>
                      <a:latin typeface="Bookman Old Style" pitchFamily="18" charset="0"/>
                    </a:rPr>
                    <a:t> a</a:t>
                  </a:r>
                  <a:endParaRPr lang="en-US" sz="1400" b="1" baseline="30000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8740" y="1188133"/>
                  <a:ext cx="603948" cy="32829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2020"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TextBox 51"/>
          <p:cNvSpPr txBox="1"/>
          <p:nvPr/>
        </p:nvSpPr>
        <p:spPr>
          <a:xfrm>
            <a:off x="1194815" y="681685"/>
            <a:ext cx="1221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 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372439" y="618455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365570" y="884761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360744" y="862196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339347" y="551553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7831" y="819496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2319013" y="1430275"/>
            <a:ext cx="5496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5862" y="1141924"/>
            <a:ext cx="62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90023" y="127136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194815" y="1271365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 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14279" y="1907839"/>
            <a:ext cx="35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0023" y="190533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94815" y="1905334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 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2530302" y="1242363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92914" y="1410616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2513575" y="1519692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84617" y="2654225"/>
            <a:ext cx="1432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cosec 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096854" y="2590995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089985" y="2857301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2085159" y="2834736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63762" y="2524093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63762" y="2792036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090444" y="3428215"/>
            <a:ext cx="5496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2063762" y="3114464"/>
                <a:ext cx="745137" cy="362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2</m:t>
                        </m:r>
                      </m:e>
                    </m:rad>
                    <m:r>
                      <a:rPr lang="en-US" sz="1600" b="1" i="1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i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62" y="3114464"/>
                <a:ext cx="745137" cy="362022"/>
              </a:xfrm>
              <a:prstGeom prst="rect">
                <a:avLst/>
              </a:prstGeom>
              <a:blipFill rotWithShape="1">
                <a:blip r:embed="rId3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/>
          <p:cNvSpPr/>
          <p:nvPr/>
        </p:nvSpPr>
        <p:spPr>
          <a:xfrm>
            <a:off x="440356" y="324390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84617" y="3243905"/>
            <a:ext cx="13933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cosec 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006209" y="3854919"/>
                <a:ext cx="260114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209" y="3854919"/>
                <a:ext cx="260114" cy="371384"/>
              </a:xfrm>
              <a:prstGeom prst="rect">
                <a:avLst/>
              </a:prstGeom>
              <a:blipFill rotWithShape="1">
                <a:blip r:embed="rId4"/>
                <a:stretch>
                  <a:fillRect r="-6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440356" y="387787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84617" y="3877874"/>
            <a:ext cx="13933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cosec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2498963" y="3214903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155380" y="3347296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2267076" y="3474302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ight Arrow 102"/>
          <p:cNvSpPr/>
          <p:nvPr/>
        </p:nvSpPr>
        <p:spPr>
          <a:xfrm rot="8939061" flipH="1">
            <a:off x="6041059" y="1706393"/>
            <a:ext cx="1251831" cy="139070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7418209" y="563809"/>
            <a:ext cx="0" cy="1793167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rved Right Arrow 105"/>
          <p:cNvSpPr/>
          <p:nvPr/>
        </p:nvSpPr>
        <p:spPr>
          <a:xfrm rot="14213045" flipH="1">
            <a:off x="6219977" y="1713848"/>
            <a:ext cx="603126" cy="992271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rot="16200000" flipV="1">
            <a:off x="6442062" y="1349121"/>
            <a:ext cx="0" cy="1983872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451349" y="555531"/>
            <a:ext cx="1961688" cy="1790010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907823" y="696139"/>
            <a:ext cx="0" cy="3584775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418819" y="693155"/>
            <a:ext cx="1221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sec 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4570944" y="629925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564075" y="896231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4559249" y="873666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537852" y="563023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475568" y="1910174"/>
            <a:ext cx="1506104" cy="36576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537852" y="830966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4564534" y="1441745"/>
            <a:ext cx="5496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4452745" y="1135464"/>
                <a:ext cx="640080" cy="362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6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i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45" y="1135464"/>
                <a:ext cx="640080" cy="362022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/>
          <p:cNvSpPr/>
          <p:nvPr/>
        </p:nvSpPr>
        <p:spPr>
          <a:xfrm>
            <a:off x="3011268" y="128283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440336" y="1282835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sec 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4480299" y="1902814"/>
                <a:ext cx="260114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299" y="1902814"/>
                <a:ext cx="260114" cy="371384"/>
              </a:xfrm>
              <a:prstGeom prst="rect">
                <a:avLst/>
              </a:prstGeom>
              <a:blipFill rotWithShape="1">
                <a:blip r:embed="rId6"/>
                <a:stretch>
                  <a:fillRect r="-6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/>
          <p:cNvSpPr/>
          <p:nvPr/>
        </p:nvSpPr>
        <p:spPr>
          <a:xfrm>
            <a:off x="3011268" y="191680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440336" y="1916804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sec 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874438" y="1235903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602575" y="1377261"/>
            <a:ext cx="36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4714271" y="1513232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276393" y="2665695"/>
            <a:ext cx="1184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cot 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4456729" y="2602465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4449860" y="2868771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4445034" y="2846206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423637" y="2535563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423637" y="2803506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4514867" y="3414285"/>
            <a:ext cx="549602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611716" y="3125934"/>
            <a:ext cx="62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961601" y="325537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276393" y="3255375"/>
            <a:ext cx="1143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cot 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563109" y="3877874"/>
            <a:ext cx="35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961601" y="388934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276393" y="3889344"/>
            <a:ext cx="1143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cot 45º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4726156" y="3226373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470728" y="3343826"/>
            <a:ext cx="5486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  a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4723249" y="3465602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3319897" y="3873208"/>
            <a:ext cx="1554480" cy="36576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4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7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500"/>
                            </p:stCondLst>
                            <p:childTnLst>
                              <p:par>
                                <p:cTn id="4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1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7" dur="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500"/>
                            </p:stCondLst>
                            <p:childTnLst>
                              <p:par>
                                <p:cTn id="464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500"/>
                            </p:stCondLst>
                            <p:childTnLst>
                              <p:par>
                                <p:cTn id="4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1" grpId="0" animBg="1"/>
      <p:bldP spid="110" grpId="0" animBg="1"/>
      <p:bldP spid="110" grpId="1" animBg="1"/>
      <p:bldP spid="110" grpId="2" animBg="1"/>
      <p:bldP spid="110" grpId="3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8" grpId="0" animBg="1"/>
      <p:bldP spid="108" grpId="1" animBg="1"/>
      <p:bldP spid="108" grpId="2" animBg="1"/>
      <p:bldP spid="108" grpId="3" animBg="1"/>
      <p:bldP spid="108" grpId="4" animBg="1"/>
      <p:bldP spid="108" grpId="5" animBg="1"/>
      <p:bldP spid="52" grpId="0"/>
      <p:bldP spid="53" grpId="0" animBg="1"/>
      <p:bldP spid="53" grpId="1" animBg="1"/>
      <p:bldP spid="54" grpId="0" animBg="1"/>
      <p:bldP spid="54" grpId="1" animBg="1"/>
      <p:bldP spid="56" grpId="0"/>
      <p:bldP spid="57" grpId="0"/>
      <p:bldP spid="59" grpId="0"/>
      <p:bldP spid="60" grpId="0"/>
      <p:bldP spid="61" grpId="0"/>
      <p:bldP spid="63" grpId="0"/>
      <p:bldP spid="65" grpId="0"/>
      <p:bldP spid="66" grpId="0"/>
      <p:bldP spid="72" grpId="0"/>
      <p:bldP spid="83" grpId="0"/>
      <p:bldP spid="84" grpId="0" animBg="1"/>
      <p:bldP spid="84" grpId="1" animBg="1"/>
      <p:bldP spid="85" grpId="0" animBg="1"/>
      <p:bldP spid="85" grpId="1" animBg="1"/>
      <p:bldP spid="87" grpId="0"/>
      <p:bldP spid="88" grpId="0"/>
      <p:bldP spid="90" grpId="0"/>
      <p:bldP spid="91" grpId="0"/>
      <p:bldP spid="92" grpId="0"/>
      <p:bldP spid="95" grpId="0"/>
      <p:bldP spid="96" grpId="0"/>
      <p:bldP spid="97" grpId="0"/>
      <p:bldP spid="99" grpId="0"/>
      <p:bldP spid="103" grpId="0" animBg="1"/>
      <p:bldP spid="103" grpId="1" animBg="1"/>
      <p:bldP spid="103" grpId="2" animBg="1"/>
      <p:bldP spid="103" grpId="3" animBg="1"/>
      <p:bldP spid="103" grpId="4" animBg="1"/>
      <p:bldP spid="103" grpId="5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12" grpId="0"/>
      <p:bldP spid="113" grpId="0" animBg="1"/>
      <p:bldP spid="113" grpId="1" animBg="1"/>
      <p:bldP spid="114" grpId="0" animBg="1"/>
      <p:bldP spid="114" grpId="1" animBg="1"/>
      <p:bldP spid="116" grpId="0"/>
      <p:bldP spid="148" grpId="0" animBg="1"/>
      <p:bldP spid="117" grpId="0"/>
      <p:bldP spid="119" grpId="0"/>
      <p:bldP spid="120" grpId="0"/>
      <p:bldP spid="121" grpId="0"/>
      <p:bldP spid="124" grpId="0"/>
      <p:bldP spid="125" grpId="0"/>
      <p:bldP spid="126" grpId="0"/>
      <p:bldP spid="128" grpId="0"/>
      <p:bldP spid="130" grpId="0"/>
      <p:bldP spid="131" grpId="0" animBg="1"/>
      <p:bldP spid="131" grpId="1" animBg="1"/>
      <p:bldP spid="132" grpId="0" animBg="1"/>
      <p:bldP spid="132" grpId="1" animBg="1"/>
      <p:bldP spid="134" grpId="0"/>
      <p:bldP spid="135" grpId="0"/>
      <p:bldP spid="137" grpId="0"/>
      <p:bldP spid="138" grpId="0"/>
      <p:bldP spid="139" grpId="0"/>
      <p:bldP spid="141" grpId="0"/>
      <p:bldP spid="143" grpId="0"/>
      <p:bldP spid="144" grpId="0"/>
      <p:bldP spid="146" grpId="0"/>
      <p:bldP spid="1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ight Triangle 38"/>
          <p:cNvSpPr/>
          <p:nvPr/>
        </p:nvSpPr>
        <p:spPr>
          <a:xfrm flipH="1">
            <a:off x="5859770" y="503574"/>
            <a:ext cx="1331785" cy="1450753"/>
          </a:xfrm>
          <a:custGeom>
            <a:avLst/>
            <a:gdLst>
              <a:gd name="connsiteX0" fmla="*/ 0 w 1298448"/>
              <a:gd name="connsiteY0" fmla="*/ 1472184 h 1472184"/>
              <a:gd name="connsiteX1" fmla="*/ 0 w 1298448"/>
              <a:gd name="connsiteY1" fmla="*/ 0 h 1472184"/>
              <a:gd name="connsiteX2" fmla="*/ 1298448 w 1298448"/>
              <a:gd name="connsiteY2" fmla="*/ 1472184 h 1472184"/>
              <a:gd name="connsiteX3" fmla="*/ 0 w 1298448"/>
              <a:gd name="connsiteY3" fmla="*/ 1472184 h 1472184"/>
              <a:gd name="connsiteX0" fmla="*/ 0 w 1327023"/>
              <a:gd name="connsiteY0" fmla="*/ 1472184 h 1472184"/>
              <a:gd name="connsiteX1" fmla="*/ 0 w 1327023"/>
              <a:gd name="connsiteY1" fmla="*/ 0 h 1472184"/>
              <a:gd name="connsiteX2" fmla="*/ 1327023 w 1327023"/>
              <a:gd name="connsiteY2" fmla="*/ 1443609 h 1472184"/>
              <a:gd name="connsiteX3" fmla="*/ 0 w 1327023"/>
              <a:gd name="connsiteY3" fmla="*/ 1472184 h 1472184"/>
              <a:gd name="connsiteX0" fmla="*/ 0 w 1331785"/>
              <a:gd name="connsiteY0" fmla="*/ 1450753 h 1450753"/>
              <a:gd name="connsiteX1" fmla="*/ 4762 w 1331785"/>
              <a:gd name="connsiteY1" fmla="*/ 0 h 1450753"/>
              <a:gd name="connsiteX2" fmla="*/ 1331785 w 1331785"/>
              <a:gd name="connsiteY2" fmla="*/ 1443609 h 1450753"/>
              <a:gd name="connsiteX3" fmla="*/ 0 w 1331785"/>
              <a:gd name="connsiteY3" fmla="*/ 1450753 h 145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1785" h="1450753">
                <a:moveTo>
                  <a:pt x="0" y="1450753"/>
                </a:moveTo>
                <a:cubicBezTo>
                  <a:pt x="1587" y="967169"/>
                  <a:pt x="3175" y="483584"/>
                  <a:pt x="4762" y="0"/>
                </a:cubicBezTo>
                <a:lnTo>
                  <a:pt x="1331785" y="1443609"/>
                </a:lnTo>
                <a:lnTo>
                  <a:pt x="0" y="1450753"/>
                </a:lnTo>
                <a:close/>
              </a:path>
            </a:pathLst>
          </a:custGeom>
          <a:solidFill>
            <a:srgbClr val="00FFFF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ight Triangle 39"/>
          <p:cNvSpPr/>
          <p:nvPr/>
        </p:nvSpPr>
        <p:spPr>
          <a:xfrm>
            <a:off x="7193800" y="493927"/>
            <a:ext cx="1365123" cy="1472184"/>
          </a:xfrm>
          <a:custGeom>
            <a:avLst/>
            <a:gdLst>
              <a:gd name="connsiteX0" fmla="*/ 0 w 1298448"/>
              <a:gd name="connsiteY0" fmla="*/ 1472184 h 1472184"/>
              <a:gd name="connsiteX1" fmla="*/ 0 w 1298448"/>
              <a:gd name="connsiteY1" fmla="*/ 0 h 1472184"/>
              <a:gd name="connsiteX2" fmla="*/ 1298448 w 1298448"/>
              <a:gd name="connsiteY2" fmla="*/ 1472184 h 1472184"/>
              <a:gd name="connsiteX3" fmla="*/ 0 w 1298448"/>
              <a:gd name="connsiteY3" fmla="*/ 1472184 h 1472184"/>
              <a:gd name="connsiteX0" fmla="*/ 0 w 1346073"/>
              <a:gd name="connsiteY0" fmla="*/ 1472184 h 1472184"/>
              <a:gd name="connsiteX1" fmla="*/ 0 w 1346073"/>
              <a:gd name="connsiteY1" fmla="*/ 0 h 1472184"/>
              <a:gd name="connsiteX2" fmla="*/ 1346073 w 1346073"/>
              <a:gd name="connsiteY2" fmla="*/ 1457896 h 1472184"/>
              <a:gd name="connsiteX3" fmla="*/ 0 w 1346073"/>
              <a:gd name="connsiteY3" fmla="*/ 1472184 h 1472184"/>
              <a:gd name="connsiteX0" fmla="*/ 0 w 1365123"/>
              <a:gd name="connsiteY0" fmla="*/ 1472184 h 1472184"/>
              <a:gd name="connsiteX1" fmla="*/ 0 w 1365123"/>
              <a:gd name="connsiteY1" fmla="*/ 0 h 1472184"/>
              <a:gd name="connsiteX2" fmla="*/ 1365123 w 1365123"/>
              <a:gd name="connsiteY2" fmla="*/ 1472183 h 1472184"/>
              <a:gd name="connsiteX3" fmla="*/ 0 w 1365123"/>
              <a:gd name="connsiteY3" fmla="*/ 1472184 h 147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123" h="1472184">
                <a:moveTo>
                  <a:pt x="0" y="1472184"/>
                </a:moveTo>
                <a:lnTo>
                  <a:pt x="0" y="0"/>
                </a:lnTo>
                <a:lnTo>
                  <a:pt x="1365123" y="1472183"/>
                </a:lnTo>
                <a:lnTo>
                  <a:pt x="0" y="1472184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Arc 135"/>
          <p:cNvSpPr/>
          <p:nvPr/>
        </p:nvSpPr>
        <p:spPr>
          <a:xfrm rot="16768626">
            <a:off x="6981539" y="505206"/>
            <a:ext cx="270869" cy="214829"/>
          </a:xfrm>
          <a:custGeom>
            <a:avLst/>
            <a:gdLst>
              <a:gd name="connsiteX0" fmla="*/ 9566 w 914400"/>
              <a:gd name="connsiteY0" fmla="*/ 550238 h 914400"/>
              <a:gd name="connsiteX1" fmla="*/ 16520 w 914400"/>
              <a:gd name="connsiteY1" fmla="*/ 335409 h 914400"/>
              <a:gd name="connsiteX2" fmla="*/ 457200 w 914400"/>
              <a:gd name="connsiteY2" fmla="*/ 457200 h 914400"/>
              <a:gd name="connsiteX3" fmla="*/ 9566 w 914400"/>
              <a:gd name="connsiteY3" fmla="*/ 550238 h 914400"/>
              <a:gd name="connsiteX0" fmla="*/ 9566 w 914400"/>
              <a:gd name="connsiteY0" fmla="*/ 550238 h 914400"/>
              <a:gd name="connsiteX1" fmla="*/ 16520 w 914400"/>
              <a:gd name="connsiteY1" fmla="*/ 335409 h 914400"/>
              <a:gd name="connsiteX0" fmla="*/ 9566 w 408661"/>
              <a:gd name="connsiteY0" fmla="*/ 214829 h 214829"/>
              <a:gd name="connsiteX1" fmla="*/ 16520 w 408661"/>
              <a:gd name="connsiteY1" fmla="*/ 0 h 214829"/>
              <a:gd name="connsiteX2" fmla="*/ 408661 w 408661"/>
              <a:gd name="connsiteY2" fmla="*/ 134723 h 214829"/>
              <a:gd name="connsiteX3" fmla="*/ 9566 w 408661"/>
              <a:gd name="connsiteY3" fmla="*/ 214829 h 214829"/>
              <a:gd name="connsiteX0" fmla="*/ 9566 w 408661"/>
              <a:gd name="connsiteY0" fmla="*/ 214829 h 214829"/>
              <a:gd name="connsiteX1" fmla="*/ 16520 w 408661"/>
              <a:gd name="connsiteY1" fmla="*/ 0 h 214829"/>
              <a:gd name="connsiteX0" fmla="*/ 9566 w 336634"/>
              <a:gd name="connsiteY0" fmla="*/ 214829 h 214829"/>
              <a:gd name="connsiteX1" fmla="*/ 16520 w 336634"/>
              <a:gd name="connsiteY1" fmla="*/ 0 h 214829"/>
              <a:gd name="connsiteX2" fmla="*/ 336634 w 336634"/>
              <a:gd name="connsiteY2" fmla="*/ 151575 h 214829"/>
              <a:gd name="connsiteX3" fmla="*/ 9566 w 336634"/>
              <a:gd name="connsiteY3" fmla="*/ 214829 h 214829"/>
              <a:gd name="connsiteX0" fmla="*/ 9566 w 336634"/>
              <a:gd name="connsiteY0" fmla="*/ 214829 h 214829"/>
              <a:gd name="connsiteX1" fmla="*/ 16520 w 336634"/>
              <a:gd name="connsiteY1" fmla="*/ 0 h 214829"/>
              <a:gd name="connsiteX0" fmla="*/ 9566 w 270869"/>
              <a:gd name="connsiteY0" fmla="*/ 214829 h 214829"/>
              <a:gd name="connsiteX1" fmla="*/ 16520 w 270869"/>
              <a:gd name="connsiteY1" fmla="*/ 0 h 214829"/>
              <a:gd name="connsiteX2" fmla="*/ 270869 w 270869"/>
              <a:gd name="connsiteY2" fmla="*/ 162553 h 214829"/>
              <a:gd name="connsiteX3" fmla="*/ 9566 w 270869"/>
              <a:gd name="connsiteY3" fmla="*/ 214829 h 214829"/>
              <a:gd name="connsiteX0" fmla="*/ 9566 w 270869"/>
              <a:gd name="connsiteY0" fmla="*/ 214829 h 214829"/>
              <a:gd name="connsiteX1" fmla="*/ 16520 w 270869"/>
              <a:gd name="connsiteY1" fmla="*/ 0 h 21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0869" h="214829" stroke="0" extrusionOk="0">
                <a:moveTo>
                  <a:pt x="9566" y="214829"/>
                </a:moveTo>
                <a:cubicBezTo>
                  <a:pt x="-5221" y="143684"/>
                  <a:pt x="-2837" y="70039"/>
                  <a:pt x="16520" y="0"/>
                </a:cubicBezTo>
                <a:lnTo>
                  <a:pt x="270869" y="162553"/>
                </a:lnTo>
                <a:lnTo>
                  <a:pt x="9566" y="214829"/>
                </a:lnTo>
                <a:close/>
              </a:path>
              <a:path w="270869" h="214829" fill="none">
                <a:moveTo>
                  <a:pt x="9566" y="214829"/>
                </a:moveTo>
                <a:cubicBezTo>
                  <a:pt x="-5221" y="143684"/>
                  <a:pt x="-2837" y="70039"/>
                  <a:pt x="16520" y="0"/>
                </a:cubicBezTo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3" name="Arc 135"/>
          <p:cNvSpPr/>
          <p:nvPr/>
        </p:nvSpPr>
        <p:spPr>
          <a:xfrm rot="4831374" flipH="1">
            <a:off x="7140356" y="505204"/>
            <a:ext cx="270869" cy="214829"/>
          </a:xfrm>
          <a:custGeom>
            <a:avLst/>
            <a:gdLst>
              <a:gd name="connsiteX0" fmla="*/ 9566 w 914400"/>
              <a:gd name="connsiteY0" fmla="*/ 550238 h 914400"/>
              <a:gd name="connsiteX1" fmla="*/ 16520 w 914400"/>
              <a:gd name="connsiteY1" fmla="*/ 335409 h 914400"/>
              <a:gd name="connsiteX2" fmla="*/ 457200 w 914400"/>
              <a:gd name="connsiteY2" fmla="*/ 457200 h 914400"/>
              <a:gd name="connsiteX3" fmla="*/ 9566 w 914400"/>
              <a:gd name="connsiteY3" fmla="*/ 550238 h 914400"/>
              <a:gd name="connsiteX0" fmla="*/ 9566 w 914400"/>
              <a:gd name="connsiteY0" fmla="*/ 550238 h 914400"/>
              <a:gd name="connsiteX1" fmla="*/ 16520 w 914400"/>
              <a:gd name="connsiteY1" fmla="*/ 335409 h 914400"/>
              <a:gd name="connsiteX0" fmla="*/ 9566 w 408661"/>
              <a:gd name="connsiteY0" fmla="*/ 214829 h 214829"/>
              <a:gd name="connsiteX1" fmla="*/ 16520 w 408661"/>
              <a:gd name="connsiteY1" fmla="*/ 0 h 214829"/>
              <a:gd name="connsiteX2" fmla="*/ 408661 w 408661"/>
              <a:gd name="connsiteY2" fmla="*/ 134723 h 214829"/>
              <a:gd name="connsiteX3" fmla="*/ 9566 w 408661"/>
              <a:gd name="connsiteY3" fmla="*/ 214829 h 214829"/>
              <a:gd name="connsiteX0" fmla="*/ 9566 w 408661"/>
              <a:gd name="connsiteY0" fmla="*/ 214829 h 214829"/>
              <a:gd name="connsiteX1" fmla="*/ 16520 w 408661"/>
              <a:gd name="connsiteY1" fmla="*/ 0 h 214829"/>
              <a:gd name="connsiteX0" fmla="*/ 9566 w 336634"/>
              <a:gd name="connsiteY0" fmla="*/ 214829 h 214829"/>
              <a:gd name="connsiteX1" fmla="*/ 16520 w 336634"/>
              <a:gd name="connsiteY1" fmla="*/ 0 h 214829"/>
              <a:gd name="connsiteX2" fmla="*/ 336634 w 336634"/>
              <a:gd name="connsiteY2" fmla="*/ 151575 h 214829"/>
              <a:gd name="connsiteX3" fmla="*/ 9566 w 336634"/>
              <a:gd name="connsiteY3" fmla="*/ 214829 h 214829"/>
              <a:gd name="connsiteX0" fmla="*/ 9566 w 336634"/>
              <a:gd name="connsiteY0" fmla="*/ 214829 h 214829"/>
              <a:gd name="connsiteX1" fmla="*/ 16520 w 336634"/>
              <a:gd name="connsiteY1" fmla="*/ 0 h 214829"/>
              <a:gd name="connsiteX0" fmla="*/ 9566 w 270869"/>
              <a:gd name="connsiteY0" fmla="*/ 214829 h 214829"/>
              <a:gd name="connsiteX1" fmla="*/ 16520 w 270869"/>
              <a:gd name="connsiteY1" fmla="*/ 0 h 214829"/>
              <a:gd name="connsiteX2" fmla="*/ 270869 w 270869"/>
              <a:gd name="connsiteY2" fmla="*/ 162553 h 214829"/>
              <a:gd name="connsiteX3" fmla="*/ 9566 w 270869"/>
              <a:gd name="connsiteY3" fmla="*/ 214829 h 214829"/>
              <a:gd name="connsiteX0" fmla="*/ 9566 w 270869"/>
              <a:gd name="connsiteY0" fmla="*/ 214829 h 214829"/>
              <a:gd name="connsiteX1" fmla="*/ 16520 w 270869"/>
              <a:gd name="connsiteY1" fmla="*/ 0 h 21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0869" h="214829" stroke="0" extrusionOk="0">
                <a:moveTo>
                  <a:pt x="9566" y="214829"/>
                </a:moveTo>
                <a:cubicBezTo>
                  <a:pt x="-5221" y="143684"/>
                  <a:pt x="-2837" y="70039"/>
                  <a:pt x="16520" y="0"/>
                </a:cubicBezTo>
                <a:lnTo>
                  <a:pt x="270869" y="162553"/>
                </a:lnTo>
                <a:lnTo>
                  <a:pt x="9566" y="214829"/>
                </a:lnTo>
                <a:close/>
              </a:path>
              <a:path w="270869" h="214829" fill="none">
                <a:moveTo>
                  <a:pt x="9566" y="214829"/>
                </a:moveTo>
                <a:cubicBezTo>
                  <a:pt x="-5221" y="143684"/>
                  <a:pt x="-2837" y="70039"/>
                  <a:pt x="16520" y="0"/>
                </a:cubicBezTo>
              </a:path>
            </a:pathLst>
          </a:cu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59929" y="1810946"/>
            <a:ext cx="141215" cy="1516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10999" y="1810946"/>
            <a:ext cx="141215" cy="1516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676503" y="205202"/>
            <a:ext cx="3010035" cy="2026072"/>
            <a:chOff x="4321940" y="-2357641"/>
            <a:chExt cx="3010035" cy="2026072"/>
          </a:xfrm>
        </p:grpSpPr>
        <p:sp>
          <p:nvSpPr>
            <p:cNvPr id="6" name="TextBox 5"/>
            <p:cNvSpPr txBox="1"/>
            <p:nvPr/>
          </p:nvSpPr>
          <p:spPr>
            <a:xfrm>
              <a:off x="5680775" y="-2357641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14259" y="-649362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1940" y="-63934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4493969" y="-2073258"/>
              <a:ext cx="2681048" cy="1463328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34" name="Oval 26"/>
          <p:cNvSpPr>
            <a:spLocks noChangeArrowheads="1"/>
          </p:cNvSpPr>
          <p:nvPr/>
        </p:nvSpPr>
        <p:spPr bwMode="auto">
          <a:xfrm>
            <a:off x="3764640" y="655959"/>
            <a:ext cx="2062318" cy="248144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3" name="Oval 26"/>
          <p:cNvSpPr>
            <a:spLocks noChangeArrowheads="1"/>
          </p:cNvSpPr>
          <p:nvPr/>
        </p:nvSpPr>
        <p:spPr bwMode="auto">
          <a:xfrm>
            <a:off x="1924818" y="655959"/>
            <a:ext cx="1837893" cy="248144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724328" y="1982468"/>
            <a:ext cx="274320" cy="18288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881076" y="961081"/>
            <a:ext cx="348277" cy="24008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210" y="259422"/>
            <a:ext cx="4051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Trigonometric Ratios of </a:t>
            </a:r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30º </a:t>
            </a:r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and </a:t>
            </a:r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60º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2500" y="597976"/>
            <a:ext cx="5527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indent="-290513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Consider an equilateral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 such that AD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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1532" y="194290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5692" y="70600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60º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8327" y="170120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60º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Arc 9"/>
          <p:cNvSpPr/>
          <p:nvPr/>
        </p:nvSpPr>
        <p:spPr>
          <a:xfrm>
            <a:off x="8284307" y="1557275"/>
            <a:ext cx="914400" cy="914400"/>
          </a:xfrm>
          <a:prstGeom prst="arc">
            <a:avLst>
              <a:gd name="adj1" fmla="val 11220960"/>
              <a:gd name="adj2" fmla="val 1277062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203596" y="1810946"/>
            <a:ext cx="141215" cy="151672"/>
          </a:xfrm>
          <a:custGeom>
            <a:avLst/>
            <a:gdLst>
              <a:gd name="connsiteX0" fmla="*/ 0 w 1045029"/>
              <a:gd name="connsiteY0" fmla="*/ 0 h 1234651"/>
              <a:gd name="connsiteX1" fmla="*/ 1036601 w 1045029"/>
              <a:gd name="connsiteY1" fmla="*/ 8428 h 1234651"/>
              <a:gd name="connsiteX2" fmla="*/ 1045029 w 1045029"/>
              <a:gd name="connsiteY2" fmla="*/ 1234651 h 12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029" h="1234651">
                <a:moveTo>
                  <a:pt x="0" y="0"/>
                </a:moveTo>
                <a:lnTo>
                  <a:pt x="1036601" y="8428"/>
                </a:lnTo>
                <a:cubicBezTo>
                  <a:pt x="1039410" y="417169"/>
                  <a:pt x="1042220" y="825910"/>
                  <a:pt x="1045029" y="1234651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6714797" y="-161967"/>
            <a:ext cx="914400" cy="914400"/>
          </a:xfrm>
          <a:prstGeom prst="arc">
            <a:avLst>
              <a:gd name="adj1" fmla="val 3720194"/>
              <a:gd name="adj2" fmla="val 686751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4600" y="1093566"/>
            <a:ext cx="24492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ADB and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ADC,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44553" y="1644515"/>
            <a:ext cx="5330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9783" y="1644515"/>
            <a:ext cx="364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49739" y="1644515"/>
            <a:ext cx="5330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9914" y="1376754"/>
            <a:ext cx="9066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ADB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9783" y="1376754"/>
            <a:ext cx="364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91336" y="1376754"/>
            <a:ext cx="944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ADC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62478" y="1942900"/>
            <a:ext cx="5330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29783" y="1942900"/>
            <a:ext cx="364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49739" y="1942900"/>
            <a:ext cx="5330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8552" y="2200769"/>
            <a:ext cx="331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i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1304" y="2200769"/>
            <a:ext cx="9066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ABD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9783" y="2200769"/>
            <a:ext cx="364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sym typeface="Symbol"/>
              </a:rPr>
              <a:t>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49739" y="2200769"/>
            <a:ext cx="944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04928" y="2200769"/>
            <a:ext cx="3575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[By RHS congruence criterion]</a:t>
            </a:r>
            <a:endParaRPr lang="en-US" sz="14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856573" y="480678"/>
            <a:ext cx="1348456" cy="1493845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197056" y="481163"/>
            <a:ext cx="1348456" cy="1493845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98552" y="2476227"/>
            <a:ext cx="331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i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6784" y="2476227"/>
            <a:ext cx="822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BAD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9783" y="2476227"/>
            <a:ext cx="364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91336" y="2476227"/>
            <a:ext cx="978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CAD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907609" y="2465516"/>
            <a:ext cx="1005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(c.p.c.t)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9587" y="3140874"/>
            <a:ext cx="331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i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64168" y="3141523"/>
            <a:ext cx="364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74313" y="3141523"/>
            <a:ext cx="5911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30º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55726" y="169348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60º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Arc 60"/>
          <p:cNvSpPr/>
          <p:nvPr/>
        </p:nvSpPr>
        <p:spPr>
          <a:xfrm rot="9120256">
            <a:off x="5225527" y="1581128"/>
            <a:ext cx="914400" cy="914400"/>
          </a:xfrm>
          <a:prstGeom prst="arc">
            <a:avLst>
              <a:gd name="adj1" fmla="val 10095518"/>
              <a:gd name="adj2" fmla="val 11847043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94149" y="3452149"/>
            <a:ext cx="548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BD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77383" y="3443184"/>
            <a:ext cx="364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79693" y="3455646"/>
            <a:ext cx="5263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0621" y="3714765"/>
            <a:ext cx="22625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Let, BD  =  CD = 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675732" y="1901153"/>
            <a:ext cx="3911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98552" y="3950180"/>
            <a:ext cx="331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i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02960" y="3950180"/>
            <a:ext cx="5450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77383" y="3966364"/>
            <a:ext cx="364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63186" y="3966364"/>
            <a:ext cx="5911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833078" y="924289"/>
            <a:ext cx="45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266224" y="3103268"/>
            <a:ext cx="0" cy="173736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272870" y="3048032"/>
            <a:ext cx="1154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ADC,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61241" y="3305321"/>
            <a:ext cx="2204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[</a:t>
            </a:r>
            <a:r>
              <a:rPr lang="en-US" sz="1400" b="1" i="1" dirty="0">
                <a:solidFill>
                  <a:srgbClr val="FFFF00"/>
                </a:solidFill>
                <a:latin typeface="Bookman Old Style"/>
              </a:rPr>
              <a:t>Pythagoras theorem</a:t>
            </a:r>
            <a:r>
              <a:rPr lang="en-US" sz="1400" b="1" dirty="0">
                <a:solidFill>
                  <a:srgbClr val="FFFF00"/>
                </a:solidFill>
                <a:latin typeface="Bookman Old Style"/>
              </a:rPr>
              <a:t>]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315519" y="3048032"/>
            <a:ext cx="1445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ADC = 90º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627291" y="3339065"/>
            <a:ext cx="509913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5109246" y="3342009"/>
            <a:ext cx="472875" cy="2640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607546" y="3305321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44282" y="330532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350369" y="3305321"/>
            <a:ext cx="582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853758" y="330532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60286" y="3305321"/>
            <a:ext cx="582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256348" y="358821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87668" y="3588216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(2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144282" y="358821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350369" y="3588216"/>
            <a:ext cx="582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840223" y="358821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047444" y="3588257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256348" y="387326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37363" y="3873260"/>
            <a:ext cx="582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144282" y="387326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367301" y="3873260"/>
            <a:ext cx="550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4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857155" y="387326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064376" y="3873301"/>
            <a:ext cx="418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56348" y="4163949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607546" y="4163949"/>
            <a:ext cx="582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144282" y="416394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361655" y="4163949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256348" y="4468354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97314" y="4468354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144282" y="446835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4366292" y="4440824"/>
                <a:ext cx="630429" cy="363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  <m:r>
                      <a:rPr lang="en-US" sz="1600" b="1" i="1" baseline="30000" smtClean="0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i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92" y="4440824"/>
                <a:ext cx="630429" cy="363241"/>
              </a:xfrm>
              <a:prstGeom prst="rect">
                <a:avLst/>
              </a:prstGeom>
              <a:blipFill rotWithShape="1">
                <a:blip r:embed="rId3"/>
                <a:stretch>
                  <a:fillRect r="-28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6685950" y="1185673"/>
                <a:ext cx="568682" cy="329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  <m:r>
                      <a:rPr lang="en-US" sz="1400" b="1" i="1" baseline="30000" smtClean="0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b="1" i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400" b="1" i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50" y="1185673"/>
                <a:ext cx="568682" cy="329386"/>
              </a:xfrm>
              <a:prstGeom prst="rect">
                <a:avLst/>
              </a:prstGeom>
              <a:blipFill rotWithShape="1">
                <a:blip r:embed="rId4"/>
                <a:stretch>
                  <a:fillRect r="-32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/>
          <p:cNvSpPr/>
          <p:nvPr/>
        </p:nvSpPr>
        <p:spPr>
          <a:xfrm>
            <a:off x="2880265" y="1652109"/>
            <a:ext cx="320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[Sides of an equilateral triangle]</a:t>
            </a:r>
            <a:endParaRPr lang="en-US" sz="14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462966" y="1400930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= 90º</a:t>
            </a:r>
            <a:endParaRPr lang="en-US" sz="14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890204" y="1950494"/>
            <a:ext cx="320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[Common Side]</a:t>
            </a:r>
            <a:endParaRPr lang="en-US" sz="14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98547" y="4210160"/>
            <a:ext cx="331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i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04432" y="4219929"/>
            <a:ext cx="19669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 = BC = AC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261654" y="4219929"/>
            <a:ext cx="364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520557" y="4219929"/>
            <a:ext cx="5911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38690" y="856352"/>
            <a:ext cx="1645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indent="-290513"/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 = BC = 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435604" y="856352"/>
            <a:ext cx="64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indent="-290513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097175" y="856352"/>
            <a:ext cx="24815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=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 =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 = 60º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2764727" y="2977926"/>
            <a:ext cx="28362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742061" y="2704902"/>
            <a:ext cx="35088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732054" y="2914308"/>
            <a:ext cx="26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988845" y="2782269"/>
            <a:ext cx="548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142950" y="3451123"/>
            <a:ext cx="1005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(c.p.c.t)</a:t>
            </a:r>
            <a:endParaRPr lang="en-US" sz="16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67350" y="841787"/>
            <a:ext cx="331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i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89582" y="2807927"/>
            <a:ext cx="331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i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17814" y="2807927"/>
            <a:ext cx="822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BAD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29783" y="2807927"/>
            <a:ext cx="364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791336" y="2807927"/>
            <a:ext cx="978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CAD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464168" y="2795501"/>
            <a:ext cx="364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72984" y="3141523"/>
            <a:ext cx="822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BAD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529783" y="3141523"/>
            <a:ext cx="364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791331" y="3141523"/>
            <a:ext cx="978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CAD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203707" y="923256"/>
            <a:ext cx="5911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4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196199" y="483342"/>
            <a:ext cx="0" cy="1477670"/>
          </a:xfrm>
          <a:prstGeom prst="lin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Freeform 43"/>
          <p:cNvSpPr/>
          <p:nvPr/>
        </p:nvSpPr>
        <p:spPr>
          <a:xfrm flipH="1">
            <a:off x="7059587" y="1810946"/>
            <a:ext cx="141215" cy="151672"/>
          </a:xfrm>
          <a:custGeom>
            <a:avLst/>
            <a:gdLst>
              <a:gd name="connsiteX0" fmla="*/ 0 w 1045029"/>
              <a:gd name="connsiteY0" fmla="*/ 0 h 1234651"/>
              <a:gd name="connsiteX1" fmla="*/ 1036601 w 1045029"/>
              <a:gd name="connsiteY1" fmla="*/ 8428 h 1234651"/>
              <a:gd name="connsiteX2" fmla="*/ 1045029 w 1045029"/>
              <a:gd name="connsiteY2" fmla="*/ 1234651 h 12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029" h="1234651">
                <a:moveTo>
                  <a:pt x="0" y="0"/>
                </a:moveTo>
                <a:lnTo>
                  <a:pt x="1036601" y="8428"/>
                </a:lnTo>
                <a:cubicBezTo>
                  <a:pt x="1039410" y="417169"/>
                  <a:pt x="1042220" y="825910"/>
                  <a:pt x="1045029" y="1234651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817753" y="717852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0º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123051" y="717852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  <a:latin typeface="Bookman Old Style" pitchFamily="18" charset="0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0º</a:t>
            </a:r>
            <a:endParaRPr lang="en-US" sz="12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7189272" y="1959089"/>
            <a:ext cx="1340119" cy="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oli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855983" y="1965439"/>
            <a:ext cx="1340119" cy="1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6394207" y="1901153"/>
            <a:ext cx="3911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4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16200000">
            <a:off x="6442820" y="1222030"/>
            <a:ext cx="1499616" cy="1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935257" y="2310032"/>
            <a:ext cx="2563703" cy="0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88508" y="2145452"/>
            <a:ext cx="457200" cy="307777"/>
            <a:chOff x="7833078" y="2764124"/>
            <a:chExt cx="457200" cy="307777"/>
          </a:xfrm>
        </p:grpSpPr>
        <p:sp>
          <p:nvSpPr>
            <p:cNvPr id="160" name="Rounded Rectangle 159"/>
            <p:cNvSpPr/>
            <p:nvPr/>
          </p:nvSpPr>
          <p:spPr>
            <a:xfrm>
              <a:off x="7881076" y="2800916"/>
              <a:ext cx="348277" cy="24008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833078" y="2764124"/>
              <a:ext cx="4572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88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6" dur="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3" dur="4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5" dur="4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1" dur="4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00"/>
                            </p:stCondLst>
                            <p:childTnLst>
                              <p:par>
                                <p:cTn id="4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35" presetClass="emph" presetSubtype="0" repeatCount="3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6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500"/>
                            </p:stCondLst>
                            <p:childTnLst>
                              <p:par>
                                <p:cTn id="5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500"/>
                            </p:stCondLst>
                            <p:childTnLst>
                              <p:par>
                                <p:cTn id="6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0" grpId="2" animBg="1"/>
      <p:bldP spid="40" grpId="3" animBg="1"/>
      <p:bldP spid="136" grpId="0" animBg="1"/>
      <p:bldP spid="136" grpId="1" animBg="1"/>
      <p:bldP spid="136" grpId="2" animBg="1"/>
      <p:bldP spid="153" grpId="0" animBg="1"/>
      <p:bldP spid="153" grpId="1" animBg="1"/>
      <p:bldP spid="153" grpId="2" animBg="1"/>
      <p:bldP spid="45" grpId="0" animBg="1"/>
      <p:bldP spid="45" grpId="1" animBg="1"/>
      <p:bldP spid="45" grpId="2" animBg="1"/>
      <p:bldP spid="43" grpId="0" animBg="1"/>
      <p:bldP spid="43" grpId="1" animBg="1"/>
      <p:bldP spid="43" grpId="2" animBg="1"/>
      <p:bldP spid="43" grpId="3" animBg="1"/>
      <p:bldP spid="43" grpId="4" animBg="1"/>
      <p:bldP spid="134" grpId="0" animBg="1"/>
      <p:bldP spid="134" grpId="1" animBg="1"/>
      <p:bldP spid="133" grpId="0" animBg="1"/>
      <p:bldP spid="133" grpId="1" animBg="1"/>
      <p:bldP spid="122" grpId="0" animBg="1"/>
      <p:bldP spid="122" grpId="1" animBg="1"/>
      <p:bldP spid="121" grpId="0" animBg="1"/>
      <p:bldP spid="121" grpId="1" animBg="1"/>
      <p:bldP spid="2" grpId="0"/>
      <p:bldP spid="7" grpId="0"/>
      <p:bldP spid="14" grpId="0"/>
      <p:bldP spid="14" grpId="1"/>
      <p:bldP spid="15" grpId="0"/>
      <p:bldP spid="10" grpId="0" animBg="1"/>
      <p:bldP spid="11" grpId="0" animBg="1"/>
      <p:bldP spid="13" grpId="0" animBg="1"/>
      <p:bldP spid="60" grpId="0"/>
      <p:bldP spid="61" grpId="0" animBg="1"/>
      <p:bldP spid="90" grpId="0"/>
      <p:bldP spid="91" grpId="0"/>
      <p:bldP spid="92" grpId="0"/>
      <p:bldP spid="93" grpId="0" animBg="1"/>
      <p:bldP spid="93" grpId="1" animBg="1"/>
      <p:bldP spid="94" grpId="0" animBg="1"/>
      <p:bldP spid="94" grpId="1" animBg="1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38" grpId="0"/>
      <p:bldP spid="139" grpId="0"/>
      <p:bldP spid="44" grpId="0" animBg="1"/>
      <p:bldP spid="154" grpId="0"/>
      <p:bldP spid="1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/>
          <p:cNvSpPr/>
          <p:nvPr/>
        </p:nvSpPr>
        <p:spPr>
          <a:xfrm>
            <a:off x="3237274" y="1785954"/>
            <a:ext cx="1536377" cy="5487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6689555" y="1286670"/>
            <a:ext cx="465373" cy="20720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839567" y="3716223"/>
            <a:ext cx="1536377" cy="5487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890198" y="976869"/>
            <a:ext cx="335779" cy="22496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736037" y="2012015"/>
            <a:ext cx="22523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Arc 141"/>
          <p:cNvSpPr/>
          <p:nvPr/>
        </p:nvSpPr>
        <p:spPr>
          <a:xfrm>
            <a:off x="6843012" y="233122"/>
            <a:ext cx="687003" cy="516155"/>
          </a:xfrm>
          <a:prstGeom prst="arc">
            <a:avLst>
              <a:gd name="adj1" fmla="val 2916227"/>
              <a:gd name="adj2" fmla="val 5111839"/>
            </a:avLst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210" y="259422"/>
            <a:ext cx="4051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Trigonometric Ratios of </a:t>
            </a:r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30º </a:t>
            </a:r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and </a:t>
            </a:r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60º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48994" y="-161967"/>
            <a:ext cx="3449713" cy="2633642"/>
            <a:chOff x="5748994" y="-161967"/>
            <a:chExt cx="3449713" cy="2633642"/>
          </a:xfrm>
        </p:grpSpPr>
        <p:grpSp>
          <p:nvGrpSpPr>
            <p:cNvPr id="16" name="Group 15"/>
            <p:cNvGrpSpPr/>
            <p:nvPr/>
          </p:nvGrpSpPr>
          <p:grpSpPr>
            <a:xfrm>
              <a:off x="6714797" y="-161967"/>
              <a:ext cx="2483910" cy="2633642"/>
              <a:chOff x="6365162" y="56691"/>
              <a:chExt cx="2483910" cy="263364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695439" y="434105"/>
                <a:ext cx="1651200" cy="2016056"/>
                <a:chOff x="6770413" y="447615"/>
                <a:chExt cx="1501090" cy="1832777"/>
              </a:xfrm>
            </p:grpSpPr>
            <p:sp>
              <p:nvSpPr>
                <p:cNvPr id="5" name="Right Triangle 4"/>
                <p:cNvSpPr/>
                <p:nvPr/>
              </p:nvSpPr>
              <p:spPr>
                <a:xfrm>
                  <a:off x="6916447" y="705556"/>
                  <a:ext cx="1217066" cy="1338773"/>
                </a:xfrm>
                <a:prstGeom prst="rtTriangl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6770413" y="447615"/>
                  <a:ext cx="285918" cy="279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A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6781171" y="2000594"/>
                  <a:ext cx="294662" cy="279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D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982670" y="2000595"/>
                  <a:ext cx="288833" cy="279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866648" y="919547"/>
                  <a:ext cx="386469" cy="2518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</a:rPr>
                    <a:t>30°</a:t>
                  </a:r>
                  <a:endParaRPr lang="en-US" sz="12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605970" y="1798305"/>
                  <a:ext cx="386469" cy="2518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</a:rPr>
                    <a:t>60°</a:t>
                  </a:r>
                  <a:endParaRPr lang="en-US" sz="1200" b="1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Arc 9"/>
              <p:cNvSpPr/>
              <p:nvPr/>
            </p:nvSpPr>
            <p:spPr>
              <a:xfrm>
                <a:off x="7934672" y="1775933"/>
                <a:ext cx="914400" cy="914400"/>
              </a:xfrm>
              <a:prstGeom prst="arc">
                <a:avLst>
                  <a:gd name="adj1" fmla="val 11090425"/>
                  <a:gd name="adj2" fmla="val 1277062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856342" y="2041509"/>
                <a:ext cx="141215" cy="151672"/>
              </a:xfrm>
              <a:custGeom>
                <a:avLst/>
                <a:gdLst>
                  <a:gd name="connsiteX0" fmla="*/ 0 w 1045029"/>
                  <a:gd name="connsiteY0" fmla="*/ 0 h 1234651"/>
                  <a:gd name="connsiteX1" fmla="*/ 1036601 w 1045029"/>
                  <a:gd name="connsiteY1" fmla="*/ 8428 h 1234651"/>
                  <a:gd name="connsiteX2" fmla="*/ 1045029 w 1045029"/>
                  <a:gd name="connsiteY2" fmla="*/ 1234651 h 1234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5029" h="1234651">
                    <a:moveTo>
                      <a:pt x="0" y="0"/>
                    </a:moveTo>
                    <a:lnTo>
                      <a:pt x="1036601" y="8428"/>
                    </a:lnTo>
                    <a:cubicBezTo>
                      <a:pt x="1039410" y="417169"/>
                      <a:pt x="1042220" y="825910"/>
                      <a:pt x="1045029" y="1234651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6365162" y="56691"/>
                <a:ext cx="914400" cy="914400"/>
              </a:xfrm>
              <a:prstGeom prst="arc">
                <a:avLst>
                  <a:gd name="adj1" fmla="val 3720194"/>
                  <a:gd name="adj2" fmla="val 5111839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5865279" y="1974529"/>
              <a:ext cx="1340119" cy="1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856573" y="480884"/>
              <a:ext cx="1348456" cy="1493845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748994" y="193374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 flipH="1">
              <a:off x="7059587" y="1826534"/>
              <a:ext cx="141215" cy="151672"/>
            </a:xfrm>
            <a:custGeom>
              <a:avLst/>
              <a:gdLst>
                <a:gd name="connsiteX0" fmla="*/ 0 w 1045029"/>
                <a:gd name="connsiteY0" fmla="*/ 0 h 1234651"/>
                <a:gd name="connsiteX1" fmla="*/ 1036601 w 1045029"/>
                <a:gd name="connsiteY1" fmla="*/ 8428 h 1234651"/>
                <a:gd name="connsiteX2" fmla="*/ 1045029 w 1045029"/>
                <a:gd name="connsiteY2" fmla="*/ 1234651 h 123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9" h="1234651">
                  <a:moveTo>
                    <a:pt x="0" y="0"/>
                  </a:moveTo>
                  <a:lnTo>
                    <a:pt x="1036601" y="8428"/>
                  </a:lnTo>
                  <a:cubicBezTo>
                    <a:pt x="1039410" y="417169"/>
                    <a:pt x="1042220" y="825910"/>
                    <a:pt x="1045029" y="123465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675732" y="1953544"/>
              <a:ext cx="39110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33078" y="924289"/>
              <a:ext cx="59110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6632160" y="1212568"/>
                  <a:ext cx="568682" cy="3293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3577"/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1400" b="1" i="1" baseline="30000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400" b="1" i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a</a:t>
                  </a:r>
                  <a:endParaRPr lang="en-US" sz="1400" b="1" i="1" baseline="30000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160" y="1212568"/>
                  <a:ext cx="568682" cy="32938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226"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" name="TextBox 122"/>
          <p:cNvSpPr txBox="1"/>
          <p:nvPr/>
        </p:nvSpPr>
        <p:spPr>
          <a:xfrm>
            <a:off x="867364" y="688503"/>
            <a:ext cx="1135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30º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997972" y="625273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991103" y="891579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856140" y="1776892"/>
            <a:ext cx="1536377" cy="5487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1986277" y="869014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964880" y="558371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964880" y="826314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997956" y="1446684"/>
            <a:ext cx="365760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008486" y="1148742"/>
            <a:ext cx="35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50819" y="127818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67364" y="1278183"/>
            <a:ext cx="1124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30º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2011667" y="2063496"/>
            <a:ext cx="28362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996846" y="1771422"/>
            <a:ext cx="35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986839" y="2011458"/>
            <a:ext cx="26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0819" y="188200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67364" y="1882008"/>
            <a:ext cx="1124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30º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flipH="1">
            <a:off x="2135714" y="1249181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30783" y="1414237"/>
            <a:ext cx="512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2183128" y="1519243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ight Arrow 142"/>
          <p:cNvSpPr/>
          <p:nvPr/>
        </p:nvSpPr>
        <p:spPr>
          <a:xfrm rot="14590192" flipH="1">
            <a:off x="7151007" y="1385888"/>
            <a:ext cx="777288" cy="126427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7210999" y="1964830"/>
            <a:ext cx="1340119" cy="1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197056" y="477988"/>
            <a:ext cx="1348456" cy="1493845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08980" y="2627834"/>
            <a:ext cx="123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 30º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981399" y="2564604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74530" y="2830910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1969704" y="2808345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948307" y="2497702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948307" y="2765645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1972490" y="3396063"/>
            <a:ext cx="49508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1901148" y="3057929"/>
                <a:ext cx="762401" cy="36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  <m:r>
                      <a:rPr lang="en-US" sz="1600" b="1" i="1" baseline="30000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i="1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i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148" y="3057929"/>
                <a:ext cx="762401" cy="363241"/>
              </a:xfrm>
              <a:prstGeom prst="rect">
                <a:avLst/>
              </a:prstGeom>
              <a:blipFill rotWithShape="1">
                <a:blip r:embed="rId3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tangle 156"/>
          <p:cNvSpPr/>
          <p:nvPr/>
        </p:nvSpPr>
        <p:spPr>
          <a:xfrm>
            <a:off x="550819" y="321751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50791" y="3217514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 30º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1995094" y="4002827"/>
            <a:ext cx="28362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1940081" y="3670561"/>
                <a:ext cx="35088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81" y="3670561"/>
                <a:ext cx="350880" cy="371384"/>
              </a:xfrm>
              <a:prstGeom prst="rect">
                <a:avLst/>
              </a:prstGeom>
              <a:blipFill rotWithShape="1">
                <a:blip r:embed="rId4"/>
                <a:stretch>
                  <a:fillRect r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/>
          <p:cNvSpPr txBox="1"/>
          <p:nvPr/>
        </p:nvSpPr>
        <p:spPr>
          <a:xfrm>
            <a:off x="1970266" y="3950789"/>
            <a:ext cx="26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50819" y="382133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50791" y="3821339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 30º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flipH="1">
            <a:off x="2310053" y="3188512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964450" y="3363616"/>
            <a:ext cx="512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 flipH="1">
            <a:off x="2216795" y="3468622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rved Right Arrow 105"/>
          <p:cNvSpPr/>
          <p:nvPr/>
        </p:nvSpPr>
        <p:spPr>
          <a:xfrm rot="19613045" flipH="1">
            <a:off x="7148808" y="1058180"/>
            <a:ext cx="376581" cy="649957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rot="16200000">
            <a:off x="6461885" y="1227843"/>
            <a:ext cx="1488872" cy="1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826939" y="682825"/>
            <a:ext cx="0" cy="3606518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3169174" y="3775153"/>
            <a:ext cx="1669570" cy="44905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248497" y="697565"/>
            <a:ext cx="123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 30º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4379106" y="634335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4372237" y="900641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4367411" y="878076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346014" y="567433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346014" y="835376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4379090" y="1455746"/>
            <a:ext cx="457200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470004" y="1157804"/>
            <a:ext cx="35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827950" y="128724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248498" y="1287245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 30º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4392801" y="2072558"/>
            <a:ext cx="28362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4377980" y="1780484"/>
            <a:ext cx="35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4297637" y="2020520"/>
                <a:ext cx="260114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37" y="2020520"/>
                <a:ext cx="260114" cy="371384"/>
              </a:xfrm>
              <a:prstGeom prst="rect">
                <a:avLst/>
              </a:prstGeom>
              <a:blipFill rotWithShape="1">
                <a:blip r:embed="rId5"/>
                <a:stretch>
                  <a:fillRect r="-6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ectangle 185"/>
          <p:cNvSpPr/>
          <p:nvPr/>
        </p:nvSpPr>
        <p:spPr>
          <a:xfrm>
            <a:off x="2827950" y="189107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248498" y="1891070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 30º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flipH="1">
            <a:off x="4597232" y="1258243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4281773" y="1423299"/>
                <a:ext cx="717654" cy="36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  <m:r>
                      <a:rPr lang="en-US" sz="1600" b="1" i="1" baseline="30000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i="1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i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73" y="1423299"/>
                <a:ext cx="717654" cy="363241"/>
              </a:xfrm>
              <a:prstGeom prst="rect">
                <a:avLst/>
              </a:prstGeom>
              <a:blipFill rotWithShape="1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Straight Connector 189"/>
          <p:cNvCxnSpPr/>
          <p:nvPr/>
        </p:nvCxnSpPr>
        <p:spPr>
          <a:xfrm flipH="1">
            <a:off x="4694886" y="1538353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129390" y="2636896"/>
            <a:ext cx="1479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cosec 30º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4543397" y="2573666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4536528" y="2839972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4531702" y="2817407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4510305" y="2506764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510305" y="2774707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>
            <a:off x="4527210" y="3405125"/>
            <a:ext cx="409159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487608" y="3107183"/>
            <a:ext cx="57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827950" y="322657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129390" y="3226576"/>
            <a:ext cx="13933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cosec 30º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482024" y="3819179"/>
            <a:ext cx="26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2827950" y="383040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3129390" y="3830401"/>
            <a:ext cx="13933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cosec 30º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4721331" y="3197574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4526448" y="3372678"/>
            <a:ext cx="512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 flipH="1">
            <a:off x="4638121" y="3467636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3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4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7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3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00"/>
                            </p:stCondLst>
                            <p:childTnLst>
                              <p:par>
                                <p:cTn id="4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500"/>
                            </p:stCondLst>
                            <p:childTnLst>
                              <p:par>
                                <p:cTn id="4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2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5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500"/>
                            </p:stCondLst>
                            <p:childTnLst>
                              <p:par>
                                <p:cTn id="492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500"/>
                            </p:stCondLst>
                            <p:childTnLst>
                              <p:par>
                                <p:cTn id="5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00"/>
                            </p:stCondLst>
                            <p:childTnLst>
                              <p:par>
                                <p:cTn id="5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500"/>
                            </p:stCondLst>
                            <p:childTnLst>
                              <p:par>
                                <p:cTn id="5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70" grpId="0" animBg="1"/>
      <p:bldP spid="170" grpId="1" animBg="1"/>
      <p:bldP spid="170" grpId="2" animBg="1"/>
      <p:bldP spid="170" grpId="3" animBg="1"/>
      <p:bldP spid="167" grpId="0" animBg="1"/>
      <p:bldP spid="147" grpId="0" animBg="1"/>
      <p:bldP spid="147" grpId="1" animBg="1"/>
      <p:bldP spid="147" grpId="2" animBg="1"/>
      <p:bldP spid="147" grpId="3" animBg="1"/>
      <p:bldP spid="147" grpId="4" animBg="1"/>
      <p:bldP spid="147" grpId="5" animBg="1"/>
      <p:bldP spid="146" grpId="0" animBg="1"/>
      <p:bldP spid="146" grpId="1" animBg="1"/>
      <p:bldP spid="146" grpId="2" animBg="1"/>
      <p:bldP spid="146" grpId="3" animBg="1"/>
      <p:bldP spid="146" grpId="4" animBg="1"/>
      <p:bldP spid="146" grpId="5" animBg="1"/>
      <p:bldP spid="142" grpId="0" animBg="1"/>
      <p:bldP spid="142" grpId="1" animBg="1"/>
      <p:bldP spid="123" grpId="0"/>
      <p:bldP spid="124" grpId="0" animBg="1"/>
      <p:bldP spid="124" grpId="1" animBg="1"/>
      <p:bldP spid="125" grpId="0" animBg="1"/>
      <p:bldP spid="125" grpId="1" animBg="1"/>
      <p:bldP spid="148" grpId="0" animBg="1"/>
      <p:bldP spid="127" grpId="0"/>
      <p:bldP spid="128" grpId="0"/>
      <p:bldP spid="130" grpId="0"/>
      <p:bldP spid="131" grpId="0"/>
      <p:bldP spid="132" grpId="0"/>
      <p:bldP spid="134" grpId="0"/>
      <p:bldP spid="135" grpId="0"/>
      <p:bldP spid="136" grpId="0"/>
      <p:bldP spid="137" grpId="0"/>
      <p:bldP spid="139" grpId="0"/>
      <p:bldP spid="143" grpId="0" animBg="1"/>
      <p:bldP spid="143" grpId="1" animBg="1"/>
      <p:bldP spid="143" grpId="2" animBg="1"/>
      <p:bldP spid="143" grpId="3" animBg="1"/>
      <p:bldP spid="143" grpId="4" animBg="1"/>
      <p:bldP spid="143" grpId="5" animBg="1"/>
      <p:bldP spid="149" grpId="0"/>
      <p:bldP spid="150" grpId="0" animBg="1"/>
      <p:bldP spid="150" grpId="1" animBg="1"/>
      <p:bldP spid="151" grpId="0" animBg="1"/>
      <p:bldP spid="151" grpId="1" animBg="1"/>
      <p:bldP spid="153" grpId="0"/>
      <p:bldP spid="154" grpId="0"/>
      <p:bldP spid="156" grpId="0"/>
      <p:bldP spid="157" grpId="0"/>
      <p:bldP spid="158" grpId="0"/>
      <p:bldP spid="160" grpId="0"/>
      <p:bldP spid="161" grpId="0"/>
      <p:bldP spid="162" grpId="0"/>
      <p:bldP spid="163" grpId="0"/>
      <p:bldP spid="165" grpId="0"/>
      <p:bldP spid="168" grpId="0" animBg="1"/>
      <p:bldP spid="168" grpId="1" animBg="1"/>
      <p:bldP spid="168" grpId="2" animBg="1"/>
      <p:bldP spid="168" grpId="3" animBg="1"/>
      <p:bldP spid="172" grpId="0" animBg="1"/>
      <p:bldP spid="173" grpId="0"/>
      <p:bldP spid="174" grpId="0" animBg="1"/>
      <p:bldP spid="174" grpId="1" animBg="1"/>
      <p:bldP spid="175" grpId="0" animBg="1"/>
      <p:bldP spid="175" grpId="1" animBg="1"/>
      <p:bldP spid="177" grpId="0"/>
      <p:bldP spid="178" grpId="0"/>
      <p:bldP spid="180" grpId="0"/>
      <p:bldP spid="181" grpId="0"/>
      <p:bldP spid="182" grpId="0"/>
      <p:bldP spid="184" grpId="0"/>
      <p:bldP spid="185" grpId="0"/>
      <p:bldP spid="186" grpId="0"/>
      <p:bldP spid="187" grpId="0"/>
      <p:bldP spid="189" grpId="0"/>
      <p:bldP spid="192" grpId="0"/>
      <p:bldP spid="193" grpId="0" animBg="1"/>
      <p:bldP spid="193" grpId="1" animBg="1"/>
      <p:bldP spid="194" grpId="0" animBg="1"/>
      <p:bldP spid="194" grpId="1" animBg="1"/>
      <p:bldP spid="196" grpId="0"/>
      <p:bldP spid="197" grpId="0"/>
      <p:bldP spid="199" grpId="0"/>
      <p:bldP spid="200" grpId="0"/>
      <p:bldP spid="201" grpId="0"/>
      <p:bldP spid="204" grpId="0"/>
      <p:bldP spid="205" grpId="0"/>
      <p:bldP spid="206" grpId="0"/>
      <p:bldP spid="2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/>
          <p:cNvSpPr/>
          <p:nvPr/>
        </p:nvSpPr>
        <p:spPr>
          <a:xfrm>
            <a:off x="7714917" y="2020711"/>
            <a:ext cx="277504" cy="22496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689555" y="1286670"/>
            <a:ext cx="465373" cy="20720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7890198" y="976869"/>
            <a:ext cx="335779" cy="22496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Arc 109"/>
          <p:cNvSpPr/>
          <p:nvPr/>
        </p:nvSpPr>
        <p:spPr>
          <a:xfrm>
            <a:off x="6843012" y="233122"/>
            <a:ext cx="687003" cy="516155"/>
          </a:xfrm>
          <a:prstGeom prst="arc">
            <a:avLst>
              <a:gd name="adj1" fmla="val 2916227"/>
              <a:gd name="adj2" fmla="val 5111839"/>
            </a:avLst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874070" y="1785857"/>
            <a:ext cx="1536377" cy="5487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857497" y="3725188"/>
            <a:ext cx="1536377" cy="5487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210" y="259422"/>
            <a:ext cx="4051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Trigonometric Ratios of </a:t>
            </a:r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30º </a:t>
            </a:r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and </a:t>
            </a:r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60º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48994" y="-161967"/>
            <a:ext cx="3449713" cy="2633642"/>
            <a:chOff x="5748994" y="-161967"/>
            <a:chExt cx="3449713" cy="2633642"/>
          </a:xfrm>
        </p:grpSpPr>
        <p:grpSp>
          <p:nvGrpSpPr>
            <p:cNvPr id="16" name="Group 15"/>
            <p:cNvGrpSpPr/>
            <p:nvPr/>
          </p:nvGrpSpPr>
          <p:grpSpPr>
            <a:xfrm>
              <a:off x="6714797" y="-161967"/>
              <a:ext cx="2483910" cy="2633642"/>
              <a:chOff x="6365162" y="56691"/>
              <a:chExt cx="2483910" cy="263364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695439" y="434105"/>
                <a:ext cx="1651200" cy="2016056"/>
                <a:chOff x="6770413" y="447615"/>
                <a:chExt cx="1501090" cy="1832777"/>
              </a:xfrm>
            </p:grpSpPr>
            <p:sp>
              <p:nvSpPr>
                <p:cNvPr id="5" name="Right Triangle 4"/>
                <p:cNvSpPr/>
                <p:nvPr/>
              </p:nvSpPr>
              <p:spPr>
                <a:xfrm>
                  <a:off x="6916447" y="705556"/>
                  <a:ext cx="1217066" cy="1338773"/>
                </a:xfrm>
                <a:prstGeom prst="rtTriangl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6770413" y="447615"/>
                  <a:ext cx="285918" cy="279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A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6781171" y="2000594"/>
                  <a:ext cx="294662" cy="279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D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982670" y="2000595"/>
                  <a:ext cx="288833" cy="279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866648" y="919547"/>
                  <a:ext cx="386469" cy="2518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</a:rPr>
                    <a:t>30°</a:t>
                  </a:r>
                  <a:endParaRPr lang="en-US" sz="12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605970" y="1798305"/>
                  <a:ext cx="386469" cy="2518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</a:rPr>
                    <a:t>60°</a:t>
                  </a:r>
                  <a:endParaRPr lang="en-US" sz="1200" b="1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Arc 9"/>
              <p:cNvSpPr/>
              <p:nvPr/>
            </p:nvSpPr>
            <p:spPr>
              <a:xfrm>
                <a:off x="7934672" y="1775933"/>
                <a:ext cx="914400" cy="914400"/>
              </a:xfrm>
              <a:prstGeom prst="arc">
                <a:avLst>
                  <a:gd name="adj1" fmla="val 11090425"/>
                  <a:gd name="adj2" fmla="val 1277062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856342" y="2041509"/>
                <a:ext cx="141215" cy="151672"/>
              </a:xfrm>
              <a:custGeom>
                <a:avLst/>
                <a:gdLst>
                  <a:gd name="connsiteX0" fmla="*/ 0 w 1045029"/>
                  <a:gd name="connsiteY0" fmla="*/ 0 h 1234651"/>
                  <a:gd name="connsiteX1" fmla="*/ 1036601 w 1045029"/>
                  <a:gd name="connsiteY1" fmla="*/ 8428 h 1234651"/>
                  <a:gd name="connsiteX2" fmla="*/ 1045029 w 1045029"/>
                  <a:gd name="connsiteY2" fmla="*/ 1234651 h 1234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5029" h="1234651">
                    <a:moveTo>
                      <a:pt x="0" y="0"/>
                    </a:moveTo>
                    <a:lnTo>
                      <a:pt x="1036601" y="8428"/>
                    </a:lnTo>
                    <a:cubicBezTo>
                      <a:pt x="1039410" y="417169"/>
                      <a:pt x="1042220" y="825910"/>
                      <a:pt x="1045029" y="1234651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6365162" y="56691"/>
                <a:ext cx="914400" cy="914400"/>
              </a:xfrm>
              <a:prstGeom prst="arc">
                <a:avLst>
                  <a:gd name="adj1" fmla="val 3720194"/>
                  <a:gd name="adj2" fmla="val 5111839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5865279" y="1974529"/>
              <a:ext cx="1340119" cy="1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856573" y="480884"/>
              <a:ext cx="1348456" cy="1493845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748994" y="193374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 flipH="1">
              <a:off x="7059587" y="1826534"/>
              <a:ext cx="141215" cy="151672"/>
            </a:xfrm>
            <a:custGeom>
              <a:avLst/>
              <a:gdLst>
                <a:gd name="connsiteX0" fmla="*/ 0 w 1045029"/>
                <a:gd name="connsiteY0" fmla="*/ 0 h 1234651"/>
                <a:gd name="connsiteX1" fmla="*/ 1036601 w 1045029"/>
                <a:gd name="connsiteY1" fmla="*/ 8428 h 1234651"/>
                <a:gd name="connsiteX2" fmla="*/ 1045029 w 1045029"/>
                <a:gd name="connsiteY2" fmla="*/ 1234651 h 123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9" h="1234651">
                  <a:moveTo>
                    <a:pt x="0" y="0"/>
                  </a:moveTo>
                  <a:lnTo>
                    <a:pt x="1036601" y="8428"/>
                  </a:lnTo>
                  <a:cubicBezTo>
                    <a:pt x="1039410" y="417169"/>
                    <a:pt x="1042220" y="825910"/>
                    <a:pt x="1045029" y="123465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675732" y="1953544"/>
              <a:ext cx="39110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33078" y="924289"/>
              <a:ext cx="59110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6632160" y="1212568"/>
                  <a:ext cx="568682" cy="3293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3577"/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1400" b="1" i="1" baseline="30000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400" b="1" i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a</a:t>
                  </a:r>
                  <a:endParaRPr lang="en-US" sz="1400" b="1" i="1" baseline="30000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160" y="1212568"/>
                  <a:ext cx="568682" cy="32938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226"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" name="TextBox 122"/>
          <p:cNvSpPr txBox="1"/>
          <p:nvPr/>
        </p:nvSpPr>
        <p:spPr>
          <a:xfrm>
            <a:off x="885293" y="697468"/>
            <a:ext cx="123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sec 30°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015902" y="634238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009033" y="900544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004207" y="877979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982810" y="567336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982810" y="835279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2015886" y="1455649"/>
            <a:ext cx="548640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076655" y="1157707"/>
            <a:ext cx="496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85322" y="128714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85294" y="1287148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sec 30°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2029597" y="2072461"/>
            <a:ext cx="28362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014776" y="1780387"/>
            <a:ext cx="35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1934433" y="2020423"/>
                <a:ext cx="260114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433" y="2020423"/>
                <a:ext cx="260114" cy="371384"/>
              </a:xfrm>
              <a:prstGeom prst="rect">
                <a:avLst/>
              </a:prstGeom>
              <a:blipFill rotWithShape="1">
                <a:blip r:embed="rId3"/>
                <a:stretch>
                  <a:fillRect r="-6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angle 135"/>
          <p:cNvSpPr/>
          <p:nvPr/>
        </p:nvSpPr>
        <p:spPr>
          <a:xfrm>
            <a:off x="585322" y="189097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5294" y="1890973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sec 30°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flipH="1">
            <a:off x="2324460" y="1258146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1948713" y="1403106"/>
                <a:ext cx="732766" cy="36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  <m:r>
                      <a:rPr lang="en-US" sz="1600" b="1" i="1" baseline="30000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i="1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i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713" y="1403106"/>
                <a:ext cx="732766" cy="363241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Connector 139"/>
          <p:cNvCxnSpPr/>
          <p:nvPr/>
        </p:nvCxnSpPr>
        <p:spPr>
          <a:xfrm flipH="1">
            <a:off x="2371874" y="1538256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26910" y="2636799"/>
            <a:ext cx="123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cot 30°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999329" y="2573569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92460" y="2839875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1987634" y="2817310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966237" y="2506667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966237" y="2774610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1990420" y="3405028"/>
            <a:ext cx="49508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1919078" y="3066894"/>
                <a:ext cx="762401" cy="36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  <m:r>
                      <a:rPr lang="en-US" sz="1600" b="1" i="1" baseline="30000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i="1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i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078" y="3066894"/>
                <a:ext cx="762401" cy="363241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tangle 156"/>
          <p:cNvSpPr/>
          <p:nvPr/>
        </p:nvSpPr>
        <p:spPr>
          <a:xfrm>
            <a:off x="568749" y="322647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68721" y="3226479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cot 30°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2013024" y="4011792"/>
            <a:ext cx="28362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1958011" y="3679526"/>
                <a:ext cx="35088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11" y="3679526"/>
                <a:ext cx="350880" cy="371384"/>
              </a:xfrm>
              <a:prstGeom prst="rect">
                <a:avLst/>
              </a:prstGeom>
              <a:blipFill rotWithShape="1">
                <a:blip r:embed="rId6"/>
                <a:stretch>
                  <a:fillRect r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/>
          <p:cNvSpPr txBox="1"/>
          <p:nvPr/>
        </p:nvSpPr>
        <p:spPr>
          <a:xfrm>
            <a:off x="1988196" y="3959754"/>
            <a:ext cx="26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68749" y="383030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68721" y="3830304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cot 30°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flipH="1">
            <a:off x="2327983" y="3197477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982380" y="3372581"/>
            <a:ext cx="512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 flipH="1">
            <a:off x="2234725" y="3477587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197056" y="477988"/>
            <a:ext cx="1348456" cy="1493845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rved Right Arrow 105"/>
          <p:cNvSpPr/>
          <p:nvPr/>
        </p:nvSpPr>
        <p:spPr>
          <a:xfrm rot="19613045" flipH="1">
            <a:off x="7148808" y="1058180"/>
            <a:ext cx="376581" cy="649957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rot="16200000">
            <a:off x="6461885" y="1227843"/>
            <a:ext cx="1488872" cy="1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ight Arrow 115"/>
          <p:cNvSpPr/>
          <p:nvPr/>
        </p:nvSpPr>
        <p:spPr>
          <a:xfrm rot="14590192" flipH="1">
            <a:off x="7151007" y="1385888"/>
            <a:ext cx="777288" cy="126427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7210999" y="1964830"/>
            <a:ext cx="1340119" cy="1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6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4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115" grpId="0" animBg="1"/>
      <p:bldP spid="115" grpId="1" animBg="1"/>
      <p:bldP spid="115" grpId="2" animBg="1"/>
      <p:bldP spid="115" grpId="3" animBg="1"/>
      <p:bldP spid="114" grpId="0" animBg="1"/>
      <p:bldP spid="114" grpId="1" animBg="1"/>
      <p:bldP spid="148" grpId="0" animBg="1"/>
      <p:bldP spid="167" grpId="0" animBg="1"/>
      <p:bldP spid="123" grpId="0"/>
      <p:bldP spid="124" grpId="0" animBg="1"/>
      <p:bldP spid="124" grpId="1" animBg="1"/>
      <p:bldP spid="125" grpId="0" animBg="1"/>
      <p:bldP spid="125" grpId="1" animBg="1"/>
      <p:bldP spid="127" grpId="0"/>
      <p:bldP spid="128" grpId="0"/>
      <p:bldP spid="130" grpId="0"/>
      <p:bldP spid="131" grpId="0"/>
      <p:bldP spid="132" grpId="0"/>
      <p:bldP spid="134" grpId="0"/>
      <p:bldP spid="135" grpId="0"/>
      <p:bldP spid="136" grpId="0"/>
      <p:bldP spid="137" grpId="0"/>
      <p:bldP spid="139" grpId="0"/>
      <p:bldP spid="149" grpId="0"/>
      <p:bldP spid="150" grpId="0" animBg="1"/>
      <p:bldP spid="150" grpId="1" animBg="1"/>
      <p:bldP spid="151" grpId="0" animBg="1"/>
      <p:bldP spid="151" grpId="1" animBg="1"/>
      <p:bldP spid="153" grpId="0"/>
      <p:bldP spid="154" grpId="0"/>
      <p:bldP spid="156" grpId="0"/>
      <p:bldP spid="157" grpId="0"/>
      <p:bldP spid="158" grpId="0"/>
      <p:bldP spid="160" grpId="0"/>
      <p:bldP spid="161" grpId="0"/>
      <p:bldP spid="162" grpId="0"/>
      <p:bldP spid="163" grpId="0"/>
      <p:bldP spid="165" grpId="0"/>
      <p:bldP spid="112" grpId="0" animBg="1"/>
      <p:bldP spid="112" grpId="1" animBg="1"/>
      <p:bldP spid="112" grpId="2" animBg="1"/>
      <p:bldP spid="112" grpId="3" animBg="1"/>
      <p:bldP spid="116" grpId="0" animBg="1"/>
      <p:bldP spid="1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ounded Rectangle 193"/>
          <p:cNvSpPr/>
          <p:nvPr/>
        </p:nvSpPr>
        <p:spPr>
          <a:xfrm>
            <a:off x="7883446" y="952886"/>
            <a:ext cx="335779" cy="22496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7711550" y="1997424"/>
            <a:ext cx="277504" cy="22496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314199" y="3850895"/>
            <a:ext cx="1793802" cy="5487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706271" y="2000592"/>
            <a:ext cx="277504" cy="22496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7875097" y="953020"/>
            <a:ext cx="335779" cy="22496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6729327" y="1275051"/>
            <a:ext cx="406293" cy="22496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Arc 180"/>
          <p:cNvSpPr/>
          <p:nvPr/>
        </p:nvSpPr>
        <p:spPr>
          <a:xfrm rot="6259831" flipH="1">
            <a:off x="8211560" y="1729920"/>
            <a:ext cx="624548" cy="469232"/>
          </a:xfrm>
          <a:prstGeom prst="arc">
            <a:avLst>
              <a:gd name="adj1" fmla="val 3268089"/>
              <a:gd name="adj2" fmla="val 6360622"/>
            </a:avLst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26475" y="1821717"/>
            <a:ext cx="1536377" cy="5487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210" y="259422"/>
            <a:ext cx="4051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Trigonometric Ratios of </a:t>
            </a:r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30º </a:t>
            </a:r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and </a:t>
            </a:r>
            <a:r>
              <a:rPr lang="en-US" sz="1600" b="1" u="sng" dirty="0" smtClean="0">
                <a:solidFill>
                  <a:srgbClr val="00FFFF"/>
                </a:solidFill>
                <a:latin typeface="Bookman Old Style" pitchFamily="18" charset="0"/>
              </a:rPr>
              <a:t>60º</a:t>
            </a:r>
            <a:endParaRPr lang="en-US" sz="16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48994" y="-161967"/>
            <a:ext cx="3449713" cy="2633642"/>
            <a:chOff x="5748994" y="-161967"/>
            <a:chExt cx="3449713" cy="2633642"/>
          </a:xfrm>
        </p:grpSpPr>
        <p:grpSp>
          <p:nvGrpSpPr>
            <p:cNvPr id="5" name="Group 4"/>
            <p:cNvGrpSpPr/>
            <p:nvPr/>
          </p:nvGrpSpPr>
          <p:grpSpPr>
            <a:xfrm>
              <a:off x="6714797" y="-161967"/>
              <a:ext cx="2483910" cy="2633642"/>
              <a:chOff x="6365162" y="56691"/>
              <a:chExt cx="2483910" cy="263364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695439" y="434105"/>
                <a:ext cx="1651200" cy="2016056"/>
                <a:chOff x="6770413" y="447615"/>
                <a:chExt cx="1501090" cy="1832777"/>
              </a:xfrm>
            </p:grpSpPr>
            <p:sp>
              <p:nvSpPr>
                <p:cNvPr id="18" name="Right Triangle 17"/>
                <p:cNvSpPr/>
                <p:nvPr/>
              </p:nvSpPr>
              <p:spPr>
                <a:xfrm>
                  <a:off x="6916447" y="705556"/>
                  <a:ext cx="1217066" cy="1338773"/>
                </a:xfrm>
                <a:prstGeom prst="rtTriangl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70413" y="447615"/>
                  <a:ext cx="285918" cy="279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A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781171" y="2000594"/>
                  <a:ext cx="294662" cy="279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D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982670" y="2000595"/>
                  <a:ext cx="288833" cy="279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866648" y="919547"/>
                  <a:ext cx="386469" cy="2518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</a:rPr>
                    <a:t>30°</a:t>
                  </a:r>
                  <a:endParaRPr lang="en-US" sz="12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605970" y="1798305"/>
                  <a:ext cx="386469" cy="2518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</a:rPr>
                    <a:t>60°</a:t>
                  </a:r>
                  <a:endParaRPr lang="en-US" sz="1200" b="1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" name="Arc 14"/>
              <p:cNvSpPr/>
              <p:nvPr/>
            </p:nvSpPr>
            <p:spPr>
              <a:xfrm>
                <a:off x="7934672" y="1775933"/>
                <a:ext cx="914400" cy="914400"/>
              </a:xfrm>
              <a:prstGeom prst="arc">
                <a:avLst>
                  <a:gd name="adj1" fmla="val 11090425"/>
                  <a:gd name="adj2" fmla="val 1277062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856342" y="2041509"/>
                <a:ext cx="141215" cy="151672"/>
              </a:xfrm>
              <a:custGeom>
                <a:avLst/>
                <a:gdLst>
                  <a:gd name="connsiteX0" fmla="*/ 0 w 1045029"/>
                  <a:gd name="connsiteY0" fmla="*/ 0 h 1234651"/>
                  <a:gd name="connsiteX1" fmla="*/ 1036601 w 1045029"/>
                  <a:gd name="connsiteY1" fmla="*/ 8428 h 1234651"/>
                  <a:gd name="connsiteX2" fmla="*/ 1045029 w 1045029"/>
                  <a:gd name="connsiteY2" fmla="*/ 1234651 h 1234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5029" h="1234651">
                    <a:moveTo>
                      <a:pt x="0" y="0"/>
                    </a:moveTo>
                    <a:lnTo>
                      <a:pt x="1036601" y="8428"/>
                    </a:lnTo>
                    <a:cubicBezTo>
                      <a:pt x="1039410" y="417169"/>
                      <a:pt x="1042220" y="825910"/>
                      <a:pt x="1045029" y="1234651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Arc 16"/>
              <p:cNvSpPr/>
              <p:nvPr/>
            </p:nvSpPr>
            <p:spPr>
              <a:xfrm>
                <a:off x="6365162" y="56691"/>
                <a:ext cx="914400" cy="914400"/>
              </a:xfrm>
              <a:prstGeom prst="arc">
                <a:avLst>
                  <a:gd name="adj1" fmla="val 3720194"/>
                  <a:gd name="adj2" fmla="val 5111839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5865279" y="1974529"/>
              <a:ext cx="1340119" cy="1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856573" y="480884"/>
              <a:ext cx="1348456" cy="1493845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48994" y="193374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7059587" y="1826534"/>
              <a:ext cx="141215" cy="151672"/>
            </a:xfrm>
            <a:custGeom>
              <a:avLst/>
              <a:gdLst>
                <a:gd name="connsiteX0" fmla="*/ 0 w 1045029"/>
                <a:gd name="connsiteY0" fmla="*/ 0 h 1234651"/>
                <a:gd name="connsiteX1" fmla="*/ 1036601 w 1045029"/>
                <a:gd name="connsiteY1" fmla="*/ 8428 h 1234651"/>
                <a:gd name="connsiteX2" fmla="*/ 1045029 w 1045029"/>
                <a:gd name="connsiteY2" fmla="*/ 1234651 h 123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9" h="1234651">
                  <a:moveTo>
                    <a:pt x="0" y="0"/>
                  </a:moveTo>
                  <a:lnTo>
                    <a:pt x="1036601" y="8428"/>
                  </a:lnTo>
                  <a:cubicBezTo>
                    <a:pt x="1039410" y="417169"/>
                    <a:pt x="1042220" y="825910"/>
                    <a:pt x="1045029" y="123465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75732" y="1953544"/>
              <a:ext cx="39110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33078" y="924289"/>
              <a:ext cx="59110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632160" y="1212568"/>
                  <a:ext cx="568682" cy="3293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3577"/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1400" b="1" i="1" baseline="30000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400" b="1" i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a</a:t>
                  </a:r>
                  <a:endParaRPr lang="en-US" sz="1400" b="1" i="1" baseline="30000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160" y="1212568"/>
                  <a:ext cx="568682" cy="32938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226"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Rectangle 104"/>
          <p:cNvSpPr/>
          <p:nvPr/>
        </p:nvSpPr>
        <p:spPr>
          <a:xfrm>
            <a:off x="3407609" y="1835176"/>
            <a:ext cx="1536377" cy="49889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09902" y="3761048"/>
            <a:ext cx="1536377" cy="5487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37699" y="733328"/>
            <a:ext cx="1135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60º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168307" y="670098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161438" y="936404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2156612" y="913839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135215" y="603196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135215" y="871139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2168291" y="1491509"/>
            <a:ext cx="457200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2068292" y="1163423"/>
                <a:ext cx="655063" cy="36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  <m:r>
                      <a:rPr lang="en-US" sz="1600" b="1" i="1" baseline="30000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i="1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i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92" y="1163423"/>
                <a:ext cx="655063" cy="363241"/>
              </a:xfrm>
              <a:prstGeom prst="rect">
                <a:avLst/>
              </a:prstGeom>
              <a:blipFill rotWithShape="1">
                <a:blip r:embed="rId3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737727" y="132300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037699" y="1323008"/>
            <a:ext cx="1124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60º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182002" y="2108321"/>
            <a:ext cx="28362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2106893" y="1766007"/>
                <a:ext cx="350880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893" y="1766007"/>
                <a:ext cx="350880" cy="371384"/>
              </a:xfrm>
              <a:prstGeom prst="rect">
                <a:avLst/>
              </a:prstGeom>
              <a:blipFill rotWithShape="1">
                <a:blip r:embed="rId4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2157174" y="2056283"/>
            <a:ext cx="26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37727" y="192683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37699" y="1926833"/>
            <a:ext cx="1124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60º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2486913" y="1304054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51358" y="1459062"/>
            <a:ext cx="512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2403703" y="1564068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79315" y="2672659"/>
            <a:ext cx="123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 60º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2151734" y="2609429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2144865" y="2875735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2140039" y="2853170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118642" y="2542527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118642" y="2810470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2183837" y="3440888"/>
            <a:ext cx="37196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185513" y="3102754"/>
            <a:ext cx="267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i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21154" y="326233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021126" y="3262339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 60º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2165429" y="4047652"/>
            <a:ext cx="28362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136639" y="3735934"/>
            <a:ext cx="31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40601" y="3995614"/>
            <a:ext cx="26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21154" y="386616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21126" y="3866164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 60º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 flipH="1">
            <a:off x="2305730" y="3192241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114237" y="3408441"/>
            <a:ext cx="512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>
            <a:off x="2366582" y="3513447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997274" y="727650"/>
            <a:ext cx="0" cy="3606518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418832" y="742390"/>
            <a:ext cx="123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 60º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4549441" y="679160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4542572" y="945466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4537746" y="922901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516349" y="612258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516349" y="880201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4549425" y="1500571"/>
            <a:ext cx="457200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4439224" y="1171807"/>
                <a:ext cx="703766" cy="36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  <m:r>
                      <a:rPr lang="en-US" sz="1600" b="1" i="1" baseline="30000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i="1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i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224" y="1171807"/>
                <a:ext cx="703766" cy="363241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le 154"/>
          <p:cNvSpPr/>
          <p:nvPr/>
        </p:nvSpPr>
        <p:spPr>
          <a:xfrm>
            <a:off x="2998285" y="133207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418833" y="1332070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 60º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4467972" y="1900961"/>
                <a:ext cx="260114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972" y="1900961"/>
                <a:ext cx="260114" cy="371384"/>
              </a:xfrm>
              <a:prstGeom prst="rect">
                <a:avLst/>
              </a:prstGeom>
              <a:blipFill rotWithShape="1">
                <a:blip r:embed="rId6"/>
                <a:stretch>
                  <a:fillRect r="-6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2998285" y="193589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418833" y="1935895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tan 60º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4839485" y="1292794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590400" y="1447576"/>
            <a:ext cx="276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i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flipH="1">
            <a:off x="4700837" y="1542082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299725" y="2681721"/>
            <a:ext cx="1479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cosec 60º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4713732" y="2618491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4706863" y="2884797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4702037" y="2862232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680640" y="2551589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680640" y="2819532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4676996" y="3449950"/>
            <a:ext cx="548640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709313" y="3152008"/>
            <a:ext cx="57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998285" y="327140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299725" y="3271401"/>
            <a:ext cx="13933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cosec 60º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998285" y="393687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299725" y="3936870"/>
            <a:ext cx="13933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cosec 60º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 flipH="1">
            <a:off x="4943036" y="3242399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4604317" y="3417503"/>
                <a:ext cx="625230" cy="36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  <m:r>
                      <a:rPr lang="en-US" sz="1600" b="1" i="1" baseline="30000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i="1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i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17" y="3417503"/>
                <a:ext cx="625230" cy="363241"/>
              </a:xfrm>
              <a:prstGeom prst="rect">
                <a:avLst/>
              </a:prstGeom>
              <a:blipFill rotWithShape="1">
                <a:blip r:embed="rId7"/>
                <a:stretch>
                  <a:fillRect r="-3883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/>
          <p:cNvCxnSpPr/>
          <p:nvPr/>
        </p:nvCxnSpPr>
        <p:spPr>
          <a:xfrm flipH="1">
            <a:off x="5034484" y="3553557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ight Arrow 181"/>
          <p:cNvSpPr/>
          <p:nvPr/>
        </p:nvSpPr>
        <p:spPr>
          <a:xfrm rot="1586957" flipH="1">
            <a:off x="7278812" y="1558621"/>
            <a:ext cx="819809" cy="126427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 rot="16200000">
            <a:off x="6461885" y="1227843"/>
            <a:ext cx="1488872" cy="1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201474" y="485409"/>
            <a:ext cx="1348456" cy="1493845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rved Right Arrow 105"/>
          <p:cNvSpPr/>
          <p:nvPr/>
        </p:nvSpPr>
        <p:spPr>
          <a:xfrm rot="7386955">
            <a:off x="7574145" y="1599609"/>
            <a:ext cx="376581" cy="590871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7203747" y="1972952"/>
            <a:ext cx="1340119" cy="1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4709349" y="4126058"/>
            <a:ext cx="28362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716432" y="3845388"/>
            <a:ext cx="35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4602329" y="4080370"/>
                <a:ext cx="260114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329" y="4080370"/>
                <a:ext cx="260114" cy="371384"/>
              </a:xfrm>
              <a:prstGeom prst="rect">
                <a:avLst/>
              </a:prstGeom>
              <a:blipFill rotWithShape="1">
                <a:blip r:embed="rId8"/>
                <a:stretch>
                  <a:fillRect r="-6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5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4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4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4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4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4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1" dur="4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7" dur="4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00"/>
                            </p:stCondLst>
                            <p:childTnLst>
                              <p:par>
                                <p:cTn id="4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500"/>
                            </p:stCondLst>
                            <p:childTnLst>
                              <p:par>
                                <p:cTn id="4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6" dur="4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9" dur="4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500"/>
                            </p:stCondLst>
                            <p:childTnLst>
                              <p:par>
                                <p:cTn id="486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00"/>
                            </p:stCondLst>
                            <p:childTnLst>
                              <p:par>
                                <p:cTn id="51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500"/>
                            </p:stCondLst>
                            <p:childTnLst>
                              <p:par>
                                <p:cTn id="5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500"/>
                            </p:stCondLst>
                            <p:childTnLst>
                              <p:par>
                                <p:cTn id="5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4" grpId="1" animBg="1"/>
      <p:bldP spid="194" grpId="2" animBg="1"/>
      <p:bldP spid="194" grpId="3" animBg="1"/>
      <p:bldP spid="158" grpId="0" animBg="1"/>
      <p:bldP spid="158" grpId="1" animBg="1"/>
      <p:bldP spid="193" grpId="0" animBg="1"/>
      <p:bldP spid="189" grpId="0" animBg="1"/>
      <p:bldP spid="189" grpId="1" animBg="1"/>
      <p:bldP spid="186" grpId="0" animBg="1"/>
      <p:bldP spid="186" grpId="1" animBg="1"/>
      <p:bldP spid="186" grpId="2" animBg="1"/>
      <p:bldP spid="186" grpId="3" animBg="1"/>
      <p:bldP spid="185" grpId="0" animBg="1"/>
      <p:bldP spid="185" grpId="1" animBg="1"/>
      <p:bldP spid="185" grpId="2" animBg="1"/>
      <p:bldP spid="185" grpId="3" animBg="1"/>
      <p:bldP spid="185" grpId="4" animBg="1"/>
      <p:bldP spid="185" grpId="5" animBg="1"/>
      <p:bldP spid="181" grpId="0" animBg="1"/>
      <p:bldP spid="181" grpId="1" animBg="1"/>
      <p:bldP spid="126" grpId="0" animBg="1"/>
      <p:bldP spid="105" grpId="0" animBg="1"/>
      <p:bldP spid="106" grpId="0" animBg="1"/>
      <p:bldP spid="108" grpId="0"/>
      <p:bldP spid="109" grpId="0" animBg="1"/>
      <p:bldP spid="109" grpId="1" animBg="1"/>
      <p:bldP spid="110" grpId="0" animBg="1"/>
      <p:bldP spid="110" grpId="1" animBg="1"/>
      <p:bldP spid="112" grpId="0"/>
      <p:bldP spid="113" grpId="0"/>
      <p:bldP spid="115" grpId="0"/>
      <p:bldP spid="116" grpId="0"/>
      <p:bldP spid="117" grpId="0"/>
      <p:bldP spid="119" grpId="0"/>
      <p:bldP spid="120" grpId="0"/>
      <p:bldP spid="121" grpId="0"/>
      <p:bldP spid="122" grpId="0"/>
      <p:bldP spid="124" grpId="0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/>
      <p:bldP spid="134" grpId="0"/>
      <p:bldP spid="135" grpId="0"/>
      <p:bldP spid="136" grpId="0"/>
      <p:bldP spid="138" grpId="0"/>
      <p:bldP spid="139" grpId="0"/>
      <p:bldP spid="140" grpId="0"/>
      <p:bldP spid="141" grpId="0"/>
      <p:bldP spid="143" grpId="0"/>
      <p:bldP spid="147" grpId="0"/>
      <p:bldP spid="148" grpId="0" animBg="1"/>
      <p:bldP spid="148" grpId="1" animBg="1"/>
      <p:bldP spid="149" grpId="0" animBg="1"/>
      <p:bldP spid="149" grpId="1" animBg="1"/>
      <p:bldP spid="151" grpId="0"/>
      <p:bldP spid="152" grpId="0"/>
      <p:bldP spid="154" grpId="0"/>
      <p:bldP spid="155" grpId="0"/>
      <p:bldP spid="156" grpId="0"/>
      <p:bldP spid="159" grpId="0"/>
      <p:bldP spid="160" grpId="0"/>
      <p:bldP spid="161" grpId="0"/>
      <p:bldP spid="163" grpId="0"/>
      <p:bldP spid="165" grpId="0"/>
      <p:bldP spid="166" grpId="0" animBg="1"/>
      <p:bldP spid="166" grpId="1" animBg="1"/>
      <p:bldP spid="167" grpId="0" animBg="1"/>
      <p:bldP spid="167" grpId="1" animBg="1"/>
      <p:bldP spid="169" grpId="0"/>
      <p:bldP spid="170" grpId="0"/>
      <p:bldP spid="172" grpId="0"/>
      <p:bldP spid="173" grpId="0"/>
      <p:bldP spid="174" grpId="0"/>
      <p:bldP spid="176" grpId="0"/>
      <p:bldP spid="177" grpId="0"/>
      <p:bldP spid="179" grpId="0"/>
      <p:bldP spid="182" grpId="0" animBg="1"/>
      <p:bldP spid="182" grpId="1" animBg="1"/>
      <p:bldP spid="182" grpId="2" animBg="1"/>
      <p:bldP spid="182" grpId="3" animBg="1"/>
      <p:bldP spid="182" grpId="4" animBg="1"/>
      <p:bldP spid="182" grpId="5" animBg="1"/>
      <p:bldP spid="187" grpId="0" animBg="1"/>
      <p:bldP spid="187" grpId="1" animBg="1"/>
      <p:bldP spid="187" grpId="2" animBg="1"/>
      <p:bldP spid="187" grpId="3" animBg="1"/>
      <p:bldP spid="191" grpId="0"/>
      <p:bldP spid="1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val 26"/>
          <p:cNvSpPr>
            <a:spLocks noChangeArrowheads="1"/>
          </p:cNvSpPr>
          <p:nvPr/>
        </p:nvSpPr>
        <p:spPr bwMode="auto">
          <a:xfrm>
            <a:off x="1958458" y="284108"/>
            <a:ext cx="2193684" cy="59469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6" name="Oval 26"/>
          <p:cNvSpPr>
            <a:spLocks noChangeArrowheads="1"/>
          </p:cNvSpPr>
          <p:nvPr/>
        </p:nvSpPr>
        <p:spPr bwMode="auto">
          <a:xfrm>
            <a:off x="580985" y="2136073"/>
            <a:ext cx="3008542" cy="323100"/>
          </a:xfrm>
          <a:prstGeom prst="roundRect">
            <a:avLst/>
          </a:prstGeom>
          <a:solidFill>
            <a:srgbClr val="92D050">
              <a:alpha val="72000"/>
            </a:srgb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577"/>
            <a:endParaRPr lang="en-IN" sz="1798" b="1">
              <a:solidFill>
                <a:prstClr val="white"/>
              </a:solidFill>
            </a:endParaRPr>
          </a:p>
        </p:txBody>
      </p:sp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4326719" y="284108"/>
            <a:ext cx="1308955" cy="59469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25" y="387431"/>
            <a:ext cx="143661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Prove that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970742" y="235172"/>
            <a:ext cx="3647007" cy="654498"/>
            <a:chOff x="514098" y="223599"/>
            <a:chExt cx="3650376" cy="655104"/>
          </a:xfrm>
        </p:grpSpPr>
        <p:sp>
          <p:nvSpPr>
            <p:cNvPr id="4" name="Rectangle 3"/>
            <p:cNvSpPr/>
            <p:nvPr/>
          </p:nvSpPr>
          <p:spPr>
            <a:xfrm>
              <a:off x="514098" y="223599"/>
              <a:ext cx="2153542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cos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+ 1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39115" y="564356"/>
              <a:ext cx="21031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514098" y="509349"/>
              <a:ext cx="2176004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cos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+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0800" y="385524"/>
              <a:ext cx="32282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890191" y="223599"/>
              <a:ext cx="127428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1 + cos A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2918329" y="564356"/>
              <a:ext cx="121801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3131667" y="509349"/>
              <a:ext cx="79133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sin A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24024" y="808098"/>
            <a:ext cx="89479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798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231" y="1169636"/>
            <a:ext cx="86273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R.H.S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70524" y="1167495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712753" y="1328677"/>
            <a:ext cx="11810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66738" y="997948"/>
            <a:ext cx="1273105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 + cos A</a:t>
            </a:r>
            <a:endParaRPr lang="en-US" sz="1798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07990" y="1253509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A</a:t>
            </a:r>
            <a:endParaRPr lang="en-US" sz="1798" dirty="0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278215" y="1514209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797034" y="1675800"/>
            <a:ext cx="32252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084353" y="1514209"/>
            <a:ext cx="82586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1126947" y="1860295"/>
            <a:ext cx="6394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140547" y="1860295"/>
            <a:ext cx="6394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68273" y="1675800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051391" y="1821713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084353" y="1821713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04854" y="-654"/>
            <a:ext cx="945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</a:rPr>
              <a:t>Example:</a:t>
            </a:r>
            <a:endParaRPr lang="en-US" sz="1400" b="1" u="sng" dirty="0">
              <a:solidFill>
                <a:srgbClr val="00FFFF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3231" y="2089535"/>
            <a:ext cx="86273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R.H.S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327674" y="2089546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551421" y="2089535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cosec A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550232" y="2089535"/>
            <a:ext cx="32252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805445" y="2089535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cot A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047779" y="2089535"/>
            <a:ext cx="724878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… (i)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Oval 26"/>
          <p:cNvSpPr>
            <a:spLocks noChangeArrowheads="1"/>
          </p:cNvSpPr>
          <p:nvPr/>
        </p:nvSpPr>
        <p:spPr bwMode="auto">
          <a:xfrm>
            <a:off x="2859521" y="3617633"/>
            <a:ext cx="712399" cy="59469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0" name="Oval 26"/>
          <p:cNvSpPr>
            <a:spLocks noChangeArrowheads="1"/>
          </p:cNvSpPr>
          <p:nvPr/>
        </p:nvSpPr>
        <p:spPr bwMode="auto">
          <a:xfrm>
            <a:off x="1063191" y="3617633"/>
            <a:ext cx="783639" cy="59469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1" name="Oval 26"/>
          <p:cNvSpPr>
            <a:spLocks noChangeArrowheads="1"/>
          </p:cNvSpPr>
          <p:nvPr/>
        </p:nvSpPr>
        <p:spPr bwMode="auto">
          <a:xfrm>
            <a:off x="2859521" y="2999332"/>
            <a:ext cx="712399" cy="59469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2" name="Oval 26"/>
          <p:cNvSpPr>
            <a:spLocks noChangeArrowheads="1"/>
          </p:cNvSpPr>
          <p:nvPr/>
        </p:nvSpPr>
        <p:spPr bwMode="auto">
          <a:xfrm>
            <a:off x="1053666" y="2999332"/>
            <a:ext cx="783639" cy="594690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3231" y="2554604"/>
            <a:ext cx="83067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L.H.S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270524" y="2552463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638343" y="2713645"/>
            <a:ext cx="19793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666738" y="2382916"/>
            <a:ext cx="212429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A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r>
              <a:rPr lang="en-US" sz="1798" b="1" dirty="0">
                <a:solidFill>
                  <a:prstClr val="white"/>
                </a:solidFill>
              </a:rPr>
              <a:t> </a:t>
            </a:r>
            <a:r>
              <a:rPr lang="en-US" sz="1798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sin A + 1</a:t>
            </a:r>
            <a:endParaRPr lang="en-US" sz="1798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666738" y="2638477"/>
            <a:ext cx="212429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 A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+</a:t>
            </a:r>
            <a:r>
              <a:rPr lang="en-US" sz="1798" b="1" dirty="0" smtClean="0">
                <a:solidFill>
                  <a:prstClr val="white"/>
                </a:solidFill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sin A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–</a:t>
            </a:r>
            <a:r>
              <a:rPr lang="en-US" sz="1798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1028322" y="3627146"/>
            <a:ext cx="25579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051392" y="2943567"/>
            <a:ext cx="82586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720834" y="3105158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912903" y="2943567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51392" y="3558370"/>
            <a:ext cx="82586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720834" y="3731203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907846" y="3558370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588795" y="3720693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567775" y="3094648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002208" y="3558370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1109844" y="3289653"/>
            <a:ext cx="6394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969097" y="3289653"/>
            <a:ext cx="6394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899364" y="3289653"/>
            <a:ext cx="5481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68273" y="3442651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051391" y="3251071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12903" y="3251071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782011" y="3251071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1125742" y="3915698"/>
            <a:ext cx="6394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984996" y="3915698"/>
            <a:ext cx="6394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915262" y="3915698"/>
            <a:ext cx="5481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067289" y="3866637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928802" y="3866637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999074" y="2939550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2916887" y="3915698"/>
            <a:ext cx="5481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2818231" y="3866637"/>
            <a:ext cx="79060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674861" y="3365536"/>
            <a:ext cx="32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[Dividing numerator and denominator by sin A]</a:t>
            </a:r>
            <a:endParaRPr lang="en-US" sz="14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51859" y="4369420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1010151" y="4549683"/>
            <a:ext cx="232900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959117" y="4236193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cot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632441" y="4217161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795536" y="4245710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227325" y="4226677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036991" y="4255226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59117" y="4490989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793155" y="4500506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170174" y="4481473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998880" y="4481473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632464" y="4512163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4938512" y="1824121"/>
            <a:ext cx="3218654" cy="103809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227287" y="1781962"/>
            <a:ext cx="2722220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cosec²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 1 +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cot² 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.</a:t>
            </a:r>
            <a:endParaRPr lang="en-US" sz="1798" dirty="0">
              <a:solidFill>
                <a:prstClr val="white"/>
              </a:solidFill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6655533" y="2342139"/>
            <a:ext cx="1501633" cy="450566"/>
            <a:chOff x="3502734" y="3524060"/>
            <a:chExt cx="1282301" cy="450566"/>
          </a:xfrm>
        </p:grpSpPr>
        <p:sp>
          <p:nvSpPr>
            <p:cNvPr id="196" name="Rounded Rectangle 195"/>
            <p:cNvSpPr/>
            <p:nvPr/>
          </p:nvSpPr>
          <p:spPr>
            <a:xfrm>
              <a:off x="3563859" y="3536331"/>
              <a:ext cx="1171261" cy="43829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371"/>
                <p:cNvSpPr txBox="1"/>
                <p:nvPr/>
              </p:nvSpPr>
              <p:spPr>
                <a:xfrm>
                  <a:off x="3502734" y="3524060"/>
                  <a:ext cx="1282301" cy="4436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cot 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 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88" name="TextBox 3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734" y="3524060"/>
                  <a:ext cx="1282301" cy="44364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10" b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8" name="Group 197"/>
          <p:cNvGrpSpPr/>
          <p:nvPr/>
        </p:nvGrpSpPr>
        <p:grpSpPr>
          <a:xfrm>
            <a:off x="4945858" y="2318776"/>
            <a:ext cx="1633470" cy="458517"/>
            <a:chOff x="3502734" y="3524060"/>
            <a:chExt cx="1394882" cy="458517"/>
          </a:xfrm>
        </p:grpSpPr>
        <p:sp>
          <p:nvSpPr>
            <p:cNvPr id="199" name="Rounded Rectangle 198"/>
            <p:cNvSpPr/>
            <p:nvPr/>
          </p:nvSpPr>
          <p:spPr>
            <a:xfrm>
              <a:off x="3525545" y="3544282"/>
              <a:ext cx="1267799" cy="43829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371"/>
                <p:cNvSpPr txBox="1"/>
                <p:nvPr/>
              </p:nvSpPr>
              <p:spPr>
                <a:xfrm>
                  <a:off x="3502734" y="3524060"/>
                  <a:ext cx="1394882" cy="447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cosec 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91" name="TextBox 3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734" y="3524060"/>
                  <a:ext cx="1394882" cy="447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119" b="-41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1" name="Straight Arrow Connector 200"/>
          <p:cNvCxnSpPr/>
          <p:nvPr/>
        </p:nvCxnSpPr>
        <p:spPr>
          <a:xfrm>
            <a:off x="5784633" y="2076118"/>
            <a:ext cx="0" cy="25344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7347527" y="2076118"/>
            <a:ext cx="0" cy="25344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00" idx="1"/>
          </p:cNvCxnSpPr>
          <p:nvPr/>
        </p:nvCxnSpPr>
        <p:spPr>
          <a:xfrm>
            <a:off x="3674861" y="2297623"/>
            <a:ext cx="1270997" cy="2447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8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207" grpId="1" animBg="1"/>
      <p:bldP spid="206" grpId="0" animBg="1"/>
      <p:bldP spid="206" grpId="1" animBg="1"/>
      <p:bldP spid="84" grpId="0" animBg="1"/>
      <p:bldP spid="84" grpId="1" animBg="1"/>
      <p:bldP spid="3" grpId="0"/>
      <p:bldP spid="11" grpId="0"/>
      <p:bldP spid="12" grpId="0"/>
      <p:bldP spid="13" grpId="0"/>
      <p:bldP spid="19" grpId="0"/>
      <p:bldP spid="23" grpId="0"/>
      <p:bldP spid="167" grpId="0"/>
      <p:bldP spid="168" grpId="0"/>
      <p:bldP spid="169" grpId="0"/>
      <p:bldP spid="164" grpId="0"/>
      <p:bldP spid="179" grpId="0"/>
      <p:bldP spid="180" grpId="0"/>
      <p:bldP spid="97" grpId="0"/>
      <p:bldP spid="98" grpId="0"/>
      <p:bldP spid="105" grpId="0"/>
      <p:bldP spid="106" grpId="0"/>
      <p:bldP spid="107" grpId="0"/>
      <p:bldP spid="108" grpId="0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/>
      <p:bldP spid="114" grpId="0"/>
      <p:bldP spid="116" grpId="0"/>
      <p:bldP spid="117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32" grpId="0"/>
      <p:bldP spid="133" grpId="0"/>
      <p:bldP spid="134" grpId="0"/>
      <p:bldP spid="135" grpId="0"/>
      <p:bldP spid="139" grpId="0"/>
      <p:bldP spid="140" grpId="0"/>
      <p:bldP spid="141" grpId="0"/>
      <p:bldP spid="143" grpId="0"/>
      <p:bldP spid="146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93" grpId="0" animBg="1"/>
      <p:bldP spid="193" grpId="1" animBg="1"/>
      <p:bldP spid="194" grpId="0"/>
      <p:bldP spid="19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ounded Rectangle 234"/>
          <p:cNvSpPr/>
          <p:nvPr/>
        </p:nvSpPr>
        <p:spPr>
          <a:xfrm>
            <a:off x="6739601" y="1285325"/>
            <a:ext cx="406293" cy="22496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7696964" y="2014475"/>
            <a:ext cx="277504" cy="22496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7877557" y="974065"/>
            <a:ext cx="335779" cy="22496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Arc 180"/>
          <p:cNvSpPr/>
          <p:nvPr/>
        </p:nvSpPr>
        <p:spPr>
          <a:xfrm rot="6259831" flipH="1">
            <a:off x="8212020" y="1728406"/>
            <a:ext cx="624548" cy="469232"/>
          </a:xfrm>
          <a:prstGeom prst="arc">
            <a:avLst>
              <a:gd name="adj1" fmla="val 3268089"/>
              <a:gd name="adj2" fmla="val 6360622"/>
            </a:avLst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210" y="259422"/>
            <a:ext cx="4051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solidFill>
                  <a:srgbClr val="00FFFF"/>
                </a:solidFill>
                <a:latin typeface="Bookman Old Style" pitchFamily="18" charset="0"/>
              </a:rPr>
              <a:t>Trigonometric Ratios of 30° and 60°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48994" y="-161967"/>
            <a:ext cx="3449713" cy="2633642"/>
            <a:chOff x="5748994" y="-161967"/>
            <a:chExt cx="3449713" cy="2633642"/>
          </a:xfrm>
        </p:grpSpPr>
        <p:grpSp>
          <p:nvGrpSpPr>
            <p:cNvPr id="5" name="Group 4"/>
            <p:cNvGrpSpPr/>
            <p:nvPr/>
          </p:nvGrpSpPr>
          <p:grpSpPr>
            <a:xfrm>
              <a:off x="6714797" y="-161967"/>
              <a:ext cx="2483910" cy="2633642"/>
              <a:chOff x="6365162" y="56691"/>
              <a:chExt cx="2483910" cy="263364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695439" y="434105"/>
                <a:ext cx="1651200" cy="2016056"/>
                <a:chOff x="6770413" y="447615"/>
                <a:chExt cx="1501090" cy="1832777"/>
              </a:xfrm>
            </p:grpSpPr>
            <p:sp>
              <p:nvSpPr>
                <p:cNvPr id="18" name="Right Triangle 17"/>
                <p:cNvSpPr/>
                <p:nvPr/>
              </p:nvSpPr>
              <p:spPr>
                <a:xfrm>
                  <a:off x="6916447" y="705556"/>
                  <a:ext cx="1217066" cy="1338773"/>
                </a:xfrm>
                <a:prstGeom prst="rtTriangle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70413" y="447615"/>
                  <a:ext cx="285918" cy="279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A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781171" y="2000594"/>
                  <a:ext cx="294662" cy="279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D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982670" y="2000595"/>
                  <a:ext cx="288833" cy="279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</a:t>
                  </a:r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866648" y="919547"/>
                  <a:ext cx="386469" cy="2518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</a:rPr>
                    <a:t>30°</a:t>
                  </a:r>
                  <a:endParaRPr lang="en-US" sz="12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605970" y="1798305"/>
                  <a:ext cx="386469" cy="2518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</a:rPr>
                    <a:t>60°</a:t>
                  </a:r>
                  <a:endParaRPr lang="en-US" sz="1200" b="1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" name="Arc 14"/>
              <p:cNvSpPr/>
              <p:nvPr/>
            </p:nvSpPr>
            <p:spPr>
              <a:xfrm>
                <a:off x="7934672" y="1775933"/>
                <a:ext cx="914400" cy="914400"/>
              </a:xfrm>
              <a:prstGeom prst="arc">
                <a:avLst>
                  <a:gd name="adj1" fmla="val 11090425"/>
                  <a:gd name="adj2" fmla="val 1277062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856342" y="2041509"/>
                <a:ext cx="141215" cy="151672"/>
              </a:xfrm>
              <a:custGeom>
                <a:avLst/>
                <a:gdLst>
                  <a:gd name="connsiteX0" fmla="*/ 0 w 1045029"/>
                  <a:gd name="connsiteY0" fmla="*/ 0 h 1234651"/>
                  <a:gd name="connsiteX1" fmla="*/ 1036601 w 1045029"/>
                  <a:gd name="connsiteY1" fmla="*/ 8428 h 1234651"/>
                  <a:gd name="connsiteX2" fmla="*/ 1045029 w 1045029"/>
                  <a:gd name="connsiteY2" fmla="*/ 1234651 h 1234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5029" h="1234651">
                    <a:moveTo>
                      <a:pt x="0" y="0"/>
                    </a:moveTo>
                    <a:lnTo>
                      <a:pt x="1036601" y="8428"/>
                    </a:lnTo>
                    <a:cubicBezTo>
                      <a:pt x="1039410" y="417169"/>
                      <a:pt x="1042220" y="825910"/>
                      <a:pt x="1045029" y="1234651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Arc 16"/>
              <p:cNvSpPr/>
              <p:nvPr/>
            </p:nvSpPr>
            <p:spPr>
              <a:xfrm>
                <a:off x="6365162" y="56691"/>
                <a:ext cx="914400" cy="914400"/>
              </a:xfrm>
              <a:prstGeom prst="arc">
                <a:avLst>
                  <a:gd name="adj1" fmla="val 3720194"/>
                  <a:gd name="adj2" fmla="val 5111839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5865279" y="1974529"/>
              <a:ext cx="1340119" cy="1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856573" y="480884"/>
              <a:ext cx="1348456" cy="1493845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48994" y="193374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7059587" y="1826534"/>
              <a:ext cx="141215" cy="151672"/>
            </a:xfrm>
            <a:custGeom>
              <a:avLst/>
              <a:gdLst>
                <a:gd name="connsiteX0" fmla="*/ 0 w 1045029"/>
                <a:gd name="connsiteY0" fmla="*/ 0 h 1234651"/>
                <a:gd name="connsiteX1" fmla="*/ 1036601 w 1045029"/>
                <a:gd name="connsiteY1" fmla="*/ 8428 h 1234651"/>
                <a:gd name="connsiteX2" fmla="*/ 1045029 w 1045029"/>
                <a:gd name="connsiteY2" fmla="*/ 1234651 h 123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9" h="1234651">
                  <a:moveTo>
                    <a:pt x="0" y="0"/>
                  </a:moveTo>
                  <a:lnTo>
                    <a:pt x="1036601" y="8428"/>
                  </a:lnTo>
                  <a:cubicBezTo>
                    <a:pt x="1039410" y="417169"/>
                    <a:pt x="1042220" y="825910"/>
                    <a:pt x="1045029" y="1234651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75732" y="1953544"/>
              <a:ext cx="39110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33078" y="924289"/>
              <a:ext cx="59110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i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i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632160" y="1212568"/>
                  <a:ext cx="568682" cy="3293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13577"/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1400" b="1" i="1" baseline="30000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400" b="1" i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a</a:t>
                  </a:r>
                  <a:endParaRPr lang="en-US" sz="1400" b="1" i="1" baseline="30000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160" y="1212568"/>
                  <a:ext cx="568682" cy="32938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226"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Rectangle 145"/>
          <p:cNvSpPr/>
          <p:nvPr/>
        </p:nvSpPr>
        <p:spPr>
          <a:xfrm>
            <a:off x="785175" y="1737304"/>
            <a:ext cx="1536377" cy="45354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68602" y="3680383"/>
            <a:ext cx="1536377" cy="5487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96398" y="652663"/>
            <a:ext cx="123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sec 60°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1927007" y="589433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1920138" y="855739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1915312" y="833174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893915" y="522531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893915" y="790474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>
            <a:off x="1947539" y="1410844"/>
            <a:ext cx="365760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1915842" y="1112902"/>
            <a:ext cx="496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i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96427" y="124234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796399" y="1242343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sec 60°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895059" y="1786952"/>
            <a:ext cx="35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96427" y="179479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96399" y="1794798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sec 60°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2163647" y="1213341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953950" y="1358301"/>
            <a:ext cx="256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i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 flipH="1">
            <a:off x="2067225" y="1462629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738015" y="2591994"/>
            <a:ext cx="123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cot 60°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1910434" y="2528764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1903565" y="2795070"/>
            <a:ext cx="438912" cy="21945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>
            <a:off x="1898739" y="2772505"/>
            <a:ext cx="456777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1877342" y="2461862"/>
            <a:ext cx="542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877342" y="2729805"/>
            <a:ext cx="5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>
            <a:off x="1901525" y="3360223"/>
            <a:ext cx="49508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967525" y="3052911"/>
            <a:ext cx="32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i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i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79854" y="318167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79826" y="3181674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cot 60°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>
            <a:off x="1924129" y="3966987"/>
            <a:ext cx="283623" cy="1587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910212" y="3675817"/>
            <a:ext cx="35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1827383" y="3914949"/>
                <a:ext cx="260114" cy="371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600" b="1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83" y="3914949"/>
                <a:ext cx="260114" cy="371384"/>
              </a:xfrm>
              <a:prstGeom prst="rect">
                <a:avLst/>
              </a:prstGeom>
              <a:blipFill rotWithShape="1">
                <a:blip r:embed="rId3"/>
                <a:stretch>
                  <a:fillRect r="-6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Rectangle 222"/>
          <p:cNvSpPr/>
          <p:nvPr/>
        </p:nvSpPr>
        <p:spPr>
          <a:xfrm>
            <a:off x="479854" y="378549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Symbol"/>
              </a:rPr>
              <a:t>\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79826" y="3785499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cot 60° 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225" name="Straight Connector 224"/>
          <p:cNvCxnSpPr/>
          <p:nvPr/>
        </p:nvCxnSpPr>
        <p:spPr>
          <a:xfrm flipH="1">
            <a:off x="2084978" y="3152672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1790745" y="3327776"/>
                <a:ext cx="680334" cy="36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3577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>
                            <a:solidFill>
                              <a:prstClr val="white"/>
                            </a:solidFill>
                            <a:latin typeface="Bookman Old Style" pitchFamily="18" charset="0"/>
                          </a:rPr>
                          <m:t>3</m:t>
                        </m:r>
                      </m:e>
                    </m:rad>
                    <m:r>
                      <a:rPr lang="en-US" sz="1600" b="1" i="1" baseline="30000">
                        <a:solidFill>
                          <a:prstClr val="white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i="1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  <a:endParaRPr lang="en-US" sz="1600" b="1" i="1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45" y="3327776"/>
                <a:ext cx="680334" cy="363241"/>
              </a:xfrm>
              <a:prstGeom prst="rect">
                <a:avLst/>
              </a:prstGeom>
              <a:blipFill rotWithShape="1">
                <a:blip r:embed="rId4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Straight Connector 226"/>
          <p:cNvCxnSpPr/>
          <p:nvPr/>
        </p:nvCxnSpPr>
        <p:spPr>
          <a:xfrm flipH="1">
            <a:off x="2217748" y="3453330"/>
            <a:ext cx="105938" cy="1809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7194674" y="481441"/>
            <a:ext cx="1348456" cy="1493845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urved Right Arrow 105"/>
          <p:cNvSpPr/>
          <p:nvPr/>
        </p:nvSpPr>
        <p:spPr>
          <a:xfrm rot="7386955">
            <a:off x="7533281" y="1570687"/>
            <a:ext cx="376581" cy="590871"/>
          </a:xfrm>
          <a:custGeom>
            <a:avLst/>
            <a:gdLst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0" fmla="*/ 264812 w 264812"/>
              <a:gd name="connsiteY0" fmla="*/ 55785 h 824157"/>
              <a:gd name="connsiteX1" fmla="*/ 770 w 264812"/>
              <a:gd name="connsiteY1" fmla="*/ 394012 h 824157"/>
              <a:gd name="connsiteX2" fmla="*/ 42875 w 264812"/>
              <a:gd name="connsiteY2" fmla="*/ 166392 h 824157"/>
              <a:gd name="connsiteX3" fmla="*/ 264813 w 264812"/>
              <a:gd name="connsiteY3" fmla="*/ 0 h 824157"/>
              <a:gd name="connsiteX4" fmla="*/ 264812 w 264812"/>
              <a:gd name="connsiteY4" fmla="*/ 55785 h 824157"/>
              <a:gd name="connsiteX0" fmla="*/ 0 w 264812"/>
              <a:gd name="connsiteY0" fmla="*/ 366120 h 824157"/>
              <a:gd name="connsiteX1" fmla="*/ 198609 w 264812"/>
              <a:gd name="connsiteY1" fmla="*/ 720614 h 824157"/>
              <a:gd name="connsiteX2" fmla="*/ 198609 w 264812"/>
              <a:gd name="connsiteY2" fmla="*/ 684484 h 824157"/>
              <a:gd name="connsiteX3" fmla="*/ 264812 w 264812"/>
              <a:gd name="connsiteY3" fmla="*/ 760133 h 824157"/>
              <a:gd name="connsiteX4" fmla="*/ 198609 w 264812"/>
              <a:gd name="connsiteY4" fmla="*/ 812531 h 824157"/>
              <a:gd name="connsiteX5" fmla="*/ 198609 w 264812"/>
              <a:gd name="connsiteY5" fmla="*/ 776400 h 824157"/>
              <a:gd name="connsiteX6" fmla="*/ 0 w 264812"/>
              <a:gd name="connsiteY6" fmla="*/ 421906 h 824157"/>
              <a:gd name="connsiteX7" fmla="*/ 0 w 264812"/>
              <a:gd name="connsiteY7" fmla="*/ 366120 h 824157"/>
              <a:gd name="connsiteX8" fmla="*/ 264812 w 264812"/>
              <a:gd name="connsiteY8" fmla="*/ 0 h 824157"/>
              <a:gd name="connsiteX9" fmla="*/ 264812 w 264812"/>
              <a:gd name="connsiteY9" fmla="*/ 55785 h 824157"/>
              <a:gd name="connsiteX10" fmla="*/ 770 w 264812"/>
              <a:gd name="connsiteY10" fmla="*/ 394012 h 824157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264812 w 264813"/>
              <a:gd name="connsiteY8" fmla="*/ 0 h 812531"/>
              <a:gd name="connsiteX9" fmla="*/ 770 w 264813"/>
              <a:gd name="connsiteY9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42875 w 264813"/>
              <a:gd name="connsiteY2" fmla="*/ 166392 h 812531"/>
              <a:gd name="connsiteX3" fmla="*/ 264813 w 264813"/>
              <a:gd name="connsiteY3" fmla="*/ 0 h 812531"/>
              <a:gd name="connsiteX4" fmla="*/ 264812 w 264813"/>
              <a:gd name="connsiteY4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2 w 264813"/>
              <a:gd name="connsiteY0" fmla="*/ 55785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3" fmla="*/ 264812 w 264813"/>
              <a:gd name="connsiteY3" fmla="*/ 55785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8" fmla="*/ 770 w 264813"/>
              <a:gd name="connsiteY8" fmla="*/ 394012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264813 w 264813"/>
              <a:gd name="connsiteY0" fmla="*/ 0 h 812531"/>
              <a:gd name="connsiteX1" fmla="*/ 770 w 264813"/>
              <a:gd name="connsiteY1" fmla="*/ 394012 h 812531"/>
              <a:gd name="connsiteX2" fmla="*/ 264813 w 264813"/>
              <a:gd name="connsiteY2" fmla="*/ 0 h 812531"/>
              <a:gd name="connsiteX0" fmla="*/ 0 w 264813"/>
              <a:gd name="connsiteY0" fmla="*/ 366120 h 812531"/>
              <a:gd name="connsiteX1" fmla="*/ 198609 w 264813"/>
              <a:gd name="connsiteY1" fmla="*/ 720614 h 812531"/>
              <a:gd name="connsiteX2" fmla="*/ 198609 w 264813"/>
              <a:gd name="connsiteY2" fmla="*/ 684484 h 812531"/>
              <a:gd name="connsiteX3" fmla="*/ 264812 w 264813"/>
              <a:gd name="connsiteY3" fmla="*/ 760133 h 812531"/>
              <a:gd name="connsiteX4" fmla="*/ 198609 w 264813"/>
              <a:gd name="connsiteY4" fmla="*/ 812531 h 812531"/>
              <a:gd name="connsiteX5" fmla="*/ 198609 w 264813"/>
              <a:gd name="connsiteY5" fmla="*/ 776400 h 812531"/>
              <a:gd name="connsiteX6" fmla="*/ 0 w 264813"/>
              <a:gd name="connsiteY6" fmla="*/ 421906 h 812531"/>
              <a:gd name="connsiteX7" fmla="*/ 0 w 264813"/>
              <a:gd name="connsiteY7" fmla="*/ 366120 h 81253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22209 w 277220"/>
              <a:gd name="connsiteY0" fmla="*/ 0 h 461381"/>
              <a:gd name="connsiteX1" fmla="*/ 13178 w 277220"/>
              <a:gd name="connsiteY1" fmla="*/ 42862 h 461381"/>
              <a:gd name="connsiteX2" fmla="*/ 22209 w 277220"/>
              <a:gd name="connsiteY2" fmla="*/ 0 h 461381"/>
              <a:gd name="connsiteX0" fmla="*/ 12408 w 277220"/>
              <a:gd name="connsiteY0" fmla="*/ 14970 h 461381"/>
              <a:gd name="connsiteX1" fmla="*/ 211017 w 277220"/>
              <a:gd name="connsiteY1" fmla="*/ 369464 h 461381"/>
              <a:gd name="connsiteX2" fmla="*/ 211017 w 277220"/>
              <a:gd name="connsiteY2" fmla="*/ 333334 h 461381"/>
              <a:gd name="connsiteX3" fmla="*/ 277220 w 277220"/>
              <a:gd name="connsiteY3" fmla="*/ 408983 h 461381"/>
              <a:gd name="connsiteX4" fmla="*/ 211017 w 277220"/>
              <a:gd name="connsiteY4" fmla="*/ 461381 h 461381"/>
              <a:gd name="connsiteX5" fmla="*/ 211017 w 277220"/>
              <a:gd name="connsiteY5" fmla="*/ 425250 h 461381"/>
              <a:gd name="connsiteX6" fmla="*/ 12408 w 277220"/>
              <a:gd name="connsiteY6" fmla="*/ 70756 h 461381"/>
              <a:gd name="connsiteX7" fmla="*/ 12408 w 277220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8609 w 264812"/>
              <a:gd name="connsiteY2" fmla="*/ 333334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198609 w 264812"/>
              <a:gd name="connsiteY1" fmla="*/ 369464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609 w 264812"/>
              <a:gd name="connsiteY5" fmla="*/ 425250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0821 w 264812"/>
              <a:gd name="connsiteY4" fmla="*/ 447151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61381"/>
              <a:gd name="connsiteX1" fmla="*/ 205449 w 264812"/>
              <a:gd name="connsiteY1" fmla="*/ 388472 h 461381"/>
              <a:gd name="connsiteX2" fmla="*/ 199968 w 264812"/>
              <a:gd name="connsiteY2" fmla="*/ 345583 h 461381"/>
              <a:gd name="connsiteX3" fmla="*/ 264812 w 264812"/>
              <a:gd name="connsiteY3" fmla="*/ 408983 h 461381"/>
              <a:gd name="connsiteX4" fmla="*/ 198609 w 264812"/>
              <a:gd name="connsiteY4" fmla="*/ 461381 h 461381"/>
              <a:gd name="connsiteX5" fmla="*/ 196140 w 264812"/>
              <a:gd name="connsiteY5" fmla="*/ 410968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9801 w 264812"/>
              <a:gd name="connsiteY0" fmla="*/ 0 h 461381"/>
              <a:gd name="connsiteX1" fmla="*/ 770 w 264812"/>
              <a:gd name="connsiteY1" fmla="*/ 42862 h 461381"/>
              <a:gd name="connsiteX2" fmla="*/ 9801 w 264812"/>
              <a:gd name="connsiteY2" fmla="*/ 0 h 461381"/>
              <a:gd name="connsiteX0" fmla="*/ 0 w 264812"/>
              <a:gd name="connsiteY0" fmla="*/ 14970 h 461381"/>
              <a:gd name="connsiteX1" fmla="*/ 203780 w 264812"/>
              <a:gd name="connsiteY1" fmla="*/ 385423 h 461381"/>
              <a:gd name="connsiteX2" fmla="*/ 203061 w 264812"/>
              <a:gd name="connsiteY2" fmla="*/ 341465 h 461381"/>
              <a:gd name="connsiteX3" fmla="*/ 264812 w 264812"/>
              <a:gd name="connsiteY3" fmla="*/ 408983 h 461381"/>
              <a:gd name="connsiteX4" fmla="*/ 198757 w 264812"/>
              <a:gd name="connsiteY4" fmla="*/ 445370 h 461381"/>
              <a:gd name="connsiteX5" fmla="*/ 198282 w 264812"/>
              <a:gd name="connsiteY5" fmla="*/ 411629 h 461381"/>
              <a:gd name="connsiteX6" fmla="*/ 0 w 264812"/>
              <a:gd name="connsiteY6" fmla="*/ 70756 h 461381"/>
              <a:gd name="connsiteX7" fmla="*/ 0 w 264812"/>
              <a:gd name="connsiteY7" fmla="*/ 14970 h 46138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3061 w 264812"/>
              <a:gd name="connsiteY2" fmla="*/ 341465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0 w 264812"/>
              <a:gd name="connsiteY0" fmla="*/ 14970 h 445371"/>
              <a:gd name="connsiteX1" fmla="*/ 205449 w 264812"/>
              <a:gd name="connsiteY1" fmla="*/ 388472 h 445371"/>
              <a:gd name="connsiteX2" fmla="*/ 199968 w 264812"/>
              <a:gd name="connsiteY2" fmla="*/ 345583 h 445371"/>
              <a:gd name="connsiteX3" fmla="*/ 264812 w 264812"/>
              <a:gd name="connsiteY3" fmla="*/ 408983 h 445371"/>
              <a:gd name="connsiteX4" fmla="*/ 198758 w 264812"/>
              <a:gd name="connsiteY4" fmla="*/ 445371 h 445371"/>
              <a:gd name="connsiteX5" fmla="*/ 196140 w 264812"/>
              <a:gd name="connsiteY5" fmla="*/ 410968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9801 w 264812"/>
              <a:gd name="connsiteY0" fmla="*/ 0 h 445371"/>
              <a:gd name="connsiteX1" fmla="*/ 770 w 264812"/>
              <a:gd name="connsiteY1" fmla="*/ 42862 h 445371"/>
              <a:gd name="connsiteX2" fmla="*/ 9801 w 264812"/>
              <a:gd name="connsiteY2" fmla="*/ 0 h 445371"/>
              <a:gd name="connsiteX0" fmla="*/ 0 w 264812"/>
              <a:gd name="connsiteY0" fmla="*/ 14970 h 445371"/>
              <a:gd name="connsiteX1" fmla="*/ 203780 w 264812"/>
              <a:gd name="connsiteY1" fmla="*/ 385423 h 445371"/>
              <a:gd name="connsiteX2" fmla="*/ 204893 w 264812"/>
              <a:gd name="connsiteY2" fmla="*/ 351324 h 445371"/>
              <a:gd name="connsiteX3" fmla="*/ 264812 w 264812"/>
              <a:gd name="connsiteY3" fmla="*/ 408983 h 445371"/>
              <a:gd name="connsiteX4" fmla="*/ 198757 w 264812"/>
              <a:gd name="connsiteY4" fmla="*/ 445370 h 445371"/>
              <a:gd name="connsiteX5" fmla="*/ 198282 w 264812"/>
              <a:gd name="connsiteY5" fmla="*/ 411629 h 445371"/>
              <a:gd name="connsiteX6" fmla="*/ 0 w 264812"/>
              <a:gd name="connsiteY6" fmla="*/ 70756 h 445371"/>
              <a:gd name="connsiteX7" fmla="*/ 0 w 264812"/>
              <a:gd name="connsiteY7" fmla="*/ 14970 h 44537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1123 w 265967"/>
              <a:gd name="connsiteY2" fmla="*/ 330613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1155 w 265967"/>
              <a:gd name="connsiteY0" fmla="*/ 0 h 430401"/>
              <a:gd name="connsiteX1" fmla="*/ 206604 w 265967"/>
              <a:gd name="connsiteY1" fmla="*/ 373502 h 430401"/>
              <a:gd name="connsiteX2" fmla="*/ 207635 w 265967"/>
              <a:gd name="connsiteY2" fmla="*/ 335999 h 430401"/>
              <a:gd name="connsiteX3" fmla="*/ 265967 w 265967"/>
              <a:gd name="connsiteY3" fmla="*/ 394013 h 430401"/>
              <a:gd name="connsiteX4" fmla="*/ 199913 w 265967"/>
              <a:gd name="connsiteY4" fmla="*/ 430401 h 430401"/>
              <a:gd name="connsiteX5" fmla="*/ 197295 w 265967"/>
              <a:gd name="connsiteY5" fmla="*/ 395998 h 430401"/>
              <a:gd name="connsiteX6" fmla="*/ 1155 w 265967"/>
              <a:gd name="connsiteY6" fmla="*/ 55786 h 430401"/>
              <a:gd name="connsiteX7" fmla="*/ 1155 w 265967"/>
              <a:gd name="connsiteY7" fmla="*/ 0 h 430401"/>
              <a:gd name="connsiteX0" fmla="*/ 4623 w 265967"/>
              <a:gd name="connsiteY0" fmla="*/ 9276 h 430401"/>
              <a:gd name="connsiteX1" fmla="*/ 1925 w 265967"/>
              <a:gd name="connsiteY1" fmla="*/ 27892 h 430401"/>
              <a:gd name="connsiteX2" fmla="*/ 4623 w 265967"/>
              <a:gd name="connsiteY2" fmla="*/ 9276 h 430401"/>
              <a:gd name="connsiteX0" fmla="*/ 1155 w 265967"/>
              <a:gd name="connsiteY0" fmla="*/ 0 h 430401"/>
              <a:gd name="connsiteX1" fmla="*/ 204935 w 265967"/>
              <a:gd name="connsiteY1" fmla="*/ 370453 h 430401"/>
              <a:gd name="connsiteX2" fmla="*/ 206048 w 265967"/>
              <a:gd name="connsiteY2" fmla="*/ 336354 h 430401"/>
              <a:gd name="connsiteX3" fmla="*/ 265967 w 265967"/>
              <a:gd name="connsiteY3" fmla="*/ 394013 h 430401"/>
              <a:gd name="connsiteX4" fmla="*/ 199912 w 265967"/>
              <a:gd name="connsiteY4" fmla="*/ 430400 h 430401"/>
              <a:gd name="connsiteX5" fmla="*/ 199437 w 265967"/>
              <a:gd name="connsiteY5" fmla="*/ 396659 h 430401"/>
              <a:gd name="connsiteX6" fmla="*/ 1155 w 265967"/>
              <a:gd name="connsiteY6" fmla="*/ 55786 h 430401"/>
              <a:gd name="connsiteX7" fmla="*/ 1155 w 265967"/>
              <a:gd name="connsiteY7" fmla="*/ 0 h 4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67" h="430401" stroke="0" extrusionOk="0">
                <a:moveTo>
                  <a:pt x="1155" y="0"/>
                </a:moveTo>
                <a:cubicBezTo>
                  <a:pt x="1155" y="166950"/>
                  <a:pt x="89685" y="331765"/>
                  <a:pt x="206604" y="373502"/>
                </a:cubicBezTo>
                <a:cubicBezTo>
                  <a:pt x="206948" y="361001"/>
                  <a:pt x="207291" y="348500"/>
                  <a:pt x="207635" y="335999"/>
                </a:cubicBezTo>
                <a:lnTo>
                  <a:pt x="265967" y="394013"/>
                </a:lnTo>
                <a:lnTo>
                  <a:pt x="199913" y="430401"/>
                </a:lnTo>
                <a:lnTo>
                  <a:pt x="197295" y="395998"/>
                </a:lnTo>
                <a:cubicBezTo>
                  <a:pt x="80376" y="354261"/>
                  <a:pt x="1155" y="222736"/>
                  <a:pt x="1155" y="55786"/>
                </a:cubicBezTo>
                <a:lnTo>
                  <a:pt x="1155" y="0"/>
                </a:lnTo>
                <a:close/>
              </a:path>
              <a:path w="265967" h="430401" fill="darkenLess" stroke="0" extrusionOk="0">
                <a:moveTo>
                  <a:pt x="4623" y="9276"/>
                </a:moveTo>
                <a:lnTo>
                  <a:pt x="1925" y="27892"/>
                </a:lnTo>
                <a:cubicBezTo>
                  <a:pt x="1925" y="18595"/>
                  <a:pt x="-3859" y="76112"/>
                  <a:pt x="4623" y="9276"/>
                </a:cubicBezTo>
                <a:close/>
              </a:path>
              <a:path w="265967" h="430401" fill="none" extrusionOk="0">
                <a:moveTo>
                  <a:pt x="1155" y="0"/>
                </a:moveTo>
                <a:cubicBezTo>
                  <a:pt x="1155" y="166950"/>
                  <a:pt x="88016" y="328716"/>
                  <a:pt x="204935" y="370453"/>
                </a:cubicBezTo>
                <a:cubicBezTo>
                  <a:pt x="204695" y="355800"/>
                  <a:pt x="206288" y="351007"/>
                  <a:pt x="206048" y="336354"/>
                </a:cubicBezTo>
                <a:lnTo>
                  <a:pt x="265967" y="394013"/>
                </a:lnTo>
                <a:lnTo>
                  <a:pt x="199912" y="430400"/>
                </a:lnTo>
                <a:cubicBezTo>
                  <a:pt x="199754" y="419153"/>
                  <a:pt x="199595" y="407906"/>
                  <a:pt x="199437" y="396659"/>
                </a:cubicBezTo>
                <a:cubicBezTo>
                  <a:pt x="82518" y="354922"/>
                  <a:pt x="1155" y="222736"/>
                  <a:pt x="1155" y="55786"/>
                </a:cubicBezTo>
                <a:lnTo>
                  <a:pt x="1155" y="0"/>
                </a:lnTo>
              </a:path>
            </a:pathLst>
          </a:cu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>
            <a:off x="7200947" y="1971063"/>
            <a:ext cx="1340119" cy="0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Arrow 232"/>
          <p:cNvSpPr/>
          <p:nvPr/>
        </p:nvSpPr>
        <p:spPr>
          <a:xfrm rot="1660265" flipH="1">
            <a:off x="7282213" y="1575645"/>
            <a:ext cx="812123" cy="126427"/>
          </a:xfrm>
          <a:prstGeom prst="rightArrow">
            <a:avLst>
              <a:gd name="adj1" fmla="val 34905"/>
              <a:gd name="adj2" fmla="val 75486"/>
            </a:avLst>
          </a:prstGeom>
          <a:solidFill>
            <a:srgbClr val="00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 rot="16200000">
            <a:off x="6461885" y="1227843"/>
            <a:ext cx="1488872" cy="1"/>
          </a:xfrm>
          <a:prstGeom prst="line">
            <a:avLst/>
          </a:prstGeom>
          <a:ln w="28575">
            <a:solidFill>
              <a:srgbClr val="FFFF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4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4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4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2" grpId="0" animBg="1"/>
      <p:bldP spid="232" grpId="1" animBg="1"/>
      <p:bldP spid="232" grpId="2" animBg="1"/>
      <p:bldP spid="232" grpId="3" animBg="1"/>
      <p:bldP spid="231" grpId="0" animBg="1"/>
      <p:bldP spid="231" grpId="1" animBg="1"/>
      <p:bldP spid="146" grpId="0" animBg="1"/>
      <p:bldP spid="157" grpId="0" animBg="1"/>
      <p:bldP spid="158" grpId="0"/>
      <p:bldP spid="175" grpId="0" animBg="1"/>
      <p:bldP spid="175" grpId="1" animBg="1"/>
      <p:bldP spid="194" grpId="0" animBg="1"/>
      <p:bldP spid="194" grpId="1" animBg="1"/>
      <p:bldP spid="196" grpId="0"/>
      <p:bldP spid="197" grpId="0"/>
      <p:bldP spid="199" grpId="0"/>
      <p:bldP spid="200" grpId="0"/>
      <p:bldP spid="201" grpId="0"/>
      <p:bldP spid="203" grpId="0"/>
      <p:bldP spid="205" grpId="0"/>
      <p:bldP spid="206" grpId="0"/>
      <p:bldP spid="208" grpId="0"/>
      <p:bldP spid="210" grpId="0"/>
      <p:bldP spid="211" grpId="0" animBg="1"/>
      <p:bldP spid="211" grpId="1" animBg="1"/>
      <p:bldP spid="212" grpId="0" animBg="1"/>
      <p:bldP spid="212" grpId="1" animBg="1"/>
      <p:bldP spid="214" grpId="0"/>
      <p:bldP spid="215" grpId="0"/>
      <p:bldP spid="217" grpId="0"/>
      <p:bldP spid="218" grpId="0"/>
      <p:bldP spid="219" grpId="0"/>
      <p:bldP spid="221" grpId="0"/>
      <p:bldP spid="222" grpId="0"/>
      <p:bldP spid="223" grpId="0"/>
      <p:bldP spid="224" grpId="0"/>
      <p:bldP spid="226" grpId="0"/>
      <p:bldP spid="229" grpId="0" animBg="1"/>
      <p:bldP spid="229" grpId="1" animBg="1"/>
      <p:bldP spid="229" grpId="2" animBg="1"/>
      <p:bldP spid="229" grpId="3" animBg="1"/>
      <p:bldP spid="233" grpId="0" animBg="1"/>
      <p:bldP spid="23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9318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ounded Rectangle 249"/>
          <p:cNvSpPr/>
          <p:nvPr/>
        </p:nvSpPr>
        <p:spPr>
          <a:xfrm>
            <a:off x="1862769" y="1155948"/>
            <a:ext cx="196895" cy="257041"/>
          </a:xfrm>
          <a:prstGeom prst="roundRect">
            <a:avLst/>
          </a:prstGeom>
          <a:solidFill>
            <a:srgbClr val="92D050">
              <a:alpha val="72000"/>
            </a:srgb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577"/>
            <a:r>
              <a:rPr lang="en-US" sz="1798" b="1" dirty="0">
                <a:solidFill>
                  <a:prstClr val="white"/>
                </a:solidFill>
              </a:rPr>
              <a:t>          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71625" y="387431"/>
            <a:ext cx="143661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Prove that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98" name="Group 9"/>
          <p:cNvGrpSpPr/>
          <p:nvPr/>
        </p:nvGrpSpPr>
        <p:grpSpPr>
          <a:xfrm>
            <a:off x="1970742" y="235172"/>
            <a:ext cx="3647007" cy="654498"/>
            <a:chOff x="514098" y="223599"/>
            <a:chExt cx="3650376" cy="655104"/>
          </a:xfrm>
        </p:grpSpPr>
        <p:sp>
          <p:nvSpPr>
            <p:cNvPr id="105" name="Rectangle 104"/>
            <p:cNvSpPr/>
            <p:nvPr/>
          </p:nvSpPr>
          <p:spPr>
            <a:xfrm>
              <a:off x="514098" y="223599"/>
              <a:ext cx="2153542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cos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+ 1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539115" y="564356"/>
              <a:ext cx="21031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514098" y="509349"/>
              <a:ext cx="2176004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cos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+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90800" y="385524"/>
              <a:ext cx="32282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890191" y="223599"/>
              <a:ext cx="127428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1 + cos A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2918329" y="564356"/>
              <a:ext cx="121801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3131667" y="509349"/>
              <a:ext cx="79133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sin A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524024" y="808098"/>
            <a:ext cx="89479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798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4854" y="-654"/>
            <a:ext cx="945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</a:rPr>
              <a:t>Example:</a:t>
            </a:r>
            <a:endParaRPr lang="en-US" sz="1400" b="1" u="sng" dirty="0">
              <a:solidFill>
                <a:srgbClr val="00FFFF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51858" y="1242706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1010150" y="1422969"/>
            <a:ext cx="232900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59116" y="1109479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cot</a:t>
            </a:r>
            <a:r>
              <a:rPr lang="en-US" sz="1798" b="1" dirty="0" smtClean="0">
                <a:solidFill>
                  <a:prstClr val="white"/>
                </a:solidFill>
                <a:latin typeface="Bookman Old Style"/>
                <a:sym typeface="Symbol"/>
              </a:rPr>
              <a:t>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632440" y="1090447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795535" y="1118996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227324" y="1099963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036990" y="1128512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59116" y="1364275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</a:t>
            </a:r>
            <a:r>
              <a:rPr lang="en-US" sz="1798" b="1" dirty="0">
                <a:solidFill>
                  <a:prstClr val="white"/>
                </a:solidFill>
                <a:latin typeface="Bookman Old Style"/>
                <a:sym typeface="Symbol"/>
              </a:rPr>
              <a:t>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793154" y="1373792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170173" y="1354759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998879" y="1354759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632463" y="1385449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1" name="Oval 26"/>
          <p:cNvSpPr>
            <a:spLocks noChangeArrowheads="1"/>
          </p:cNvSpPr>
          <p:nvPr/>
        </p:nvSpPr>
        <p:spPr bwMode="auto">
          <a:xfrm>
            <a:off x="3018338" y="2688207"/>
            <a:ext cx="1832277" cy="27742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2" name="Oval 26"/>
          <p:cNvSpPr>
            <a:spLocks noChangeArrowheads="1"/>
          </p:cNvSpPr>
          <p:nvPr/>
        </p:nvSpPr>
        <p:spPr bwMode="auto">
          <a:xfrm>
            <a:off x="1025377" y="2688207"/>
            <a:ext cx="1906675" cy="27742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3" name="Oval 26"/>
          <p:cNvSpPr>
            <a:spLocks noChangeArrowheads="1"/>
          </p:cNvSpPr>
          <p:nvPr/>
        </p:nvSpPr>
        <p:spPr bwMode="auto">
          <a:xfrm>
            <a:off x="3056709" y="1972531"/>
            <a:ext cx="2064655" cy="277426"/>
          </a:xfrm>
          <a:prstGeom prst="roundRect">
            <a:avLst/>
          </a:prstGeom>
          <a:solidFill>
            <a:srgbClr val="C000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68273" y="2805977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1019007" y="2975683"/>
            <a:ext cx="5680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021930" y="2615220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802260" y="2615220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644310" y="2615220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955114" y="261522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715679" y="261522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817048" y="2615220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010670" y="2615220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052414" y="2615220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904667" y="2615220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943851" y="261522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669492" y="261522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862750" y="2615220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909452" y="2615220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762248" y="2615220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795934" y="261522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423202" y="2615220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 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569380" y="2959537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647970" y="2959537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805034" y="2959537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983261" y="2959537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637479" y="2959537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780237" y="2959537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716520" y="2959537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968836" y="1911216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812666" y="1911216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631856" y="1911227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51859" y="2084660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953647" y="2261740"/>
            <a:ext cx="413744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902020" y="1911216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735602" y="1911216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840447" y="1911227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3015218" y="1911216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4934436" y="1911216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746596" y="2236919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825186" y="2236919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982250" y="2236941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60477" y="2236919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880507" y="2236941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072335" y="2236919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985957" y="2236919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101113" y="1910978"/>
            <a:ext cx="2145383" cy="369489"/>
          </a:xfrm>
          <a:prstGeom prst="rect">
            <a:avLst/>
          </a:prstGeom>
          <a:noFill/>
        </p:spPr>
        <p:txBody>
          <a:bodyPr wrap="square" lIns="91849" tIns="45924" rIns="91849" bIns="45924" rtlCol="0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cosec</a:t>
            </a:r>
            <a:r>
              <a:rPr lang="en-US" sz="1798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A </a:t>
            </a:r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 </a:t>
            </a:r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cot</a:t>
            </a:r>
            <a:r>
              <a:rPr lang="en-US" sz="1798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</a:t>
            </a:r>
            <a:endParaRPr lang="en-US" sz="1798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5054338" y="1691656"/>
            <a:ext cx="2155728" cy="307778"/>
            <a:chOff x="3227524" y="3524060"/>
            <a:chExt cx="1840860" cy="307778"/>
          </a:xfrm>
        </p:grpSpPr>
        <p:sp>
          <p:nvSpPr>
            <p:cNvPr id="200" name="Rounded Rectangular Callout 199"/>
            <p:cNvSpPr/>
            <p:nvPr/>
          </p:nvSpPr>
          <p:spPr>
            <a:xfrm>
              <a:off x="3227524" y="3536332"/>
              <a:ext cx="1832727" cy="295506"/>
            </a:xfrm>
            <a:prstGeom prst="wedgeRoundRectCallout">
              <a:avLst>
                <a:gd name="adj1" fmla="val -48899"/>
                <a:gd name="adj2" fmla="val 102095"/>
                <a:gd name="adj3" fmla="val 16667"/>
              </a:avLst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01" name="TextBox 371"/>
            <p:cNvSpPr txBox="1"/>
            <p:nvPr/>
          </p:nvSpPr>
          <p:spPr>
            <a:xfrm>
              <a:off x="3235657" y="3524060"/>
              <a:ext cx="1832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– b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= (a + b) (a – b) 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02" name="Rectangle 201"/>
          <p:cNvSpPr/>
          <p:nvPr/>
        </p:nvSpPr>
        <p:spPr>
          <a:xfrm>
            <a:off x="668273" y="3556145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206" name="Straight Connector 205"/>
          <p:cNvCxnSpPr/>
          <p:nvPr/>
        </p:nvCxnSpPr>
        <p:spPr>
          <a:xfrm>
            <a:off x="1005877" y="3725851"/>
            <a:ext cx="46634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1021930" y="3365388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201770" y="3365388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cot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990552" y="3365388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55114" y="3365388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839971" y="3365388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3046062" y="3365388"/>
            <a:ext cx="59984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[1 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629364" y="3365388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513915" y="3365388"/>
            <a:ext cx="11657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(cosec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4829176" y="3365388"/>
            <a:ext cx="87556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cotA)]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647970" y="3709705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805034" y="3709705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983261" y="3709705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637479" y="3709705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780237" y="3709705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68273" y="4255323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>
            <a:off x="989731" y="4437779"/>
            <a:ext cx="39258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1006130" y="4080311"/>
            <a:ext cx="73289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cotA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826354" y="4080311"/>
            <a:ext cx="101341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cosecA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623370" y="4080311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30000" y="4080311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688293" y="4080311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2826122" y="4080311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2955647" y="4080311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3112711" y="4080311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3233844" y="4080311"/>
            <a:ext cx="101341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cosecA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4092527" y="4080311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4244934" y="4080311"/>
            <a:ext cx="73289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4821332" y="4080311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543897" y="4409695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622486" y="4409695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779550" y="4409695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957777" y="4409695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2614315" y="4409695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2758523" y="4409695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3698275" y="4409695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grpSp>
        <p:nvGrpSpPr>
          <p:cNvPr id="247" name="Group 246"/>
          <p:cNvGrpSpPr/>
          <p:nvPr/>
        </p:nvGrpSpPr>
        <p:grpSpPr>
          <a:xfrm>
            <a:off x="3400695" y="1228454"/>
            <a:ext cx="1944118" cy="307777"/>
            <a:chOff x="3398861" y="3527912"/>
            <a:chExt cx="1384586" cy="307777"/>
          </a:xfrm>
        </p:grpSpPr>
        <p:sp>
          <p:nvSpPr>
            <p:cNvPr id="248" name="Rounded Rectangle 247"/>
            <p:cNvSpPr/>
            <p:nvPr/>
          </p:nvSpPr>
          <p:spPr>
            <a:xfrm>
              <a:off x="3418811" y="3532120"/>
              <a:ext cx="1344685" cy="2993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49" name="TextBox 371"/>
            <p:cNvSpPr txBox="1"/>
            <p:nvPr/>
          </p:nvSpPr>
          <p:spPr>
            <a:xfrm>
              <a:off x="3398861" y="3527912"/>
              <a:ext cx="1384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cosec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 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–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cot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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 = 1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59" name="Oval 26"/>
          <p:cNvSpPr>
            <a:spLocks noChangeArrowheads="1"/>
          </p:cNvSpPr>
          <p:nvPr/>
        </p:nvSpPr>
        <p:spPr bwMode="auto">
          <a:xfrm>
            <a:off x="5414251" y="994711"/>
            <a:ext cx="3640971" cy="323100"/>
          </a:xfrm>
          <a:prstGeom prst="round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577"/>
            <a:endParaRPr lang="en-IN" sz="1798" b="1">
              <a:solidFill>
                <a:prstClr val="white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5376498" y="971755"/>
            <a:ext cx="86273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R.H.S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6160941" y="971766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6384688" y="971755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cosec A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7383499" y="971755"/>
            <a:ext cx="32252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7638712" y="971755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cot A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8414321" y="971755"/>
            <a:ext cx="724878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… (i)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0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000"/>
                            </p:stCondLst>
                            <p:childTnLst>
                              <p:par>
                                <p:cTn id="3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000"/>
                            </p:stCondLst>
                            <p:childTnLst>
                              <p:par>
                                <p:cTn id="3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00"/>
                            </p:stCondLst>
                            <p:childTnLst>
                              <p:par>
                                <p:cTn id="3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000"/>
                            </p:stCondLst>
                            <p:childTnLst>
                              <p:par>
                                <p:cTn id="3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500"/>
                            </p:stCondLst>
                            <p:childTnLst>
                              <p:par>
                                <p:cTn id="3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2000"/>
                            </p:stCondLst>
                            <p:childTnLst>
                              <p:par>
                                <p:cTn id="3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000"/>
                            </p:stCondLst>
                            <p:childTnLst>
                              <p:par>
                                <p:cTn id="4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500"/>
                            </p:stCondLst>
                            <p:childTnLst>
                              <p:par>
                                <p:cTn id="4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2000"/>
                            </p:stCondLst>
                            <p:childTnLst>
                              <p:par>
                                <p:cTn id="4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2500"/>
                            </p:stCondLst>
                            <p:childTnLst>
                              <p:par>
                                <p:cTn id="4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3000"/>
                            </p:stCondLst>
                            <p:childTnLst>
                              <p:par>
                                <p:cTn id="4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5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5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202" grpId="0"/>
      <p:bldP spid="207" grpId="0"/>
      <p:bldP spid="208" grpId="0"/>
      <p:bldP spid="209" grpId="0"/>
      <p:bldP spid="210" grpId="0"/>
      <p:bldP spid="211" grpId="0"/>
      <p:bldP spid="212" grpId="0"/>
      <p:bldP spid="214" grpId="0"/>
      <p:bldP spid="215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Oval 26"/>
          <p:cNvSpPr>
            <a:spLocks noChangeArrowheads="1"/>
          </p:cNvSpPr>
          <p:nvPr/>
        </p:nvSpPr>
        <p:spPr bwMode="auto">
          <a:xfrm>
            <a:off x="5414251" y="994711"/>
            <a:ext cx="3639312" cy="323100"/>
          </a:xfrm>
          <a:prstGeom prst="round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577"/>
            <a:endParaRPr lang="en-IN" sz="1798" b="1">
              <a:solidFill>
                <a:prstClr val="white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376498" y="971755"/>
            <a:ext cx="86273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R.H.S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6160941" y="971766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6384688" y="971755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cosec A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7383499" y="971755"/>
            <a:ext cx="32252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+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7638712" y="971755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cot A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8414321" y="971755"/>
            <a:ext cx="724878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… (i)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164524" y="2673138"/>
            <a:ext cx="3751058" cy="73084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68273" y="1866643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056766" y="1866621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cosec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077695" y="1866643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247664" y="1866621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cot 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68273" y="2270171"/>
            <a:ext cx="383438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88078" y="2270160"/>
            <a:ext cx="196079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L.H.S. = R.H.S</a:t>
            </a:r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.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72143" y="2854053"/>
            <a:ext cx="383438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71" name="Group 9"/>
          <p:cNvGrpSpPr/>
          <p:nvPr/>
        </p:nvGrpSpPr>
        <p:grpSpPr>
          <a:xfrm>
            <a:off x="1217104" y="2711310"/>
            <a:ext cx="3647007" cy="654498"/>
            <a:chOff x="514098" y="223599"/>
            <a:chExt cx="3650376" cy="655104"/>
          </a:xfrm>
        </p:grpSpPr>
        <p:sp>
          <p:nvSpPr>
            <p:cNvPr id="172" name="Rectangle 171"/>
            <p:cNvSpPr/>
            <p:nvPr/>
          </p:nvSpPr>
          <p:spPr>
            <a:xfrm>
              <a:off x="514098" y="223599"/>
              <a:ext cx="2153542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cos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+ 1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539115" y="564356"/>
              <a:ext cx="21031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/>
            <p:nvPr/>
          </p:nvSpPr>
          <p:spPr>
            <a:xfrm>
              <a:off x="514098" y="509349"/>
              <a:ext cx="2176004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cos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+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622359" y="385524"/>
              <a:ext cx="32282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890191" y="223599"/>
              <a:ext cx="127428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1 + cos A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918329" y="564356"/>
              <a:ext cx="121801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3131667" y="509349"/>
              <a:ext cx="79133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sin A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179" name="Rectangle 178"/>
          <p:cNvSpPr/>
          <p:nvPr/>
        </p:nvSpPr>
        <p:spPr>
          <a:xfrm>
            <a:off x="2947492" y="2270160"/>
            <a:ext cx="217719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[From (i) and (ii)]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68273" y="1369282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=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>
            <a:off x="989731" y="1551738"/>
            <a:ext cx="39258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1006130" y="1194270"/>
            <a:ext cx="73289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cotA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826354" y="1194270"/>
            <a:ext cx="101341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cosecA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623370" y="1194270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30000" y="119427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688293" y="119427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826122" y="119427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955647" y="1194270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112711" y="1194270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233844" y="1194270"/>
            <a:ext cx="101341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cosecA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092527" y="1194270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4244934" y="1194270"/>
            <a:ext cx="73289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4821332" y="1194270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543897" y="1523654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(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622486" y="1523654"/>
            <a:ext cx="33695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779550" y="1523654"/>
            <a:ext cx="3222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957777" y="1523654"/>
            <a:ext cx="811441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cot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614315" y="1523654"/>
            <a:ext cx="30008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758523" y="1523654"/>
            <a:ext cx="1091966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cosec A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3698275" y="1523654"/>
            <a:ext cx="258404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>
                <a:solidFill>
                  <a:prstClr val="white"/>
                </a:solidFill>
                <a:latin typeface="Bookman Old Style"/>
              </a:rPr>
              <a:t>)</a:t>
            </a:r>
            <a:endParaRPr lang="en-US" sz="1798" b="1" dirty="0">
              <a:solidFill>
                <a:prstClr val="white"/>
              </a:solidFill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 flipH="1">
            <a:off x="2902251" y="1312448"/>
            <a:ext cx="1918464" cy="1612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1658000" y="1669180"/>
            <a:ext cx="1918464" cy="1381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3409934" y="1866621"/>
            <a:ext cx="808235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/>
              </a:rPr>
              <a:t>… (ii)</a:t>
            </a:r>
            <a:endParaRPr lang="en-US" sz="1798" b="1" dirty="0">
              <a:solidFill>
                <a:prstClr val="white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471625" y="387431"/>
            <a:ext cx="1436612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prstClr val="white"/>
                </a:solidFill>
                <a:latin typeface="Bookman Old Style" pitchFamily="18" charset="0"/>
              </a:rPr>
              <a:t>Prove that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39" name="Group 9"/>
          <p:cNvGrpSpPr/>
          <p:nvPr/>
        </p:nvGrpSpPr>
        <p:grpSpPr>
          <a:xfrm>
            <a:off x="1970742" y="235172"/>
            <a:ext cx="3647007" cy="654498"/>
            <a:chOff x="514098" y="223599"/>
            <a:chExt cx="3650376" cy="655104"/>
          </a:xfrm>
        </p:grpSpPr>
        <p:sp>
          <p:nvSpPr>
            <p:cNvPr id="240" name="Rectangle 239"/>
            <p:cNvSpPr/>
            <p:nvPr/>
          </p:nvSpPr>
          <p:spPr>
            <a:xfrm>
              <a:off x="514098" y="223599"/>
              <a:ext cx="2153542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cos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+ 1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cxnSp>
          <p:nvCxnSpPr>
            <p:cNvPr id="241" name="Straight Connector 240"/>
            <p:cNvCxnSpPr/>
            <p:nvPr/>
          </p:nvCxnSpPr>
          <p:spPr>
            <a:xfrm>
              <a:off x="539115" y="564356"/>
              <a:ext cx="21031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Rectangle 241"/>
            <p:cNvSpPr/>
            <p:nvPr/>
          </p:nvSpPr>
          <p:spPr>
            <a:xfrm>
              <a:off x="514098" y="509349"/>
              <a:ext cx="2176004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cos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+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sin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– </a:t>
              </a:r>
              <a:r>
                <a:rPr lang="en-US" sz="1798" b="1" dirty="0">
                  <a:solidFill>
                    <a:prstClr val="white"/>
                  </a:solidFill>
                  <a:latin typeface="Bookman Old Style"/>
                </a:rPr>
                <a:t>1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90800" y="385524"/>
              <a:ext cx="32282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=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890191" y="223599"/>
              <a:ext cx="127428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1 + cos A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918329" y="564356"/>
              <a:ext cx="121801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Rectangle 245"/>
            <p:cNvSpPr/>
            <p:nvPr/>
          </p:nvSpPr>
          <p:spPr>
            <a:xfrm>
              <a:off x="3131667" y="509349"/>
              <a:ext cx="791333" cy="369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577"/>
              <a:r>
                <a:rPr lang="en-US" sz="1798" b="1" dirty="0" smtClean="0">
                  <a:solidFill>
                    <a:prstClr val="white"/>
                  </a:solidFill>
                  <a:latin typeface="Bookman Old Style"/>
                </a:rPr>
                <a:t>sin A</a:t>
              </a:r>
              <a:endParaRPr lang="en-US" sz="1798" dirty="0">
                <a:solidFill>
                  <a:prstClr val="white"/>
                </a:solidFill>
              </a:endParaRPr>
            </a:p>
          </p:txBody>
        </p:sp>
      </p:grpSp>
      <p:sp>
        <p:nvSpPr>
          <p:cNvPr id="247" name="Rectangle 246"/>
          <p:cNvSpPr/>
          <p:nvPr/>
        </p:nvSpPr>
        <p:spPr>
          <a:xfrm>
            <a:off x="524024" y="808098"/>
            <a:ext cx="894797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798" b="1" dirty="0" smtClean="0">
                <a:solidFill>
                  <a:srgbClr val="00FFFF"/>
                </a:solidFill>
                <a:latin typeface="Bookman Old Style" pitchFamily="18" charset="0"/>
              </a:rPr>
              <a:t>Proof:</a:t>
            </a:r>
            <a:endParaRPr lang="en-US" sz="1798" b="1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4854" y="-654"/>
            <a:ext cx="945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FFFF"/>
                </a:solidFill>
              </a:rPr>
              <a:t>Example:</a:t>
            </a:r>
            <a:endParaRPr lang="en-US" sz="1400" b="1" u="sng" dirty="0">
              <a:solidFill>
                <a:srgbClr val="00FFFF"/>
              </a:solidFill>
            </a:endParaRPr>
          </a:p>
        </p:txBody>
      </p:sp>
      <p:sp>
        <p:nvSpPr>
          <p:cNvPr id="257" name="Oval 26"/>
          <p:cNvSpPr>
            <a:spLocks noChangeArrowheads="1"/>
          </p:cNvSpPr>
          <p:nvPr/>
        </p:nvSpPr>
        <p:spPr bwMode="auto">
          <a:xfrm>
            <a:off x="5415324" y="994711"/>
            <a:ext cx="3640336" cy="323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577"/>
            <a:endParaRPr lang="en-IN" sz="1798" b="1">
              <a:solidFill>
                <a:prstClr val="white"/>
              </a:solidFill>
            </a:endParaRPr>
          </a:p>
        </p:txBody>
      </p:sp>
      <p:sp>
        <p:nvSpPr>
          <p:cNvPr id="258" name="Oval 26"/>
          <p:cNvSpPr>
            <a:spLocks noChangeArrowheads="1"/>
          </p:cNvSpPr>
          <p:nvPr/>
        </p:nvSpPr>
        <p:spPr bwMode="auto">
          <a:xfrm>
            <a:off x="1053865" y="1892644"/>
            <a:ext cx="3090873" cy="323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577"/>
            <a:endParaRPr lang="en-IN" sz="1798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34" grpId="0"/>
      <p:bldP spid="135" grpId="0"/>
      <p:bldP spid="136" grpId="0"/>
      <p:bldP spid="137" grpId="0"/>
      <p:bldP spid="138" grpId="0"/>
      <p:bldP spid="139" grpId="0"/>
      <p:bldP spid="227" grpId="0"/>
      <p:bldP spid="179" grpId="0"/>
      <p:bldP spid="237" grpId="0"/>
      <p:bldP spid="257" grpId="0" animBg="1"/>
      <p:bldP spid="257" grpId="1" animBg="1"/>
      <p:bldP spid="258" grpId="0" animBg="1"/>
      <p:bldP spid="25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3541015" y="1707234"/>
            <a:ext cx="1864800" cy="29212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3845" y="261657"/>
            <a:ext cx="15359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8.4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842" y="530865"/>
            <a:ext cx="5766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Q.4)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Choose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the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correct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option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.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Justify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your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choice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0914" y="863301"/>
            <a:ext cx="2694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(i) 9 sec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A – 9 tan</a:t>
            </a:r>
            <a:r>
              <a:rPr lang="es-ES" sz="1600" b="1" baseline="30000" dirty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A = 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2299" y="1374122"/>
            <a:ext cx="162256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Justification: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70942" y="1675690"/>
            <a:ext cx="2013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9 sec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A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– 9 tan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34563" y="167182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69883" y="167182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9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94336" y="1671829"/>
            <a:ext cx="832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sec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19960" y="167182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61774" y="1671829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tan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34563" y="211755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69883" y="211755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9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66462" y="2117559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(1)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4563" y="256328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269883" y="256328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9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122517" y="1625101"/>
            <a:ext cx="1703457" cy="307682"/>
            <a:chOff x="6351670" y="4219725"/>
            <a:chExt cx="1703457" cy="307682"/>
          </a:xfrm>
        </p:grpSpPr>
        <p:sp>
          <p:nvSpPr>
            <p:cNvPr id="53" name="Rounded Rectangle 52"/>
            <p:cNvSpPr/>
            <p:nvPr/>
          </p:nvSpPr>
          <p:spPr>
            <a:xfrm flipH="1">
              <a:off x="6351670" y="4245618"/>
              <a:ext cx="1669173" cy="27432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52305" y="4219725"/>
              <a:ext cx="1702822" cy="307682"/>
            </a:xfrm>
            <a:prstGeom prst="rect">
              <a:avLst/>
            </a:prstGeom>
            <a:noFill/>
          </p:spPr>
          <p:txBody>
            <a:bodyPr wrap="square" lIns="91343" tIns="45673" rIns="91343" bIns="45673" rtlCol="0">
              <a:spAutoFit/>
            </a:bodyPr>
            <a:lstStyle/>
            <a:p>
              <a:pPr algn="ctr"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sec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–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tan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= 1 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1048867" y="2913496"/>
            <a:ext cx="3108960" cy="38416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79107" y="2562948"/>
            <a:ext cx="20842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9 sec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A 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– 9 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tan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A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9493" y="256294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807384" y="1009838"/>
            <a:ext cx="646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3577"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FF00"/>
                </a:solidFill>
                <a:effectLst>
                  <a:glow rad="1016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 </a:t>
            </a:r>
            <a:endParaRPr lang="en-US" sz="3200" b="1" dirty="0">
              <a:solidFill>
                <a:srgbClr val="FFFF00"/>
              </a:solidFill>
              <a:effectLst>
                <a:glow rad="101600">
                  <a:srgbClr val="9BBB59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80771" y="2947453"/>
            <a:ext cx="3344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Hence, option (B) is correct. 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88083" y="2137015"/>
            <a:ext cx="2522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600" b="1" dirty="0">
                <a:solidFill>
                  <a:srgbClr val="FFFF00"/>
                </a:solidFill>
                <a:latin typeface="MT Extra" pitchFamily="18" charset="2"/>
              </a:rPr>
              <a:t>Q </a:t>
            </a:r>
            <a:r>
              <a:rPr lang="es-ES" sz="1600" b="1" dirty="0" smtClean="0">
                <a:solidFill>
                  <a:srgbClr val="FFFF00"/>
                </a:solidFill>
                <a:latin typeface="Bookman Old Style" pitchFamily="18" charset="0"/>
              </a:rPr>
              <a:t>sec</a:t>
            </a:r>
            <a:r>
              <a:rPr lang="es-ES" sz="1600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srgbClr val="FFFF00"/>
                </a:solidFill>
                <a:latin typeface="Symbol" pitchFamily="18" charset="2"/>
              </a:rPr>
              <a:t>q</a:t>
            </a:r>
            <a:r>
              <a:rPr lang="es-ES" sz="1600" b="1" dirty="0" smtClean="0">
                <a:solidFill>
                  <a:srgbClr val="FFFF00"/>
                </a:solidFill>
                <a:latin typeface="Bookman Old Style" pitchFamily="18" charset="0"/>
              </a:rPr>
              <a:t> –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smtClean="0">
                <a:solidFill>
                  <a:srgbClr val="FFFF00"/>
                </a:solidFill>
                <a:latin typeface="Bookman Old Style" pitchFamily="18" charset="0"/>
              </a:rPr>
              <a:t>tan</a:t>
            </a:r>
            <a:r>
              <a:rPr lang="es-ES" sz="1600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srgbClr val="FFFF00"/>
                </a:solidFill>
                <a:latin typeface="Symbol" pitchFamily="18" charset="2"/>
              </a:rPr>
              <a:t>q</a:t>
            </a:r>
            <a:r>
              <a:rPr lang="es-ES" sz="1600" b="1" dirty="0" smtClean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s-ES" sz="1600" b="1" dirty="0">
                <a:solidFill>
                  <a:srgbClr val="FFFF00"/>
                </a:solidFill>
                <a:latin typeface="Bookman Old Style" pitchFamily="18" charset="0"/>
              </a:rPr>
              <a:t>= 1]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578" y="1122709"/>
            <a:ext cx="35557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   </a:t>
            </a:r>
            <a:r>
              <a:rPr lang="pt-BR" sz="1600" b="1" dirty="0" smtClean="0">
                <a:solidFill>
                  <a:prstClr val="white"/>
                </a:solidFill>
                <a:latin typeface="Bookman Old Style"/>
              </a:rPr>
              <a:t>(</a:t>
            </a:r>
            <a:r>
              <a:rPr lang="pt-BR" sz="1600" b="1" dirty="0">
                <a:solidFill>
                  <a:prstClr val="white"/>
                </a:solidFill>
                <a:latin typeface="Bookman Old Style"/>
              </a:rPr>
              <a:t>A</a:t>
            </a:r>
            <a:r>
              <a:rPr lang="pt-BR" sz="1600" b="1" dirty="0" smtClean="0">
                <a:solidFill>
                  <a:prstClr val="white"/>
                </a:solidFill>
                <a:latin typeface="Bookman Old Style"/>
              </a:rPr>
              <a:t>) 1     (</a:t>
            </a:r>
            <a:r>
              <a:rPr lang="pt-BR" sz="1600" b="1" dirty="0">
                <a:solidFill>
                  <a:prstClr val="white"/>
                </a:solidFill>
                <a:latin typeface="Bookman Old Style"/>
              </a:rPr>
              <a:t>B</a:t>
            </a:r>
            <a:r>
              <a:rPr lang="pt-BR" sz="1600" b="1" dirty="0" smtClean="0">
                <a:solidFill>
                  <a:prstClr val="white"/>
                </a:solidFill>
                <a:latin typeface="Bookman Old Style"/>
              </a:rPr>
              <a:t>) 9      (</a:t>
            </a:r>
            <a:r>
              <a:rPr lang="pt-BR" sz="1600" b="1" dirty="0">
                <a:solidFill>
                  <a:prstClr val="white"/>
                </a:solidFill>
                <a:latin typeface="Bookman Old Style"/>
              </a:rPr>
              <a:t>C</a:t>
            </a:r>
            <a:r>
              <a:rPr lang="pt-BR" sz="1600" b="1" dirty="0" smtClean="0">
                <a:solidFill>
                  <a:prstClr val="white"/>
                </a:solidFill>
                <a:latin typeface="Bookman Old Style"/>
              </a:rPr>
              <a:t>) 8      (D) 0</a:t>
            </a:r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75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3" grpId="0"/>
      <p:bldP spid="4" grpId="0"/>
      <p:bldP spid="32" grpId="0"/>
      <p:bldP spid="34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9" grpId="0" animBg="1"/>
      <p:bldP spid="60" grpId="0"/>
      <p:bldP spid="61" grpId="0"/>
      <p:bldP spid="31" grpId="0"/>
      <p:bldP spid="48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845" y="222745"/>
            <a:ext cx="15359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8.4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842" y="491953"/>
            <a:ext cx="5766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Q.4)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Choose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the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correct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option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.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Justify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your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choice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3855" y="742955"/>
            <a:ext cx="1919743" cy="602177"/>
            <a:chOff x="309467" y="636356"/>
            <a:chExt cx="1919743" cy="602177"/>
          </a:xfrm>
        </p:grpSpPr>
        <p:sp>
          <p:nvSpPr>
            <p:cNvPr id="6" name="Rectangle 5"/>
            <p:cNvSpPr/>
            <p:nvPr/>
          </p:nvSpPr>
          <p:spPr>
            <a:xfrm>
              <a:off x="1921112" y="773211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srgbClr val="FFC000"/>
                </a:solidFill>
                <a:latin typeface="Bookman Old Style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31496" y="636356"/>
              <a:ext cx="1290452" cy="602177"/>
              <a:chOff x="1228725" y="1047750"/>
              <a:chExt cx="1290452" cy="60217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28725" y="1047750"/>
                <a:ext cx="12904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 + tan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A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1289573" y="1340606"/>
                <a:ext cx="1151725" cy="222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236474" y="1307987"/>
                <a:ext cx="1248569" cy="34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 + cot</a:t>
                </a:r>
                <a:r>
                  <a:rPr lang="en-US" sz="1600" b="1" baseline="300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2</a:t>
                </a:r>
                <a:r>
                  <a:rPr lang="en-US" sz="16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 A</a:t>
                </a:r>
                <a:endParaRPr lang="en-US" sz="16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09467" y="752433"/>
              <a:ext cx="5132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(iv)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7439" y="1491751"/>
            <a:ext cx="162256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Justification:</a:t>
            </a:r>
            <a:endParaRPr lang="en-US" dirty="0"/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>
            <a:off x="2268229" y="3532843"/>
            <a:ext cx="844357" cy="53522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2291702" y="2118697"/>
            <a:ext cx="952932" cy="26556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2379370" y="1809474"/>
            <a:ext cx="767597" cy="24142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785827" y="2119423"/>
            <a:ext cx="1123839" cy="21947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814771" y="1840033"/>
            <a:ext cx="1123839" cy="21947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55" y="1780869"/>
            <a:ext cx="1482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 + tan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05283" y="2093181"/>
            <a:ext cx="1151725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7355" y="2057094"/>
            <a:ext cx="131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 + cot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67454" y="190448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48098" y="1759547"/>
            <a:ext cx="890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sec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285377" y="2093375"/>
            <a:ext cx="951839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22040" y="2070309"/>
            <a:ext cx="112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cosec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67454" y="245986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75123" y="2336649"/>
            <a:ext cx="42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348484" y="2648961"/>
            <a:ext cx="650119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51023" y="2635623"/>
            <a:ext cx="88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50284" y="2460474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÷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57098" y="2332303"/>
            <a:ext cx="42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420731" y="2644615"/>
            <a:ext cx="650119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22255" y="2631277"/>
            <a:ext cx="814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67454" y="304543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30354" y="2893031"/>
            <a:ext cx="42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306268" y="3205343"/>
            <a:ext cx="786644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47886" y="3159731"/>
            <a:ext cx="911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1481" y="3178781"/>
            <a:ext cx="42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456339" y="3200997"/>
            <a:ext cx="786644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50981" y="2888685"/>
            <a:ext cx="782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14714" y="303156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67454" y="362155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89730" y="3488207"/>
            <a:ext cx="890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329062" y="3790791"/>
            <a:ext cx="786644" cy="2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70680" y="3754907"/>
            <a:ext cx="90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cos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94480" y="4127032"/>
            <a:ext cx="986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tan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 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67454" y="412703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224191" y="1083476"/>
            <a:ext cx="1745394" cy="362227"/>
            <a:chOff x="3020050" y="3454942"/>
            <a:chExt cx="1745394" cy="362227"/>
          </a:xfrm>
        </p:grpSpPr>
        <p:sp>
          <p:nvSpPr>
            <p:cNvPr id="67" name="Rounded Rectangle 66"/>
            <p:cNvSpPr/>
            <p:nvPr/>
          </p:nvSpPr>
          <p:spPr>
            <a:xfrm>
              <a:off x="3069509" y="3454942"/>
              <a:ext cx="1596149" cy="36222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20050" y="3481700"/>
              <a:ext cx="1745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1 +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tan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s-ES" sz="1400" b="1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q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= sec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s-ES" sz="1400" b="1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69556" y="1077652"/>
            <a:ext cx="1921495" cy="329297"/>
            <a:chOff x="3019971" y="3450859"/>
            <a:chExt cx="1921495" cy="329297"/>
          </a:xfrm>
        </p:grpSpPr>
        <p:sp>
          <p:nvSpPr>
            <p:cNvPr id="70" name="Rounded Rectangle 69"/>
            <p:cNvSpPr/>
            <p:nvPr/>
          </p:nvSpPr>
          <p:spPr>
            <a:xfrm>
              <a:off x="3056297" y="3450859"/>
              <a:ext cx="1845325" cy="32929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19971" y="3460606"/>
              <a:ext cx="1921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1 +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cot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s-ES" sz="1400" b="1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q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cosec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s-ES" sz="1400" b="1" dirty="0" smtClean="0">
                  <a:solidFill>
                    <a:prstClr val="white"/>
                  </a:solidFill>
                  <a:latin typeface="Symbol" panose="05050102010706020507" pitchFamily="18" charset="2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Symbol" pitchFamily="18" charset="2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13167" y="991584"/>
            <a:ext cx="1443648" cy="452725"/>
            <a:chOff x="3234524" y="3491428"/>
            <a:chExt cx="1443648" cy="452725"/>
          </a:xfrm>
        </p:grpSpPr>
        <p:sp>
          <p:nvSpPr>
            <p:cNvPr id="73" name="Rounded Rectangle 72"/>
            <p:cNvSpPr/>
            <p:nvPr/>
          </p:nvSpPr>
          <p:spPr>
            <a:xfrm>
              <a:off x="3251517" y="3505858"/>
              <a:ext cx="1372693" cy="43829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234524" y="3491428"/>
                  <a:ext cx="1443648" cy="4428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sec </a:t>
                  </a:r>
                  <a:r>
                    <a:rPr lang="es-ES" sz="1400" b="1" dirty="0" smtClean="0">
                      <a:solidFill>
                        <a:prstClr val="white"/>
                      </a:solidFill>
                      <a:latin typeface="Symbol" panose="05050102010706020507" pitchFamily="18" charset="2"/>
                    </a:rPr>
                    <a:t>q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1400" b="1" dirty="0">
                              <a:solidFill>
                                <a:prstClr val="white"/>
                              </a:solidFill>
                              <a:latin typeface="Symbol" panose="05050102010706020507" pitchFamily="18" charset="2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 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4524" y="3491428"/>
                  <a:ext cx="1443648" cy="44281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44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6330695" y="962185"/>
            <a:ext cx="1704906" cy="482124"/>
            <a:chOff x="3325714" y="3493125"/>
            <a:chExt cx="1704906" cy="482124"/>
          </a:xfrm>
        </p:grpSpPr>
        <p:sp>
          <p:nvSpPr>
            <p:cNvPr id="76" name="Rounded Rectangle 75"/>
            <p:cNvSpPr/>
            <p:nvPr/>
          </p:nvSpPr>
          <p:spPr>
            <a:xfrm>
              <a:off x="3333164" y="3493125"/>
              <a:ext cx="1525062" cy="48212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25714" y="3502248"/>
                  <a:ext cx="1704906" cy="4457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cosec </a:t>
                  </a:r>
                  <a:r>
                    <a:rPr lang="es-ES" sz="1400" b="1" dirty="0" smtClean="0">
                      <a:solidFill>
                        <a:prstClr val="white"/>
                      </a:solidFill>
                      <a:latin typeface="Symbol" panose="05050102010706020507" pitchFamily="18" charset="2"/>
                    </a:rPr>
                    <a:t>q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1400" b="1" dirty="0">
                              <a:solidFill>
                                <a:prstClr val="white"/>
                              </a:solidFill>
                              <a:latin typeface="Symbol" panose="05050102010706020507" pitchFamily="18" charset="2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 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14" y="3502248"/>
                  <a:ext cx="1704906" cy="4457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14" b="-41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6420617" y="977302"/>
            <a:ext cx="1395199" cy="482124"/>
            <a:chOff x="3402485" y="3503399"/>
            <a:chExt cx="1395199" cy="482124"/>
          </a:xfrm>
        </p:grpSpPr>
        <p:sp>
          <p:nvSpPr>
            <p:cNvPr id="79" name="Rounded Rectangle 78"/>
            <p:cNvSpPr/>
            <p:nvPr/>
          </p:nvSpPr>
          <p:spPr>
            <a:xfrm>
              <a:off x="3402485" y="3503399"/>
              <a:ext cx="1386420" cy="48212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426660" y="3530340"/>
                  <a:ext cx="1371024" cy="447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1400" b="1" dirty="0">
                              <a:solidFill>
                                <a:prstClr val="white"/>
                              </a:solidFill>
                              <a:latin typeface="Symbol" panose="05050102010706020507" pitchFamily="18" charset="2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1400" b="1" dirty="0">
                              <a:solidFill>
                                <a:prstClr val="white"/>
                              </a:solidFill>
                              <a:latin typeface="Symbol" panose="05050102010706020507" pitchFamily="18" charset="2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 </m:t>
                          </m:r>
                        </m:den>
                      </m:f>
                    </m:oMath>
                  </a14:m>
                  <a:r>
                    <a:rPr lang="en-US" sz="1400" b="1" dirty="0" smtClean="0">
                      <a:solidFill>
                        <a:prstClr val="white"/>
                      </a:solidFill>
                      <a:latin typeface="Symbol" pitchFamily="18" charset="2"/>
                    </a:rPr>
                    <a:t>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= tan </a:t>
                  </a:r>
                  <a:r>
                    <a:rPr lang="es-ES" sz="1400" b="1" dirty="0" smtClean="0">
                      <a:solidFill>
                        <a:prstClr val="white"/>
                      </a:solidFill>
                      <a:latin typeface="Symbol" panose="05050102010706020507" pitchFamily="18" charset="2"/>
                    </a:rPr>
                    <a:t>q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</a:t>
                  </a:r>
                  <a:endParaRPr lang="en-US" sz="1400" b="1" dirty="0">
                    <a:solidFill>
                      <a:prstClr val="white"/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6660" y="3530340"/>
                  <a:ext cx="1371024" cy="447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556" b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Rectangle 88"/>
          <p:cNvSpPr/>
          <p:nvPr/>
        </p:nvSpPr>
        <p:spPr>
          <a:xfrm>
            <a:off x="443888" y="409471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799266" y="3985388"/>
            <a:ext cx="1290452" cy="641089"/>
            <a:chOff x="1228725" y="1047750"/>
            <a:chExt cx="1290452" cy="641089"/>
          </a:xfrm>
        </p:grpSpPr>
        <p:sp>
          <p:nvSpPr>
            <p:cNvPr id="93" name="TextBox 92"/>
            <p:cNvSpPr txBox="1"/>
            <p:nvPr/>
          </p:nvSpPr>
          <p:spPr>
            <a:xfrm>
              <a:off x="1228725" y="1047750"/>
              <a:ext cx="1290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 + tan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1289573" y="1360062"/>
              <a:ext cx="1151725" cy="22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236474" y="1346899"/>
              <a:ext cx="1248569" cy="34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1 + cot</a:t>
              </a:r>
              <a:r>
                <a:rPr lang="en-US" sz="16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814770" y="4569809"/>
            <a:ext cx="3108960" cy="2743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986245" y="1087250"/>
            <a:ext cx="646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3577"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FF00"/>
                </a:solidFill>
                <a:effectLst>
                  <a:glow rad="1016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 </a:t>
            </a:r>
            <a:endParaRPr lang="en-US" sz="3200" b="1" dirty="0">
              <a:solidFill>
                <a:srgbClr val="FFFF00"/>
              </a:solidFill>
              <a:effectLst>
                <a:glow rad="101600">
                  <a:srgbClr val="9BBB59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24523" y="4542073"/>
            <a:ext cx="3344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Hence, option (D) is correct. 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7867" y="1229940"/>
            <a:ext cx="52325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(A) sec</a:t>
            </a:r>
            <a:r>
              <a:rPr lang="en-US" sz="1600" b="1" baseline="30000" dirty="0">
                <a:solidFill>
                  <a:prstClr val="white"/>
                </a:solidFill>
                <a:latin typeface="Bookman Old Style" pitchFamily="18" charset="0"/>
              </a:rPr>
              <a:t>2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 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   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(B) –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      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(C)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cot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      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(D)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tan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8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1" grpId="0"/>
      <p:bldP spid="22" grpId="0"/>
      <p:bldP spid="23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34" grpId="0"/>
      <p:bldP spid="35" grpId="0"/>
      <p:bldP spid="37" grpId="0"/>
      <p:bldP spid="38" grpId="0"/>
      <p:bldP spid="40" grpId="0"/>
      <p:bldP spid="41" grpId="0"/>
      <p:bldP spid="46" grpId="0"/>
      <p:bldP spid="47" grpId="0"/>
      <p:bldP spid="49" grpId="0"/>
      <p:bldP spid="64" grpId="0"/>
      <p:bldP spid="65" grpId="0"/>
      <p:bldP spid="89" grpId="0"/>
      <p:bldP spid="96" grpId="0" animBg="1"/>
      <p:bldP spid="98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4248526" y="2035451"/>
            <a:ext cx="3108960" cy="38416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Oval 26"/>
          <p:cNvSpPr>
            <a:spLocks noChangeArrowheads="1"/>
          </p:cNvSpPr>
          <p:nvPr/>
        </p:nvSpPr>
        <p:spPr bwMode="auto">
          <a:xfrm>
            <a:off x="1025811" y="3367847"/>
            <a:ext cx="1335063" cy="24142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7" name="Oval 26"/>
          <p:cNvSpPr>
            <a:spLocks noChangeArrowheads="1"/>
          </p:cNvSpPr>
          <p:nvPr/>
        </p:nvSpPr>
        <p:spPr bwMode="auto">
          <a:xfrm>
            <a:off x="1815325" y="1729184"/>
            <a:ext cx="693810" cy="26556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3" name="Oval 26"/>
          <p:cNvSpPr>
            <a:spLocks noChangeArrowheads="1"/>
          </p:cNvSpPr>
          <p:nvPr/>
        </p:nvSpPr>
        <p:spPr bwMode="auto">
          <a:xfrm>
            <a:off x="944257" y="1715367"/>
            <a:ext cx="693810" cy="26556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3845" y="261657"/>
            <a:ext cx="15359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FFFF"/>
                </a:solidFill>
                <a:latin typeface="Bookman Old Style" pitchFamily="18" charset="0"/>
              </a:rPr>
              <a:t>EXERCISE </a:t>
            </a:r>
            <a:r>
              <a:rPr lang="en-US" sz="1400" b="1" u="sng" dirty="0" smtClean="0">
                <a:solidFill>
                  <a:srgbClr val="00FFFF"/>
                </a:solidFill>
                <a:latin typeface="Bookman Old Style" pitchFamily="18" charset="0"/>
              </a:rPr>
              <a:t>8.4</a:t>
            </a:r>
            <a:endParaRPr lang="en-US" sz="1400" b="1" u="sng" dirty="0">
              <a:solidFill>
                <a:srgbClr val="00FF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842" y="530865"/>
            <a:ext cx="5766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Q.4) 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Choose</a:t>
            </a:r>
            <a:r>
              <a:rPr lang="es-E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the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correct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option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.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Justify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your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s-ES" sz="1600" b="1" dirty="0" err="1">
                <a:solidFill>
                  <a:prstClr val="white"/>
                </a:solidFill>
                <a:latin typeface="Bookman Old Style" pitchFamily="18" charset="0"/>
              </a:rPr>
              <a:t>choice</a:t>
            </a:r>
            <a:r>
              <a:rPr lang="es-ES" sz="1600" b="1" dirty="0">
                <a:solidFill>
                  <a:prstClr val="white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946" y="804484"/>
            <a:ext cx="3663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(iii) (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/>
              </a:rPr>
              <a:t>sec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 A + tan A) (1 – sin A) =   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213" y="1335058"/>
            <a:ext cx="162256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 u="sng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Justification: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6106" y="1675538"/>
            <a:ext cx="1713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(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/>
              </a:rPr>
              <a:t>sec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A + tan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A)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06383" y="1675538"/>
            <a:ext cx="1234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(1 – 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A)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310" y="215232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" name="Left Bracket 18"/>
          <p:cNvSpPr/>
          <p:nvPr/>
        </p:nvSpPr>
        <p:spPr>
          <a:xfrm>
            <a:off x="950413" y="2059109"/>
            <a:ext cx="152259" cy="590436"/>
          </a:xfrm>
          <a:prstGeom prst="leftBracket">
            <a:avLst>
              <a:gd name="adj" fmla="val 8888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5903" y="2041402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019866" y="2362573"/>
            <a:ext cx="557306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6663" y="2327203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38943" y="216205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930662" y="2362573"/>
            <a:ext cx="557306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35971" y="2327203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5971" y="204140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Left Bracket 26"/>
          <p:cNvSpPr/>
          <p:nvPr/>
        </p:nvSpPr>
        <p:spPr>
          <a:xfrm flipH="1">
            <a:off x="2461460" y="2059109"/>
            <a:ext cx="152259" cy="590436"/>
          </a:xfrm>
          <a:prstGeom prst="leftBracket">
            <a:avLst>
              <a:gd name="adj" fmla="val 8888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577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67031" y="2155866"/>
            <a:ext cx="1234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(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1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–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A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1310" y="282423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025271" y="3018859"/>
            <a:ext cx="1194635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97963" y="2691573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(1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59048" y="269157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+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02180" y="2691573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A)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0054" y="296587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11706" y="2817504"/>
            <a:ext cx="1234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(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1 – sin A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310" y="343127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005295" y="3625901"/>
            <a:ext cx="1314099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76107" y="332430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–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99360" y="3324308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sin</a:t>
            </a:r>
            <a:r>
              <a:rPr lang="es-ES" sz="1600" b="1" baseline="30000" dirty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69810" y="3582857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1310" y="398229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002757" y="4196799"/>
            <a:ext cx="74177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1804" y="4124149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err="1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1310" y="444278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04491" y="4407403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64640" y="16694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085654" y="1636743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A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62015" y="332388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endParaRPr lang="en-US" sz="16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44748" y="3895604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s-ES" sz="1600" b="1" baseline="30000" dirty="0" smtClean="0">
                <a:solidFill>
                  <a:prstClr val="white"/>
                </a:solidFill>
                <a:latin typeface="Bookman Old Style"/>
              </a:rPr>
              <a:t>2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  <a:sym typeface="Symbol"/>
              </a:rPr>
              <a:t>A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4614358" y="2514862"/>
            <a:ext cx="1175322" cy="414201"/>
            <a:chOff x="6828829" y="3991582"/>
            <a:chExt cx="1175322" cy="414201"/>
          </a:xfrm>
        </p:grpSpPr>
        <p:sp>
          <p:nvSpPr>
            <p:cNvPr id="95" name="Rounded Rectangle 94"/>
            <p:cNvSpPr/>
            <p:nvPr/>
          </p:nvSpPr>
          <p:spPr>
            <a:xfrm>
              <a:off x="6853796" y="3991582"/>
              <a:ext cx="1111714" cy="41420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828829" y="4011053"/>
                  <a:ext cx="1175322" cy="3927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sec 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r>
                    <a:rPr lang="en-US" sz="12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200" b="1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2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endParaRPr lang="en-US" sz="12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829" y="4011053"/>
                  <a:ext cx="1175322" cy="39273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21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/>
          <p:cNvGrpSpPr/>
          <p:nvPr/>
        </p:nvGrpSpPr>
        <p:grpSpPr>
          <a:xfrm>
            <a:off x="4614357" y="2501503"/>
            <a:ext cx="1640198" cy="447110"/>
            <a:chOff x="6828829" y="3972141"/>
            <a:chExt cx="1338828" cy="447110"/>
          </a:xfrm>
        </p:grpSpPr>
        <p:sp>
          <p:nvSpPr>
            <p:cNvPr id="99" name="Rounded Rectangle 98"/>
            <p:cNvSpPr/>
            <p:nvPr/>
          </p:nvSpPr>
          <p:spPr>
            <a:xfrm>
              <a:off x="6853796" y="3991582"/>
              <a:ext cx="1111714" cy="41420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828829" y="3972141"/>
                  <a:ext cx="1338828" cy="447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tan 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Symbol" pitchFamily="18" charset="2"/>
                    </a:rPr>
                    <a:t>q</a:t>
                  </a:r>
                  <a:r>
                    <a:rPr lang="en-US" sz="1400" b="1" dirty="0" smtClean="0">
                      <a:solidFill>
                        <a:prstClr val="white"/>
                      </a:solidFill>
                      <a:latin typeface="Bookman Old Style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white"/>
                              </a:solidFill>
                              <a:latin typeface="Bookman Old Style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white"/>
                              </a:solidFill>
                              <a:latin typeface="Symbol" pitchFamily="18" charset="2"/>
                            </a:rPr>
                            <m:t>q</m:t>
                          </m:r>
                        </m:den>
                      </m:f>
                    </m:oMath>
                  </a14:m>
                  <a:endParaRPr lang="en-US" sz="1400" b="1" dirty="0">
                    <a:solidFill>
                      <a:prstClr val="white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829" y="3972141"/>
                  <a:ext cx="1338828" cy="447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115"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4300353" y="2627463"/>
            <a:ext cx="1886880" cy="307682"/>
            <a:chOff x="6192861" y="4248909"/>
            <a:chExt cx="1963496" cy="307682"/>
          </a:xfrm>
        </p:grpSpPr>
        <p:sp>
          <p:nvSpPr>
            <p:cNvPr id="102" name="Rounded Rectangle 101"/>
            <p:cNvSpPr/>
            <p:nvPr/>
          </p:nvSpPr>
          <p:spPr>
            <a:xfrm flipH="1">
              <a:off x="6351670" y="4265074"/>
              <a:ext cx="1669173" cy="27432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577"/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192861" y="4248909"/>
              <a:ext cx="1963496" cy="307682"/>
            </a:xfrm>
            <a:prstGeom prst="rect">
              <a:avLst/>
            </a:prstGeom>
            <a:noFill/>
          </p:spPr>
          <p:txBody>
            <a:bodyPr wrap="square" lIns="91343" tIns="45673" rIns="91343" bIns="45673" rtlCol="0">
              <a:spAutoFit/>
            </a:bodyPr>
            <a:lstStyle/>
            <a:p>
              <a:pPr algn="ctr" defTabSz="913577"/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1 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–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sin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cos</a:t>
              </a:r>
              <a:r>
                <a:rPr lang="en-US" sz="14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sz="1400" b="1" dirty="0" smtClean="0">
                  <a:solidFill>
                    <a:prstClr val="white"/>
                  </a:solidFill>
                  <a:latin typeface="Symbol" pitchFamily="18" charset="2"/>
                </a:rPr>
                <a:t>q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3928128" y="163674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188943" y="1636743"/>
            <a:ext cx="2904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(</a:t>
            </a:r>
            <a:r>
              <a:rPr lang="es-ES" sz="1600" b="1" dirty="0" err="1" smtClean="0">
                <a:solidFill>
                  <a:prstClr val="white"/>
                </a:solidFill>
                <a:latin typeface="Bookman Old Style"/>
              </a:rPr>
              <a:t>sec</a:t>
            </a:r>
            <a:r>
              <a:rPr lang="es-ES" sz="1600" b="1" dirty="0" smtClean="0">
                <a:solidFill>
                  <a:prstClr val="white"/>
                </a:solidFill>
                <a:latin typeface="Bookman Old Style"/>
              </a:rPr>
              <a:t> A + tan A) (1 – sin A)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118848" y="992775"/>
            <a:ext cx="785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3577"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FF00"/>
                </a:solidFill>
                <a:effectLst>
                  <a:glow rad="1016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  </a:t>
            </a:r>
            <a:endParaRPr lang="en-US" sz="3200" b="1" dirty="0">
              <a:solidFill>
                <a:srgbClr val="FFFF00"/>
              </a:solidFill>
              <a:effectLst>
                <a:glow rad="101600">
                  <a:srgbClr val="9BBB59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114321" y="2038610"/>
            <a:ext cx="3344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Hence, option (D) is correct. 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43420" y="4013240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  <a:latin typeface="Bookman Old Style" pitchFamily="18" charset="0"/>
              </a:rPr>
              <a:t>[</a:t>
            </a:r>
            <a:r>
              <a:rPr lang="en-US" sz="1600" b="1" dirty="0">
                <a:solidFill>
                  <a:srgbClr val="FFFF00"/>
                </a:solidFill>
                <a:latin typeface="MT Extra" pitchFamily="18" charset="2"/>
              </a:rPr>
              <a:t>Q </a:t>
            </a:r>
            <a:r>
              <a:rPr lang="es-ES" sz="1600" b="1" dirty="0" smtClean="0">
                <a:solidFill>
                  <a:srgbClr val="FFFF00"/>
                </a:solidFill>
                <a:latin typeface="Bookman Old Style" pitchFamily="18" charset="0"/>
              </a:rPr>
              <a:t>cos</a:t>
            </a:r>
            <a:r>
              <a:rPr lang="es-ES" sz="1600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srgbClr val="FFFF00"/>
                </a:solidFill>
                <a:latin typeface="Symbol" pitchFamily="18" charset="2"/>
              </a:rPr>
              <a:t>q</a:t>
            </a:r>
            <a:r>
              <a:rPr lang="es-ES" sz="1600" b="1" dirty="0">
                <a:solidFill>
                  <a:srgbClr val="FFFF00"/>
                </a:solidFill>
                <a:latin typeface="Bookman Old Style" pitchFamily="18" charset="0"/>
              </a:rPr>
              <a:t> = 1 </a:t>
            </a:r>
            <a:r>
              <a:rPr lang="es-ES" sz="1600" b="1" dirty="0">
                <a:solidFill>
                  <a:srgbClr val="FFFF00"/>
                </a:solidFill>
                <a:latin typeface="Bookman Old Style"/>
              </a:rPr>
              <a:t>–</a:t>
            </a:r>
            <a:r>
              <a:rPr lang="es-E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s-ES" sz="1600" b="1" dirty="0" smtClean="0">
                <a:solidFill>
                  <a:srgbClr val="FFFF00"/>
                </a:solidFill>
                <a:latin typeface="Bookman Old Style" pitchFamily="18" charset="0"/>
              </a:rPr>
              <a:t>sin</a:t>
            </a:r>
            <a:r>
              <a:rPr lang="es-ES" sz="1600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s-ES" sz="1600" b="1" dirty="0" smtClean="0">
                <a:solidFill>
                  <a:srgbClr val="FFFF00"/>
                </a:solidFill>
                <a:latin typeface="Symbol" pitchFamily="18" charset="2"/>
              </a:rPr>
              <a:t>q</a:t>
            </a:r>
            <a:r>
              <a:rPr lang="es-ES" sz="1600" b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75546" y="1112532"/>
            <a:ext cx="5279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577"/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(A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) sec A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   (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B) sin A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    (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C) cosec A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     (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D) </a:t>
            </a:r>
            <a:r>
              <a:rPr lang="en-US" sz="1600" b="1" dirty="0" err="1">
                <a:solidFill>
                  <a:prstClr val="white"/>
                </a:solidFill>
                <a:latin typeface="Bookman Old Style"/>
              </a:rPr>
              <a:t>cos</a:t>
            </a:r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/>
              </a:rPr>
              <a:t>A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7312" y="1708622"/>
            <a:ext cx="0" cy="30175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8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04" grpId="0" animBg="1"/>
      <p:bldP spid="104" grpId="1" animBg="1"/>
      <p:bldP spid="97" grpId="0" animBg="1"/>
      <p:bldP spid="97" grpId="1" animBg="1"/>
      <p:bldP spid="93" grpId="0" animBg="1"/>
      <p:bldP spid="93" grpId="1" animBg="1"/>
      <p:bldP spid="5" grpId="0"/>
      <p:bldP spid="7" grpId="0"/>
      <p:bldP spid="9" grpId="0"/>
      <p:bldP spid="14" grpId="0"/>
      <p:bldP spid="18" grpId="0"/>
      <p:bldP spid="19" grpId="0" animBg="1"/>
      <p:bldP spid="20" grpId="0"/>
      <p:bldP spid="22" grpId="0"/>
      <p:bldP spid="23" grpId="0"/>
      <p:bldP spid="25" grpId="0"/>
      <p:bldP spid="26" grpId="0"/>
      <p:bldP spid="27" grpId="0" animBg="1"/>
      <p:bldP spid="29" grpId="0"/>
      <p:bldP spid="33" grpId="0"/>
      <p:bldP spid="36" grpId="0"/>
      <p:bldP spid="37" grpId="0"/>
      <p:bldP spid="38" grpId="0"/>
      <p:bldP spid="40" grpId="0"/>
      <p:bldP spid="42" grpId="0"/>
      <p:bldP spid="46" grpId="0"/>
      <p:bldP spid="49" grpId="0"/>
      <p:bldP spid="50" grpId="0"/>
      <p:bldP spid="51" grpId="0"/>
      <p:bldP spid="52" grpId="0"/>
      <p:bldP spid="54" grpId="0"/>
      <p:bldP spid="58" grpId="0"/>
      <p:bldP spid="60" grpId="0"/>
      <p:bldP spid="64" grpId="0"/>
      <p:bldP spid="65" grpId="0"/>
      <p:bldP spid="82" grpId="0"/>
      <p:bldP spid="90" grpId="0"/>
      <p:bldP spid="108" grpId="0"/>
      <p:bldP spid="109" grpId="0"/>
      <p:bldP spid="72" grpId="0"/>
      <p:bldP spid="73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4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5991eb0824fb2475959616ebbffd1d43e22eb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2000</Words>
  <Application>Microsoft Office PowerPoint</Application>
  <PresentationFormat>On-screen Show (16:9)</PresentationFormat>
  <Paragraphs>821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Bookman Old Style</vt:lpstr>
      <vt:lpstr>Calibri</vt:lpstr>
      <vt:lpstr>Cambria</vt:lpstr>
      <vt:lpstr>Cambria Math</vt:lpstr>
      <vt:lpstr>MT Extra</vt:lpstr>
      <vt:lpstr>Symbol</vt:lpstr>
      <vt:lpstr>Verdana</vt:lpstr>
      <vt:lpstr>Wingdings</vt:lpstr>
      <vt:lpstr>2_Office Theme</vt:lpstr>
      <vt:lpstr>4_Office Theme</vt:lpstr>
      <vt:lpstr>5_Office Theme</vt:lpstr>
      <vt:lpstr>10_Office Theme</vt:lpstr>
      <vt:lpstr>Module 51</vt:lpstr>
      <vt:lpstr>PowerPoint Presentation</vt:lpstr>
      <vt:lpstr>PowerPoint Presentation</vt:lpstr>
      <vt:lpstr>PowerPoint Presentation</vt:lpstr>
      <vt:lpstr>Module 52</vt:lpstr>
      <vt:lpstr>PowerPoint Presentation</vt:lpstr>
      <vt:lpstr>PowerPoint Presentation</vt:lpstr>
      <vt:lpstr>PowerPoint Presentation</vt:lpstr>
      <vt:lpstr>Module 53</vt:lpstr>
      <vt:lpstr>PowerPoint Presentation</vt:lpstr>
      <vt:lpstr>PowerPoint Presentation</vt:lpstr>
      <vt:lpstr>Module 54</vt:lpstr>
      <vt:lpstr>PowerPoint Presentation</vt:lpstr>
      <vt:lpstr>PowerPoint Presentation</vt:lpstr>
      <vt:lpstr>Module 55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242</cp:revision>
  <dcterms:created xsi:type="dcterms:W3CDTF">2014-06-06T06:24:09Z</dcterms:created>
  <dcterms:modified xsi:type="dcterms:W3CDTF">2022-04-23T05:08:40Z</dcterms:modified>
</cp:coreProperties>
</file>