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782" r:id="rId3"/>
  </p:sldMasterIdLst>
  <p:notesMasterIdLst>
    <p:notesMasterId r:id="rId19"/>
  </p:notesMasterIdLst>
  <p:sldIdLst>
    <p:sldId id="561" r:id="rId4"/>
    <p:sldId id="378" r:id="rId5"/>
    <p:sldId id="453" r:id="rId6"/>
    <p:sldId id="467" r:id="rId7"/>
    <p:sldId id="562" r:id="rId8"/>
    <p:sldId id="563" r:id="rId9"/>
    <p:sldId id="553" r:id="rId10"/>
    <p:sldId id="554" r:id="rId11"/>
    <p:sldId id="555" r:id="rId12"/>
    <p:sldId id="564" r:id="rId13"/>
    <p:sldId id="558" r:id="rId14"/>
    <p:sldId id="559" r:id="rId15"/>
    <p:sldId id="560" r:id="rId16"/>
    <p:sldId id="565" r:id="rId17"/>
    <p:sldId id="5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FFA521"/>
    <a:srgbClr val="800000"/>
    <a:srgbClr val="7030A0"/>
    <a:srgbClr val="CCECFF"/>
    <a:srgbClr val="996600"/>
    <a:srgbClr val="9E4F00"/>
    <a:srgbClr val="CC6600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7314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954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7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9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0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0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31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13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38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5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604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5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729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1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6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6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3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5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0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439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02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9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3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1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5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79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3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6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08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799404" y="273050"/>
            <a:ext cx="145415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4755" y="273050"/>
            <a:ext cx="5461000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green-grassland-under-sky-photo-010.jpg"/>
          <p:cNvPicPr>
            <a:picLocks noChangeAspect="1"/>
          </p:cNvPicPr>
          <p:nvPr/>
        </p:nvPicPr>
        <p:blipFill>
          <a:blip r:embed="rId2">
            <a:lum bright="7000" contrast="-25000"/>
          </a:blip>
          <a:srcRect r="15789" b="16000"/>
          <a:stretch>
            <a:fillRect/>
          </a:stretch>
        </p:blipFill>
        <p:spPr>
          <a:xfrm>
            <a:off x="-78090" y="1299779"/>
            <a:ext cx="9301938" cy="4167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TextBox 56"/>
          <p:cNvSpPr txBox="1"/>
          <p:nvPr/>
        </p:nvSpPr>
        <p:spPr>
          <a:xfrm flipH="1">
            <a:off x="1912899" y="1582584"/>
            <a:ext cx="797013" cy="307777"/>
          </a:xfrm>
          <a:prstGeom prst="wedgeRectCallout">
            <a:avLst>
              <a:gd name="adj1" fmla="val -59006"/>
              <a:gd name="adj2" fmla="val 126117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Statue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pic>
        <p:nvPicPr>
          <p:cNvPr id="3" name="Picture 2" descr="C:\Users\ADMIN\Desktop\Images\mxWFpw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735" y="4083317"/>
            <a:ext cx="9574755" cy="123163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89155" y="1299779"/>
            <a:ext cx="2202954" cy="3567223"/>
            <a:chOff x="1956695" y="829909"/>
            <a:chExt cx="2487410" cy="4027841"/>
          </a:xfrm>
        </p:grpSpPr>
        <p:pic>
          <p:nvPicPr>
            <p:cNvPr id="5" name="Picture 4" descr="C:\Users\ADMIN\Desktop\38159-statue-of-liberty-facts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61276" l="15505" r="92350">
                          <a14:foregroundMark x1="39481" y1="3660" x2="39481" y2="3660"/>
                          <a14:foregroundMark x1="39754" y1="2868" x2="39754" y2="2868"/>
                          <a14:foregroundMark x1="39959" y1="1434" x2="39959" y2="1434"/>
                          <a14:foregroundMark x1="39959" y1="1434" x2="39959" y2="1434"/>
                          <a14:foregroundMark x1="38183" y1="2028" x2="38183" y2="2028"/>
                          <a14:foregroundMark x1="38183" y1="2028" x2="38183" y2="2028"/>
                          <a14:foregroundMark x1="37090" y1="3907" x2="37090" y2="3907"/>
                          <a14:foregroundMark x1="41052" y1="2473" x2="41052" y2="2473"/>
                          <a14:foregroundMark x1="41803" y1="2028" x2="41803" y2="20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59"/>
            <a:stretch/>
          </p:blipFill>
          <p:spPr bwMode="auto">
            <a:xfrm flipH="1">
              <a:off x="1956695" y="829909"/>
              <a:ext cx="2487410" cy="181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ADMIN\Desktop\38159-statue-of-liberty-facts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034" b="100000" l="0" r="99795">
                          <a14:foregroundMark x1="85792" y1="98764" x2="85792" y2="98764"/>
                          <a14:backgroundMark x1="16052" y1="88576" x2="16052" y2="88576"/>
                          <a14:backgroundMark x1="6148" y1="90900" x2="6148" y2="90900"/>
                          <a14:backgroundMark x1="30601" y1="85163" x2="30601" y2="85163"/>
                          <a14:backgroundMark x1="26161" y1="85509" x2="26161" y2="85509"/>
                          <a14:backgroundMark x1="16052" y1="86103" x2="16052" y2="86103"/>
                          <a14:backgroundMark x1="9495" y1="87982" x2="9495" y2="87982"/>
                          <a14:backgroundMark x1="5328" y1="89515" x2="5328" y2="89515"/>
                          <a14:backgroundMark x1="2254" y1="91395" x2="2254" y2="91395"/>
                          <a14:backgroundMark x1="2732" y1="93966" x2="2732" y2="93966"/>
                          <a14:backgroundMark x1="2459" y1="94313" x2="2459" y2="94313"/>
                          <a14:backgroundMark x1="7923" y1="90900" x2="7923" y2="90900"/>
                          <a14:backgroundMark x1="11612" y1="90702" x2="11612" y2="90702"/>
                          <a14:backgroundMark x1="17077" y1="90109" x2="17077" y2="90109"/>
                          <a14:backgroundMark x1="14959" y1="90356" x2="14208" y2="90554"/>
                          <a14:backgroundMark x1="11612" y1="91395" x2="11612" y2="91395"/>
                          <a14:backgroundMark x1="16530" y1="90900" x2="16530" y2="90900"/>
                          <a14:backgroundMark x1="11066" y1="89763" x2="11066" y2="89763"/>
                          <a14:backgroundMark x1="82923" y1="92087" x2="82923" y2="92087"/>
                          <a14:backgroundMark x1="72541" y1="89169" x2="72541" y2="89169"/>
                          <a14:backgroundMark x1="77254" y1="89763" x2="77254" y2="89763"/>
                          <a14:backgroundMark x1="75137" y1="89614" x2="75137" y2="89614"/>
                          <a14:backgroundMark x1="85792" y1="93521" x2="85792" y2="93521"/>
                          <a14:backgroundMark x1="97541" y1="94807" x2="97541" y2="94807"/>
                          <a14:backgroundMark x1="98087" y1="96686" x2="98087" y2="96686"/>
                          <a14:backgroundMark x1="95970" y1="97033" x2="95970" y2="970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56" b="636"/>
            <a:stretch/>
          </p:blipFill>
          <p:spPr bwMode="auto">
            <a:xfrm flipH="1">
              <a:off x="1981200" y="2575560"/>
              <a:ext cx="2438400" cy="2282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ounded Rectangle 6"/>
          <p:cNvSpPr/>
          <p:nvPr/>
        </p:nvSpPr>
        <p:spPr>
          <a:xfrm>
            <a:off x="325151" y="1002831"/>
            <a:ext cx="299395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0937" y="773559"/>
            <a:ext cx="7300559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8831" y="528158"/>
            <a:ext cx="7228862" cy="2468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0" descr="E:\Avinash\img\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0473" y="4220399"/>
            <a:ext cx="413403" cy="7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 flipH="1">
            <a:off x="3028264" y="1167850"/>
            <a:ext cx="41343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437191" y="1371502"/>
            <a:ext cx="2108899" cy="358094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5324727">
            <a:off x="4853669" y="4278886"/>
            <a:ext cx="1385115" cy="1375759"/>
          </a:xfrm>
          <a:prstGeom prst="arc">
            <a:avLst>
              <a:gd name="adj1" fmla="val 17268007"/>
              <a:gd name="adj2" fmla="val 198529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4695825" y="4374026"/>
            <a:ext cx="75233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3015564" y="2711450"/>
            <a:ext cx="41343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Arc 22"/>
          <p:cNvSpPr/>
          <p:nvPr/>
        </p:nvSpPr>
        <p:spPr>
          <a:xfrm rot="15324727">
            <a:off x="4984975" y="4462132"/>
            <a:ext cx="1038450" cy="1031436"/>
          </a:xfrm>
          <a:prstGeom prst="arc">
            <a:avLst>
              <a:gd name="adj1" fmla="val 17513871"/>
              <a:gd name="adj2" fmla="val 2092200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H="1">
            <a:off x="4359345" y="4543424"/>
            <a:ext cx="75233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2943219" y="3562350"/>
            <a:ext cx="454732" cy="461665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17408" y="2866701"/>
            <a:ext cx="2109766" cy="204854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H="1">
            <a:off x="5453067" y="4843300"/>
            <a:ext cx="155737" cy="1345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04958" y="1381453"/>
            <a:ext cx="590714" cy="1485247"/>
            <a:chOff x="2138914" y="1337553"/>
            <a:chExt cx="590714" cy="1485247"/>
          </a:xfrm>
        </p:grpSpPr>
        <p:cxnSp>
          <p:nvCxnSpPr>
            <p:cNvPr id="36" name="Straight Arrow Connector 35"/>
            <p:cNvCxnSpPr/>
            <p:nvPr/>
          </p:nvCxnSpPr>
          <p:spPr>
            <a:xfrm rot="16200000" flipH="1">
              <a:off x="1701459" y="2078998"/>
              <a:ext cx="1485247" cy="235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flipH="1">
              <a:off x="2138914" y="1984916"/>
              <a:ext cx="59071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1.6</a:t>
              </a:r>
              <a:r>
                <a:rPr lang="en-US" sz="12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3361528" y="1268423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3778088" y="1213892"/>
            <a:ext cx="1069524" cy="246221"/>
          </a:xfrm>
          <a:prstGeom prst="wedgeRectCallout">
            <a:avLst>
              <a:gd name="adj1" fmla="val 78071"/>
              <a:gd name="adj2" fmla="val -4792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Top of statue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4330" y="528158"/>
            <a:ext cx="187981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380803" y="528158"/>
            <a:ext cx="1960891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29918" y="770448"/>
            <a:ext cx="2088662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flipH="1">
            <a:off x="3375542" y="279812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3829050" y="2743590"/>
            <a:ext cx="1205779" cy="246221"/>
          </a:xfrm>
          <a:prstGeom prst="wedgeRectCallout">
            <a:avLst>
              <a:gd name="adj1" fmla="val 78071"/>
              <a:gd name="adj2" fmla="val -4792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Top of pedestal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23729" y="777938"/>
            <a:ext cx="1948133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779768" y="1711413"/>
            <a:ext cx="2412981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Height of the observer is neglected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3600000">
            <a:off x="3604820" y="2136468"/>
            <a:ext cx="1086871" cy="28253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2640000">
            <a:off x="3732754" y="3404904"/>
            <a:ext cx="1086871" cy="28253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05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pic>
        <p:nvPicPr>
          <p:cNvPr id="53" name="Picture 52" descr="C:\Users\ADMIN\Desktop\Images\mxWFpw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" r="58145" b="47328"/>
          <a:stretch/>
        </p:blipFill>
        <p:spPr bwMode="auto">
          <a:xfrm>
            <a:off x="1813535" y="4654834"/>
            <a:ext cx="2664998" cy="409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-78090" y="4915249"/>
            <a:ext cx="9459877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432175" y="4674736"/>
            <a:ext cx="260350" cy="241300"/>
          </a:xfrm>
          <a:custGeom>
            <a:avLst/>
            <a:gdLst>
              <a:gd name="connsiteX0" fmla="*/ 0 w 260350"/>
              <a:gd name="connsiteY0" fmla="*/ 0 h 241300"/>
              <a:gd name="connsiteX1" fmla="*/ 260350 w 260350"/>
              <a:gd name="connsiteY1" fmla="*/ 0 h 241300"/>
              <a:gd name="connsiteX2" fmla="*/ 260350 w 26035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241300">
                <a:moveTo>
                  <a:pt x="0" y="0"/>
                </a:moveTo>
                <a:lnTo>
                  <a:pt x="260350" y="0"/>
                </a:lnTo>
                <a:lnTo>
                  <a:pt x="260350" y="241300"/>
                </a:lnTo>
              </a:path>
            </a:pathLst>
          </a:custGeom>
          <a:noFill/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028264" y="4682515"/>
            <a:ext cx="41343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3138" y="2862263"/>
            <a:ext cx="1938337" cy="1952624"/>
            <a:chOff x="2243138" y="2862263"/>
            <a:chExt cx="1938337" cy="1952624"/>
          </a:xfrm>
          <a:effectLst>
            <a:glow rad="101600">
              <a:srgbClr val="002060">
                <a:alpha val="60000"/>
              </a:srgbClr>
            </a:glow>
          </a:effectLst>
        </p:grpSpPr>
        <p:sp>
          <p:nvSpPr>
            <p:cNvPr id="12" name="Freeform 11"/>
            <p:cNvSpPr/>
            <p:nvPr/>
          </p:nvSpPr>
          <p:spPr>
            <a:xfrm>
              <a:off x="2864643" y="2862263"/>
              <a:ext cx="764381" cy="1524000"/>
            </a:xfrm>
            <a:custGeom>
              <a:avLst/>
              <a:gdLst>
                <a:gd name="connsiteX0" fmla="*/ 0 w 747712"/>
                <a:gd name="connsiteY0" fmla="*/ 57150 h 1524000"/>
                <a:gd name="connsiteX1" fmla="*/ 157162 w 747712"/>
                <a:gd name="connsiteY1" fmla="*/ 0 h 1524000"/>
                <a:gd name="connsiteX2" fmla="*/ 576262 w 747712"/>
                <a:gd name="connsiteY2" fmla="*/ 28575 h 1524000"/>
                <a:gd name="connsiteX3" fmla="*/ 581025 w 747712"/>
                <a:gd name="connsiteY3" fmla="*/ 200025 h 1524000"/>
                <a:gd name="connsiteX4" fmla="*/ 681037 w 747712"/>
                <a:gd name="connsiteY4" fmla="*/ 209550 h 1524000"/>
                <a:gd name="connsiteX5" fmla="*/ 666750 w 747712"/>
                <a:gd name="connsiteY5" fmla="*/ 361950 h 1524000"/>
                <a:gd name="connsiteX6" fmla="*/ 638175 w 747712"/>
                <a:gd name="connsiteY6" fmla="*/ 409575 h 1524000"/>
                <a:gd name="connsiteX7" fmla="*/ 638175 w 747712"/>
                <a:gd name="connsiteY7" fmla="*/ 971550 h 1524000"/>
                <a:gd name="connsiteX8" fmla="*/ 709612 w 747712"/>
                <a:gd name="connsiteY8" fmla="*/ 1171575 h 1524000"/>
                <a:gd name="connsiteX9" fmla="*/ 704850 w 747712"/>
                <a:gd name="connsiteY9" fmla="*/ 1333500 h 1524000"/>
                <a:gd name="connsiteX10" fmla="*/ 738187 w 747712"/>
                <a:gd name="connsiteY10" fmla="*/ 1333500 h 1524000"/>
                <a:gd name="connsiteX11" fmla="*/ 747712 w 747712"/>
                <a:gd name="connsiteY11" fmla="*/ 1524000 h 1524000"/>
                <a:gd name="connsiteX0" fmla="*/ 0 w 757237"/>
                <a:gd name="connsiteY0" fmla="*/ 61912 h 1524000"/>
                <a:gd name="connsiteX1" fmla="*/ 166687 w 757237"/>
                <a:gd name="connsiteY1" fmla="*/ 0 h 1524000"/>
                <a:gd name="connsiteX2" fmla="*/ 585787 w 757237"/>
                <a:gd name="connsiteY2" fmla="*/ 28575 h 1524000"/>
                <a:gd name="connsiteX3" fmla="*/ 590550 w 757237"/>
                <a:gd name="connsiteY3" fmla="*/ 200025 h 1524000"/>
                <a:gd name="connsiteX4" fmla="*/ 690562 w 757237"/>
                <a:gd name="connsiteY4" fmla="*/ 209550 h 1524000"/>
                <a:gd name="connsiteX5" fmla="*/ 676275 w 757237"/>
                <a:gd name="connsiteY5" fmla="*/ 361950 h 1524000"/>
                <a:gd name="connsiteX6" fmla="*/ 647700 w 757237"/>
                <a:gd name="connsiteY6" fmla="*/ 409575 h 1524000"/>
                <a:gd name="connsiteX7" fmla="*/ 647700 w 757237"/>
                <a:gd name="connsiteY7" fmla="*/ 971550 h 1524000"/>
                <a:gd name="connsiteX8" fmla="*/ 719137 w 757237"/>
                <a:gd name="connsiteY8" fmla="*/ 1171575 h 1524000"/>
                <a:gd name="connsiteX9" fmla="*/ 714375 w 757237"/>
                <a:gd name="connsiteY9" fmla="*/ 1333500 h 1524000"/>
                <a:gd name="connsiteX10" fmla="*/ 747712 w 757237"/>
                <a:gd name="connsiteY10" fmla="*/ 1333500 h 1524000"/>
                <a:gd name="connsiteX11" fmla="*/ 757237 w 757237"/>
                <a:gd name="connsiteY11" fmla="*/ 1524000 h 1524000"/>
                <a:gd name="connsiteX0" fmla="*/ 0 w 757237"/>
                <a:gd name="connsiteY0" fmla="*/ 69056 h 1524000"/>
                <a:gd name="connsiteX1" fmla="*/ 166687 w 757237"/>
                <a:gd name="connsiteY1" fmla="*/ 0 h 1524000"/>
                <a:gd name="connsiteX2" fmla="*/ 585787 w 757237"/>
                <a:gd name="connsiteY2" fmla="*/ 28575 h 1524000"/>
                <a:gd name="connsiteX3" fmla="*/ 590550 w 757237"/>
                <a:gd name="connsiteY3" fmla="*/ 200025 h 1524000"/>
                <a:gd name="connsiteX4" fmla="*/ 690562 w 757237"/>
                <a:gd name="connsiteY4" fmla="*/ 209550 h 1524000"/>
                <a:gd name="connsiteX5" fmla="*/ 676275 w 757237"/>
                <a:gd name="connsiteY5" fmla="*/ 361950 h 1524000"/>
                <a:gd name="connsiteX6" fmla="*/ 647700 w 757237"/>
                <a:gd name="connsiteY6" fmla="*/ 409575 h 1524000"/>
                <a:gd name="connsiteX7" fmla="*/ 647700 w 757237"/>
                <a:gd name="connsiteY7" fmla="*/ 971550 h 1524000"/>
                <a:gd name="connsiteX8" fmla="*/ 719137 w 757237"/>
                <a:gd name="connsiteY8" fmla="*/ 1171575 h 1524000"/>
                <a:gd name="connsiteX9" fmla="*/ 714375 w 757237"/>
                <a:gd name="connsiteY9" fmla="*/ 1333500 h 1524000"/>
                <a:gd name="connsiteX10" fmla="*/ 747712 w 757237"/>
                <a:gd name="connsiteY10" fmla="*/ 1333500 h 1524000"/>
                <a:gd name="connsiteX11" fmla="*/ 757237 w 757237"/>
                <a:gd name="connsiteY11" fmla="*/ 1524000 h 1524000"/>
                <a:gd name="connsiteX0" fmla="*/ 0 w 764381"/>
                <a:gd name="connsiteY0" fmla="*/ 69056 h 1524000"/>
                <a:gd name="connsiteX1" fmla="*/ 173831 w 764381"/>
                <a:gd name="connsiteY1" fmla="*/ 0 h 1524000"/>
                <a:gd name="connsiteX2" fmla="*/ 592931 w 764381"/>
                <a:gd name="connsiteY2" fmla="*/ 28575 h 1524000"/>
                <a:gd name="connsiteX3" fmla="*/ 597694 w 764381"/>
                <a:gd name="connsiteY3" fmla="*/ 200025 h 1524000"/>
                <a:gd name="connsiteX4" fmla="*/ 697706 w 764381"/>
                <a:gd name="connsiteY4" fmla="*/ 209550 h 1524000"/>
                <a:gd name="connsiteX5" fmla="*/ 683419 w 764381"/>
                <a:gd name="connsiteY5" fmla="*/ 361950 h 1524000"/>
                <a:gd name="connsiteX6" fmla="*/ 654844 w 764381"/>
                <a:gd name="connsiteY6" fmla="*/ 409575 h 1524000"/>
                <a:gd name="connsiteX7" fmla="*/ 654844 w 764381"/>
                <a:gd name="connsiteY7" fmla="*/ 971550 h 1524000"/>
                <a:gd name="connsiteX8" fmla="*/ 726281 w 764381"/>
                <a:gd name="connsiteY8" fmla="*/ 1171575 h 1524000"/>
                <a:gd name="connsiteX9" fmla="*/ 721519 w 764381"/>
                <a:gd name="connsiteY9" fmla="*/ 1333500 h 1524000"/>
                <a:gd name="connsiteX10" fmla="*/ 754856 w 764381"/>
                <a:gd name="connsiteY10" fmla="*/ 1333500 h 1524000"/>
                <a:gd name="connsiteX11" fmla="*/ 764381 w 764381"/>
                <a:gd name="connsiteY11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4381" h="1524000">
                  <a:moveTo>
                    <a:pt x="0" y="69056"/>
                  </a:moveTo>
                  <a:lnTo>
                    <a:pt x="173831" y="0"/>
                  </a:lnTo>
                  <a:lnTo>
                    <a:pt x="592931" y="28575"/>
                  </a:lnTo>
                  <a:lnTo>
                    <a:pt x="597694" y="200025"/>
                  </a:lnTo>
                  <a:lnTo>
                    <a:pt x="697706" y="209550"/>
                  </a:lnTo>
                  <a:lnTo>
                    <a:pt x="683419" y="361950"/>
                  </a:lnTo>
                  <a:lnTo>
                    <a:pt x="654844" y="409575"/>
                  </a:lnTo>
                  <a:lnTo>
                    <a:pt x="654844" y="971550"/>
                  </a:lnTo>
                  <a:lnTo>
                    <a:pt x="726281" y="1171575"/>
                  </a:lnTo>
                  <a:lnTo>
                    <a:pt x="721519" y="1333500"/>
                  </a:lnTo>
                  <a:lnTo>
                    <a:pt x="754856" y="1333500"/>
                  </a:lnTo>
                  <a:lnTo>
                    <a:pt x="764381" y="1524000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8" y="2912268"/>
              <a:ext cx="1938337" cy="1902619"/>
            </a:xfrm>
            <a:custGeom>
              <a:avLst/>
              <a:gdLst>
                <a:gd name="connsiteX0" fmla="*/ 1381125 w 1938337"/>
                <a:gd name="connsiteY0" fmla="*/ 1462087 h 1885950"/>
                <a:gd name="connsiteX1" fmla="*/ 1547812 w 1938337"/>
                <a:gd name="connsiteY1" fmla="*/ 1481137 h 1885950"/>
                <a:gd name="connsiteX2" fmla="*/ 1552575 w 1938337"/>
                <a:gd name="connsiteY2" fmla="*/ 1657350 h 1885950"/>
                <a:gd name="connsiteX3" fmla="*/ 1938337 w 1938337"/>
                <a:gd name="connsiteY3" fmla="*/ 1657350 h 1885950"/>
                <a:gd name="connsiteX4" fmla="*/ 1933575 w 1938337"/>
                <a:gd name="connsiteY4" fmla="*/ 1876425 h 1885950"/>
                <a:gd name="connsiteX5" fmla="*/ 500062 w 1938337"/>
                <a:gd name="connsiteY5" fmla="*/ 1862137 h 1885950"/>
                <a:gd name="connsiteX6" fmla="*/ 0 w 1938337"/>
                <a:gd name="connsiteY6" fmla="*/ 1885950 h 1885950"/>
                <a:gd name="connsiteX7" fmla="*/ 4762 w 1938337"/>
                <a:gd name="connsiteY7" fmla="*/ 1695450 h 1885950"/>
                <a:gd name="connsiteX8" fmla="*/ 319087 w 1938337"/>
                <a:gd name="connsiteY8" fmla="*/ 1643062 h 1885950"/>
                <a:gd name="connsiteX9" fmla="*/ 323850 w 1938337"/>
                <a:gd name="connsiteY9" fmla="*/ 1500187 h 1885950"/>
                <a:gd name="connsiteX10" fmla="*/ 485775 w 1938337"/>
                <a:gd name="connsiteY10" fmla="*/ 1462087 h 1885950"/>
                <a:gd name="connsiteX11" fmla="*/ 533400 w 1938337"/>
                <a:gd name="connsiteY11" fmla="*/ 1166812 h 1885950"/>
                <a:gd name="connsiteX12" fmla="*/ 495300 w 1938337"/>
                <a:gd name="connsiteY12" fmla="*/ 1119187 h 1885950"/>
                <a:gd name="connsiteX13" fmla="*/ 576262 w 1938337"/>
                <a:gd name="connsiteY13" fmla="*/ 966787 h 1885950"/>
                <a:gd name="connsiteX14" fmla="*/ 609600 w 1938337"/>
                <a:gd name="connsiteY14" fmla="*/ 400050 h 1885950"/>
                <a:gd name="connsiteX15" fmla="*/ 561975 w 1938337"/>
                <a:gd name="connsiteY15" fmla="*/ 338137 h 1885950"/>
                <a:gd name="connsiteX16" fmla="*/ 547687 w 1938337"/>
                <a:gd name="connsiteY16" fmla="*/ 195262 h 1885950"/>
                <a:gd name="connsiteX17" fmla="*/ 623887 w 1938337"/>
                <a:gd name="connsiteY17" fmla="*/ 176212 h 1885950"/>
                <a:gd name="connsiteX18" fmla="*/ 661987 w 1938337"/>
                <a:gd name="connsiteY18" fmla="*/ 57150 h 1885950"/>
                <a:gd name="connsiteX19" fmla="*/ 633412 w 1938337"/>
                <a:gd name="connsiteY19" fmla="*/ 0 h 1885950"/>
                <a:gd name="connsiteX0" fmla="*/ 1381125 w 1938337"/>
                <a:gd name="connsiteY0" fmla="*/ 1471612 h 1895475"/>
                <a:gd name="connsiteX1" fmla="*/ 1547812 w 1938337"/>
                <a:gd name="connsiteY1" fmla="*/ 1490662 h 1895475"/>
                <a:gd name="connsiteX2" fmla="*/ 1552575 w 1938337"/>
                <a:gd name="connsiteY2" fmla="*/ 1666875 h 1895475"/>
                <a:gd name="connsiteX3" fmla="*/ 1938337 w 1938337"/>
                <a:gd name="connsiteY3" fmla="*/ 1666875 h 1895475"/>
                <a:gd name="connsiteX4" fmla="*/ 1933575 w 1938337"/>
                <a:gd name="connsiteY4" fmla="*/ 1885950 h 1895475"/>
                <a:gd name="connsiteX5" fmla="*/ 500062 w 1938337"/>
                <a:gd name="connsiteY5" fmla="*/ 1871662 h 1895475"/>
                <a:gd name="connsiteX6" fmla="*/ 0 w 1938337"/>
                <a:gd name="connsiteY6" fmla="*/ 1895475 h 1895475"/>
                <a:gd name="connsiteX7" fmla="*/ 4762 w 1938337"/>
                <a:gd name="connsiteY7" fmla="*/ 1704975 h 1895475"/>
                <a:gd name="connsiteX8" fmla="*/ 319087 w 1938337"/>
                <a:gd name="connsiteY8" fmla="*/ 1652587 h 1895475"/>
                <a:gd name="connsiteX9" fmla="*/ 323850 w 1938337"/>
                <a:gd name="connsiteY9" fmla="*/ 1509712 h 1895475"/>
                <a:gd name="connsiteX10" fmla="*/ 485775 w 1938337"/>
                <a:gd name="connsiteY10" fmla="*/ 1471612 h 1895475"/>
                <a:gd name="connsiteX11" fmla="*/ 533400 w 1938337"/>
                <a:gd name="connsiteY11" fmla="*/ 1176337 h 1895475"/>
                <a:gd name="connsiteX12" fmla="*/ 495300 w 1938337"/>
                <a:gd name="connsiteY12" fmla="*/ 1128712 h 1895475"/>
                <a:gd name="connsiteX13" fmla="*/ 576262 w 1938337"/>
                <a:gd name="connsiteY13" fmla="*/ 976312 h 1895475"/>
                <a:gd name="connsiteX14" fmla="*/ 609600 w 1938337"/>
                <a:gd name="connsiteY14" fmla="*/ 409575 h 1895475"/>
                <a:gd name="connsiteX15" fmla="*/ 561975 w 1938337"/>
                <a:gd name="connsiteY15" fmla="*/ 347662 h 1895475"/>
                <a:gd name="connsiteX16" fmla="*/ 547687 w 1938337"/>
                <a:gd name="connsiteY16" fmla="*/ 204787 h 1895475"/>
                <a:gd name="connsiteX17" fmla="*/ 623887 w 1938337"/>
                <a:gd name="connsiteY17" fmla="*/ 185737 h 1895475"/>
                <a:gd name="connsiteX18" fmla="*/ 661987 w 1938337"/>
                <a:gd name="connsiteY18" fmla="*/ 66675 h 1895475"/>
                <a:gd name="connsiteX19" fmla="*/ 628649 w 1938337"/>
                <a:gd name="connsiteY19" fmla="*/ 0 h 1895475"/>
                <a:gd name="connsiteX0" fmla="*/ 1381125 w 1938337"/>
                <a:gd name="connsiteY0" fmla="*/ 1478756 h 1902619"/>
                <a:gd name="connsiteX1" fmla="*/ 1547812 w 1938337"/>
                <a:gd name="connsiteY1" fmla="*/ 1497806 h 1902619"/>
                <a:gd name="connsiteX2" fmla="*/ 1552575 w 1938337"/>
                <a:gd name="connsiteY2" fmla="*/ 1674019 h 1902619"/>
                <a:gd name="connsiteX3" fmla="*/ 1938337 w 1938337"/>
                <a:gd name="connsiteY3" fmla="*/ 1674019 h 1902619"/>
                <a:gd name="connsiteX4" fmla="*/ 1933575 w 1938337"/>
                <a:gd name="connsiteY4" fmla="*/ 1893094 h 1902619"/>
                <a:gd name="connsiteX5" fmla="*/ 500062 w 1938337"/>
                <a:gd name="connsiteY5" fmla="*/ 1878806 h 1902619"/>
                <a:gd name="connsiteX6" fmla="*/ 0 w 1938337"/>
                <a:gd name="connsiteY6" fmla="*/ 1902619 h 1902619"/>
                <a:gd name="connsiteX7" fmla="*/ 4762 w 1938337"/>
                <a:gd name="connsiteY7" fmla="*/ 1712119 h 1902619"/>
                <a:gd name="connsiteX8" fmla="*/ 319087 w 1938337"/>
                <a:gd name="connsiteY8" fmla="*/ 1659731 h 1902619"/>
                <a:gd name="connsiteX9" fmla="*/ 323850 w 1938337"/>
                <a:gd name="connsiteY9" fmla="*/ 1516856 h 1902619"/>
                <a:gd name="connsiteX10" fmla="*/ 485775 w 1938337"/>
                <a:gd name="connsiteY10" fmla="*/ 1478756 h 1902619"/>
                <a:gd name="connsiteX11" fmla="*/ 533400 w 1938337"/>
                <a:gd name="connsiteY11" fmla="*/ 1183481 h 1902619"/>
                <a:gd name="connsiteX12" fmla="*/ 495300 w 1938337"/>
                <a:gd name="connsiteY12" fmla="*/ 1135856 h 1902619"/>
                <a:gd name="connsiteX13" fmla="*/ 576262 w 1938337"/>
                <a:gd name="connsiteY13" fmla="*/ 983456 h 1902619"/>
                <a:gd name="connsiteX14" fmla="*/ 609600 w 1938337"/>
                <a:gd name="connsiteY14" fmla="*/ 416719 h 1902619"/>
                <a:gd name="connsiteX15" fmla="*/ 561975 w 1938337"/>
                <a:gd name="connsiteY15" fmla="*/ 354806 h 1902619"/>
                <a:gd name="connsiteX16" fmla="*/ 547687 w 1938337"/>
                <a:gd name="connsiteY16" fmla="*/ 211931 h 1902619"/>
                <a:gd name="connsiteX17" fmla="*/ 623887 w 1938337"/>
                <a:gd name="connsiteY17" fmla="*/ 192881 h 1902619"/>
                <a:gd name="connsiteX18" fmla="*/ 661987 w 1938337"/>
                <a:gd name="connsiteY18" fmla="*/ 73819 h 1902619"/>
                <a:gd name="connsiteX19" fmla="*/ 631030 w 1938337"/>
                <a:gd name="connsiteY19" fmla="*/ 0 h 19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8337" h="1902619">
                  <a:moveTo>
                    <a:pt x="1381125" y="1478756"/>
                  </a:moveTo>
                  <a:lnTo>
                    <a:pt x="1547812" y="1497806"/>
                  </a:lnTo>
                  <a:lnTo>
                    <a:pt x="1552575" y="1674019"/>
                  </a:lnTo>
                  <a:lnTo>
                    <a:pt x="1938337" y="1674019"/>
                  </a:lnTo>
                  <a:lnTo>
                    <a:pt x="1933575" y="1893094"/>
                  </a:lnTo>
                  <a:lnTo>
                    <a:pt x="500062" y="1878806"/>
                  </a:lnTo>
                  <a:lnTo>
                    <a:pt x="0" y="1902619"/>
                  </a:lnTo>
                  <a:lnTo>
                    <a:pt x="4762" y="1712119"/>
                  </a:lnTo>
                  <a:lnTo>
                    <a:pt x="319087" y="1659731"/>
                  </a:lnTo>
                  <a:lnTo>
                    <a:pt x="323850" y="1516856"/>
                  </a:lnTo>
                  <a:lnTo>
                    <a:pt x="485775" y="1478756"/>
                  </a:lnTo>
                  <a:lnTo>
                    <a:pt x="533400" y="1183481"/>
                  </a:lnTo>
                  <a:lnTo>
                    <a:pt x="495300" y="1135856"/>
                  </a:lnTo>
                  <a:lnTo>
                    <a:pt x="576262" y="983456"/>
                  </a:lnTo>
                  <a:lnTo>
                    <a:pt x="609600" y="416719"/>
                  </a:lnTo>
                  <a:lnTo>
                    <a:pt x="561975" y="354806"/>
                  </a:lnTo>
                  <a:lnTo>
                    <a:pt x="547687" y="211931"/>
                  </a:lnTo>
                  <a:lnTo>
                    <a:pt x="623887" y="192881"/>
                  </a:lnTo>
                  <a:lnTo>
                    <a:pt x="661987" y="73819"/>
                  </a:lnTo>
                  <a:lnTo>
                    <a:pt x="631030" y="0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 flipH="1">
            <a:off x="1758870" y="3234580"/>
            <a:ext cx="968535" cy="307777"/>
          </a:xfrm>
          <a:prstGeom prst="wedgeRectCallout">
            <a:avLst>
              <a:gd name="adj1" fmla="val -56220"/>
              <a:gd name="adj2" fmla="val 14221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Pedestal</a:t>
            </a:r>
            <a:endParaRPr lang="en-IN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30410" y="280670"/>
            <a:ext cx="1175346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863601" y="526288"/>
            <a:ext cx="68655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18580" y="770800"/>
            <a:ext cx="686550" cy="24688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H="1">
            <a:off x="5610225" y="4705350"/>
            <a:ext cx="41343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2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67025" y="1343025"/>
            <a:ext cx="622300" cy="1527175"/>
          </a:xfrm>
          <a:custGeom>
            <a:avLst/>
            <a:gdLst>
              <a:gd name="connsiteX0" fmla="*/ 104775 w 622300"/>
              <a:gd name="connsiteY0" fmla="*/ 1524000 h 1527175"/>
              <a:gd name="connsiteX1" fmla="*/ 174625 w 622300"/>
              <a:gd name="connsiteY1" fmla="*/ 1498600 h 1527175"/>
              <a:gd name="connsiteX2" fmla="*/ 447675 w 622300"/>
              <a:gd name="connsiteY2" fmla="*/ 1527175 h 1527175"/>
              <a:gd name="connsiteX3" fmla="*/ 419100 w 622300"/>
              <a:gd name="connsiteY3" fmla="*/ 1374775 h 1527175"/>
              <a:gd name="connsiteX4" fmla="*/ 450850 w 622300"/>
              <a:gd name="connsiteY4" fmla="*/ 1231900 h 1527175"/>
              <a:gd name="connsiteX5" fmla="*/ 463550 w 622300"/>
              <a:gd name="connsiteY5" fmla="*/ 1171575 h 1527175"/>
              <a:gd name="connsiteX6" fmla="*/ 463550 w 622300"/>
              <a:gd name="connsiteY6" fmla="*/ 1098550 h 1527175"/>
              <a:gd name="connsiteX7" fmla="*/ 479425 w 622300"/>
              <a:gd name="connsiteY7" fmla="*/ 1044575 h 1527175"/>
              <a:gd name="connsiteX8" fmla="*/ 479425 w 622300"/>
              <a:gd name="connsiteY8" fmla="*/ 911225 h 1527175"/>
              <a:gd name="connsiteX9" fmla="*/ 508000 w 622300"/>
              <a:gd name="connsiteY9" fmla="*/ 860425 h 1527175"/>
              <a:gd name="connsiteX10" fmla="*/ 466725 w 622300"/>
              <a:gd name="connsiteY10" fmla="*/ 739775 h 1527175"/>
              <a:gd name="connsiteX11" fmla="*/ 482600 w 622300"/>
              <a:gd name="connsiteY11" fmla="*/ 676275 h 1527175"/>
              <a:gd name="connsiteX12" fmla="*/ 508000 w 622300"/>
              <a:gd name="connsiteY12" fmla="*/ 612775 h 1527175"/>
              <a:gd name="connsiteX13" fmla="*/ 542925 w 622300"/>
              <a:gd name="connsiteY13" fmla="*/ 587375 h 1527175"/>
              <a:gd name="connsiteX14" fmla="*/ 514350 w 622300"/>
              <a:gd name="connsiteY14" fmla="*/ 485775 h 1527175"/>
              <a:gd name="connsiteX15" fmla="*/ 555625 w 622300"/>
              <a:gd name="connsiteY15" fmla="*/ 307975 h 1527175"/>
              <a:gd name="connsiteX16" fmla="*/ 581025 w 622300"/>
              <a:gd name="connsiteY16" fmla="*/ 238125 h 1527175"/>
              <a:gd name="connsiteX17" fmla="*/ 590550 w 622300"/>
              <a:gd name="connsiteY17" fmla="*/ 161925 h 1527175"/>
              <a:gd name="connsiteX18" fmla="*/ 622300 w 622300"/>
              <a:gd name="connsiteY18" fmla="*/ 127000 h 1527175"/>
              <a:gd name="connsiteX19" fmla="*/ 612775 w 622300"/>
              <a:gd name="connsiteY19" fmla="*/ 82550 h 1527175"/>
              <a:gd name="connsiteX20" fmla="*/ 584200 w 622300"/>
              <a:gd name="connsiteY20" fmla="*/ 82550 h 1527175"/>
              <a:gd name="connsiteX21" fmla="*/ 590550 w 622300"/>
              <a:gd name="connsiteY21" fmla="*/ 28575 h 1527175"/>
              <a:gd name="connsiteX22" fmla="*/ 542925 w 622300"/>
              <a:gd name="connsiteY22" fmla="*/ 0 h 1527175"/>
              <a:gd name="connsiteX23" fmla="*/ 511175 w 622300"/>
              <a:gd name="connsiteY23" fmla="*/ 38100 h 1527175"/>
              <a:gd name="connsiteX24" fmla="*/ 552450 w 622300"/>
              <a:gd name="connsiteY24" fmla="*/ 73025 h 1527175"/>
              <a:gd name="connsiteX25" fmla="*/ 508000 w 622300"/>
              <a:gd name="connsiteY25" fmla="*/ 79375 h 1527175"/>
              <a:gd name="connsiteX26" fmla="*/ 511175 w 622300"/>
              <a:gd name="connsiteY26" fmla="*/ 127000 h 1527175"/>
              <a:gd name="connsiteX27" fmla="*/ 542925 w 622300"/>
              <a:gd name="connsiteY27" fmla="*/ 161925 h 1527175"/>
              <a:gd name="connsiteX28" fmla="*/ 517525 w 622300"/>
              <a:gd name="connsiteY28" fmla="*/ 203200 h 1527175"/>
              <a:gd name="connsiteX29" fmla="*/ 454025 w 622300"/>
              <a:gd name="connsiteY29" fmla="*/ 428625 h 1527175"/>
              <a:gd name="connsiteX30" fmla="*/ 438150 w 622300"/>
              <a:gd name="connsiteY30" fmla="*/ 419100 h 1527175"/>
              <a:gd name="connsiteX31" fmla="*/ 355600 w 622300"/>
              <a:gd name="connsiteY31" fmla="*/ 323850 h 1527175"/>
              <a:gd name="connsiteX32" fmla="*/ 263525 w 622300"/>
              <a:gd name="connsiteY32" fmla="*/ 342900 h 1527175"/>
              <a:gd name="connsiteX33" fmla="*/ 200025 w 622300"/>
              <a:gd name="connsiteY33" fmla="*/ 390525 h 1527175"/>
              <a:gd name="connsiteX34" fmla="*/ 193675 w 622300"/>
              <a:gd name="connsiteY34" fmla="*/ 431800 h 1527175"/>
              <a:gd name="connsiteX35" fmla="*/ 234950 w 622300"/>
              <a:gd name="connsiteY35" fmla="*/ 447675 h 1527175"/>
              <a:gd name="connsiteX36" fmla="*/ 238125 w 622300"/>
              <a:gd name="connsiteY36" fmla="*/ 533400 h 1527175"/>
              <a:gd name="connsiteX37" fmla="*/ 212725 w 622300"/>
              <a:gd name="connsiteY37" fmla="*/ 596900 h 1527175"/>
              <a:gd name="connsiteX38" fmla="*/ 152400 w 622300"/>
              <a:gd name="connsiteY38" fmla="*/ 622300 h 1527175"/>
              <a:gd name="connsiteX39" fmla="*/ 117475 w 622300"/>
              <a:gd name="connsiteY39" fmla="*/ 701675 h 1527175"/>
              <a:gd name="connsiteX40" fmla="*/ 88900 w 622300"/>
              <a:gd name="connsiteY40" fmla="*/ 733425 h 1527175"/>
              <a:gd name="connsiteX41" fmla="*/ 60325 w 622300"/>
              <a:gd name="connsiteY41" fmla="*/ 701675 h 1527175"/>
              <a:gd name="connsiteX42" fmla="*/ 0 w 622300"/>
              <a:gd name="connsiteY42" fmla="*/ 723900 h 1527175"/>
              <a:gd name="connsiteX43" fmla="*/ 19050 w 622300"/>
              <a:gd name="connsiteY43" fmla="*/ 784225 h 1527175"/>
              <a:gd name="connsiteX44" fmla="*/ 22225 w 622300"/>
              <a:gd name="connsiteY44" fmla="*/ 850900 h 1527175"/>
              <a:gd name="connsiteX45" fmla="*/ 34925 w 622300"/>
              <a:gd name="connsiteY45" fmla="*/ 920750 h 1527175"/>
              <a:gd name="connsiteX46" fmla="*/ 73025 w 622300"/>
              <a:gd name="connsiteY46" fmla="*/ 981075 h 1527175"/>
              <a:gd name="connsiteX47" fmla="*/ 104775 w 622300"/>
              <a:gd name="connsiteY47" fmla="*/ 1006475 h 1527175"/>
              <a:gd name="connsiteX48" fmla="*/ 130175 w 622300"/>
              <a:gd name="connsiteY48" fmla="*/ 1012825 h 1527175"/>
              <a:gd name="connsiteX49" fmla="*/ 104775 w 622300"/>
              <a:gd name="connsiteY49" fmla="*/ 1114425 h 1527175"/>
              <a:gd name="connsiteX50" fmla="*/ 117475 w 622300"/>
              <a:gd name="connsiteY50" fmla="*/ 1231900 h 1527175"/>
              <a:gd name="connsiteX51" fmla="*/ 120650 w 622300"/>
              <a:gd name="connsiteY51" fmla="*/ 1323975 h 1527175"/>
              <a:gd name="connsiteX52" fmla="*/ 133350 w 622300"/>
              <a:gd name="connsiteY52" fmla="*/ 1400175 h 1527175"/>
              <a:gd name="connsiteX53" fmla="*/ 111125 w 622300"/>
              <a:gd name="connsiteY53" fmla="*/ 1457325 h 1527175"/>
              <a:gd name="connsiteX54" fmla="*/ 104775 w 622300"/>
              <a:gd name="connsiteY54" fmla="*/ 1524000 h 152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22300" h="1527175">
                <a:moveTo>
                  <a:pt x="104775" y="1524000"/>
                </a:moveTo>
                <a:lnTo>
                  <a:pt x="174625" y="1498600"/>
                </a:lnTo>
                <a:lnTo>
                  <a:pt x="447675" y="1527175"/>
                </a:lnTo>
                <a:lnTo>
                  <a:pt x="419100" y="1374775"/>
                </a:lnTo>
                <a:lnTo>
                  <a:pt x="450850" y="1231900"/>
                </a:lnTo>
                <a:lnTo>
                  <a:pt x="463550" y="1171575"/>
                </a:lnTo>
                <a:lnTo>
                  <a:pt x="463550" y="1098550"/>
                </a:lnTo>
                <a:lnTo>
                  <a:pt x="479425" y="1044575"/>
                </a:lnTo>
                <a:lnTo>
                  <a:pt x="479425" y="911225"/>
                </a:lnTo>
                <a:lnTo>
                  <a:pt x="508000" y="860425"/>
                </a:lnTo>
                <a:lnTo>
                  <a:pt x="466725" y="739775"/>
                </a:lnTo>
                <a:lnTo>
                  <a:pt x="482600" y="676275"/>
                </a:lnTo>
                <a:lnTo>
                  <a:pt x="508000" y="612775"/>
                </a:lnTo>
                <a:lnTo>
                  <a:pt x="542925" y="587375"/>
                </a:lnTo>
                <a:lnTo>
                  <a:pt x="514350" y="485775"/>
                </a:lnTo>
                <a:lnTo>
                  <a:pt x="555625" y="307975"/>
                </a:lnTo>
                <a:lnTo>
                  <a:pt x="581025" y="238125"/>
                </a:lnTo>
                <a:lnTo>
                  <a:pt x="590550" y="161925"/>
                </a:lnTo>
                <a:lnTo>
                  <a:pt x="622300" y="127000"/>
                </a:lnTo>
                <a:lnTo>
                  <a:pt x="612775" y="82550"/>
                </a:lnTo>
                <a:lnTo>
                  <a:pt x="584200" y="82550"/>
                </a:lnTo>
                <a:lnTo>
                  <a:pt x="590550" y="28575"/>
                </a:lnTo>
                <a:lnTo>
                  <a:pt x="542925" y="0"/>
                </a:lnTo>
                <a:lnTo>
                  <a:pt x="511175" y="38100"/>
                </a:lnTo>
                <a:lnTo>
                  <a:pt x="552450" y="73025"/>
                </a:lnTo>
                <a:lnTo>
                  <a:pt x="508000" y="79375"/>
                </a:lnTo>
                <a:lnTo>
                  <a:pt x="511175" y="127000"/>
                </a:lnTo>
                <a:lnTo>
                  <a:pt x="542925" y="161925"/>
                </a:lnTo>
                <a:lnTo>
                  <a:pt x="517525" y="203200"/>
                </a:lnTo>
                <a:lnTo>
                  <a:pt x="454025" y="428625"/>
                </a:lnTo>
                <a:lnTo>
                  <a:pt x="438150" y="419100"/>
                </a:lnTo>
                <a:lnTo>
                  <a:pt x="355600" y="323850"/>
                </a:lnTo>
                <a:lnTo>
                  <a:pt x="263525" y="342900"/>
                </a:lnTo>
                <a:lnTo>
                  <a:pt x="200025" y="390525"/>
                </a:lnTo>
                <a:lnTo>
                  <a:pt x="193675" y="431800"/>
                </a:lnTo>
                <a:lnTo>
                  <a:pt x="234950" y="447675"/>
                </a:lnTo>
                <a:lnTo>
                  <a:pt x="238125" y="533400"/>
                </a:lnTo>
                <a:lnTo>
                  <a:pt x="212725" y="596900"/>
                </a:lnTo>
                <a:lnTo>
                  <a:pt x="152400" y="622300"/>
                </a:lnTo>
                <a:lnTo>
                  <a:pt x="117475" y="701675"/>
                </a:lnTo>
                <a:lnTo>
                  <a:pt x="88900" y="733425"/>
                </a:lnTo>
                <a:lnTo>
                  <a:pt x="60325" y="701675"/>
                </a:lnTo>
                <a:lnTo>
                  <a:pt x="0" y="723900"/>
                </a:lnTo>
                <a:lnTo>
                  <a:pt x="19050" y="784225"/>
                </a:lnTo>
                <a:lnTo>
                  <a:pt x="22225" y="850900"/>
                </a:lnTo>
                <a:lnTo>
                  <a:pt x="34925" y="920750"/>
                </a:lnTo>
                <a:lnTo>
                  <a:pt x="73025" y="981075"/>
                </a:lnTo>
                <a:lnTo>
                  <a:pt x="104775" y="1006475"/>
                </a:lnTo>
                <a:lnTo>
                  <a:pt x="130175" y="1012825"/>
                </a:lnTo>
                <a:lnTo>
                  <a:pt x="104775" y="1114425"/>
                </a:lnTo>
                <a:lnTo>
                  <a:pt x="117475" y="1231900"/>
                </a:lnTo>
                <a:lnTo>
                  <a:pt x="120650" y="1323975"/>
                </a:lnTo>
                <a:lnTo>
                  <a:pt x="133350" y="1400175"/>
                </a:lnTo>
                <a:lnTo>
                  <a:pt x="111125" y="1457325"/>
                </a:lnTo>
                <a:lnTo>
                  <a:pt x="104775" y="15240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</a:ln>
          <a:effectLst>
            <a:glow rad="63500">
              <a:srgbClr val="0000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04799" y="279400"/>
            <a:ext cx="2076003" cy="24053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222250"/>
            <a:ext cx="8653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statue 1.6m tall, stands on the top of a pedestal. From a point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on the ground, the angle of elevation of the top of the statue is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and from the same point angle of elevation of the top of pedestal is 45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of pedestal.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2652679" y="2154171"/>
            <a:ext cx="1554480" cy="1838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03862" y="3881434"/>
            <a:ext cx="2052115" cy="191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7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8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33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8" grpId="0" animBg="1"/>
      <p:bldP spid="49" grpId="0" animBg="1"/>
      <p:bldP spid="50" grpId="0" animBg="1"/>
      <p:bldP spid="28" grpId="0" animBg="1"/>
      <p:bldP spid="47" grpId="0" animBg="1"/>
      <p:bldP spid="51" grpId="0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31" grpId="0" animBg="1"/>
      <p:bldP spid="15" grpId="0" animBg="1"/>
      <p:bldP spid="15" grpId="1" animBg="1"/>
      <p:bldP spid="15" grpId="2" animBg="1"/>
      <p:bldP spid="58" grpId="0" animBg="1"/>
      <p:bldP spid="58" grpId="1" animBg="1"/>
      <p:bldP spid="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ounded Rectangle 146"/>
          <p:cNvSpPr/>
          <p:nvPr/>
        </p:nvSpPr>
        <p:spPr>
          <a:xfrm>
            <a:off x="2298963" y="4698837"/>
            <a:ext cx="386054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299943" y="4449174"/>
            <a:ext cx="386054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7596887" y="2399890"/>
            <a:ext cx="386054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299943" y="3086282"/>
            <a:ext cx="386054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7626882" y="2346424"/>
            <a:ext cx="326064" cy="33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1009023" y="2266950"/>
            <a:ext cx="1723481" cy="33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AD be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574708" y="3848247"/>
            <a:ext cx="1019638" cy="2750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302370" y="2983917"/>
            <a:ext cx="240727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47277" y="1645482"/>
            <a:ext cx="386054" cy="26698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305192" y="2836136"/>
            <a:ext cx="386054" cy="26698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64352" y="4559338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75287" y="2946296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6901912" y="744136"/>
            <a:ext cx="1742412" cy="1625894"/>
          </a:xfrm>
          <a:custGeom>
            <a:avLst/>
            <a:gdLst>
              <a:gd name="connsiteX0" fmla="*/ 0 w 2190750"/>
              <a:gd name="connsiteY0" fmla="*/ 0 h 1071562"/>
              <a:gd name="connsiteX1" fmla="*/ 0 w 2190750"/>
              <a:gd name="connsiteY1" fmla="*/ 1071562 h 1071562"/>
              <a:gd name="connsiteX2" fmla="*/ 2190750 w 2190750"/>
              <a:gd name="connsiteY2" fmla="*/ 1062037 h 1071562"/>
              <a:gd name="connsiteX3" fmla="*/ 0 w 2190750"/>
              <a:gd name="connsiteY3" fmla="*/ 0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1071562">
                <a:moveTo>
                  <a:pt x="0" y="0"/>
                </a:moveTo>
                <a:lnTo>
                  <a:pt x="0" y="1071562"/>
                </a:lnTo>
                <a:lnTo>
                  <a:pt x="2190750" y="106203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6892387" y="1324657"/>
            <a:ext cx="1762122" cy="1035102"/>
          </a:xfrm>
          <a:custGeom>
            <a:avLst/>
            <a:gdLst>
              <a:gd name="connsiteX0" fmla="*/ 0 w 2190750"/>
              <a:gd name="connsiteY0" fmla="*/ 0 h 1071562"/>
              <a:gd name="connsiteX1" fmla="*/ 0 w 2190750"/>
              <a:gd name="connsiteY1" fmla="*/ 1071562 h 1071562"/>
              <a:gd name="connsiteX2" fmla="*/ 2190750 w 2190750"/>
              <a:gd name="connsiteY2" fmla="*/ 1062037 h 1071562"/>
              <a:gd name="connsiteX3" fmla="*/ 0 w 2190750"/>
              <a:gd name="connsiteY3" fmla="*/ 0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1071562">
                <a:moveTo>
                  <a:pt x="0" y="0"/>
                </a:moveTo>
                <a:lnTo>
                  <a:pt x="0" y="1071562"/>
                </a:lnTo>
                <a:lnTo>
                  <a:pt x="2190750" y="106203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33302" y="505256"/>
            <a:ext cx="8653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statue 1.6m tall, stands on the top of a pedestal.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From a point on the ground, the angle of elevation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top of the statue is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from the same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point angle of elevation of the top of pedestal is 45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of pedestal.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Arc 106"/>
          <p:cNvSpPr/>
          <p:nvPr/>
        </p:nvSpPr>
        <p:spPr>
          <a:xfrm>
            <a:off x="8069293" y="1774543"/>
            <a:ext cx="1170432" cy="1170432"/>
          </a:xfrm>
          <a:prstGeom prst="arc">
            <a:avLst>
              <a:gd name="adj1" fmla="val 10778601"/>
              <a:gd name="adj2" fmla="val 1331289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92" name="Arc 91"/>
          <p:cNvSpPr/>
          <p:nvPr/>
        </p:nvSpPr>
        <p:spPr>
          <a:xfrm>
            <a:off x="8260276" y="1977616"/>
            <a:ext cx="768096" cy="768096"/>
          </a:xfrm>
          <a:prstGeom prst="arc">
            <a:avLst>
              <a:gd name="adj1" fmla="val 10778601"/>
              <a:gd name="adj2" fmla="val 1261272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8618" y="2199523"/>
            <a:ext cx="156166" cy="156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6327" y="1733550"/>
            <a:ext cx="58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4803" y="1733550"/>
            <a:ext cx="47622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height of pedestal (AB) be ‘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’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6889211" y="733969"/>
            <a:ext cx="1760582" cy="1625406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873336" y="1323439"/>
            <a:ext cx="1776458" cy="1038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1420" y="220721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931" y="220289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1411" y="43815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9011" y="11544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8263215" y="1966647"/>
            <a:ext cx="769231" cy="769231"/>
          </a:xfrm>
          <a:prstGeom prst="arc">
            <a:avLst>
              <a:gd name="adj1" fmla="val 10722554"/>
              <a:gd name="adj2" fmla="val 125174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8069293" y="1768608"/>
            <a:ext cx="1171661" cy="1171661"/>
          </a:xfrm>
          <a:prstGeom prst="arc">
            <a:avLst>
              <a:gd name="adj1" fmla="val 10722554"/>
              <a:gd name="adj2" fmla="val 133503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9836" y="215720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45º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1493" y="1980664"/>
            <a:ext cx="43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60º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788" y="864870"/>
            <a:ext cx="79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1.6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6335" y="1987550"/>
            <a:ext cx="3310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Height of statue (BC) = 1.6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20324" y="2533650"/>
            <a:ext cx="1775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BAD,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3309" y="2928943"/>
            <a:ext cx="1255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tan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45º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643102" y="3818156"/>
            <a:ext cx="614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63635" y="2800350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251491" y="3052765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306394" y="3102801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43186" y="3427909"/>
            <a:ext cx="3379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37564" y="3427909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294201" y="3308350"/>
            <a:ext cx="320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03594" y="3508380"/>
            <a:ext cx="3606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284567" y="3598809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1902" y="3427909"/>
            <a:ext cx="3829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61902" y="3810536"/>
            <a:ext cx="3829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42961" y="3810536"/>
            <a:ext cx="3379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937339" y="3810536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293976" y="3810536"/>
            <a:ext cx="3203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019479" y="4067175"/>
            <a:ext cx="1775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CAD,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022464" y="4534322"/>
            <a:ext cx="1255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tan 60º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262790" y="4405729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250646" y="4658144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305549" y="4708180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114508" y="2495968"/>
                <a:ext cx="457878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508" y="2495968"/>
                <a:ext cx="457878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583718" y="2491205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880716" y="2352675"/>
            <a:ext cx="953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151649" y="2627314"/>
            <a:ext cx="310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928236" y="2664962"/>
            <a:ext cx="822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252702" y="2496437"/>
            <a:ext cx="381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989302" y="2917825"/>
                <a:ext cx="607085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9302" y="2917825"/>
                <a:ext cx="607085" cy="367601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852902" y="2932348"/>
            <a:ext cx="9912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+ 1.6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52702" y="2932348"/>
            <a:ext cx="381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583718" y="293234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862302" y="3273425"/>
                <a:ext cx="607085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2302" y="3273425"/>
                <a:ext cx="607085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852902" y="3287948"/>
            <a:ext cx="9912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+ 1.6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252702" y="3287948"/>
            <a:ext cx="381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83718" y="328794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729202" y="3287948"/>
            <a:ext cx="1181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3557502" y="3616325"/>
                <a:ext cx="607085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502" y="3616325"/>
                <a:ext cx="607085" cy="367601"/>
              </a:xfrm>
              <a:prstGeom prst="rect">
                <a:avLst/>
              </a:prstGeom>
              <a:blipFill rotWithShape="1">
                <a:blip r:embed="rId5"/>
                <a:stretch>
                  <a:fillRect r="-1010" b="-18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852903" y="3630848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252702" y="3630848"/>
            <a:ext cx="381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583718" y="363084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071853" y="3645372"/>
            <a:ext cx="505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513052" y="3928174"/>
                <a:ext cx="1188874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h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–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1)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3052" y="3928174"/>
                <a:ext cx="1188874" cy="361766"/>
              </a:xfrm>
              <a:prstGeom prst="rect">
                <a:avLst/>
              </a:prstGeom>
              <a:blipFill rotWithShape="1">
                <a:blip r:embed="rId6"/>
                <a:stretch>
                  <a:fillRect l="-2564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852903" y="3942697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252703" y="3942697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4583718" y="3942697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252702" y="439212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245578" y="4392120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4584736" y="4392120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061691" y="4241382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4933203" y="4516021"/>
                <a:ext cx="820176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– 1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3203" y="4516021"/>
                <a:ext cx="820176" cy="361766"/>
              </a:xfrm>
              <a:prstGeom prst="rect">
                <a:avLst/>
              </a:prstGeom>
              <a:blipFill rotWithShape="1">
                <a:blip r:embed="rId7"/>
                <a:stretch>
                  <a:fillRect r="-3704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>
            <a:off x="4944111" y="4553669"/>
            <a:ext cx="822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40002" y="2495550"/>
            <a:ext cx="0" cy="2377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853729" y="2368014"/>
            <a:ext cx="178669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65518" y="2649974"/>
            <a:ext cx="1082348" cy="246221"/>
          </a:xfrm>
          <a:prstGeom prst="wedgeRectCallout">
            <a:avLst>
              <a:gd name="adj1" fmla="val -34208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886671" y="1350831"/>
            <a:ext cx="0" cy="101331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097042" y="744960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01852" y="83734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12558" y="1269600"/>
            <a:ext cx="90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159217" y="684958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72409" y="748749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0275" y="1023576"/>
            <a:ext cx="195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2655" y="1299215"/>
            <a:ext cx="196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20367" y="1023576"/>
            <a:ext cx="53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20367" y="1299215"/>
            <a:ext cx="5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 flipV="1">
            <a:off x="6860932" y="2358505"/>
            <a:ext cx="178669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flipH="1">
            <a:off x="5746258" y="769084"/>
            <a:ext cx="821059" cy="400110"/>
          </a:xfrm>
          <a:prstGeom prst="wedgeRectCallout">
            <a:avLst>
              <a:gd name="adj1" fmla="val -83430"/>
              <a:gd name="adj2" fmla="val 23028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5518" y="2660482"/>
            <a:ext cx="1082348" cy="246221"/>
          </a:xfrm>
          <a:prstGeom prst="wedgeRectCallout">
            <a:avLst>
              <a:gd name="adj1" fmla="val -34209"/>
              <a:gd name="adj2" fmla="val -163261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112" name="Rounded Rectangle 111"/>
          <p:cNvSpPr/>
          <p:nvPr/>
        </p:nvSpPr>
        <p:spPr>
          <a:xfrm>
            <a:off x="2614532" y="764024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6889297" y="730984"/>
            <a:ext cx="0" cy="164592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095412" y="710650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00222" y="803030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48785" y="1245379"/>
            <a:ext cx="105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412588" y="604272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25780" y="668063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523646" y="942890"/>
            <a:ext cx="195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6026" y="1218529"/>
            <a:ext cx="196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73738" y="942890"/>
            <a:ext cx="53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73738" y="1218529"/>
            <a:ext cx="5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467378" y="1614904"/>
            <a:ext cx="30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ounded Rectangular Callout 126"/>
          <p:cNvSpPr/>
          <p:nvPr/>
        </p:nvSpPr>
        <p:spPr>
          <a:xfrm>
            <a:off x="1416052" y="2112740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86264" y="2230612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45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88991" y="220938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668739" y="22204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ounded Rectangular Callout 131"/>
          <p:cNvSpPr/>
          <p:nvPr/>
        </p:nvSpPr>
        <p:spPr>
          <a:xfrm>
            <a:off x="1553735" y="3730375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23948" y="384824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26674" y="382702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2728118" y="3804765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18" y="3804765"/>
                <a:ext cx="532646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4233202" y="3285708"/>
            <a:ext cx="3035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880320" y="746672"/>
            <a:ext cx="0" cy="58821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6454344" y="1546324"/>
            <a:ext cx="417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itchFamily="18" charset="0"/>
              </a:rPr>
              <a:t>? </a:t>
            </a:r>
            <a:endParaRPr 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695288" y="912554"/>
            <a:ext cx="2111837" cy="56138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IN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BAD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25611" y="724087"/>
            <a:ext cx="794366" cy="1656466"/>
            <a:chOff x="5111857" y="1389329"/>
            <a:chExt cx="794366" cy="165646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95926" y="1389329"/>
              <a:ext cx="0" cy="165646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111857" y="2081540"/>
              <a:ext cx="794366" cy="261610"/>
            </a:xfrm>
            <a:prstGeom prst="rect">
              <a:avLst/>
            </a:prstGeom>
            <a:solidFill>
              <a:srgbClr val="FF000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Bookman Old Style" panose="02050604050505020204" pitchFamily="18" charset="0"/>
                </a:rPr>
                <a:t>(</a:t>
              </a:r>
              <a:r>
                <a:rPr lang="en-US" sz="1100" b="1" i="1" dirty="0" smtClean="0">
                  <a:latin typeface="Bookman Old Style" panose="02050604050505020204" pitchFamily="18" charset="0"/>
                </a:rPr>
                <a:t>h</a:t>
              </a:r>
              <a:r>
                <a:rPr lang="en-US" sz="1100" b="1" dirty="0" smtClean="0">
                  <a:latin typeface="Bookman Old Style" panose="02050604050505020204" pitchFamily="18" charset="0"/>
                </a:rPr>
                <a:t> + 1.6)</a:t>
              </a:r>
              <a:endParaRPr lang="en-US" sz="1100" b="1" i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 flipH="1">
            <a:off x="5844133" y="1711359"/>
            <a:ext cx="821059" cy="400110"/>
          </a:xfrm>
          <a:prstGeom prst="wedgeRectCallout">
            <a:avLst>
              <a:gd name="adj1" fmla="val -72650"/>
              <a:gd name="adj2" fmla="val 23028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96" name="Rounded Rectangle 95"/>
          <p:cNvSpPr/>
          <p:nvPr/>
        </p:nvSpPr>
        <p:spPr>
          <a:xfrm>
            <a:off x="2887477" y="783073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5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6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0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1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"/>
                            </p:stCondLst>
                            <p:childTnLst>
                              <p:par>
                                <p:cTn id="4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  <p:bldP spid="146" grpId="0" animBg="1"/>
      <p:bldP spid="146" grpId="1" animBg="1"/>
      <p:bldP spid="145" grpId="0" animBg="1"/>
      <p:bldP spid="145" grpId="1" animBg="1"/>
      <p:bldP spid="145" grpId="2" animBg="1"/>
      <p:bldP spid="145" grpId="3" animBg="1"/>
      <p:bldP spid="144" grpId="0" animBg="1"/>
      <p:bldP spid="144" grpId="1" animBg="1"/>
      <p:bldP spid="141" grpId="0" animBg="1"/>
      <p:bldP spid="141" grpId="1" animBg="1"/>
      <p:bldP spid="140" grpId="0" animBg="1"/>
      <p:bldP spid="140" grpId="1" animBg="1"/>
      <p:bldP spid="137" grpId="0" animBg="1"/>
      <p:bldP spid="137" grpId="1" animBg="1"/>
      <p:bldP spid="136" grpId="0" animBg="1"/>
      <p:bldP spid="136" grpId="1" animBg="1"/>
      <p:bldP spid="131" grpId="0" animBg="1"/>
      <p:bldP spid="131" grpId="1" animBg="1"/>
      <p:bldP spid="126" grpId="0" animBg="1"/>
      <p:bldP spid="126" grpId="1" animBg="1"/>
      <p:bldP spid="125" grpId="0" animBg="1"/>
      <p:bldP spid="124" grpId="0" animBg="1"/>
      <p:bldP spid="124" grpId="1" animBg="1"/>
      <p:bldP spid="107" grpId="0" animBg="1"/>
      <p:bldP spid="107" grpId="1" animBg="1"/>
      <p:bldP spid="92" grpId="0" animBg="1"/>
      <p:bldP spid="92" grpId="1" animBg="1"/>
      <p:bldP spid="92" grpId="2" animBg="1"/>
      <p:bldP spid="95" grpId="0" animBg="1"/>
      <p:bldP spid="95" grpId="1" animBg="1"/>
      <p:bldP spid="102" grpId="0" animBg="1"/>
      <p:bldP spid="102" grpId="1" animBg="1"/>
      <p:bldP spid="103" grpId="0"/>
      <p:bldP spid="103" grpId="1"/>
      <p:bldP spid="104" grpId="0"/>
      <p:bldP spid="104" grpId="1"/>
      <p:bldP spid="104" grpId="2"/>
      <p:bldP spid="98" grpId="0" animBg="1"/>
      <p:bldP spid="98" grpId="1" animBg="1"/>
      <p:bldP spid="99" grpId="0" build="allAtOnce"/>
      <p:bldP spid="100" grpId="0" build="allAtOnce"/>
      <p:bldP spid="101" grpId="0" build="allAtOnce"/>
      <p:bldP spid="105" grpId="0" build="allAtOnce"/>
      <p:bldP spid="106" grpId="0" build="allAtOnce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4" grpId="0" animBg="1"/>
      <p:bldP spid="114" grpId="1" animBg="1"/>
      <p:bldP spid="115" grpId="0"/>
      <p:bldP spid="115" grpId="1"/>
      <p:bldP spid="116" grpId="0"/>
      <p:bldP spid="116" grpId="1"/>
      <p:bldP spid="116" grpId="2"/>
      <p:bldP spid="117" grpId="0" animBg="1"/>
      <p:bldP spid="117" grpId="1" animBg="1"/>
      <p:bldP spid="118" grpId="0" build="allAtOnce"/>
      <p:bldP spid="119" grpId="0" build="allAtOnce"/>
      <p:bldP spid="120" grpId="0" build="allAtOnce"/>
      <p:bldP spid="121" grpId="0" build="allAtOnce"/>
      <p:bldP spid="122" grpId="0" build="allAtOnce"/>
      <p:bldP spid="123" grpId="0"/>
      <p:bldP spid="127" grpId="0" animBg="1"/>
      <p:bldP spid="127" grpId="1" animBg="1"/>
      <p:bldP spid="128" grpId="0"/>
      <p:bldP spid="128" grpId="1"/>
      <p:bldP spid="129" grpId="0"/>
      <p:bldP spid="129" grpId="1"/>
      <p:bldP spid="130" grpId="0"/>
      <p:bldP spid="130" grpId="1"/>
      <p:bldP spid="132" grpId="0" animBg="1"/>
      <p:bldP spid="132" grpId="1" animBg="1"/>
      <p:bldP spid="133" grpId="0"/>
      <p:bldP spid="133" grpId="1"/>
      <p:bldP spid="134" grpId="0"/>
      <p:bldP spid="134" grpId="1"/>
      <p:bldP spid="135" grpId="0"/>
      <p:bldP spid="135" grpId="1"/>
      <p:bldP spid="148" grpId="0"/>
      <p:bldP spid="149" grpId="0" animBg="1"/>
      <p:bldP spid="149" grpId="1" animBg="1"/>
      <p:bldP spid="94" grpId="0" animBg="1"/>
      <p:bldP spid="94" grpId="1" animBg="1"/>
      <p:bldP spid="96" grpId="0" animBg="1"/>
      <p:bldP spid="9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5410199" y="2602141"/>
            <a:ext cx="401057" cy="3127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03457" y="4135368"/>
            <a:ext cx="3755081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7743" y="1901554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86901" y="1901554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63856" y="1750816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831267" y="2025455"/>
                <a:ext cx="828378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– 1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1267" y="2025455"/>
                <a:ext cx="828378" cy="361766"/>
              </a:xfrm>
              <a:prstGeom prst="rect">
                <a:avLst/>
              </a:prstGeom>
              <a:blipFill rotWithShape="1">
                <a:blip r:embed="rId2"/>
                <a:stretch>
                  <a:fillRect r="-2941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1846276" y="2063103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12067" y="2448033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4921" y="2448033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84079" y="2448033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61034" y="2297295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828445" y="2571934"/>
                <a:ext cx="828378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– 1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445" y="2571934"/>
                <a:ext cx="828378" cy="361766"/>
              </a:xfrm>
              <a:prstGeom prst="rect">
                <a:avLst/>
              </a:prstGeom>
              <a:blipFill rotWithShape="1">
                <a:blip r:embed="rId3"/>
                <a:stretch>
                  <a:fillRect r="-2206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1843454" y="2609582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72262" y="2443687"/>
            <a:ext cx="282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967917" y="2266950"/>
                <a:ext cx="864130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7917" y="2266950"/>
                <a:ext cx="864130" cy="361766"/>
              </a:xfrm>
              <a:prstGeom prst="rect">
                <a:avLst/>
              </a:prstGeom>
              <a:blipFill rotWithShape="1">
                <a:blip r:embed="rId4"/>
                <a:stretch>
                  <a:fillRect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2968147" y="2573339"/>
                <a:ext cx="863899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147" y="2573339"/>
                <a:ext cx="863899" cy="361766"/>
              </a:xfrm>
              <a:prstGeom prst="rect">
                <a:avLst/>
              </a:prstGeom>
              <a:blipFill rotWithShape="1">
                <a:blip r:embed="rId5"/>
                <a:stretch>
                  <a:fillRect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983157" y="2610987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2067" y="306111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44921" y="3061119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484079" y="3061119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831267" y="2910381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828444" y="3210420"/>
                <a:ext cx="689919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)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sz="1600" b="1" i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444" y="3210420"/>
                <a:ext cx="689919" cy="361766"/>
              </a:xfrm>
              <a:prstGeom prst="rect">
                <a:avLst/>
              </a:prstGeom>
              <a:blipFill rotWithShape="1">
                <a:blip r:embed="rId6"/>
                <a:stretch>
                  <a:fillRect l="-5310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1842489" y="3222668"/>
            <a:ext cx="14776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42973" y="2910892"/>
            <a:ext cx="28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2418120" y="2867025"/>
                <a:ext cx="976517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+ 1)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120" y="2867025"/>
                <a:ext cx="976517" cy="361766"/>
              </a:xfrm>
              <a:prstGeom prst="rect">
                <a:avLst/>
              </a:prstGeom>
              <a:blipFill rotWithShape="1">
                <a:blip r:embed="rId7"/>
                <a:stretch>
                  <a:fillRect l="-3750" r="-250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409200" y="3231900"/>
            <a:ext cx="3139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19424" y="3241601"/>
            <a:ext cx="596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12067" y="374713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144921" y="3747131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484079" y="3747131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831267" y="3596393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842489" y="3908680"/>
            <a:ext cx="14776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42973" y="3596904"/>
            <a:ext cx="28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418120" y="3553037"/>
                <a:ext cx="976517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+ 1)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120" y="3553037"/>
                <a:ext cx="976517" cy="361766"/>
              </a:xfrm>
              <a:prstGeom prst="rect">
                <a:avLst/>
              </a:prstGeom>
              <a:blipFill rotWithShape="1">
                <a:blip r:embed="rId8"/>
                <a:stretch>
                  <a:fillRect l="-3750" r="-2500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24967" y="3898862"/>
            <a:ext cx="717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 – 1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12067" y="4336701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4921" y="4336701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484079" y="4336701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831267" y="4185963"/>
            <a:ext cx="5659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861539" y="449825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312823" y="4330776"/>
            <a:ext cx="28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2480350" y="4300120"/>
                <a:ext cx="976517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+ 1)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0350" y="4300120"/>
                <a:ext cx="976517" cy="361766"/>
              </a:xfrm>
              <a:prstGeom prst="rect">
                <a:avLst/>
              </a:prstGeom>
              <a:blipFill rotWithShape="1">
                <a:blip r:embed="rId9"/>
                <a:stretch>
                  <a:fillRect l="-3750" r="-2500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932867" y="4488432"/>
            <a:ext cx="341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987800" y="258921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292600" y="2589215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631758" y="2589215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925606" y="2589215"/>
            <a:ext cx="524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0.8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5297829" y="2565400"/>
                <a:ext cx="976517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+ 1)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7829" y="2565400"/>
                <a:ext cx="976517" cy="361766"/>
              </a:xfrm>
              <a:prstGeom prst="rect">
                <a:avLst/>
              </a:prstGeom>
              <a:blipFill rotWithShape="1">
                <a:blip r:embed="rId10"/>
                <a:stretch>
                  <a:fillRect l="-3125" r="-3125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984128" y="4134695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321939" y="4134695"/>
            <a:ext cx="381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Height of the pedestal is 2.184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67539" y="1834666"/>
            <a:ext cx="0" cy="301752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984785" y="2975149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4289039" y="2975149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628197" y="2975149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922045" y="2975149"/>
            <a:ext cx="524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0.8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356385" y="2975149"/>
            <a:ext cx="18639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(1.73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984785" y="32999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289039" y="3299996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628197" y="3299996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922045" y="3299996"/>
            <a:ext cx="524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0.8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356384" y="3299996"/>
            <a:ext cx="800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(2.73)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982756" y="368099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287010" y="3680996"/>
            <a:ext cx="346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626168" y="3680996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920015" y="3680996"/>
            <a:ext cx="1099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2.184 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889785" y="2975149"/>
            <a:ext cx="9319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+ 1)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63797" y="4605813"/>
            <a:ext cx="272581" cy="11114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885548" y="4300120"/>
            <a:ext cx="388524" cy="12830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590675" y="4105275"/>
            <a:ext cx="524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0.8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90569" y="1902827"/>
            <a:ext cx="1253010" cy="499618"/>
            <a:chOff x="5013379" y="5498759"/>
            <a:chExt cx="1253010" cy="499618"/>
          </a:xfrm>
        </p:grpSpPr>
        <p:sp>
          <p:nvSpPr>
            <p:cNvPr id="103" name="Rounded Rectangular Callout 102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6363"/>
                <a:gd name="adj2" fmla="val 10046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TextBox 108"/>
          <p:cNvSpPr txBox="1"/>
          <p:nvPr/>
        </p:nvSpPr>
        <p:spPr>
          <a:xfrm>
            <a:off x="433303" y="505256"/>
            <a:ext cx="6483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statue 1.6m tall, stands on the top of a pedestal.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From a point on the ground, the angle of elevation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the top of the statue is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from the same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point angle of elevation of the top of pedestal is 45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Find the height of pedestal.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06327" y="1733550"/>
            <a:ext cx="58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626882" y="2346424"/>
            <a:ext cx="326064" cy="33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Arc 115"/>
          <p:cNvSpPr/>
          <p:nvPr/>
        </p:nvSpPr>
        <p:spPr>
          <a:xfrm>
            <a:off x="8069293" y="1774543"/>
            <a:ext cx="1170432" cy="1170432"/>
          </a:xfrm>
          <a:prstGeom prst="arc">
            <a:avLst>
              <a:gd name="adj1" fmla="val 10778601"/>
              <a:gd name="adj2" fmla="val 1331289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>
            <a:off x="8260276" y="1977616"/>
            <a:ext cx="768096" cy="768096"/>
          </a:xfrm>
          <a:prstGeom prst="arc">
            <a:avLst>
              <a:gd name="adj1" fmla="val 10778601"/>
              <a:gd name="adj2" fmla="val 12612728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88618" y="2199523"/>
            <a:ext cx="156166" cy="156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ight Triangle 118"/>
          <p:cNvSpPr/>
          <p:nvPr/>
        </p:nvSpPr>
        <p:spPr>
          <a:xfrm>
            <a:off x="6889211" y="733969"/>
            <a:ext cx="1760582" cy="1625406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 flipV="1">
            <a:off x="6873336" y="1323439"/>
            <a:ext cx="1776458" cy="1038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01420" y="220721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585931" y="220289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11411" y="43815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59011" y="11544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8263215" y="1966647"/>
            <a:ext cx="769231" cy="769231"/>
          </a:xfrm>
          <a:prstGeom prst="arc">
            <a:avLst>
              <a:gd name="adj1" fmla="val 10722554"/>
              <a:gd name="adj2" fmla="val 125174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Arc 125"/>
          <p:cNvSpPr/>
          <p:nvPr/>
        </p:nvSpPr>
        <p:spPr>
          <a:xfrm>
            <a:off x="8069293" y="1768608"/>
            <a:ext cx="1171661" cy="1171661"/>
          </a:xfrm>
          <a:prstGeom prst="arc">
            <a:avLst>
              <a:gd name="adj1" fmla="val 10722554"/>
              <a:gd name="adj2" fmla="val 133503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79836" y="2157204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45º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1493" y="1980664"/>
            <a:ext cx="43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60º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56788" y="864870"/>
            <a:ext cx="79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1.6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467378" y="1614904"/>
            <a:ext cx="30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ounded Rectangle 105"/>
              <p:cNvSpPr/>
              <p:nvPr/>
            </p:nvSpPr>
            <p:spPr>
              <a:xfrm>
                <a:off x="2539571" y="704258"/>
                <a:ext cx="2270567" cy="629000"/>
              </a:xfrm>
              <a:prstGeom prst="roundRect">
                <a:avLst/>
              </a:prstGeom>
              <a:solidFill>
                <a:srgbClr val="8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Conjugate of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dirty="0" smtClean="0">
                    <a:latin typeface="Bookman Old Style" panose="02050604050505020204" pitchFamily="18" charset="0"/>
                  </a:rPr>
                  <a:t> – 1) </a:t>
                </a:r>
              </a:p>
              <a:p>
                <a:pPr algn="ctr"/>
                <a:r>
                  <a:rPr lang="en-US" sz="1400" b="1" dirty="0" smtClean="0">
                    <a:latin typeface="Bookman Old Style" panose="02050604050505020204" pitchFamily="18" charset="0"/>
                  </a:rPr>
                  <a:t>is </a:t>
                </a:r>
                <a:r>
                  <a:rPr lang="en-US" sz="1400" b="1" dirty="0">
                    <a:latin typeface="Bookman Old Style" panose="020506040505050202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dirty="0"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 smtClean="0">
                    <a:latin typeface="Bookman Old Style" panose="02050604050505020204" pitchFamily="18" charset="0"/>
                  </a:rPr>
                  <a:t>+ </a:t>
                </a:r>
                <a:r>
                  <a:rPr lang="en-US" sz="1400" b="1" dirty="0">
                    <a:latin typeface="Bookman Old Style" panose="02050604050505020204" pitchFamily="18" charset="0"/>
                  </a:rPr>
                  <a:t>1)</a:t>
                </a:r>
              </a:p>
            </p:txBody>
          </p:sp>
        </mc:Choice>
        <mc:Fallback xmlns=""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71" y="704258"/>
                <a:ext cx="2270567" cy="629000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ounded Rectangle 99"/>
          <p:cNvSpPr/>
          <p:nvPr/>
        </p:nvSpPr>
        <p:spPr>
          <a:xfrm>
            <a:off x="2436665" y="664448"/>
            <a:ext cx="2516848" cy="88222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Now, let us </a:t>
            </a:r>
            <a:r>
              <a:rPr lang="en-US" sz="1400" b="1" dirty="0" err="1" smtClean="0">
                <a:latin typeface="Bookman Old Style" panose="02050604050505020204" pitchFamily="18" charset="0"/>
              </a:rPr>
              <a:t>rationalise</a:t>
            </a:r>
            <a:r>
              <a:rPr lang="en-US" sz="1400" b="1" dirty="0" smtClean="0">
                <a:latin typeface="Bookman Old Style" panose="02050604050505020204" pitchFamily="18" charset="0"/>
              </a:rPr>
              <a:t> the denominator by taking its conjugate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70" grpId="0" animBg="1"/>
      <p:bldP spid="106" grpId="0" animBg="1"/>
      <p:bldP spid="106" grpId="1" animBg="1"/>
      <p:bldP spid="100" grpId="0" animBg="1"/>
      <p:bldP spid="10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10</a:t>
            </a:r>
            <a:br>
              <a:rPr lang="en-US" dirty="0" smtClean="0"/>
            </a:br>
            <a:r>
              <a:rPr lang="en-US" smtClean="0"/>
              <a:t>Solved 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07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r="20245" b="50922"/>
          <a:stretch/>
        </p:blipFill>
        <p:spPr bwMode="auto">
          <a:xfrm>
            <a:off x="0" y="1329490"/>
            <a:ext cx="9235440" cy="366446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928713" y="1056946"/>
            <a:ext cx="297308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27072" y="1051995"/>
            <a:ext cx="1588222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29294" y="803581"/>
            <a:ext cx="8662305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11965" y="564533"/>
            <a:ext cx="6850835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4705" y="316897"/>
            <a:ext cx="7086695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09800" y="1351963"/>
            <a:ext cx="2412660" cy="4420187"/>
            <a:chOff x="-4262726" y="35331"/>
            <a:chExt cx="3771138" cy="6909029"/>
          </a:xfrm>
        </p:grpSpPr>
        <p:pic>
          <p:nvPicPr>
            <p:cNvPr id="3" name="Picture 2" descr="dep_1791764-Palm-tree-isolated-on-white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35119"/>
            <a:stretch>
              <a:fillRect/>
            </a:stretch>
          </p:blipFill>
          <p:spPr>
            <a:xfrm>
              <a:off x="-4262726" y="35331"/>
              <a:ext cx="3771138" cy="349535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-2406650" y="3483610"/>
              <a:ext cx="0" cy="3460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3" descr="C:\Users\Admin\Desktop\R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r="60676" b="58056"/>
          <a:stretch/>
        </p:blipFill>
        <p:spPr bwMode="auto">
          <a:xfrm>
            <a:off x="-1858" y="1339279"/>
            <a:ext cx="3362150" cy="313173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ADMIN\Desktop\Images\mxWFpw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735" y="4484262"/>
            <a:ext cx="9574755" cy="90362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5" descr="C:\Users\ADMIN\Desktop\grass-samples-screenshots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69" y="3852573"/>
            <a:ext cx="3908182" cy="7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dep_1791764-Palm-tree-isolated-on-white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828" t="69855" r="41379"/>
          <a:stretch>
            <a:fillRect/>
          </a:stretch>
        </p:blipFill>
        <p:spPr>
          <a:xfrm>
            <a:off x="3269274" y="3576032"/>
            <a:ext cx="390004" cy="9908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85876" y="1378565"/>
            <a:ext cx="49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B</a:t>
            </a:r>
            <a:endParaRPr lang="en-US" sz="2000" b="1" dirty="0">
              <a:solidFill>
                <a:prstClr val="black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" name="Arc 1026"/>
          <p:cNvSpPr/>
          <p:nvPr/>
        </p:nvSpPr>
        <p:spPr>
          <a:xfrm rot="16200000">
            <a:off x="4912360" y="4083051"/>
            <a:ext cx="777240" cy="777240"/>
          </a:xfrm>
          <a:prstGeom prst="arc">
            <a:avLst>
              <a:gd name="adj1" fmla="val 16154517"/>
              <a:gd name="adj2" fmla="val 1770586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38" name="Group 47"/>
          <p:cNvGrpSpPr/>
          <p:nvPr/>
        </p:nvGrpSpPr>
        <p:grpSpPr>
          <a:xfrm>
            <a:off x="3425018" y="4271524"/>
            <a:ext cx="194597" cy="190608"/>
            <a:chOff x="5217396" y="2743988"/>
            <a:chExt cx="457200" cy="45720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217396" y="2775185"/>
              <a:ext cx="457200" cy="15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 rot="5400000">
              <a:off x="5407126" y="2971795"/>
              <a:ext cx="457201" cy="15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6" name="Straight Connector 25"/>
          <p:cNvCxnSpPr>
            <a:stCxn id="37" idx="0"/>
          </p:cNvCxnSpPr>
          <p:nvPr/>
        </p:nvCxnSpPr>
        <p:spPr>
          <a:xfrm flipH="1" flipV="1">
            <a:off x="3410901" y="3609807"/>
            <a:ext cx="1885256" cy="85928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glow rad="101600">
              <a:srgbClr val="FFC000">
                <a:alpha val="60000"/>
              </a:srgbClr>
            </a:glow>
          </a:effectLst>
        </p:spPr>
      </p:cxnSp>
      <p:sp>
        <p:nvSpPr>
          <p:cNvPr id="35" name="TextBox 34"/>
          <p:cNvSpPr txBox="1"/>
          <p:nvPr/>
        </p:nvSpPr>
        <p:spPr>
          <a:xfrm>
            <a:off x="3084109" y="3269218"/>
            <a:ext cx="49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C</a:t>
            </a:r>
            <a:endParaRPr lang="en-US" b="1" dirty="0">
              <a:solidFill>
                <a:prstClr val="black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pic>
        <p:nvPicPr>
          <p:cNvPr id="161" name="Picture 5" descr="C:\Users\ADMIN\Desktop\grass-samples-screenshots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6" r="64091"/>
          <a:stretch/>
        </p:blipFill>
        <p:spPr bwMode="auto">
          <a:xfrm>
            <a:off x="3192251" y="3852573"/>
            <a:ext cx="431180" cy="7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3414585" y="1511465"/>
            <a:ext cx="0" cy="295935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glow rad="101600">
              <a:srgbClr val="FFC000">
                <a:alpha val="60000"/>
              </a:srgbClr>
            </a:glow>
          </a:effectLst>
        </p:spPr>
      </p:cxnSp>
      <p:sp>
        <p:nvSpPr>
          <p:cNvPr id="28" name="Oval 27"/>
          <p:cNvSpPr/>
          <p:nvPr/>
        </p:nvSpPr>
        <p:spPr>
          <a:xfrm>
            <a:off x="3362150" y="3528673"/>
            <a:ext cx="97501" cy="97501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smtClean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8098" y="4448886"/>
            <a:ext cx="55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A</a:t>
            </a:r>
            <a:endParaRPr lang="en-US" sz="2000" b="1" dirty="0">
              <a:solidFill>
                <a:prstClr val="black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9915" y="4469093"/>
            <a:ext cx="4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D</a:t>
            </a:r>
            <a:endParaRPr lang="en-US" b="1" dirty="0">
              <a:solidFill>
                <a:prstClr val="black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95463" y="4482428"/>
            <a:ext cx="191810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glow rad="101600">
              <a:srgbClr val="FFC000">
                <a:alpha val="60000"/>
              </a:srgbClr>
            </a:glow>
          </a:effectLst>
        </p:spPr>
      </p:cxn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3930655" y="4476256"/>
            <a:ext cx="620987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b="1" i="1" dirty="0">
                <a:solidFill>
                  <a:prstClr val="black"/>
                </a:solidFill>
                <a:latin typeface="Book Antiqua" panose="02040602050305030304" pitchFamily="18" charset="0"/>
              </a:rPr>
              <a:t>m</a:t>
            </a:r>
          </a:p>
        </p:txBody>
      </p:sp>
      <p:pic>
        <p:nvPicPr>
          <p:cNvPr id="42" name="Picture 5" descr="C:\Users\ADMIN\Desktop\grass-samples-screenshots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275" y="3866198"/>
            <a:ext cx="3908182" cy="7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 descr="C:\Users\ADMIN\Desktop\grass-samples-screenshots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3854423"/>
            <a:ext cx="3908182" cy="73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320812" y="316897"/>
            <a:ext cx="701321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3400" y="318893"/>
            <a:ext cx="5562600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096000" y="318893"/>
            <a:ext cx="1295400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11964" y="568469"/>
            <a:ext cx="685083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0" y="25227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tree breaks due to storm and the broken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part bends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so that 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 touches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ground making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 angle 30° with it.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foot of the tree to the point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where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touches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ground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 m.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90800" y="1531672"/>
            <a:ext cx="520915" cy="2937421"/>
            <a:chOff x="5838825" y="1511465"/>
            <a:chExt cx="520915" cy="29374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6000" y="1511465"/>
              <a:ext cx="0" cy="2937421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5838825" y="2820986"/>
              <a:ext cx="520915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?</a:t>
              </a:r>
              <a:endParaRPr lang="en-US" b="1" i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2" name="Group 38"/>
          <p:cNvGrpSpPr/>
          <p:nvPr/>
        </p:nvGrpSpPr>
        <p:grpSpPr>
          <a:xfrm rot="6937287">
            <a:off x="4212606" y="3981869"/>
            <a:ext cx="283815" cy="80155"/>
            <a:chOff x="1219200" y="5867400"/>
            <a:chExt cx="228600" cy="90488"/>
          </a:xfrm>
          <a:effectLst>
            <a:glow rad="101600">
              <a:srgbClr val="FFFF00">
                <a:alpha val="60000"/>
              </a:srgbClr>
            </a:glow>
          </a:effectLst>
        </p:grpSpPr>
        <p:cxnSp>
          <p:nvCxnSpPr>
            <p:cNvPr id="33" name="Straight Connector 32"/>
            <p:cNvCxnSpPr/>
            <p:nvPr/>
          </p:nvCxnSpPr>
          <p:spPr>
            <a:xfrm>
              <a:off x="1219200" y="58674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>
            <a:xfrm>
              <a:off x="1219200" y="59563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grpSp>
        <p:nvGrpSpPr>
          <p:cNvPr id="29" name="Group 37"/>
          <p:cNvGrpSpPr/>
          <p:nvPr/>
        </p:nvGrpSpPr>
        <p:grpSpPr>
          <a:xfrm>
            <a:off x="3290442" y="2704642"/>
            <a:ext cx="243752" cy="79116"/>
            <a:chOff x="1219200" y="5867400"/>
            <a:chExt cx="228600" cy="90488"/>
          </a:xfrm>
          <a:effectLst>
            <a:glow rad="101600">
              <a:srgbClr val="FFFF00">
                <a:alpha val="60000"/>
              </a:srgbClr>
            </a:glow>
          </a:effectLst>
        </p:grpSpPr>
        <p:cxnSp>
          <p:nvCxnSpPr>
            <p:cNvPr id="30" name="Straight Connector 29"/>
            <p:cNvCxnSpPr/>
            <p:nvPr/>
          </p:nvCxnSpPr>
          <p:spPr>
            <a:xfrm>
              <a:off x="1219200" y="58674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>
              <a:off x="1219200" y="5956300"/>
              <a:ext cx="228600" cy="15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 flipH="1">
            <a:off x="1532726" y="3181350"/>
            <a:ext cx="1362874" cy="523220"/>
          </a:xfrm>
          <a:prstGeom prst="wedgeRectCallout">
            <a:avLst>
              <a:gd name="adj1" fmla="val -82751"/>
              <a:gd name="adj2" fmla="val 25254"/>
            </a:avLst>
          </a:prstGeom>
          <a:solidFill>
            <a:srgbClr val="FFA52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Bookman Old Style" pitchFamily="18" charset="0"/>
              </a:rPr>
              <a:t>Point where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Bookman Old Style" pitchFamily="18" charset="0"/>
              </a:rPr>
              <a:t>tree breaks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4398456" y="2128218"/>
            <a:ext cx="1381368" cy="624703"/>
          </a:xfrm>
          <a:prstGeom prst="round2DiagRect">
            <a:avLst/>
          </a:prstGeom>
          <a:solidFill>
            <a:srgbClr val="FFA52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Bookman Old Style" pitchFamily="18" charset="0"/>
              </a:rPr>
              <a:t>Note 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Bookman Old Style" pitchFamily="18" charset="0"/>
              </a:rPr>
              <a:t>BC = CD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000" b="1" dirty="0">
              <a:latin typeface="Bookman Old Style" pitchFamily="18" charset="0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4398456" y="4210858"/>
            <a:ext cx="5038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00000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7" grpId="1" animBg="1"/>
      <p:bldP spid="56" grpId="0" animBg="1"/>
      <p:bldP spid="56" grpId="1" animBg="1"/>
      <p:bldP spid="51" grpId="0" animBg="1"/>
      <p:bldP spid="51" grpId="1" animBg="1"/>
      <p:bldP spid="50" grpId="0" animBg="1"/>
      <p:bldP spid="50" grpId="1" animBg="1"/>
      <p:bldP spid="46" grpId="0"/>
      <p:bldP spid="5" grpId="0" animBg="1"/>
      <p:bldP spid="35" grpId="0"/>
      <p:bldP spid="28" grpId="0" animBg="1"/>
      <p:bldP spid="36" grpId="0"/>
      <p:bldP spid="37" grpId="0"/>
      <p:bldP spid="4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160" grpId="0" uiExpand="1" build="p"/>
      <p:bldP spid="48" grpId="0" animBg="1"/>
      <p:bldP spid="48" grpId="1" animBg="1"/>
      <p:bldP spid="63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36983" y="374648"/>
            <a:ext cx="650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tree breaks due to storm and the broken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part b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ends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so that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 touches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ground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making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 angle 30° with it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foot of the tree to the point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where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touches the ground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 m.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4844499" y="3459280"/>
            <a:ext cx="397595" cy="2526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ight Triangle 1"/>
          <p:cNvSpPr/>
          <p:nvPr/>
        </p:nvSpPr>
        <p:spPr>
          <a:xfrm>
            <a:off x="6783560" y="1848240"/>
            <a:ext cx="1161810" cy="72458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 rot="19009">
            <a:off x="7665365" y="2268404"/>
            <a:ext cx="612648" cy="612648"/>
          </a:xfrm>
          <a:prstGeom prst="arc">
            <a:avLst>
              <a:gd name="adj1" fmla="val 10728718"/>
              <a:gd name="adj2" fmla="val 1263143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88" name="Arc 187"/>
          <p:cNvSpPr/>
          <p:nvPr/>
        </p:nvSpPr>
        <p:spPr>
          <a:xfrm rot="19009">
            <a:off x="7664056" y="2276381"/>
            <a:ext cx="612648" cy="612648"/>
          </a:xfrm>
          <a:prstGeom prst="arc">
            <a:avLst>
              <a:gd name="adj1" fmla="val 10728718"/>
              <a:gd name="adj2" fmla="val 1263143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6243002" y="545897"/>
            <a:ext cx="520915" cy="2036584"/>
            <a:chOff x="5838825" y="2025809"/>
            <a:chExt cx="520915" cy="2036584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6096000" y="2025809"/>
              <a:ext cx="0" cy="2036584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25"/>
            <p:cNvSpPr txBox="1">
              <a:spLocks noChangeArrowheads="1"/>
            </p:cNvSpPr>
            <p:nvPr/>
          </p:nvSpPr>
          <p:spPr bwMode="auto">
            <a:xfrm>
              <a:off x="5838825" y="2856633"/>
              <a:ext cx="520915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?</a:t>
              </a:r>
              <a:endParaRPr lang="en-US" b="1" i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4836879" y="3206667"/>
            <a:ext cx="397595" cy="2526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027512" y="2650105"/>
            <a:ext cx="511737" cy="2526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2127715" y="3413161"/>
            <a:ext cx="397595" cy="25261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808" y="1848845"/>
            <a:ext cx="518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 represents the height of the tree which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breaks at point C.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ight Triangle 55"/>
          <p:cNvSpPr/>
          <p:nvPr/>
        </p:nvSpPr>
        <p:spPr>
          <a:xfrm>
            <a:off x="6776897" y="1843098"/>
            <a:ext cx="1165490" cy="73163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773058" y="530889"/>
            <a:ext cx="1985" cy="1327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68654" y="285750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99221" y="2437192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90028" y="2425158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06742" y="1704976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69" name="Arc 1026"/>
          <p:cNvSpPr/>
          <p:nvPr/>
        </p:nvSpPr>
        <p:spPr>
          <a:xfrm rot="16200000">
            <a:off x="7662578" y="2266792"/>
            <a:ext cx="615950" cy="615950"/>
          </a:xfrm>
          <a:prstGeom prst="arc">
            <a:avLst>
              <a:gd name="adj1" fmla="val 16152908"/>
              <a:gd name="adj2" fmla="val 1808684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99778" y="2597431"/>
            <a:ext cx="64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44917" y="2279453"/>
            <a:ext cx="4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76245" y="2436343"/>
            <a:ext cx="152400" cy="136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674887" y="1253043"/>
            <a:ext cx="198294" cy="57150"/>
            <a:chOff x="7979049" y="1504950"/>
            <a:chExt cx="198294" cy="5715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979049" y="150495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979049" y="156210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18303693">
            <a:off x="7278065" y="2184512"/>
            <a:ext cx="165576" cy="46620"/>
            <a:chOff x="7979049" y="1504950"/>
            <a:chExt cx="198294" cy="5715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7979049" y="150495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79049" y="156210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0525" y="1855195"/>
            <a:ext cx="64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41808" y="2329441"/>
            <a:ext cx="4750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 represents the length of broken part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2757" y="2593363"/>
            <a:ext cx="531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 represents the length of unbroken part.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98567" y="3245737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49812" y="2839445"/>
            <a:ext cx="1764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CAD,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9814" y="3245737"/>
            <a:ext cx="10140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tan 30º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10873" y="3245737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88796" y="3118845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2139242" y="340296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088796" y="3369109"/>
            <a:ext cx="4732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65241" y="3703045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211754" y="398716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824955" y="3836389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450331" y="3703045"/>
            <a:ext cx="373776" cy="585790"/>
            <a:chOff x="929640" y="2957512"/>
            <a:chExt cx="373776" cy="585790"/>
          </a:xfrm>
        </p:grpSpPr>
        <p:grpSp>
          <p:nvGrpSpPr>
            <p:cNvPr id="104" name="Group 103"/>
            <p:cNvGrpSpPr/>
            <p:nvPr/>
          </p:nvGrpSpPr>
          <p:grpSpPr>
            <a:xfrm>
              <a:off x="968065" y="3235525"/>
              <a:ext cx="335349" cy="307777"/>
              <a:chOff x="985699" y="3576636"/>
              <a:chExt cx="335349" cy="30777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929640" y="323612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992112" y="2957512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46512" y="3800678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222146" y="3944241"/>
            <a:ext cx="3161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6533" y="4344340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13241" y="4344340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40229" y="4223745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214432" y="450592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827633" y="4344340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233879" y="4525479"/>
            <a:ext cx="328999" cy="307777"/>
            <a:chOff x="1913177" y="4588580"/>
            <a:chExt cx="328999" cy="307777"/>
          </a:xfrm>
        </p:grpSpPr>
        <p:sp>
          <p:nvSpPr>
            <p:cNvPr id="117" name="Rectangle 116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3704855" y="3292181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56100" y="2898589"/>
            <a:ext cx="1764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CAD,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56102" y="3292181"/>
            <a:ext cx="10140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cos 30º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517161" y="3292181"/>
            <a:ext cx="3282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795084" y="3165289"/>
            <a:ext cx="4732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4845530" y="3449405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795084" y="3415553"/>
            <a:ext cx="4780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928679" y="3708214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918042" y="3992330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31243" y="3841558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156619" y="3712490"/>
            <a:ext cx="393156" cy="570402"/>
            <a:chOff x="929640" y="2957025"/>
            <a:chExt cx="393156" cy="570402"/>
          </a:xfrm>
        </p:grpSpPr>
        <p:grpSp>
          <p:nvGrpSpPr>
            <p:cNvPr id="131" name="Group 130"/>
            <p:cNvGrpSpPr/>
            <p:nvPr/>
          </p:nvGrpSpPr>
          <p:grpSpPr>
            <a:xfrm>
              <a:off x="987447" y="2957025"/>
              <a:ext cx="335349" cy="307777"/>
              <a:chOff x="1005081" y="3298136"/>
              <a:chExt cx="335349" cy="307777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037142" y="32981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1005081" y="33514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929640" y="323612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954012" y="3204262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3352800" y="3810610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864100" y="3949410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352821" y="4248150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119529" y="4248150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800600" y="4252065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533921" y="4248150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904788" y="4266912"/>
            <a:ext cx="328999" cy="307777"/>
            <a:chOff x="1913177" y="4588580"/>
            <a:chExt cx="328999" cy="307777"/>
          </a:xfrm>
        </p:grpSpPr>
        <p:sp>
          <p:nvSpPr>
            <p:cNvPr id="147" name="Rectangle 146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3352800" y="4653164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19718" y="4653164"/>
            <a:ext cx="4651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534110" y="4653164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19860" y="4524705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844709" y="480688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864156" y="4826439"/>
            <a:ext cx="328999" cy="307777"/>
            <a:chOff x="1913177" y="4588580"/>
            <a:chExt cx="328999" cy="307777"/>
          </a:xfrm>
        </p:grpSpPr>
        <p:sp>
          <p:nvSpPr>
            <p:cNvPr id="155" name="Rectangle 154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091283" y="2941045"/>
            <a:ext cx="0" cy="211613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6769371" y="2579672"/>
            <a:ext cx="1193242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 flipH="1">
            <a:off x="5761670" y="1741122"/>
            <a:ext cx="821059" cy="400110"/>
          </a:xfrm>
          <a:prstGeom prst="wedgeRectCallout">
            <a:avLst>
              <a:gd name="adj1" fmla="val -70341"/>
              <a:gd name="adj2" fmla="val 93155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176" name="TextBox 175"/>
          <p:cNvSpPr txBox="1"/>
          <p:nvPr/>
        </p:nvSpPr>
        <p:spPr>
          <a:xfrm>
            <a:off x="7322721" y="2859924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177" name="Rounded Rectangle 176"/>
          <p:cNvSpPr/>
          <p:nvPr/>
        </p:nvSpPr>
        <p:spPr>
          <a:xfrm>
            <a:off x="2388074" y="829070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</a:t>
            </a:r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6777041" y="1843145"/>
            <a:ext cx="0" cy="74066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2160220" y="401350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60712" y="465141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258578" y="739970"/>
            <a:ext cx="1934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50958" y="1021959"/>
            <a:ext cx="1941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37103" y="739970"/>
            <a:ext cx="4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029483" y="1021959"/>
            <a:ext cx="5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864840" y="490816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869650" y="583196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981695" y="1028194"/>
            <a:ext cx="8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6776897" y="1843098"/>
            <a:ext cx="1168665" cy="73163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 flipH="1">
            <a:off x="6054857" y="2872624"/>
            <a:ext cx="1082348" cy="246221"/>
          </a:xfrm>
          <a:prstGeom prst="wedgeRectCallout">
            <a:avLst>
              <a:gd name="adj1" fmla="val -27319"/>
              <a:gd name="adj2" fmla="val -163021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191" name="TextBox 190"/>
          <p:cNvSpPr txBox="1"/>
          <p:nvPr/>
        </p:nvSpPr>
        <p:spPr>
          <a:xfrm>
            <a:off x="7174598" y="1694956"/>
            <a:ext cx="978153" cy="246221"/>
          </a:xfrm>
          <a:prstGeom prst="wedgeRectCallout">
            <a:avLst>
              <a:gd name="adj1" fmla="val -45894"/>
              <a:gd name="adj2" fmla="val 129026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Hypotenuse</a:t>
            </a:r>
            <a:endParaRPr lang="en-IN" dirty="0"/>
          </a:p>
        </p:txBody>
      </p:sp>
      <p:sp>
        <p:nvSpPr>
          <p:cNvPr id="192" name="Rounded Rectangle 191"/>
          <p:cNvSpPr/>
          <p:nvPr/>
        </p:nvSpPr>
        <p:spPr>
          <a:xfrm>
            <a:off x="2643141" y="624774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</a:t>
            </a:r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777939" y="2579672"/>
            <a:ext cx="117236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2090021" y="484500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190513" y="548291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ADC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188379" y="823120"/>
            <a:ext cx="1934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180759" y="1105109"/>
            <a:ext cx="177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Hypotenuse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966904" y="823120"/>
            <a:ext cx="4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07465" y="110510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5" name="Rounded Rectangular Callout 204"/>
          <p:cNvSpPr/>
          <p:nvPr/>
        </p:nvSpPr>
        <p:spPr>
          <a:xfrm>
            <a:off x="1202835" y="2295185"/>
            <a:ext cx="1740041" cy="700750"/>
          </a:xfrm>
          <a:prstGeom prst="wedgeRoundRectCallout">
            <a:avLst>
              <a:gd name="adj1" fmla="val -44809"/>
              <a:gd name="adj2" fmla="val 9472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343123" y="24572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45849" y="243601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2301455" y="2354452"/>
            <a:ext cx="532646" cy="589234"/>
            <a:chOff x="8347034" y="-1387456"/>
            <a:chExt cx="532646" cy="589234"/>
          </a:xfrm>
        </p:grpSpPr>
        <p:sp>
          <p:nvSpPr>
            <p:cNvPr id="209" name="Rectangle 208"/>
            <p:cNvSpPr/>
            <p:nvPr/>
          </p:nvSpPr>
          <p:spPr>
            <a:xfrm>
              <a:off x="8485440" y="-1387456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mic Sans MS" panose="030F0702030302020204" pitchFamily="66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2" name="Rounded Rectangular Callout 211"/>
          <p:cNvSpPr/>
          <p:nvPr/>
        </p:nvSpPr>
        <p:spPr>
          <a:xfrm>
            <a:off x="3813941" y="2317620"/>
            <a:ext cx="1740041" cy="700750"/>
          </a:xfrm>
          <a:prstGeom prst="wedgeRoundRectCallout">
            <a:avLst>
              <a:gd name="adj1" fmla="val -44809"/>
              <a:gd name="adj2" fmla="val 9472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954229" y="253565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cos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040124" y="250133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?</a:t>
            </a:r>
            <a:endParaRPr lang="en-IN" sz="2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4966651" y="2370053"/>
            <a:ext cx="532646" cy="638000"/>
            <a:chOff x="8359734" y="-1457789"/>
            <a:chExt cx="532646" cy="638000"/>
          </a:xfrm>
        </p:grpSpPr>
        <p:sp>
          <p:nvSpPr>
            <p:cNvPr id="216" name="Rectangle 215"/>
            <p:cNvSpPr/>
            <p:nvPr/>
          </p:nvSpPr>
          <p:spPr>
            <a:xfrm>
              <a:off x="8490756" y="-1158343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mic Sans MS" panose="030F0702030302020204" pitchFamily="66" charset="0"/>
                  <a:sym typeface="Symbol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8359734" y="-1457789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734" y="-1457789"/>
                  <a:ext cx="532646" cy="36760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1" name="Straight Connector 160"/>
          <p:cNvCxnSpPr/>
          <p:nvPr/>
        </p:nvCxnSpPr>
        <p:spPr>
          <a:xfrm>
            <a:off x="6774034" y="532055"/>
            <a:ext cx="0" cy="204126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774247" y="544572"/>
            <a:ext cx="0" cy="131673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2249277" y="638989"/>
            <a:ext cx="2499077" cy="75863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AB is made up of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AC and BC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036365" y="928358"/>
            <a:ext cx="1552089" cy="348987"/>
          </a:xfrm>
          <a:prstGeom prst="roundRect">
            <a:avLst/>
          </a:prstGeom>
          <a:solidFill>
            <a:srgbClr val="FFA521"/>
          </a:solidFill>
          <a:ln w="127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586158" y="972993"/>
            <a:ext cx="389760" cy="25261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10" y="584454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ounded Rectangle 170"/>
          <p:cNvSpPr/>
          <p:nvPr/>
        </p:nvSpPr>
        <p:spPr>
          <a:xfrm>
            <a:off x="8150645" y="968232"/>
            <a:ext cx="389760" cy="25261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993113" y="926322"/>
            <a:ext cx="1604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Bookman Old Style" pitchFamily="18" charset="0"/>
              </a:rPr>
              <a:t>AB = AC + BC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2326512" y="780162"/>
            <a:ext cx="2116206" cy="75863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We know that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BC = CD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487322" y="820642"/>
            <a:ext cx="2179230" cy="64697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US" sz="16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CAD</a:t>
            </a:r>
          </a:p>
        </p:txBody>
      </p:sp>
      <p:pic>
        <p:nvPicPr>
          <p:cNvPr id="219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26" y="522289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ounded Rectangular Callout 166"/>
          <p:cNvSpPr/>
          <p:nvPr/>
        </p:nvSpPr>
        <p:spPr>
          <a:xfrm>
            <a:off x="5427463" y="3260422"/>
            <a:ext cx="1079279" cy="378128"/>
          </a:xfrm>
          <a:prstGeom prst="wedgeRoundRectCallout">
            <a:avLst>
              <a:gd name="adj1" fmla="val -71295"/>
              <a:gd name="adj2" fmla="val 38719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CD = BC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777041" y="522129"/>
            <a:ext cx="0" cy="206168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774035" y="539059"/>
            <a:ext cx="0" cy="131808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776617" y="1846068"/>
            <a:ext cx="0" cy="73763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1924097" y="547972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928907" y="640352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Adjacent side and Hypotenuse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036495" y="1044863"/>
            <a:ext cx="90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‘cos’</a:t>
            </a:r>
            <a:endParaRPr lang="en-IN" sz="2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2211326" y="745882"/>
            <a:ext cx="2659074" cy="75863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Now let us find CD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2446838" y="780162"/>
            <a:ext cx="1716287" cy="55175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AB</a:t>
            </a:r>
          </a:p>
        </p:txBody>
      </p:sp>
    </p:spTree>
    <p:extLst>
      <p:ext uri="{BB962C8B-B14F-4D97-AF65-F5344CB8AC3E}">
        <p14:creationId xmlns:p14="http://schemas.microsoft.com/office/powerpoint/2010/main" val="37776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0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6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10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4" dur="4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5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4" grpId="1" animBg="1"/>
      <p:bldP spid="2" grpId="0" animBg="1"/>
      <p:bldP spid="173" grpId="0" animBg="1"/>
      <p:bldP spid="173" grpId="1" animBg="1"/>
      <p:bldP spid="173" grpId="2" animBg="1"/>
      <p:bldP spid="188" grpId="0" animBg="1"/>
      <p:bldP spid="188" grpId="1" animBg="1"/>
      <p:bldP spid="145" grpId="0" animBg="1"/>
      <p:bldP spid="145" grpId="1" animBg="1"/>
      <p:bldP spid="144" grpId="0" animBg="1"/>
      <p:bldP spid="144" grpId="1" animBg="1"/>
      <p:bldP spid="144" grpId="2" animBg="1"/>
      <p:bldP spid="144" grpId="3" animBg="1"/>
      <p:bldP spid="141" grpId="0" animBg="1"/>
      <p:bldP spid="141" grpId="1" animBg="1"/>
      <p:bldP spid="93" grpId="0" animBg="1"/>
      <p:bldP spid="93" grpId="1" animBg="1"/>
      <p:bldP spid="97" grpId="0"/>
      <p:bldP spid="99" grpId="0"/>
      <p:bldP spid="100" grpId="0"/>
      <p:bldP spid="102" grpId="0"/>
      <p:bldP spid="109" grpId="0"/>
      <p:bldP spid="110" grpId="0"/>
      <p:bldP spid="111" grpId="0"/>
      <p:bldP spid="112" grpId="0"/>
      <p:bldP spid="113" grpId="0"/>
      <p:bldP spid="115" grpId="0"/>
      <p:bldP spid="120" grpId="0" animBg="1"/>
      <p:bldP spid="120" grpId="1" animBg="1"/>
      <p:bldP spid="124" grpId="0"/>
      <p:bldP spid="126" grpId="0"/>
      <p:bldP spid="127" grpId="0"/>
      <p:bldP spid="129" grpId="0"/>
      <p:bldP spid="136" grpId="0"/>
      <p:bldP spid="137" grpId="0"/>
      <p:bldP spid="138" grpId="0"/>
      <p:bldP spid="139" grpId="0"/>
      <p:bldP spid="140" grpId="0"/>
      <p:bldP spid="142" grpId="0"/>
      <p:bldP spid="149" grpId="0"/>
      <p:bldP spid="150" grpId="0"/>
      <p:bldP spid="151" grpId="0"/>
      <p:bldP spid="152" grpId="0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9" grpId="0" animBg="1"/>
      <p:bldP spid="179" grpId="1" animBg="1"/>
      <p:bldP spid="180" grpId="0" build="allAtOnce"/>
      <p:bldP spid="181" grpId="0" build="allAtOnce"/>
      <p:bldP spid="182" grpId="0" build="allAtOnce"/>
      <p:bldP spid="183" grpId="0" build="allAtOnce"/>
      <p:bldP spid="184" grpId="0" build="allAtOnce"/>
      <p:bldP spid="185" grpId="0" animBg="1"/>
      <p:bldP spid="185" grpId="1" animBg="1"/>
      <p:bldP spid="186" grpId="0"/>
      <p:bldP spid="186" grpId="1"/>
      <p:bldP spid="187" grpId="0"/>
      <p:bldP spid="187" grpId="1"/>
      <p:bldP spid="187" grpId="2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4" grpId="0" animBg="1"/>
      <p:bldP spid="194" grpId="1" animBg="1"/>
      <p:bldP spid="195" grpId="0" build="allAtOnce"/>
      <p:bldP spid="196" grpId="0" build="allAtOnce"/>
      <p:bldP spid="197" grpId="0" build="allAtOnce"/>
      <p:bldP spid="198" grpId="0" build="allAtOnce"/>
      <p:bldP spid="199" grpId="0" build="allAtOnce"/>
      <p:bldP spid="205" grpId="0" animBg="1"/>
      <p:bldP spid="205" grpId="1" animBg="1"/>
      <p:bldP spid="206" grpId="0"/>
      <p:bldP spid="206" grpId="1"/>
      <p:bldP spid="207" grpId="0"/>
      <p:bldP spid="207" grpId="1"/>
      <p:bldP spid="212" grpId="0" animBg="1"/>
      <p:bldP spid="212" grpId="1" animBg="1"/>
      <p:bldP spid="213" grpId="0"/>
      <p:bldP spid="213" grpId="1"/>
      <p:bldP spid="214" grpId="0"/>
      <p:bldP spid="214" grpId="1"/>
      <p:bldP spid="163" grpId="0" animBg="1"/>
      <p:bldP spid="163" grpId="1" animBg="1"/>
      <p:bldP spid="165" grpId="0" animBg="1"/>
      <p:bldP spid="169" grpId="0" animBg="1"/>
      <p:bldP spid="169" grpId="1" animBg="1"/>
      <p:bldP spid="171" grpId="0" animBg="1"/>
      <p:bldP spid="171" grpId="1" animBg="1"/>
      <p:bldP spid="172" grpId="0" animBg="1"/>
      <p:bldP spid="172" grpId="1" animBg="1"/>
      <p:bldP spid="204" grpId="0" animBg="1"/>
      <p:bldP spid="204" grpId="1" animBg="1"/>
      <p:bldP spid="167" grpId="0" animBg="1"/>
      <p:bldP spid="167" grpId="1" animBg="1"/>
      <p:bldP spid="200" grpId="0" animBg="1"/>
      <p:bldP spid="200" grpId="1" animBg="1"/>
      <p:bldP spid="201" grpId="0"/>
      <p:bldP spid="201" grpId="1"/>
      <p:bldP spid="202" grpId="0"/>
      <p:bldP spid="202" grpId="1"/>
      <p:bldP spid="202" grpId="2"/>
      <p:bldP spid="203" grpId="0" animBg="1"/>
      <p:bldP spid="203" grpId="1" animBg="1"/>
      <p:bldP spid="220" grpId="0" animBg="1"/>
      <p:bldP spid="2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436983" y="374648"/>
            <a:ext cx="650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tree breaks due to storm and the broken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part b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ends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so that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top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 touches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ground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making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an angle 30° with it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distance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between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foot of the tree to the point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where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touches the ground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8 m.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height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tree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0525" y="1855195"/>
            <a:ext cx="642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175457" y="3107170"/>
            <a:ext cx="401057" cy="31270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165600" y="4325145"/>
            <a:ext cx="3314154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3702" y="2201859"/>
            <a:ext cx="1375293" cy="11938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865469" y="2823251"/>
            <a:ext cx="1229497" cy="5357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248863" y="2257913"/>
            <a:ext cx="389927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865469" y="2232813"/>
            <a:ext cx="1229497" cy="5357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2691061" y="2252336"/>
            <a:ext cx="389927" cy="2643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2221346"/>
            <a:ext cx="169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Height of tree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11853" y="2221346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42371" y="2219778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0377" y="2223350"/>
            <a:ext cx="685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08860" y="2680398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51853" y="2566989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726056" y="2849166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745503" y="2868723"/>
            <a:ext cx="328999" cy="307777"/>
            <a:chOff x="1913177" y="4588580"/>
            <a:chExt cx="328999" cy="307777"/>
          </a:xfrm>
        </p:grpSpPr>
        <p:sp>
          <p:nvSpPr>
            <p:cNvPr id="42" name="Rectangle 41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087692" y="2670868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49200" y="2562225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374049" y="284440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393496" y="2863959"/>
            <a:ext cx="328999" cy="307777"/>
            <a:chOff x="1913177" y="4588580"/>
            <a:chExt cx="328999" cy="307777"/>
          </a:xfrm>
        </p:grpSpPr>
        <p:sp>
          <p:nvSpPr>
            <p:cNvPr id="48" name="Rectangle 47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09815" y="3294848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76526" y="3181439"/>
            <a:ext cx="811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 + 16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693596" y="3463616"/>
            <a:ext cx="731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880845" y="3483173"/>
            <a:ext cx="328999" cy="307777"/>
            <a:chOff x="1913177" y="4588580"/>
            <a:chExt cx="328999" cy="307777"/>
          </a:xfrm>
        </p:grpSpPr>
        <p:sp>
          <p:nvSpPr>
            <p:cNvPr id="54" name="Rectangle 53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309815" y="3894923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95578" y="3781514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727011" y="406369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746458" y="4083248"/>
            <a:ext cx="328999" cy="307777"/>
            <a:chOff x="1913177" y="4588580"/>
            <a:chExt cx="328999" cy="307777"/>
          </a:xfrm>
        </p:grpSpPr>
        <p:sp>
          <p:nvSpPr>
            <p:cNvPr id="60" name="Rectangle 59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11400" y="4495287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97163" y="4381878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728596" y="4664055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748043" y="4683612"/>
            <a:ext cx="328999" cy="307777"/>
            <a:chOff x="1913177" y="4588580"/>
            <a:chExt cx="328999" cy="307777"/>
          </a:xfrm>
        </p:grpSpPr>
        <p:sp>
          <p:nvSpPr>
            <p:cNvPr id="66" name="Rectangle 65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92771" y="4481913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416193" y="4663966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435640" y="4683523"/>
            <a:ext cx="328999" cy="307777"/>
            <a:chOff x="1913177" y="4588580"/>
            <a:chExt cx="328999" cy="307777"/>
          </a:xfrm>
        </p:grpSpPr>
        <p:sp>
          <p:nvSpPr>
            <p:cNvPr id="72" name="Rectangle 71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67785" y="4381500"/>
            <a:ext cx="328999" cy="307777"/>
            <a:chOff x="1913177" y="4588580"/>
            <a:chExt cx="328999" cy="307777"/>
          </a:xfrm>
        </p:grpSpPr>
        <p:sp>
          <p:nvSpPr>
            <p:cNvPr id="75" name="Rectangle 74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038600" y="2215515"/>
            <a:ext cx="0" cy="265176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85659" y="2553075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71422" y="2439666"/>
            <a:ext cx="4379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999655" y="2721843"/>
            <a:ext cx="6464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165103" y="268498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331481" y="2443079"/>
            <a:ext cx="328999" cy="307777"/>
            <a:chOff x="1913177" y="4588580"/>
            <a:chExt cx="328999" cy="307777"/>
          </a:xfrm>
        </p:grpSpPr>
        <p:sp>
          <p:nvSpPr>
            <p:cNvPr id="86" name="Rectangle 85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584154" y="3112047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969917" y="3119742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226703" y="3127436"/>
            <a:ext cx="328999" cy="307777"/>
            <a:chOff x="1913177" y="4588580"/>
            <a:chExt cx="328999" cy="307777"/>
          </a:xfrm>
        </p:grpSpPr>
        <p:sp>
          <p:nvSpPr>
            <p:cNvPr id="91" name="Rectangle 90"/>
            <p:cNvSpPr/>
            <p:nvPr/>
          </p:nvSpPr>
          <p:spPr>
            <a:xfrm>
              <a:off x="1938888" y="458858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913177" y="4629150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65600" y="4324350"/>
            <a:ext cx="331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Height of the tree is 13.84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1829" y="2190750"/>
            <a:ext cx="1166951" cy="609511"/>
            <a:chOff x="4670127" y="1311899"/>
            <a:chExt cx="1166951" cy="609511"/>
          </a:xfrm>
        </p:grpSpPr>
        <p:sp>
          <p:nvSpPr>
            <p:cNvPr id="102" name="Rectangle 101"/>
            <p:cNvSpPr/>
            <p:nvPr/>
          </p:nvSpPr>
          <p:spPr>
            <a:xfrm>
              <a:off x="4670127" y="1432494"/>
              <a:ext cx="46519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497115" y="1311899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8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5471318" y="1594076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084519" y="1432494"/>
              <a:ext cx="30008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490765" y="1613633"/>
              <a:ext cx="328999" cy="307777"/>
              <a:chOff x="1913177" y="4588580"/>
              <a:chExt cx="328999" cy="307777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938888" y="4588580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1913177" y="4629150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895242" y="2796462"/>
            <a:ext cx="1138082" cy="609511"/>
            <a:chOff x="4673540" y="1917611"/>
            <a:chExt cx="1138082" cy="609511"/>
          </a:xfrm>
        </p:grpSpPr>
        <p:sp>
          <p:nvSpPr>
            <p:cNvPr id="125" name="Rectangle 124"/>
            <p:cNvSpPr/>
            <p:nvPr/>
          </p:nvSpPr>
          <p:spPr>
            <a:xfrm>
              <a:off x="4673540" y="2046070"/>
              <a:ext cx="46519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87932" y="2046070"/>
              <a:ext cx="30008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73682" y="1917611"/>
              <a:ext cx="4379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16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5398531" y="2199788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5417978" y="2219345"/>
              <a:ext cx="328999" cy="307777"/>
              <a:chOff x="1913177" y="4588580"/>
              <a:chExt cx="328999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938888" y="4588580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1913177" y="4629150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7" name="Straight Connector 6"/>
          <p:cNvCxnSpPr/>
          <p:nvPr/>
        </p:nvCxnSpPr>
        <p:spPr>
          <a:xfrm rot="180000" flipH="1">
            <a:off x="5225316" y="2795495"/>
            <a:ext cx="194725" cy="819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80000" flipH="1">
            <a:off x="5041847" y="2535199"/>
            <a:ext cx="262458" cy="128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949278" y="22686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584154" y="3493047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969917" y="3500742"/>
            <a:ext cx="3113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170044" y="3500742"/>
            <a:ext cx="7521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(1.73)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84154" y="3903184"/>
            <a:ext cx="30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946102" y="3910879"/>
            <a:ext cx="10070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13.84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700099" y="2501047"/>
            <a:ext cx="1253010" cy="499618"/>
            <a:chOff x="5013379" y="5498759"/>
            <a:chExt cx="1253010" cy="499618"/>
          </a:xfrm>
        </p:grpSpPr>
        <p:sp>
          <p:nvSpPr>
            <p:cNvPr id="150" name="Rounded Rectangular Callout 149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1498"/>
                <a:gd name="adj2" fmla="val 71484"/>
                <a:gd name="adj3" fmla="val 16667"/>
              </a:avLst>
            </a:prstGeom>
            <a:solidFill>
              <a:srgbClr val="800000"/>
            </a:solidFill>
            <a:ln w="12700"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prstClr val="white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52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ight Triangle 151"/>
          <p:cNvSpPr/>
          <p:nvPr/>
        </p:nvSpPr>
        <p:spPr>
          <a:xfrm>
            <a:off x="6776897" y="1843098"/>
            <a:ext cx="1165490" cy="73163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773058" y="530889"/>
            <a:ext cx="1985" cy="1327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568654" y="285750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499221" y="2437192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890028" y="2425158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506742" y="1704976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144917" y="2279453"/>
            <a:ext cx="4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30º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6776245" y="2436343"/>
            <a:ext cx="152400" cy="136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6674887" y="1253043"/>
            <a:ext cx="198294" cy="57150"/>
            <a:chOff x="7979049" y="1504950"/>
            <a:chExt cx="198294" cy="57150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7979049" y="150495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979049" y="156210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 rot="18303693">
            <a:off x="7278065" y="2184512"/>
            <a:ext cx="165576" cy="46620"/>
            <a:chOff x="7979049" y="1504950"/>
            <a:chExt cx="198294" cy="5715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7979049" y="150495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979049" y="156210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rc 176"/>
          <p:cNvSpPr/>
          <p:nvPr/>
        </p:nvSpPr>
        <p:spPr>
          <a:xfrm rot="19009">
            <a:off x="7665365" y="2268404"/>
            <a:ext cx="612648" cy="612648"/>
          </a:xfrm>
          <a:prstGeom prst="arc">
            <a:avLst>
              <a:gd name="adj1" fmla="val 10728718"/>
              <a:gd name="adj2" fmla="val 1263143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78" name="Arc 177"/>
          <p:cNvSpPr/>
          <p:nvPr/>
        </p:nvSpPr>
        <p:spPr>
          <a:xfrm rot="19009">
            <a:off x="7664056" y="2276381"/>
            <a:ext cx="612648" cy="612648"/>
          </a:xfrm>
          <a:prstGeom prst="arc">
            <a:avLst>
              <a:gd name="adj1" fmla="val 10728718"/>
              <a:gd name="adj2" fmla="val 1263143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81" name="Arc 1026"/>
          <p:cNvSpPr/>
          <p:nvPr/>
        </p:nvSpPr>
        <p:spPr>
          <a:xfrm rot="16200000">
            <a:off x="7662578" y="2266792"/>
            <a:ext cx="615950" cy="615950"/>
          </a:xfrm>
          <a:prstGeom prst="arc">
            <a:avLst>
              <a:gd name="adj1" fmla="val 16152908"/>
              <a:gd name="adj2" fmla="val 18086846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999778" y="2597431"/>
            <a:ext cx="64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776245" y="2436343"/>
            <a:ext cx="152400" cy="1364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 rot="18303693">
            <a:off x="7278065" y="2184512"/>
            <a:ext cx="165576" cy="46620"/>
            <a:chOff x="7979049" y="1504950"/>
            <a:chExt cx="198294" cy="57150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7979049" y="150495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79049" y="1562100"/>
              <a:ext cx="198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ounded Rectangle 140"/>
          <p:cNvSpPr/>
          <p:nvPr/>
        </p:nvSpPr>
        <p:spPr>
          <a:xfrm>
            <a:off x="2663961" y="779950"/>
            <a:ext cx="1898067" cy="74939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Now, let us </a:t>
            </a:r>
            <a:r>
              <a:rPr lang="en-US" sz="1400" b="1" dirty="0" err="1" smtClean="0">
                <a:latin typeface="Bookman Old Style" panose="02050604050505020204" pitchFamily="18" charset="0"/>
              </a:rPr>
              <a:t>rationalise</a:t>
            </a:r>
            <a:r>
              <a:rPr lang="en-US" sz="1400" b="1" dirty="0" smtClean="0">
                <a:latin typeface="Bookman Old Style" panose="02050604050505020204" pitchFamily="18" charset="0"/>
              </a:rPr>
              <a:t> the denominator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3265" y="1957612"/>
            <a:ext cx="304231" cy="488600"/>
            <a:chOff x="2240229" y="4277200"/>
            <a:chExt cx="304231" cy="488600"/>
          </a:xfrm>
        </p:grpSpPr>
        <p:sp>
          <p:nvSpPr>
            <p:cNvPr id="117" name="Rectangle 116"/>
            <p:cNvSpPr/>
            <p:nvPr/>
          </p:nvSpPr>
          <p:spPr>
            <a:xfrm>
              <a:off x="2240229" y="4277200"/>
              <a:ext cx="285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8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241766" y="4505922"/>
              <a:ext cx="274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261733" y="4504190"/>
              <a:ext cx="282727" cy="261610"/>
              <a:chOff x="1941031" y="4567291"/>
              <a:chExt cx="282727" cy="26161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46118" y="4567291"/>
                <a:ext cx="27764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1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1941031" y="4616789"/>
                <a:ext cx="239024" cy="134241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6291266" y="1003241"/>
            <a:ext cx="386644" cy="488600"/>
            <a:chOff x="2193529" y="4277200"/>
            <a:chExt cx="386644" cy="488600"/>
          </a:xfrm>
        </p:grpSpPr>
        <p:sp>
          <p:nvSpPr>
            <p:cNvPr id="168" name="Rectangle 167"/>
            <p:cNvSpPr/>
            <p:nvPr/>
          </p:nvSpPr>
          <p:spPr>
            <a:xfrm>
              <a:off x="2193529" y="4277200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16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2241766" y="4505922"/>
              <a:ext cx="274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2261733" y="4504190"/>
              <a:ext cx="282727" cy="261610"/>
              <a:chOff x="1941031" y="4567291"/>
              <a:chExt cx="282727" cy="26161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1946118" y="4567291"/>
                <a:ext cx="27764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1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941031" y="4616789"/>
                <a:ext cx="239024" cy="134241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3" name="TextBox 172"/>
          <p:cNvSpPr txBox="1"/>
          <p:nvPr/>
        </p:nvSpPr>
        <p:spPr>
          <a:xfrm>
            <a:off x="685800" y="4495287"/>
            <a:ext cx="169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Height of tree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8600" y="449528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38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38" grpId="0" animBg="1"/>
      <p:bldP spid="5" grpId="0" animBg="1"/>
      <p:bldP spid="135" grpId="0" animBg="1"/>
      <p:bldP spid="135" grpId="1" animBg="1"/>
      <p:bldP spid="134" grpId="0" animBg="1"/>
      <p:bldP spid="134" grpId="1" animBg="1"/>
      <p:bldP spid="133" grpId="0" animBg="1"/>
      <p:bldP spid="133" grpId="1" animBg="1"/>
      <p:bldP spid="132" grpId="0" animBg="1"/>
      <p:bldP spid="132" grpId="1" animBg="1"/>
      <p:bldP spid="39" grpId="0"/>
      <p:bldP spid="45" grpId="0"/>
      <p:bldP spid="51" grpId="0"/>
      <p:bldP spid="57" grpId="0"/>
      <p:bldP spid="63" grpId="0"/>
      <p:bldP spid="80" grpId="0"/>
      <p:bldP spid="83" grpId="0"/>
      <p:bldP spid="89" grpId="0"/>
      <p:bldP spid="137" grpId="0"/>
      <p:bldP spid="140" grpId="0"/>
      <p:bldP spid="144" grpId="0"/>
      <p:bldP spid="147" grpId="0"/>
      <p:bldP spid="141" grpId="0" animBg="1"/>
      <p:bldP spid="1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7</a:t>
            </a:r>
            <a:br>
              <a:rPr lang="en-US" dirty="0" smtClean="0"/>
            </a:br>
            <a:r>
              <a:rPr lang="en-US" dirty="0" smtClean="0"/>
              <a:t>New sum to be added. </a:t>
            </a:r>
            <a:br>
              <a:rPr lang="en-US" dirty="0" smtClean="0"/>
            </a:br>
            <a:r>
              <a:rPr lang="en-US" dirty="0" smtClean="0"/>
              <a:t>Question is in R+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green-grassland-under-sky-photo-010.jpg"/>
          <p:cNvPicPr>
            <a:picLocks noChangeAspect="1"/>
          </p:cNvPicPr>
          <p:nvPr/>
        </p:nvPicPr>
        <p:blipFill>
          <a:blip r:embed="rId2">
            <a:lum bright="7000" contrast="-25000"/>
          </a:blip>
          <a:srcRect r="15789" b="16000"/>
          <a:stretch>
            <a:fillRect/>
          </a:stretch>
        </p:blipFill>
        <p:spPr>
          <a:xfrm>
            <a:off x="0" y="1286768"/>
            <a:ext cx="9144000" cy="4133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7" name="Picture 2" descr="C:\Users\ADMIN\Desktop\Images\mxWFpw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735" y="4083317"/>
            <a:ext cx="9574755" cy="123163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3" y="1434894"/>
            <a:ext cx="1145099" cy="342405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82" name="Rounded Rectangle 81"/>
          <p:cNvSpPr/>
          <p:nvPr/>
        </p:nvSpPr>
        <p:spPr>
          <a:xfrm>
            <a:off x="3863776" y="1004499"/>
            <a:ext cx="2690097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009133" y="1004499"/>
            <a:ext cx="1843577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018525" y="760330"/>
            <a:ext cx="5480614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027917" y="512237"/>
            <a:ext cx="5426350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029227" y="265993"/>
            <a:ext cx="559077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-23474" y="3119365"/>
            <a:ext cx="2971800" cy="15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0" idx="1"/>
          </p:cNvCxnSpPr>
          <p:nvPr/>
        </p:nvCxnSpPr>
        <p:spPr>
          <a:xfrm>
            <a:off x="1450359" y="586035"/>
            <a:ext cx="3870685" cy="3978916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2529" y="1698022"/>
            <a:ext cx="3869278" cy="2900912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126504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B</a:t>
            </a:r>
            <a:endParaRPr lang="en-US" sz="2000" b="1" dirty="0">
              <a:solidFill>
                <a:prstClr val="black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524" y="2873521"/>
            <a:ext cx="682238" cy="461665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20</a:t>
            </a:r>
            <a:endParaRPr lang="en-US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Arc 27"/>
          <p:cNvSpPr/>
          <p:nvPr/>
        </p:nvSpPr>
        <p:spPr>
          <a:xfrm>
            <a:off x="4967884" y="4224938"/>
            <a:ext cx="761405" cy="761405"/>
          </a:xfrm>
          <a:prstGeom prst="arc">
            <a:avLst>
              <a:gd name="adj1" fmla="val 10819222"/>
              <a:gd name="adj2" fmla="val 131113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8195" y="4263159"/>
            <a:ext cx="67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45º</a:t>
            </a:r>
            <a:endParaRPr lang="en-US" sz="20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1" name="Picture 2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227076" y="3950437"/>
            <a:ext cx="417725" cy="708009"/>
          </a:xfrm>
          <a:prstGeom prst="rect">
            <a:avLst/>
          </a:prstGeom>
          <a:noFill/>
        </p:spPr>
      </p:pic>
      <p:grpSp>
        <p:nvGrpSpPr>
          <p:cNvPr id="32" name="Group 21"/>
          <p:cNvGrpSpPr/>
          <p:nvPr/>
        </p:nvGrpSpPr>
        <p:grpSpPr>
          <a:xfrm>
            <a:off x="1469739" y="4320311"/>
            <a:ext cx="299879" cy="290037"/>
            <a:chOff x="6858000" y="1942470"/>
            <a:chExt cx="457200" cy="49672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858000" y="1981200"/>
              <a:ext cx="457200" cy="158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7053958" y="2187683"/>
              <a:ext cx="496724" cy="629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715" name="Picture 3" descr="C:\Users\ADMIN\Desktop\tower-305150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2" y="390366"/>
            <a:ext cx="1060085" cy="13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95432" y="466320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D</a:t>
            </a:r>
            <a:endParaRPr lang="en-US" sz="2000" b="1" dirty="0">
              <a:solidFill>
                <a:prstClr val="black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61632" y="4606061"/>
            <a:ext cx="3886200" cy="119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04975" y="4548910"/>
            <a:ext cx="109728" cy="1095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119732" y="265349"/>
            <a:ext cx="2500268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717799" y="512237"/>
            <a:ext cx="4711067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319595" y="1139264"/>
            <a:ext cx="899605" cy="400110"/>
          </a:xfrm>
          <a:prstGeom prst="wedgeRectCallout">
            <a:avLst>
              <a:gd name="adj1" fmla="val -62221"/>
              <a:gd name="adj2" fmla="val 7988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Bottom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tower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371954" y="234832"/>
            <a:ext cx="651140" cy="400110"/>
          </a:xfrm>
          <a:prstGeom prst="wedgeRectCallout">
            <a:avLst>
              <a:gd name="adj1" fmla="val -106612"/>
              <a:gd name="adj2" fmla="val 35563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Top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tower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009133" y="760330"/>
            <a:ext cx="4181142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190275" y="760330"/>
            <a:ext cx="129971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032063" y="998699"/>
            <a:ext cx="1858191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>
            <a:off x="4443838" y="3676654"/>
            <a:ext cx="1847429" cy="1847429"/>
          </a:xfrm>
          <a:prstGeom prst="arc">
            <a:avLst>
              <a:gd name="adj1" fmla="val 10761084"/>
              <a:gd name="adj2" fmla="val 135594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29873" y="4063104"/>
            <a:ext cx="67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60º</a:t>
            </a:r>
            <a:endParaRPr lang="en-US" sz="20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11623" y="16199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8350" y="819150"/>
            <a:ext cx="344302" cy="369332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?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360499" y="2286060"/>
            <a:ext cx="2412981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Height of the observer is neglected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7451" y="454383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</a:t>
            </a:r>
            <a:endParaRPr lang="en-US" sz="2000" b="1" dirty="0">
              <a:solidFill>
                <a:prstClr val="black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1462086" y="579030"/>
            <a:ext cx="0" cy="108070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38678" y="14339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effectLst>
                  <a:glow rad="228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C</a:t>
            </a:r>
            <a:endParaRPr lang="en-US" sz="2000" b="1" dirty="0">
              <a:solidFill>
                <a:prstClr val="black"/>
              </a:solidFill>
              <a:effectLst>
                <a:glow rad="2286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2760000">
            <a:off x="2874818" y="2354513"/>
            <a:ext cx="1207337" cy="27432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220000">
            <a:off x="2417503" y="2869009"/>
            <a:ext cx="1207337" cy="27432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26356" y="571500"/>
            <a:ext cx="116682" cy="1121569"/>
          </a:xfrm>
          <a:custGeom>
            <a:avLst/>
            <a:gdLst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8100 w 116682"/>
              <a:gd name="connsiteY6" fmla="*/ 397669 h 1121569"/>
              <a:gd name="connsiteX7" fmla="*/ 0 w 116682"/>
              <a:gd name="connsiteY7" fmla="*/ 397669 h 1121569"/>
              <a:gd name="connsiteX8" fmla="*/ 2382 w 116682"/>
              <a:gd name="connsiteY8" fmla="*/ 1121569 h 1121569"/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8100 w 116682"/>
              <a:gd name="connsiteY6" fmla="*/ 397669 h 1121569"/>
              <a:gd name="connsiteX7" fmla="*/ 0 w 116682"/>
              <a:gd name="connsiteY7" fmla="*/ 383381 h 1121569"/>
              <a:gd name="connsiteX8" fmla="*/ 2382 w 116682"/>
              <a:gd name="connsiteY8" fmla="*/ 1121569 h 1121569"/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5719 w 116682"/>
              <a:gd name="connsiteY6" fmla="*/ 383382 h 1121569"/>
              <a:gd name="connsiteX7" fmla="*/ 0 w 116682"/>
              <a:gd name="connsiteY7" fmla="*/ 383381 h 1121569"/>
              <a:gd name="connsiteX8" fmla="*/ 2382 w 116682"/>
              <a:gd name="connsiteY8" fmla="*/ 1121569 h 1121569"/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5719 w 116682"/>
              <a:gd name="connsiteY6" fmla="*/ 395288 h 1121569"/>
              <a:gd name="connsiteX7" fmla="*/ 0 w 116682"/>
              <a:gd name="connsiteY7" fmla="*/ 383381 h 1121569"/>
              <a:gd name="connsiteX8" fmla="*/ 2382 w 116682"/>
              <a:gd name="connsiteY8" fmla="*/ 1121569 h 1121569"/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5719 w 116682"/>
              <a:gd name="connsiteY6" fmla="*/ 395288 h 1121569"/>
              <a:gd name="connsiteX7" fmla="*/ 0 w 116682"/>
              <a:gd name="connsiteY7" fmla="*/ 400049 h 1121569"/>
              <a:gd name="connsiteX8" fmla="*/ 2382 w 116682"/>
              <a:gd name="connsiteY8" fmla="*/ 1121569 h 1121569"/>
              <a:gd name="connsiteX0" fmla="*/ 2382 w 116682"/>
              <a:gd name="connsiteY0" fmla="*/ 1121569 h 1121569"/>
              <a:gd name="connsiteX1" fmla="*/ 116682 w 116682"/>
              <a:gd name="connsiteY1" fmla="*/ 1121569 h 1121569"/>
              <a:gd name="connsiteX2" fmla="*/ 116682 w 116682"/>
              <a:gd name="connsiteY2" fmla="*/ 390525 h 1121569"/>
              <a:gd name="connsiteX3" fmla="*/ 88107 w 116682"/>
              <a:gd name="connsiteY3" fmla="*/ 390525 h 1121569"/>
              <a:gd name="connsiteX4" fmla="*/ 88107 w 116682"/>
              <a:gd name="connsiteY4" fmla="*/ 0 h 1121569"/>
              <a:gd name="connsiteX5" fmla="*/ 38100 w 116682"/>
              <a:gd name="connsiteY5" fmla="*/ 0 h 1121569"/>
              <a:gd name="connsiteX6" fmla="*/ 35719 w 116682"/>
              <a:gd name="connsiteY6" fmla="*/ 395288 h 1121569"/>
              <a:gd name="connsiteX7" fmla="*/ 0 w 116682"/>
              <a:gd name="connsiteY7" fmla="*/ 392905 h 1121569"/>
              <a:gd name="connsiteX8" fmla="*/ 2382 w 116682"/>
              <a:gd name="connsiteY8" fmla="*/ 1121569 h 112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82" h="1121569">
                <a:moveTo>
                  <a:pt x="2382" y="1121569"/>
                </a:moveTo>
                <a:lnTo>
                  <a:pt x="116682" y="1121569"/>
                </a:lnTo>
                <a:lnTo>
                  <a:pt x="116682" y="390525"/>
                </a:lnTo>
                <a:lnTo>
                  <a:pt x="88107" y="390525"/>
                </a:lnTo>
                <a:lnTo>
                  <a:pt x="88107" y="0"/>
                </a:lnTo>
                <a:lnTo>
                  <a:pt x="38100" y="0"/>
                </a:lnTo>
                <a:cubicBezTo>
                  <a:pt x="37306" y="127794"/>
                  <a:pt x="36513" y="267494"/>
                  <a:pt x="35719" y="395288"/>
                </a:cubicBezTo>
                <a:lnTo>
                  <a:pt x="0" y="392905"/>
                </a:lnTo>
                <a:lnTo>
                  <a:pt x="2382" y="1121569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-49099" y="628061"/>
            <a:ext cx="1223412" cy="430887"/>
          </a:xfrm>
          <a:prstGeom prst="wedgeRectCallout">
            <a:avLst>
              <a:gd name="adj1" fmla="val -62525"/>
              <a:gd name="adj2" fmla="val 10255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  <a:latin typeface="Bookman Old Style" pitchFamily="18" charset="0"/>
              </a:rPr>
              <a:t>Transmission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  <a:latin typeface="Bookman Old Style" pitchFamily="18" charset="0"/>
              </a:rPr>
              <a:t>Tower</a:t>
            </a:r>
            <a:endParaRPr lang="en-IN" sz="11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07418" y="54350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09132" y="519118"/>
            <a:ext cx="2867667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4221" y="209550"/>
            <a:ext cx="6234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From a point on the ground, the angles of elevation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the bottom and the top of a transmission tower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fixed at the top of a 20m high building are 45º and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60º respectively. Find the height of tower.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83" grpId="0" animBg="1"/>
      <p:bldP spid="83" grpId="1" animBg="1"/>
      <p:bldP spid="13" grpId="0"/>
      <p:bldP spid="16" grpId="0" animBg="1"/>
      <p:bldP spid="28" grpId="0" animBg="1"/>
      <p:bldP spid="29" grpId="0"/>
      <p:bldP spid="14" grpId="0"/>
      <p:bldP spid="30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/>
      <p:bldP spid="10" grpId="0" animBg="1"/>
      <p:bldP spid="96" grpId="0" animBg="1"/>
      <p:bldP spid="96" grpId="1" animBg="1"/>
      <p:bldP spid="97" grpId="0" animBg="1"/>
      <p:bldP spid="35" grpId="0"/>
      <p:bldP spid="99" grpId="0"/>
      <p:bldP spid="41" grpId="0" animBg="1"/>
      <p:bldP spid="42" grpId="0" animBg="1"/>
      <p:bldP spid="3" grpId="0" animBg="1"/>
      <p:bldP spid="3" grpId="1" animBg="1"/>
      <p:bldP spid="3" grpId="2" animBg="1"/>
      <p:bldP spid="46" grpId="0" animBg="1"/>
      <p:bldP spid="46" grpId="1" animBg="1"/>
      <p:bldP spid="39" grpId="0" animBg="1"/>
      <p:bldP spid="47" grpId="0" animBg="1"/>
      <p:bldP spid="47" grpId="1" animBg="1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4602603" y="3415532"/>
            <a:ext cx="1323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(20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084318" y="1787031"/>
            <a:ext cx="346487" cy="25150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6031526" y="920377"/>
            <a:ext cx="346487" cy="25150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448082" y="1538902"/>
            <a:ext cx="1852863" cy="914958"/>
          </a:xfrm>
          <a:custGeom>
            <a:avLst/>
            <a:gdLst>
              <a:gd name="connsiteX0" fmla="*/ 0 w 2190750"/>
              <a:gd name="connsiteY0" fmla="*/ 0 h 1071562"/>
              <a:gd name="connsiteX1" fmla="*/ 0 w 2190750"/>
              <a:gd name="connsiteY1" fmla="*/ 1071562 h 1071562"/>
              <a:gd name="connsiteX2" fmla="*/ 2190750 w 2190750"/>
              <a:gd name="connsiteY2" fmla="*/ 1062037 h 1071562"/>
              <a:gd name="connsiteX3" fmla="*/ 0 w 2190750"/>
              <a:gd name="connsiteY3" fmla="*/ 0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1071562">
                <a:moveTo>
                  <a:pt x="0" y="0"/>
                </a:moveTo>
                <a:lnTo>
                  <a:pt x="0" y="1071562"/>
                </a:lnTo>
                <a:lnTo>
                  <a:pt x="2190750" y="106203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243499" y="3404513"/>
            <a:ext cx="410349" cy="2515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021628" y="3531068"/>
            <a:ext cx="84299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773" y="1728033"/>
            <a:ext cx="58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040828" y="438150"/>
            <a:ext cx="2854616" cy="2625632"/>
            <a:chOff x="2480302" y="1753945"/>
            <a:chExt cx="4855828" cy="4345246"/>
          </a:xfrm>
        </p:grpSpPr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2480302" y="1753945"/>
              <a:ext cx="4388920" cy="3888969"/>
              <a:chOff x="5387483" y="1210243"/>
              <a:chExt cx="3632028" cy="3040061"/>
            </a:xfrm>
          </p:grpSpPr>
          <p:sp>
            <p:nvSpPr>
              <p:cNvPr id="25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6096000" y="2254250"/>
                <a:ext cx="182880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8480089" y="3623725"/>
                <a:ext cx="457015" cy="43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D</a:t>
                </a:r>
                <a:endParaRPr lang="en-US" sz="20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5943746" y="2626069"/>
                <a:ext cx="2625145" cy="1183718"/>
              </a:xfrm>
              <a:prstGeom prst="triangle">
                <a:avLst>
                  <a:gd name="adj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943746" y="3658062"/>
                <a:ext cx="151708" cy="15172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ln>
                    <a:solidFill>
                      <a:sysClr val="windowText" lastClr="000000"/>
                    </a:solidFill>
                  </a:ln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8062431" y="3370730"/>
                <a:ext cx="957080" cy="879574"/>
              </a:xfrm>
              <a:prstGeom prst="arc">
                <a:avLst>
                  <a:gd name="adj1" fmla="val 10698337"/>
                  <a:gd name="adj2" fmla="val 12507381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5561136" y="3600765"/>
                <a:ext cx="513793" cy="437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A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5524957" y="2431673"/>
                <a:ext cx="408278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6902615" y="3429173"/>
                <a:ext cx="711089" cy="358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60º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5730555" y="1210243"/>
                <a:ext cx="384598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C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5387483" y="2909255"/>
                <a:ext cx="756001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20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7572757" y="3512837"/>
                <a:ext cx="644588" cy="358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45º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rot="16200000" flipV="1">
              <a:off x="2455212" y="2878811"/>
              <a:ext cx="139361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rot="10800000">
              <a:off x="3143670" y="2186295"/>
              <a:ext cx="3181191" cy="28868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sp>
          <p:nvSpPr>
            <p:cNvPr id="24" name="Arc 23"/>
            <p:cNvSpPr/>
            <p:nvPr/>
          </p:nvSpPr>
          <p:spPr>
            <a:xfrm>
              <a:off x="5218517" y="4038981"/>
              <a:ext cx="2117613" cy="2060210"/>
            </a:xfrm>
            <a:prstGeom prst="arc">
              <a:avLst>
                <a:gd name="adj1" fmla="val 10738644"/>
                <a:gd name="adj2" fmla="val 13468141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031286" y="819150"/>
            <a:ext cx="332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kern="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2000" b="1" i="1" kern="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970" y="498022"/>
            <a:ext cx="5017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a point on the ground, the angles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elevation of the bottom and the 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a transmission tower fixed at the 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a 20m high building are 45º and 60º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respectively. Find the height of tower.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1230" y="1974850"/>
            <a:ext cx="1241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AB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1248" y="1728033"/>
            <a:ext cx="45364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 represents the height of the building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88547" y="2203450"/>
            <a:ext cx="45491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 represents the height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</a:t>
            </a:r>
          </a:p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transmission tower.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901248" y="2697773"/>
            <a:ext cx="175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Let BC be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  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80733" y="3028950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BAD,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78913" y="3437396"/>
            <a:ext cx="12558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tan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45º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224002" y="3284996"/>
            <a:ext cx="515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207095" y="3572371"/>
            <a:ext cx="515815" cy="4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261998" y="3670286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37258" y="4078317"/>
            <a:ext cx="14450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   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87646" y="4010942"/>
            <a:ext cx="325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96653" y="3870846"/>
            <a:ext cx="515815" cy="4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179746" y="4158221"/>
            <a:ext cx="515815" cy="4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lnSpc>
                <a:spcPct val="150000"/>
              </a:lnSpc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234649" y="4256136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34548" y="4566088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    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AD  = 20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432812" y="1535496"/>
            <a:ext cx="0" cy="91837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32464" y="702177"/>
            <a:ext cx="0" cy="8325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97213" y="689502"/>
            <a:ext cx="2193128" cy="68580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BC is part of AC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955530" y="1025779"/>
            <a:ext cx="1606890" cy="326771"/>
          </a:xfrm>
          <a:prstGeom prst="roundRect">
            <a:avLst/>
          </a:prstGeom>
          <a:solidFill>
            <a:srgbClr val="FFA521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BC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= AC – AB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32584" y="1074514"/>
            <a:ext cx="356511" cy="238825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03228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97" y="662897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7588936" y="1073045"/>
            <a:ext cx="370987" cy="238825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Rounded Rectangle 66"/>
          <p:cNvSpPr/>
          <p:nvPr/>
        </p:nvSpPr>
        <p:spPr>
          <a:xfrm>
            <a:off x="1868873" y="702177"/>
            <a:ext cx="2520945" cy="82032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To find AC, first we need to find AD</a:t>
            </a:r>
          </a:p>
        </p:txBody>
      </p:sp>
      <p:sp>
        <p:nvSpPr>
          <p:cNvPr id="69" name="Arc 68"/>
          <p:cNvSpPr/>
          <p:nvPr/>
        </p:nvSpPr>
        <p:spPr>
          <a:xfrm>
            <a:off x="7933922" y="2125153"/>
            <a:ext cx="678154" cy="637318"/>
          </a:xfrm>
          <a:prstGeom prst="arc">
            <a:avLst>
              <a:gd name="adj1" fmla="val 10778601"/>
              <a:gd name="adj2" fmla="val 1237139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6424362" y="2448345"/>
            <a:ext cx="1877829" cy="640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5181600" y="1490558"/>
            <a:ext cx="821059" cy="400110"/>
          </a:xfrm>
          <a:prstGeom prst="wedgeRectCallout">
            <a:avLst>
              <a:gd name="adj1" fmla="val -100724"/>
              <a:gd name="adj2" fmla="val -40738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6734313" y="2686050"/>
            <a:ext cx="1082348" cy="246221"/>
          </a:xfrm>
          <a:prstGeom prst="wedgeRectCallout">
            <a:avLst>
              <a:gd name="adj1" fmla="val -34561"/>
              <a:gd name="adj2" fmla="val -150108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2009972" y="853483"/>
            <a:ext cx="1929451" cy="685419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Observe </a:t>
            </a:r>
            <a:r>
              <a:rPr lang="en-US" sz="1600" b="1" dirty="0"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latin typeface="Bookman Old Style" panose="02050604050505020204" pitchFamily="18" charset="0"/>
              </a:rPr>
              <a:t>D</a:t>
            </a:r>
            <a:r>
              <a:rPr lang="en-IN" sz="1600" b="1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113435" y="536184"/>
            <a:ext cx="2404678" cy="101239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26627" y="599975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BDA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24493" y="874802"/>
            <a:ext cx="195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16873" y="1150441"/>
            <a:ext cx="196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Rounded Rectangular Callout 83"/>
          <p:cNvSpPr/>
          <p:nvPr/>
        </p:nvSpPr>
        <p:spPr>
          <a:xfrm>
            <a:off x="1218748" y="2686050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8960" y="2803922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45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91687" y="278269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71435" y="279371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74585" y="874802"/>
            <a:ext cx="53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74585" y="1150441"/>
            <a:ext cx="54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31353" y="720622"/>
            <a:ext cx="0" cy="172360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35436" y="1535852"/>
            <a:ext cx="0" cy="91734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430672" y="703952"/>
            <a:ext cx="0" cy="83257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530148" y="2686050"/>
            <a:ext cx="0" cy="219456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1665932" y="665363"/>
            <a:ext cx="3175683" cy="999763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70742" y="757743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09102" y="1185754"/>
            <a:ext cx="111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sz="2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35"/>
          <p:cNvSpPr>
            <a:spLocks noChangeArrowheads="1"/>
          </p:cNvSpPr>
          <p:nvPr/>
        </p:nvSpPr>
        <p:spPr bwMode="auto">
          <a:xfrm>
            <a:off x="7017306" y="2419350"/>
            <a:ext cx="6808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20</a:t>
            </a:r>
            <a:r>
              <a:rPr lang="en-US" sz="1600" b="1" i="1" kern="0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600" b="1" i="1" kern="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022816" y="819150"/>
            <a:ext cx="393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itchFamily="18" charset="0"/>
              </a:rPr>
              <a:t>? </a:t>
            </a:r>
            <a:endParaRPr lang="en-US" sz="2400" b="1" kern="0" dirty="0">
              <a:solidFill>
                <a:srgbClr val="FF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07095" y="594678"/>
            <a:ext cx="1867230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Now, Consider 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400" b="1" dirty="0" smtClean="0">
                <a:latin typeface="Bookman Old Style" panose="02050604050505020204" pitchFamily="18" charset="0"/>
              </a:rPr>
              <a:t>BAD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170570" y="2765600"/>
            <a:ext cx="371483" cy="2515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629738" y="2773289"/>
            <a:ext cx="371483" cy="2515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013223" y="2724150"/>
            <a:ext cx="1676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 = AB + 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390923" y="3092193"/>
            <a:ext cx="14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AC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572023" y="3092193"/>
            <a:ext cx="45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953023" y="3092193"/>
            <a:ext cx="622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375048" y="3415532"/>
            <a:ext cx="14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AC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261998" y="932589"/>
            <a:ext cx="2107553" cy="57334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okman Old Style" panose="02050604050505020204" pitchFamily="18" charset="0"/>
              </a:rPr>
              <a:t>Let us find AC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435163" y="711699"/>
            <a:ext cx="0" cy="172131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01" grpId="0" animBg="1"/>
      <p:bldP spid="101" grpId="1" animBg="1"/>
      <p:bldP spid="9" grpId="0" animBg="1"/>
      <p:bldP spid="88" grpId="0" animBg="1"/>
      <p:bldP spid="88" grpId="1" animBg="1"/>
      <p:bldP spid="83" grpId="0" animBg="1"/>
      <p:bldP spid="83" grpId="1" animBg="1"/>
      <p:bldP spid="37" grpId="0"/>
      <p:bldP spid="64" grpId="0" animBg="1"/>
      <p:bldP spid="64" grpId="1" animBg="1"/>
      <p:bldP spid="65" grpId="0" animBg="1"/>
      <p:bldP spid="5" grpId="0" animBg="1"/>
      <p:bldP spid="5" grpId="1" animBg="1"/>
      <p:bldP spid="5" grpId="2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6" grpId="0" build="allAtOnce"/>
      <p:bldP spid="77" grpId="0" build="allAtOnce"/>
      <p:bldP spid="78" grpId="0" build="allAtOnce"/>
      <p:bldP spid="84" grpId="0" animBg="1"/>
      <p:bldP spid="84" grpId="1" animBg="1"/>
      <p:bldP spid="85" grpId="0"/>
      <p:bldP spid="85" grpId="1"/>
      <p:bldP spid="86" grpId="0"/>
      <p:bldP spid="86" grpId="1"/>
      <p:bldP spid="87" grpId="0"/>
      <p:bldP spid="87" grpId="1"/>
      <p:bldP spid="79" grpId="0" build="allAtOnce"/>
      <p:bldP spid="80" grpId="0" build="allAtOnce"/>
      <p:bldP spid="90" grpId="0" animBg="1"/>
      <p:bldP spid="90" grpId="1" animBg="1"/>
      <p:bldP spid="91" grpId="0"/>
      <p:bldP spid="91" grpId="1"/>
      <p:bldP spid="92" grpId="0"/>
      <p:bldP spid="92" grpId="1"/>
      <p:bldP spid="92" grpId="2"/>
      <p:bldP spid="93" grpId="0"/>
      <p:bldP spid="97" grpId="0"/>
      <p:bldP spid="100" grpId="0" animBg="1"/>
      <p:bldP spid="100" grpId="1" animBg="1"/>
      <p:bldP spid="102" grpId="0" animBg="1"/>
      <p:bldP spid="102" grpId="1" animBg="1"/>
      <p:bldP spid="103" grpId="0" animBg="1"/>
      <p:bldP spid="103" grpId="1" animBg="1"/>
      <p:bldP spid="111" grpId="0" animBg="1"/>
      <p:bldP spid="1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2679143" y="3455972"/>
            <a:ext cx="341208" cy="3189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354053" y="2134729"/>
            <a:ext cx="383355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6432218" y="696808"/>
            <a:ext cx="1848796" cy="1756093"/>
          </a:xfrm>
          <a:custGeom>
            <a:avLst/>
            <a:gdLst>
              <a:gd name="connsiteX0" fmla="*/ 0 w 2190750"/>
              <a:gd name="connsiteY0" fmla="*/ 0 h 1071562"/>
              <a:gd name="connsiteX1" fmla="*/ 0 w 2190750"/>
              <a:gd name="connsiteY1" fmla="*/ 1071562 h 1071562"/>
              <a:gd name="connsiteX2" fmla="*/ 2190750 w 2190750"/>
              <a:gd name="connsiteY2" fmla="*/ 1062037 h 1071562"/>
              <a:gd name="connsiteX3" fmla="*/ 0 w 2190750"/>
              <a:gd name="connsiteY3" fmla="*/ 0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1071562">
                <a:moveTo>
                  <a:pt x="0" y="0"/>
                </a:moveTo>
                <a:lnTo>
                  <a:pt x="0" y="1071562"/>
                </a:lnTo>
                <a:lnTo>
                  <a:pt x="2190750" y="106203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907937" y="2469060"/>
            <a:ext cx="680804" cy="3141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35"/>
          <p:cNvSpPr>
            <a:spLocks noChangeArrowheads="1"/>
          </p:cNvSpPr>
          <p:nvPr/>
        </p:nvSpPr>
        <p:spPr bwMode="auto">
          <a:xfrm>
            <a:off x="6924180" y="2456871"/>
            <a:ext cx="695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20</a:t>
            </a:r>
            <a:r>
              <a:rPr lang="en-US" sz="1600" b="1" i="1" kern="0" dirty="0" smtClean="0">
                <a:solidFill>
                  <a:srgbClr val="FF0000"/>
                </a:solidFill>
                <a:latin typeface="Bookman Old Style" pitchFamily="18" charset="0"/>
              </a:rPr>
              <a:t>m</a:t>
            </a:r>
            <a:endParaRPr lang="en-US" sz="1600" b="1" i="1" kern="0" dirty="0">
              <a:solidFill>
                <a:srgbClr val="FF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354053" y="1847426"/>
            <a:ext cx="383355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92195" y="2054571"/>
            <a:ext cx="1809129" cy="361766"/>
          </a:xfrm>
          <a:prstGeom prst="roundRect">
            <a:avLst/>
          </a:prstGeom>
          <a:solidFill>
            <a:srgbClr val="FFA521"/>
          </a:solidFill>
          <a:ln w="127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1088672" y="1900998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63262" y="1541686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CAD,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61442" y="1893378"/>
            <a:ext cx="1255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	tan 60º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306531" y="1802897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89624" y="2090272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344527" y="2126268"/>
            <a:ext cx="380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512546" y="2460365"/>
                <a:ext cx="457878" cy="367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46" y="2460365"/>
                <a:ext cx="457878" cy="367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975684" y="2455602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288279" y="2336122"/>
            <a:ext cx="880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481385" y="2591711"/>
            <a:ext cx="5158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326274" y="2629359"/>
            <a:ext cx="822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4346" y="2460834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1283946" y="2829378"/>
                <a:ext cx="785945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3946" y="2829378"/>
                <a:ext cx="785945" cy="361766"/>
              </a:xfrm>
              <a:prstGeom prst="rect">
                <a:avLst/>
              </a:prstGeom>
              <a:blipFill rotWithShape="1">
                <a:blip r:embed="rId3"/>
                <a:stretch>
                  <a:fillRect l="-4651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306531" y="2840984"/>
            <a:ext cx="9063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4346" y="2840984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983166" y="2840984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500574" y="3119796"/>
            <a:ext cx="39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2306531" y="3096078"/>
                <a:ext cx="842703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6531" y="3096078"/>
                <a:ext cx="842703" cy="361766"/>
              </a:xfrm>
              <a:prstGeom prst="rect">
                <a:avLst/>
              </a:prstGeom>
              <a:blipFill rotWithShape="1">
                <a:blip r:embed="rId4"/>
                <a:stretch>
                  <a:fillRect l="-3597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74346" y="3119796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75684" y="313190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954909" y="3119796"/>
            <a:ext cx="665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500574" y="3441303"/>
            <a:ext cx="39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306532" y="3441303"/>
            <a:ext cx="476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74346" y="3441303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983166" y="3441303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937451" y="3441303"/>
            <a:ext cx="8610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1)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1500573" y="3743778"/>
            <a:ext cx="39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306530" y="3743778"/>
            <a:ext cx="4989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674345" y="3743778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983165" y="374377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180338" y="3743778"/>
            <a:ext cx="62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1)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827707" y="2113025"/>
            <a:ext cx="1739279" cy="2617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73145" y="2068258"/>
            <a:ext cx="1932716" cy="338554"/>
            <a:chOff x="5162550" y="4196231"/>
            <a:chExt cx="1932716" cy="338554"/>
          </a:xfrm>
        </p:grpSpPr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5162550" y="4196231"/>
              <a:ext cx="704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622300" indent="-622300" algn="just">
                <a:tabLst>
                  <a:tab pos="292100" algn="ctr"/>
                  <a:tab pos="914400" algn="l"/>
                  <a:tab pos="2286000" algn="r"/>
                  <a:tab pos="2625725" algn="ctr"/>
                  <a:tab pos="2919413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AC 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5771290" y="4196231"/>
              <a:ext cx="13239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622300" indent="-622300" algn="just">
                <a:tabLst>
                  <a:tab pos="292100" algn="ctr"/>
                  <a:tab pos="914400" algn="l"/>
                  <a:tab pos="2286000" algn="r"/>
                  <a:tab pos="2625725" algn="ctr"/>
                  <a:tab pos="2919413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(20 +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)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1154127" y="4667250"/>
            <a:ext cx="4865673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07669" y="4667250"/>
            <a:ext cx="477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Height of </a:t>
            </a:r>
            <a:r>
              <a:rPr lang="en-US" sz="1600" b="1" dirty="0">
                <a:latin typeface="Bookman Old Style" pitchFamily="18" charset="0"/>
              </a:rPr>
              <a:t>the transmission </a:t>
            </a:r>
            <a:r>
              <a:rPr lang="en-US" sz="1600" b="1" dirty="0" smtClean="0">
                <a:latin typeface="Bookman Old Style" pitchFamily="18" charset="0"/>
              </a:rPr>
              <a:t>tower is</a:t>
            </a:r>
            <a:r>
              <a:rPr lang="en-US" sz="1600" dirty="0" smtClean="0">
                <a:latin typeface="Bookman Old Style" pitchFamily="18" charset="0"/>
              </a:rPr>
              <a:t> </a:t>
            </a:r>
            <a:r>
              <a:rPr lang="en-US" sz="1600" b="1" dirty="0">
                <a:latin typeface="Bookman Old Style" pitchFamily="18" charset="0"/>
              </a:rPr>
              <a:t>14.6 </a:t>
            </a:r>
            <a:r>
              <a:rPr lang="en-US" sz="1600" b="1" i="1" dirty="0" smtClean="0">
                <a:latin typeface="Bookman Old Style" pitchFamily="18" charset="0"/>
              </a:rPr>
              <a:t>m</a:t>
            </a:r>
            <a:r>
              <a:rPr lang="en-US" sz="1600" b="1" dirty="0" smtClean="0">
                <a:latin typeface="Bookman Old Style" pitchFamily="18" charset="0"/>
              </a:rPr>
              <a:t>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1508064" y="4073978"/>
            <a:ext cx="39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2314021" y="4073978"/>
            <a:ext cx="565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678148" y="4086403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1990656" y="407397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2674874" y="4073978"/>
            <a:ext cx="922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 0.73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501721" y="4353378"/>
            <a:ext cx="3929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307678" y="4353378"/>
            <a:ext cx="1020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14.6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671805" y="4353378"/>
            <a:ext cx="420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984313" y="4353378"/>
            <a:ext cx="325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71566" y="4667250"/>
            <a:ext cx="547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Arc 117"/>
          <p:cNvSpPr/>
          <p:nvPr/>
        </p:nvSpPr>
        <p:spPr>
          <a:xfrm>
            <a:off x="7644524" y="1849920"/>
            <a:ext cx="1263651" cy="1177905"/>
          </a:xfrm>
          <a:prstGeom prst="arc">
            <a:avLst>
              <a:gd name="adj1" fmla="val 10778601"/>
              <a:gd name="adj2" fmla="val 1344915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122596" y="2846269"/>
            <a:ext cx="1253010" cy="499618"/>
            <a:chOff x="5013379" y="5498759"/>
            <a:chExt cx="1253010" cy="499618"/>
          </a:xfrm>
        </p:grpSpPr>
        <p:sp>
          <p:nvSpPr>
            <p:cNvPr id="131" name="Rounded Rectangular Callout 130"/>
            <p:cNvSpPr/>
            <p:nvPr/>
          </p:nvSpPr>
          <p:spPr>
            <a:xfrm>
              <a:off x="5013379" y="5498759"/>
              <a:ext cx="1253010" cy="499618"/>
            </a:xfrm>
            <a:prstGeom prst="wedgeRoundRectCallout">
              <a:avLst>
                <a:gd name="adj1" fmla="val -1498"/>
                <a:gd name="adj2" fmla="val 7148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dirty="0" smtClean="0">
                      <a:solidFill>
                        <a:schemeClr val="bg1"/>
                      </a:solidFill>
                    </a:rPr>
                    <a:t>  =  </a:t>
                  </a:r>
                  <a:r>
                    <a:rPr lang="en-US" sz="1400" b="1" dirty="0" smtClean="0">
                      <a:solidFill>
                        <a:schemeClr val="bg1"/>
                      </a:solidFill>
                      <a:latin typeface="Bookman Old Style" pitchFamily="18" charset="0"/>
                    </a:rPr>
                    <a:t>1.73</a:t>
                  </a:r>
                  <a:endParaRPr lang="en-US" b="1" dirty="0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147" y="5573392"/>
                  <a:ext cx="11701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5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2578192" y="3743778"/>
            <a:ext cx="789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(1.73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2592268" y="3413578"/>
                <a:ext cx="554591" cy="361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622300" indent="-622300" algn="just">
                  <a:tabLst>
                    <a:tab pos="292100" algn="ctr"/>
                    <a:tab pos="914400" algn="l"/>
                    <a:tab pos="2286000" algn="r"/>
                    <a:tab pos="2625725" algn="ctr"/>
                    <a:tab pos="2919413" algn="l"/>
                  </a:tabLs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268" y="3413578"/>
                <a:ext cx="554591" cy="361766"/>
              </a:xfrm>
              <a:prstGeom prst="rect">
                <a:avLst/>
              </a:prstGeom>
              <a:blipFill rotWithShape="1">
                <a:blip r:embed="rId6"/>
                <a:stretch>
                  <a:fillRect l="-5495" b="-2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02773" y="1515761"/>
            <a:ext cx="58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22300" indent="-622300" algn="just">
              <a:tabLst>
                <a:tab pos="292100" algn="ctr"/>
                <a:tab pos="914400" algn="l"/>
                <a:tab pos="2286000" algn="r"/>
                <a:tab pos="2625725" algn="ctr"/>
                <a:tab pos="2919413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19970" y="285750"/>
            <a:ext cx="5017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From a point on the ground, the angles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elevation of the bottom and the 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a transmission tower fixed at the top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a 20m high building are 45º and 60º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respectively. Find the height of tower.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163" name="Group 8"/>
          <p:cNvGrpSpPr>
            <a:grpSpLocks/>
          </p:cNvGrpSpPr>
          <p:nvPr/>
        </p:nvGrpSpPr>
        <p:grpSpPr bwMode="auto">
          <a:xfrm>
            <a:off x="6040828" y="438150"/>
            <a:ext cx="2854616" cy="2625632"/>
            <a:chOff x="2480302" y="1753945"/>
            <a:chExt cx="4855828" cy="4345246"/>
          </a:xfrm>
        </p:grpSpPr>
        <p:grpSp>
          <p:nvGrpSpPr>
            <p:cNvPr id="164" name="Group 1"/>
            <p:cNvGrpSpPr>
              <a:grpSpLocks/>
            </p:cNvGrpSpPr>
            <p:nvPr/>
          </p:nvGrpSpPr>
          <p:grpSpPr bwMode="auto">
            <a:xfrm>
              <a:off x="2480302" y="1753945"/>
              <a:ext cx="4388920" cy="3888969"/>
              <a:chOff x="5387483" y="1210243"/>
              <a:chExt cx="3632028" cy="3040061"/>
            </a:xfrm>
          </p:grpSpPr>
          <p:sp>
            <p:nvSpPr>
              <p:cNvPr id="16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6096000" y="2254250"/>
                <a:ext cx="182880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N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8480089" y="3623725"/>
                <a:ext cx="457015" cy="43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D</a:t>
                </a:r>
                <a:endParaRPr lang="en-US" sz="20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>
                <a:off x="5943746" y="2626069"/>
                <a:ext cx="2625145" cy="1183718"/>
              </a:xfrm>
              <a:prstGeom prst="triangle">
                <a:avLst>
                  <a:gd name="adj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943746" y="3658062"/>
                <a:ext cx="151708" cy="151724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ln>
                    <a:solidFill>
                      <a:sysClr val="windowText" lastClr="000000"/>
                    </a:solidFill>
                  </a:ln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2" name="Arc 171"/>
              <p:cNvSpPr/>
              <p:nvPr/>
            </p:nvSpPr>
            <p:spPr>
              <a:xfrm>
                <a:off x="8062431" y="3370730"/>
                <a:ext cx="957080" cy="879574"/>
              </a:xfrm>
              <a:prstGeom prst="arc">
                <a:avLst>
                  <a:gd name="adj1" fmla="val 10698337"/>
                  <a:gd name="adj2" fmla="val 12507381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b="1" kern="0" dirty="0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5561136" y="3600765"/>
                <a:ext cx="513793" cy="437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A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5524957" y="2431673"/>
                <a:ext cx="408278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B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6902615" y="3429173"/>
                <a:ext cx="711089" cy="358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60º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5730555" y="1210243"/>
                <a:ext cx="384598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C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Rectangle 35"/>
              <p:cNvSpPr>
                <a:spLocks noChangeArrowheads="1"/>
              </p:cNvSpPr>
              <p:nvPr/>
            </p:nvSpPr>
            <p:spPr bwMode="auto">
              <a:xfrm>
                <a:off x="5387483" y="2909255"/>
                <a:ext cx="756001" cy="37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20</a:t>
                </a:r>
                <a:endParaRPr lang="en-US" sz="160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Rectangle 36"/>
              <p:cNvSpPr>
                <a:spLocks noChangeArrowheads="1"/>
              </p:cNvSpPr>
              <p:nvPr/>
            </p:nvSpPr>
            <p:spPr bwMode="auto">
              <a:xfrm>
                <a:off x="7572757" y="3512837"/>
                <a:ext cx="644588" cy="358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45º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65" name="Straight Connector 164"/>
            <p:cNvCxnSpPr/>
            <p:nvPr/>
          </p:nvCxnSpPr>
          <p:spPr>
            <a:xfrm rot="16200000" flipV="1">
              <a:off x="2455212" y="2878811"/>
              <a:ext cx="139361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>
            <a:xfrm rot="10800000">
              <a:off x="3143670" y="2186295"/>
              <a:ext cx="3181191" cy="28868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sp>
          <p:nvSpPr>
            <p:cNvPr id="167" name="Arc 166"/>
            <p:cNvSpPr/>
            <p:nvPr/>
          </p:nvSpPr>
          <p:spPr>
            <a:xfrm>
              <a:off x="5218517" y="4038981"/>
              <a:ext cx="2117613" cy="2060210"/>
            </a:xfrm>
            <a:prstGeom prst="arc">
              <a:avLst>
                <a:gd name="adj1" fmla="val 10738644"/>
                <a:gd name="adj2" fmla="val 13468141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6060916" y="819150"/>
            <a:ext cx="393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kern="0" dirty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2400" b="1" i="1" kern="0" dirty="0">
              <a:solidFill>
                <a:srgbClr val="FF000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6437657" y="714697"/>
            <a:ext cx="0" cy="174083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444756" y="2441286"/>
            <a:ext cx="1840829" cy="640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027308" y="412087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140500" y="475878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CDA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138365" y="758651"/>
            <a:ext cx="2060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0746" y="1034290"/>
            <a:ext cx="188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95207" y="758651"/>
            <a:ext cx="50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95207" y="1034290"/>
            <a:ext cx="51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248137" y="673914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685799" y="420584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690609" y="512964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04264" y="947939"/>
            <a:ext cx="8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ular Callout 132"/>
          <p:cNvSpPr/>
          <p:nvPr/>
        </p:nvSpPr>
        <p:spPr>
          <a:xfrm>
            <a:off x="1341743" y="1033142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11956" y="1151014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14682" y="11297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2516126" y="1107532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26" y="1107532"/>
                <a:ext cx="532646" cy="3676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7354208" y="2744372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Adjacent side</a:t>
            </a:r>
            <a:endParaRPr lang="en-IN" dirty="0"/>
          </a:p>
        </p:txBody>
      </p:sp>
      <p:sp>
        <p:nvSpPr>
          <p:cNvPr id="2" name="Left Brace 1"/>
          <p:cNvSpPr/>
          <p:nvPr/>
        </p:nvSpPr>
        <p:spPr>
          <a:xfrm>
            <a:off x="5943600" y="693040"/>
            <a:ext cx="215814" cy="1751445"/>
          </a:xfrm>
          <a:prstGeom prst="leftBrace">
            <a:avLst>
              <a:gd name="adj1" fmla="val 4364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35"/>
          <p:cNvSpPr>
            <a:spLocks noChangeArrowheads="1"/>
          </p:cNvSpPr>
          <p:nvPr/>
        </p:nvSpPr>
        <p:spPr bwMode="auto">
          <a:xfrm>
            <a:off x="5135880" y="1413510"/>
            <a:ext cx="1114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(</a:t>
            </a:r>
            <a:r>
              <a:rPr lang="en-US" sz="12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x</a:t>
            </a: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+20)</a:t>
            </a:r>
            <a:r>
              <a:rPr lang="en-US" sz="1200" b="1" i="1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m</a:t>
            </a:r>
            <a:endParaRPr lang="en-US" sz="1200" b="1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flipH="1">
            <a:off x="5282440" y="1366863"/>
            <a:ext cx="821059" cy="400110"/>
          </a:xfrm>
          <a:prstGeom prst="wedgeRectCallout">
            <a:avLst>
              <a:gd name="adj1" fmla="val -87874"/>
              <a:gd name="adj2" fmla="val 3903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prstClr val="white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7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4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54" grpId="0" animBg="1"/>
      <p:bldP spid="154" grpId="1" animBg="1"/>
      <p:bldP spid="117" grpId="0" animBg="1"/>
      <p:bldP spid="117" grpId="1" animBg="1"/>
      <p:bldP spid="141" grpId="0" animBg="1"/>
      <p:bldP spid="141" grpId="1" animBg="1"/>
      <p:bldP spid="139" grpId="0" animBg="1"/>
      <p:bldP spid="139" grpId="1" animBg="1"/>
      <p:bldP spid="4" grpId="0" animBg="1"/>
      <p:bldP spid="132" grpId="0" animBg="1"/>
      <p:bldP spid="132" grpId="1" animBg="1"/>
      <p:bldP spid="140" grpId="0" animBg="1"/>
      <p:bldP spid="140" grpId="1" animBg="1"/>
      <p:bldP spid="142" grpId="0" animBg="1"/>
      <p:bldP spid="143" grpId="0" build="p"/>
      <p:bldP spid="118" grpId="0" animBg="1"/>
      <p:bldP spid="118" grpId="1" animBg="1"/>
      <p:bldP spid="118" grpId="2" animBg="1"/>
      <p:bldP spid="124" grpId="0" animBg="1"/>
      <p:bldP spid="124" grpId="1" animBg="1"/>
      <p:bldP spid="125" grpId="0" build="allAtOnce"/>
      <p:bldP spid="126" grpId="0" build="allAtOnce"/>
      <p:bldP spid="127" grpId="0" build="allAtOnce"/>
      <p:bldP spid="115" grpId="0" build="allAtOnce"/>
      <p:bldP spid="116" grpId="0" build="allAtOnce"/>
      <p:bldP spid="122" grpId="0" animBg="1"/>
      <p:bldP spid="122" grpId="1" animBg="1"/>
      <p:bldP spid="157" grpId="0" animBg="1"/>
      <p:bldP spid="157" grpId="1" animBg="1"/>
      <p:bldP spid="158" grpId="0"/>
      <p:bldP spid="158" grpId="1"/>
      <p:bldP spid="159" grpId="0"/>
      <p:bldP spid="159" grpId="1"/>
      <p:bldP spid="159" grpId="2"/>
      <p:bldP spid="133" grpId="0" animBg="1"/>
      <p:bldP spid="133" grpId="1" animBg="1"/>
      <p:bldP spid="134" grpId="0"/>
      <p:bldP spid="134" grpId="1"/>
      <p:bldP spid="135" grpId="0"/>
      <p:bldP spid="135" grpId="1"/>
      <p:bldP spid="136" grpId="0"/>
      <p:bldP spid="136" grpId="1"/>
      <p:bldP spid="121" grpId="0" animBg="1"/>
      <p:bldP spid="121" grpId="1" animBg="1"/>
      <p:bldP spid="120" grpId="0" animBg="1"/>
      <p:bldP spid="1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16443</TotalTime>
  <Words>1624</Words>
  <Application>Microsoft Office PowerPoint</Application>
  <PresentationFormat>On-screen Show (16:9)</PresentationFormat>
  <Paragraphs>522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Symbol</vt:lpstr>
      <vt:lpstr>Office Theme</vt:lpstr>
      <vt:lpstr>1_Office Theme</vt:lpstr>
      <vt:lpstr>Custom Design</vt:lpstr>
      <vt:lpstr>Module 6</vt:lpstr>
      <vt:lpstr>PowerPoint Presentation</vt:lpstr>
      <vt:lpstr>PowerPoint Presentation</vt:lpstr>
      <vt:lpstr>PowerPoint Presentation</vt:lpstr>
      <vt:lpstr>Module 7 New sum to be added.  Question is in R+ book</vt:lpstr>
      <vt:lpstr>Module 8</vt:lpstr>
      <vt:lpstr>PowerPoint Presentation</vt:lpstr>
      <vt:lpstr>PowerPoint Presentation</vt:lpstr>
      <vt:lpstr>PowerPoint Presentation</vt:lpstr>
      <vt:lpstr>Module 9</vt:lpstr>
      <vt:lpstr>PowerPoint Presentation</vt:lpstr>
      <vt:lpstr>PowerPoint Presentation</vt:lpstr>
      <vt:lpstr>PowerPoint Presentation</vt:lpstr>
      <vt:lpstr>Module 10 Solved Example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2042</cp:revision>
  <dcterms:created xsi:type="dcterms:W3CDTF">2013-07-31T12:47:49Z</dcterms:created>
  <dcterms:modified xsi:type="dcterms:W3CDTF">2022-04-23T05:09:25Z</dcterms:modified>
</cp:coreProperties>
</file>