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</p:sldMasterIdLst>
  <p:notesMasterIdLst>
    <p:notesMasterId r:id="rId18"/>
  </p:notesMasterIdLst>
  <p:sldIdLst>
    <p:sldId id="577" r:id="rId3"/>
    <p:sldId id="569" r:id="rId4"/>
    <p:sldId id="570" r:id="rId5"/>
    <p:sldId id="571" r:id="rId6"/>
    <p:sldId id="578" r:id="rId7"/>
    <p:sldId id="563" r:id="rId8"/>
    <p:sldId id="564" r:id="rId9"/>
    <p:sldId id="565" r:id="rId10"/>
    <p:sldId id="566" r:id="rId11"/>
    <p:sldId id="579" r:id="rId12"/>
    <p:sldId id="574" r:id="rId13"/>
    <p:sldId id="575" r:id="rId14"/>
    <p:sldId id="576" r:id="rId15"/>
    <p:sldId id="580" r:id="rId16"/>
    <p:sldId id="58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FFA521"/>
    <a:srgbClr val="800000"/>
    <a:srgbClr val="7030A0"/>
    <a:srgbClr val="CCECFF"/>
    <a:srgbClr val="996600"/>
    <a:srgbClr val="9E4F00"/>
    <a:srgbClr val="CC6600"/>
    <a:srgbClr val="C8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 autoAdjust="0"/>
    <p:restoredTop sz="97314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954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9987-9680-472B-BD04-00699659592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3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4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6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8" r:id="rId4"/>
    <p:sldLayoutId id="214748379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10" Type="http://schemas.openxmlformats.org/officeDocument/2006/relationships/image" Target="../media/image12.gif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3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380.png"/><Relationship Id="rId5" Type="http://schemas.openxmlformats.org/officeDocument/2006/relationships/image" Target="../media/image143.png"/><Relationship Id="rId10" Type="http://schemas.openxmlformats.org/officeDocument/2006/relationships/image" Target="../media/image132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1.png"/><Relationship Id="rId7" Type="http://schemas.openxmlformats.org/officeDocument/2006/relationships/image" Target="../media/image1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23.png"/><Relationship Id="rId10" Type="http://schemas.openxmlformats.org/officeDocument/2006/relationships/image" Target="../media/image126.png"/><Relationship Id="rId4" Type="http://schemas.openxmlformats.org/officeDocument/2006/relationships/image" Target="../media/image122.png"/><Relationship Id="rId9" Type="http://schemas.openxmlformats.org/officeDocument/2006/relationships/image" Target="../media/image1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2234401" y="1012557"/>
            <a:ext cx="5309399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9928" y="1035417"/>
            <a:ext cx="1831719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95514" y="819047"/>
            <a:ext cx="7500258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241842" y="615060"/>
            <a:ext cx="5138888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21768" y="615060"/>
            <a:ext cx="1829880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23532" y="390620"/>
            <a:ext cx="6799536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3510" y="152400"/>
            <a:ext cx="6434675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46744" y="1200150"/>
            <a:ext cx="8482585" cy="4100806"/>
            <a:chOff x="1593799" y="5647830"/>
            <a:chExt cx="8482585" cy="4100806"/>
          </a:xfrm>
        </p:grpSpPr>
        <p:pic>
          <p:nvPicPr>
            <p:cNvPr id="42" name="Picture 2" descr="C:\Users\Admin\Desktop\_origin_HD-dabas-skati-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592" y="5715843"/>
              <a:ext cx="6637792" cy="373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164" r="88718" b="1544"/>
            <a:stretch/>
          </p:blipFill>
          <p:spPr bwMode="auto">
            <a:xfrm>
              <a:off x="4572000" y="7996036"/>
              <a:ext cx="415925" cy="904875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290" name="Picture 2" descr="C:\Users\ADMIN\Desktop\pict--airport-control-tower-aircraft---vector-stencils-library.png--diagram-flowchart-exampl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6" r="32728"/>
            <a:stretch/>
          </p:blipFill>
          <p:spPr bwMode="auto">
            <a:xfrm>
              <a:off x="7925227" y="5857124"/>
              <a:ext cx="1753028" cy="389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80" t="80758" r="11260" b="7734"/>
            <a:stretch/>
          </p:blipFill>
          <p:spPr bwMode="auto">
            <a:xfrm>
              <a:off x="8570123" y="9184283"/>
              <a:ext cx="747406" cy="248734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61"/>
            <a:stretch/>
          </p:blipFill>
          <p:spPr bwMode="auto">
            <a:xfrm>
              <a:off x="2519996" y="5715843"/>
              <a:ext cx="918596" cy="373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61"/>
            <a:stretch/>
          </p:blipFill>
          <p:spPr bwMode="auto">
            <a:xfrm>
              <a:off x="1623682" y="5715843"/>
              <a:ext cx="918596" cy="373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61"/>
            <a:stretch/>
          </p:blipFill>
          <p:spPr bwMode="auto">
            <a:xfrm>
              <a:off x="2901437" y="5647830"/>
              <a:ext cx="918596" cy="3734884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61"/>
            <a:stretch/>
          </p:blipFill>
          <p:spPr bwMode="auto">
            <a:xfrm>
              <a:off x="2073541" y="5662678"/>
              <a:ext cx="918596" cy="3734884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36" t="18056" r="64654" b="71437"/>
            <a:stretch/>
          </p:blipFill>
          <p:spPr bwMode="auto">
            <a:xfrm>
              <a:off x="1593799" y="5685363"/>
              <a:ext cx="1374701" cy="392430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4" descr="E:\Avinash\nilesh sir\Height &amp; distance\walkcyc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97" y="4142417"/>
            <a:ext cx="918306" cy="7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E:\Avinash\nilesh sir\Height &amp; distance\walkcycle.gif"/>
          <p:cNvPicPr>
            <a:picLocks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7753" y="4139242"/>
            <a:ext cx="914400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E:\Avinash\nilesh sir\Height &amp; distance\walkcyc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000" y="4139242"/>
            <a:ext cx="918306" cy="7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Avinash\nilesh sir\Height &amp; distance\walkcyc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32892"/>
            <a:ext cx="918306" cy="7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228600" y="4717609"/>
            <a:ext cx="2849163" cy="189064"/>
            <a:chOff x="869950" y="4755798"/>
            <a:chExt cx="2222102" cy="270228"/>
          </a:xfrm>
        </p:grpSpPr>
        <p:pic>
          <p:nvPicPr>
            <p:cNvPr id="58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56" r="80587" b="15358"/>
            <a:stretch/>
          </p:blipFill>
          <p:spPr bwMode="auto">
            <a:xfrm>
              <a:off x="1803454" y="4755798"/>
              <a:ext cx="1288598" cy="257176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Admin\Desktop\_origin_HD-dabas-skati-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56" r="80587" b="15358"/>
            <a:stretch/>
          </p:blipFill>
          <p:spPr bwMode="auto">
            <a:xfrm>
              <a:off x="869950" y="4768850"/>
              <a:ext cx="1288598" cy="257176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ounded Rectangle 30"/>
          <p:cNvSpPr/>
          <p:nvPr/>
        </p:nvSpPr>
        <p:spPr>
          <a:xfrm>
            <a:off x="597892" y="152400"/>
            <a:ext cx="4431308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31826" y="1915121"/>
            <a:ext cx="0" cy="288514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042957" y="152400"/>
            <a:ext cx="1957336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09575" y="391732"/>
            <a:ext cx="3705225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918234" y="4795961"/>
            <a:ext cx="4526733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478314" y="390619"/>
            <a:ext cx="2736303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06400" y="615060"/>
            <a:ext cx="1845247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927954" y="1915121"/>
            <a:ext cx="4503872" cy="288084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217334" y="615060"/>
            <a:ext cx="5163396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05765" y="816396"/>
            <a:ext cx="4415046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08759" y="1034262"/>
            <a:ext cx="1825642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145975" y="824015"/>
            <a:ext cx="2736117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12688"/>
            <a:ext cx="8077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A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TV tower stands vertically on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bank of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canal. From a point on the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other bank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directly opposite the tower,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angle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elevation of the top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of the tower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60°. From another point 20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m away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from this point on the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line joining this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to the foot of the tower,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angle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elevation of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of the tower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30º.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Find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height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the tower and the width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canal.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99029" y="4798786"/>
            <a:ext cx="233000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8650" y="1915121"/>
            <a:ext cx="6826036" cy="288049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60621" y="4492716"/>
            <a:ext cx="456799" cy="276999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60</a:t>
            </a:r>
            <a:r>
              <a:rPr lang="en-US" sz="1200" b="1" baseline="4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200" b="1" baseline="42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Arc 61"/>
          <p:cNvSpPr/>
          <p:nvPr/>
        </p:nvSpPr>
        <p:spPr>
          <a:xfrm>
            <a:off x="2473325" y="4341586"/>
            <a:ext cx="914400" cy="914400"/>
          </a:xfrm>
          <a:prstGeom prst="arc">
            <a:avLst>
              <a:gd name="adj1" fmla="val 19584767"/>
              <a:gd name="adj2" fmla="val 21596232"/>
            </a:avLst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11507" y="4469014"/>
            <a:ext cx="456799" cy="276999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30</a:t>
            </a:r>
            <a:r>
              <a:rPr lang="en-US" sz="1200" b="1" baseline="4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200" b="1" baseline="42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Arc 64"/>
          <p:cNvSpPr/>
          <p:nvPr/>
        </p:nvSpPr>
        <p:spPr>
          <a:xfrm>
            <a:off x="-95250" y="4060379"/>
            <a:ext cx="1478182" cy="1478182"/>
          </a:xfrm>
          <a:prstGeom prst="arc">
            <a:avLst>
              <a:gd name="adj1" fmla="val 20187917"/>
              <a:gd name="adj2" fmla="val 21558065"/>
            </a:avLst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95600" y="4755131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905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61978" y="4760686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71823" y="1757710"/>
            <a:ext cx="2412981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Height of the observer is neglected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62800" y="4538436"/>
            <a:ext cx="266700" cy="257175"/>
          </a:xfrm>
          <a:custGeom>
            <a:avLst/>
            <a:gdLst>
              <a:gd name="connsiteX0" fmla="*/ 495300 w 495300"/>
              <a:gd name="connsiteY0" fmla="*/ 0 h 395287"/>
              <a:gd name="connsiteX1" fmla="*/ 0 w 495300"/>
              <a:gd name="connsiteY1" fmla="*/ 0 h 395287"/>
              <a:gd name="connsiteX2" fmla="*/ 0 w 495300"/>
              <a:gd name="connsiteY2" fmla="*/ 395287 h 39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395287">
                <a:moveTo>
                  <a:pt x="495300" y="0"/>
                </a:moveTo>
                <a:lnTo>
                  <a:pt x="0" y="0"/>
                </a:lnTo>
                <a:lnTo>
                  <a:pt x="0" y="395287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25645" y="4408590"/>
            <a:ext cx="359159" cy="369332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?</a:t>
            </a:r>
            <a:endParaRPr lang="en-US" b="1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58075" y="3319236"/>
            <a:ext cx="359159" cy="369332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?</a:t>
            </a:r>
            <a:endParaRPr lang="en-US" b="1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 rot="20220000">
            <a:off x="3387660" y="3130881"/>
            <a:ext cx="1188694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9620000">
            <a:off x="4019556" y="3442566"/>
            <a:ext cx="1209256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53300" y="145345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sz="24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2400" y="459896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24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58075" y="458065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24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8742" y="47485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24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384" y="4788523"/>
            <a:ext cx="976641" cy="338554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20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m</a:t>
            </a:r>
            <a:endParaRPr lang="en-US" sz="1600" b="1" i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79366" y="3372461"/>
            <a:ext cx="1167061" cy="842447"/>
            <a:chOff x="1879366" y="3372461"/>
            <a:chExt cx="1167061" cy="842447"/>
          </a:xfrm>
        </p:grpSpPr>
        <p:sp>
          <p:nvSpPr>
            <p:cNvPr id="8" name="Right Arrow 7"/>
            <p:cNvSpPr/>
            <p:nvPr/>
          </p:nvSpPr>
          <p:spPr>
            <a:xfrm rot="3238291">
              <a:off x="2361731" y="3832099"/>
              <a:ext cx="575475" cy="190144"/>
            </a:xfrm>
            <a:prstGeom prst="rightArrow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879366" y="3372461"/>
              <a:ext cx="1167061" cy="35179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Bookman Old Style" panose="02050604050505020204" pitchFamily="18" charset="0"/>
                </a:rPr>
                <a:t>observer</a:t>
              </a:r>
              <a:endParaRPr lang="en-US" sz="1400" b="1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2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25104 3.33333E-6 " pathEditMode="relative" rAng="0" ptsTypes="AA">
                                      <p:cBhvr>
                                        <p:cTn id="174" dur="6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000"/>
                            </p:stCondLst>
                            <p:childTnLst>
                              <p:par>
                                <p:cTn id="1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0" grpId="0" animBg="1"/>
      <p:bldP spid="30" grpId="1" animBg="1"/>
      <p:bldP spid="29" grpId="0" animBg="1"/>
      <p:bldP spid="29" grpId="1" animBg="1"/>
      <p:bldP spid="25" grpId="0" animBg="1"/>
      <p:bldP spid="25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43" grpId="0" animBg="1"/>
      <p:bldP spid="43" grpId="1" animBg="1"/>
      <p:bldP spid="50" grpId="0" animBg="1"/>
      <p:bldP spid="50" grpId="1" animBg="1"/>
      <p:bldP spid="52" grpId="0" animBg="1"/>
      <p:bldP spid="52" grpId="1" animBg="1"/>
      <p:bldP spid="56" grpId="0" animBg="1"/>
      <p:bldP spid="56" grpId="1" animBg="1"/>
      <p:bldP spid="2" grpId="0" build="p"/>
      <p:bldP spid="61" grpId="0" animBg="1"/>
      <p:bldP spid="62" grpId="0" animBg="1"/>
      <p:bldP spid="64" grpId="0" animBg="1"/>
      <p:bldP spid="65" grpId="0" animBg="1"/>
      <p:bldP spid="3" grpId="0" animBg="1"/>
      <p:bldP spid="3" grpId="1" animBg="1"/>
      <p:bldP spid="75" grpId="0" animBg="1"/>
      <p:bldP spid="4" grpId="0" animBg="1"/>
      <p:bldP spid="4" grpId="1" animBg="1"/>
      <p:bldP spid="5" grpId="0" animBg="1"/>
      <p:bldP spid="6" grpId="0" animBg="1"/>
      <p:bldP spid="76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20780" y="493688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TV tower stands vertically on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bank of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canal.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point on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other bank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directly opposite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tower,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angle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elevation of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 of the </a:t>
            </a:r>
            <a:endParaRPr lang="en-US" sz="1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tower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60°. From another point 20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m away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from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this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on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line joining this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to the foot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of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tower,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angle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elevation of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 of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tower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30º.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Find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height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the tower and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width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canal.</a:t>
            </a:r>
          </a:p>
        </p:txBody>
      </p:sp>
      <p:sp>
        <p:nvSpPr>
          <p:cNvPr id="16" name="Freeform 15"/>
          <p:cNvSpPr/>
          <p:nvPr/>
        </p:nvSpPr>
        <p:spPr>
          <a:xfrm>
            <a:off x="7014377" y="932581"/>
            <a:ext cx="1317440" cy="1205716"/>
          </a:xfrm>
          <a:custGeom>
            <a:avLst/>
            <a:gdLst>
              <a:gd name="connsiteX0" fmla="*/ 0 w 1790700"/>
              <a:gd name="connsiteY0" fmla="*/ 1606550 h 1606550"/>
              <a:gd name="connsiteX1" fmla="*/ 1790700 w 1790700"/>
              <a:gd name="connsiteY1" fmla="*/ 1606550 h 1606550"/>
              <a:gd name="connsiteX2" fmla="*/ 1784350 w 1790700"/>
              <a:gd name="connsiteY2" fmla="*/ 0 h 1606550"/>
              <a:gd name="connsiteX3" fmla="*/ 0 w 1790700"/>
              <a:gd name="connsiteY3" fmla="*/ 1606550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1606550">
                <a:moveTo>
                  <a:pt x="0" y="1606550"/>
                </a:moveTo>
                <a:lnTo>
                  <a:pt x="1790700" y="1606550"/>
                </a:lnTo>
                <a:cubicBezTo>
                  <a:pt x="1788583" y="1071033"/>
                  <a:pt x="1786467" y="535517"/>
                  <a:pt x="1784350" y="0"/>
                </a:cubicBezTo>
                <a:lnTo>
                  <a:pt x="0" y="1606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6585092" y="1780690"/>
            <a:ext cx="713232" cy="758952"/>
          </a:xfrm>
          <a:prstGeom prst="arc">
            <a:avLst>
              <a:gd name="adj1" fmla="val 19165027"/>
              <a:gd name="adj2" fmla="val 21516826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449922" y="2212495"/>
            <a:ext cx="380245" cy="23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172926" y="3753616"/>
            <a:ext cx="376480" cy="23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382000" y="1438590"/>
            <a:ext cx="321070" cy="23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185635" y="3492393"/>
            <a:ext cx="376480" cy="23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64613" y="3577022"/>
            <a:ext cx="859943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322" y="222598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6559" y="2230524"/>
            <a:ext cx="3817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height of tower be ‘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’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655" y="2507582"/>
            <a:ext cx="400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width of the canal be ‘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’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275" y="2812382"/>
            <a:ext cx="247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Distance (DC) = 20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823" y="3117182"/>
            <a:ext cx="176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ABC,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991" y="3566194"/>
            <a:ext cx="97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60º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2380" y="3566194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7214" y="3438022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177473" y="3739648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5284" y="3699542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857" y="4095811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25655" y="4074454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55" y="4074454"/>
                <a:ext cx="452898" cy="367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95043" y="4095811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57851" y="3960496"/>
            <a:ext cx="340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191759" y="4262122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62270" y="4190990"/>
            <a:ext cx="28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9380" y="4491990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1380" y="4491990"/>
            <a:ext cx="32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2380" y="4491990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84728" y="4491991"/>
                <a:ext cx="770641" cy="60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i="1" dirty="0">
                    <a:solidFill>
                      <a:prstClr val="black"/>
                    </a:solidFill>
                    <a:latin typeface="Bookman Old Style" pitchFamily="18" charset="0"/>
                  </a:rPr>
                  <a:t>x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28" y="4491991"/>
                <a:ext cx="770641" cy="6079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Triangle 1"/>
          <p:cNvSpPr/>
          <p:nvPr/>
        </p:nvSpPr>
        <p:spPr>
          <a:xfrm flipH="1">
            <a:off x="5723643" y="932581"/>
            <a:ext cx="2608174" cy="1215342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21540000" flipH="1">
            <a:off x="6951971" y="960107"/>
            <a:ext cx="1380091" cy="1188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41526" y="61912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4325" y="202039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7842" y="2062489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9333" y="209057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5334000" y="1767642"/>
            <a:ext cx="779286" cy="779286"/>
          </a:xfrm>
          <a:prstGeom prst="arc">
            <a:avLst>
              <a:gd name="adj1" fmla="val 20034109"/>
              <a:gd name="adj2" fmla="val 21574164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605" y="1881891"/>
            <a:ext cx="58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30º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6536324" y="1780690"/>
            <a:ext cx="762000" cy="762000"/>
          </a:xfrm>
          <a:prstGeom prst="arc">
            <a:avLst>
              <a:gd name="adj1" fmla="val 19366487"/>
              <a:gd name="adj2" fmla="val 214591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0679" y="1834930"/>
            <a:ext cx="544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60º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14054" y="2112451"/>
            <a:ext cx="74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7644" y="214821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5372" y="138621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331817" y="930866"/>
            <a:ext cx="0" cy="121801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85224" y="2147299"/>
            <a:ext cx="1341325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5129" y="2147466"/>
            <a:ext cx="1254109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987363" y="2146843"/>
            <a:ext cx="1343396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7055352" y="708803"/>
            <a:ext cx="821059" cy="400110"/>
          </a:xfrm>
          <a:prstGeom prst="wedgeRectCallout">
            <a:avLst>
              <a:gd name="adj1" fmla="val -97155"/>
              <a:gd name="adj2" fmla="val 6379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7217192" y="2472270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48" name="Rounded Rectangle 47"/>
          <p:cNvSpPr/>
          <p:nvPr/>
        </p:nvSpPr>
        <p:spPr>
          <a:xfrm>
            <a:off x="2044795" y="1047914"/>
            <a:ext cx="1929451" cy="56173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</a:t>
            </a:r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8331817" y="929539"/>
            <a:ext cx="0" cy="123019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837356" y="875344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2166" y="967724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6112" y="1399984"/>
            <a:ext cx="9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084728" y="824792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2680" y="888583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80546" y="1166497"/>
            <a:ext cx="193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72926" y="1442136"/>
            <a:ext cx="194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1507" y="1166497"/>
            <a:ext cx="53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33887" y="1442136"/>
            <a:ext cx="54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1222814" y="2733880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93027" y="28517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95753" y="283052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397197" y="2808270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97" y="2808270"/>
                <a:ext cx="532646" cy="367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ounded Rectangle 67"/>
          <p:cNvSpPr/>
          <p:nvPr/>
        </p:nvSpPr>
        <p:spPr>
          <a:xfrm>
            <a:off x="2157851" y="1047914"/>
            <a:ext cx="2049729" cy="5288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IN" sz="1600" b="1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ABC 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143137" y="1960114"/>
            <a:ext cx="196779" cy="188375"/>
          </a:xfrm>
          <a:custGeom>
            <a:avLst/>
            <a:gdLst>
              <a:gd name="connsiteX0" fmla="*/ 222250 w 222250"/>
              <a:gd name="connsiteY0" fmla="*/ 0 h 222250"/>
              <a:gd name="connsiteX1" fmla="*/ 0 w 222250"/>
              <a:gd name="connsiteY1" fmla="*/ 0 h 222250"/>
              <a:gd name="connsiteX2" fmla="*/ 0 w 2222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" h="222250">
                <a:moveTo>
                  <a:pt x="222250" y="0"/>
                </a:moveTo>
                <a:lnTo>
                  <a:pt x="0" y="0"/>
                </a:lnTo>
                <a:lnTo>
                  <a:pt x="0" y="2222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4" grpId="0" animBg="1"/>
      <p:bldP spid="44" grpId="1" animBg="1"/>
      <p:bldP spid="67" grpId="0" animBg="1"/>
      <p:bldP spid="67" grpId="1" animBg="1"/>
      <p:bldP spid="66" grpId="0" animBg="1"/>
      <p:bldP spid="66" grpId="1" animBg="1"/>
      <p:bldP spid="65" grpId="0" animBg="1"/>
      <p:bldP spid="65" grpId="1" animBg="1"/>
      <p:bldP spid="64" grpId="0" animBg="1"/>
      <p:bldP spid="64" grpId="1" animBg="1"/>
      <p:bldP spid="59" grpId="0" animBg="1"/>
      <p:bldP spid="59" grpId="1" animBg="1"/>
      <p:bldP spid="38" grpId="0"/>
      <p:bldP spid="39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/>
      <p:bldP spid="51" grpId="1"/>
      <p:bldP spid="52" grpId="0"/>
      <p:bldP spid="52" grpId="1"/>
      <p:bldP spid="52" grpId="2"/>
      <p:bldP spid="53" grpId="0" animBg="1"/>
      <p:bldP spid="53" grpId="1" animBg="1"/>
      <p:bldP spid="54" grpId="0" build="allAtOnce"/>
      <p:bldP spid="55" grpId="0" build="allAtOnce"/>
      <p:bldP spid="56" grpId="0" build="allAtOnce"/>
      <p:bldP spid="57" grpId="0" build="allAtOnce"/>
      <p:bldP spid="58" grpId="0" build="allAtOnce"/>
      <p:bldP spid="60" grpId="0" animBg="1"/>
      <p:bldP spid="60" grpId="1" animBg="1"/>
      <p:bldP spid="61" grpId="0"/>
      <p:bldP spid="61" grpId="1"/>
      <p:bldP spid="62" grpId="0"/>
      <p:bldP spid="62" grpId="1"/>
      <p:bldP spid="63" grpId="0"/>
      <p:bldP spid="63" grpId="1"/>
      <p:bldP spid="68" grpId="0" animBg="1"/>
      <p:bldP spid="6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420780" y="493688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TV tower stands vertically on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bank of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canal.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point on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other bank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directly opposite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tower,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angle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elevation of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 of the </a:t>
            </a:r>
            <a:endParaRPr lang="en-US" sz="14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tower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60°. From another point 20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m away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from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this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on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line joining this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to the foot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of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tower,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angle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elevation of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 of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tower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30º.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Find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height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the tower and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width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canal.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4464390" y="3360895"/>
            <a:ext cx="323172" cy="3127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46618" y="4181311"/>
            <a:ext cx="3733102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384363" y="1451138"/>
            <a:ext cx="314744" cy="2361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5723643" y="957678"/>
            <a:ext cx="2614609" cy="1204011"/>
          </a:xfrm>
          <a:custGeom>
            <a:avLst/>
            <a:gdLst>
              <a:gd name="connsiteX0" fmla="*/ 0 w 1790700"/>
              <a:gd name="connsiteY0" fmla="*/ 1606550 h 1606550"/>
              <a:gd name="connsiteX1" fmla="*/ 1790700 w 1790700"/>
              <a:gd name="connsiteY1" fmla="*/ 1606550 h 1606550"/>
              <a:gd name="connsiteX2" fmla="*/ 1784350 w 1790700"/>
              <a:gd name="connsiteY2" fmla="*/ 0 h 1606550"/>
              <a:gd name="connsiteX3" fmla="*/ 0 w 1790700"/>
              <a:gd name="connsiteY3" fmla="*/ 1606550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1606550">
                <a:moveTo>
                  <a:pt x="0" y="1606550"/>
                </a:moveTo>
                <a:lnTo>
                  <a:pt x="1790700" y="1606550"/>
                </a:lnTo>
                <a:cubicBezTo>
                  <a:pt x="1788583" y="1071033"/>
                  <a:pt x="1786467" y="535517"/>
                  <a:pt x="1784350" y="0"/>
                </a:cubicBezTo>
                <a:lnTo>
                  <a:pt x="0" y="1606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Arc 109"/>
          <p:cNvSpPr/>
          <p:nvPr/>
        </p:nvSpPr>
        <p:spPr>
          <a:xfrm>
            <a:off x="5332236" y="1762853"/>
            <a:ext cx="782814" cy="782814"/>
          </a:xfrm>
          <a:prstGeom prst="arc">
            <a:avLst>
              <a:gd name="adj1" fmla="val 19981146"/>
              <a:gd name="adj2" fmla="val 2158178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133687" y="3612286"/>
            <a:ext cx="233940" cy="23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715306" y="624267"/>
            <a:ext cx="1103533" cy="410479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134340" y="2820766"/>
            <a:ext cx="376480" cy="23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136557" y="2564857"/>
            <a:ext cx="376480" cy="2338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020179" y="2654617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481" y="2242886"/>
            <a:ext cx="191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ABD,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49" y="2638962"/>
            <a:ext cx="97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30º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9106" y="2638962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3672" y="2510790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33931" y="2812416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1742" y="2772310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0515" y="312616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72709" y="3264316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709" y="3264316"/>
                <a:ext cx="452898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420334" y="3295442"/>
            <a:ext cx="3344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1500" y="2991266"/>
            <a:ext cx="29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9106" y="312616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05603" y="2990850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135517" y="329247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63167" y="3252370"/>
            <a:ext cx="89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2038" y="356346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460" y="3563464"/>
            <a:ext cx="89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9106" y="3558286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9384" y="3553242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26055" y="3524250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55" y="3524250"/>
                <a:ext cx="452898" cy="367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82038" y="3880387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4460" y="3880387"/>
            <a:ext cx="89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9106" y="3875209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38875" y="3845597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75" y="3845597"/>
                <a:ext cx="452898" cy="367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315577" y="3868480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993" y="3876040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94530" y="3844290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30" y="3844290"/>
                <a:ext cx="452898" cy="3676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51547" y="4153377"/>
            <a:ext cx="89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5802" y="4148199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65" y="4141470"/>
            <a:ext cx="48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36507" y="4397217"/>
            <a:ext cx="45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05802" y="4392039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6465" y="4385310"/>
            <a:ext cx="48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28603" y="4633496"/>
            <a:ext cx="31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8570" y="4628318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9233" y="4621589"/>
            <a:ext cx="747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 </a:t>
            </a:r>
            <a:endParaRPr lang="en-US" sz="1600" b="1" i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240180" y="2343150"/>
            <a:ext cx="0" cy="246888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0074" y="2445787"/>
            <a:ext cx="37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87282" y="2448962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27051" y="2419350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51" y="2419350"/>
                <a:ext cx="452898" cy="3676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403753" y="2442233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86038" y="290369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25807" y="2874083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807" y="2874083"/>
                <a:ext cx="452898" cy="367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4478709" y="2896966"/>
            <a:ext cx="67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8578" y="3357720"/>
            <a:ext cx="37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5786" y="336089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393676" y="3331283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76" y="3331283"/>
                <a:ext cx="452898" cy="367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118003" y="3354166"/>
            <a:ext cx="52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25899" y="4169483"/>
            <a:ext cx="385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Width of the canal is 10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and Height of the tower is 17.3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22210" y="214312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769942" y="670095"/>
            <a:ext cx="989391" cy="3120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0057" y="616869"/>
            <a:ext cx="1035832" cy="367601"/>
            <a:chOff x="4242514" y="1824793"/>
            <a:chExt cx="1035832" cy="367601"/>
          </a:xfrm>
        </p:grpSpPr>
        <p:sp>
          <p:nvSpPr>
            <p:cNvPr id="138" name="TextBox 137"/>
            <p:cNvSpPr txBox="1"/>
            <p:nvPr/>
          </p:nvSpPr>
          <p:spPr>
            <a:xfrm>
              <a:off x="4242514" y="1853368"/>
              <a:ext cx="32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h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476750" y="1853368"/>
              <a:ext cx="285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616361" y="1824793"/>
                  <a:ext cx="533400" cy="367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361" y="1824793"/>
                  <a:ext cx="533400" cy="36760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TextBox 140"/>
            <p:cNvSpPr txBox="1"/>
            <p:nvPr/>
          </p:nvSpPr>
          <p:spPr>
            <a:xfrm>
              <a:off x="4960846" y="1853368"/>
              <a:ext cx="317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82038" y="4153377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82038" y="4397217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2038" y="4633496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621180" y="3751554"/>
            <a:ext cx="37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68388" y="3754729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100605" y="3748000"/>
            <a:ext cx="52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611780" y="3748000"/>
            <a:ext cx="92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1.73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383180" y="3748000"/>
            <a:ext cx="44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201435" y="3748000"/>
            <a:ext cx="131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17.3</a:t>
            </a:r>
            <a:endParaRPr lang="en-US" sz="1600" b="1" i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3640074" y="2628216"/>
            <a:ext cx="1253010" cy="499618"/>
            <a:chOff x="5013379" y="5498759"/>
            <a:chExt cx="1253010" cy="499618"/>
          </a:xfrm>
        </p:grpSpPr>
        <p:sp>
          <p:nvSpPr>
            <p:cNvPr id="157" name="Rounded Rectangular Callout 156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28909"/>
                <a:gd name="adj2" fmla="val 1019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698115" y="2424529"/>
            <a:ext cx="2692573" cy="307777"/>
            <a:chOff x="5193077" y="3209071"/>
            <a:chExt cx="2692573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026750" y="3209071"/>
              <a:ext cx="956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n-US" sz="14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+ 20)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78101" y="3379371"/>
              <a:ext cx="1007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5193077" y="3379371"/>
              <a:ext cx="90278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7277100" y="2143125"/>
            <a:ext cx="747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10 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4322" y="222598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167" name="Right Triangle 166"/>
          <p:cNvSpPr/>
          <p:nvPr/>
        </p:nvSpPr>
        <p:spPr>
          <a:xfrm flipH="1">
            <a:off x="5723643" y="932581"/>
            <a:ext cx="2608174" cy="1215342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 rot="21540000" flipH="1">
            <a:off x="6951971" y="960107"/>
            <a:ext cx="1380091" cy="1188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241526" y="61912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444325" y="202039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277842" y="2062489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759333" y="209057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006605" y="1881891"/>
            <a:ext cx="58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30º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Arc 173"/>
          <p:cNvSpPr/>
          <p:nvPr/>
        </p:nvSpPr>
        <p:spPr>
          <a:xfrm>
            <a:off x="6536324" y="1780690"/>
            <a:ext cx="762000" cy="762000"/>
          </a:xfrm>
          <a:prstGeom prst="arc">
            <a:avLst>
              <a:gd name="adj1" fmla="val 19366487"/>
              <a:gd name="adj2" fmla="val 214591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210679" y="1834930"/>
            <a:ext cx="544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60º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914054" y="2112451"/>
            <a:ext cx="74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385372" y="138621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8143137" y="1960114"/>
            <a:ext cx="196779" cy="188375"/>
          </a:xfrm>
          <a:custGeom>
            <a:avLst/>
            <a:gdLst>
              <a:gd name="connsiteX0" fmla="*/ 222250 w 222250"/>
              <a:gd name="connsiteY0" fmla="*/ 0 h 222250"/>
              <a:gd name="connsiteX1" fmla="*/ 0 w 222250"/>
              <a:gd name="connsiteY1" fmla="*/ 0 h 222250"/>
              <a:gd name="connsiteX2" fmla="*/ 0 w 2222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" h="222250">
                <a:moveTo>
                  <a:pt x="222250" y="0"/>
                </a:moveTo>
                <a:lnTo>
                  <a:pt x="0" y="0"/>
                </a:lnTo>
                <a:lnTo>
                  <a:pt x="0" y="2222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327085" y="911768"/>
            <a:ext cx="0" cy="124249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5755159" y="2149526"/>
            <a:ext cx="259254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494493" y="2451005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 flipH="1">
            <a:off x="7129648" y="930578"/>
            <a:ext cx="821059" cy="400110"/>
          </a:xfrm>
          <a:prstGeom prst="wedgeRectCallout">
            <a:avLst>
              <a:gd name="adj1" fmla="val -97155"/>
              <a:gd name="adj2" fmla="val 6379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187" name="Arc 186"/>
          <p:cNvSpPr/>
          <p:nvPr/>
        </p:nvSpPr>
        <p:spPr>
          <a:xfrm>
            <a:off x="5334000" y="1767642"/>
            <a:ext cx="779286" cy="779286"/>
          </a:xfrm>
          <a:prstGeom prst="arc">
            <a:avLst>
              <a:gd name="adj1" fmla="val 20034109"/>
              <a:gd name="adj2" fmla="val 21574164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1929884" y="1040362"/>
            <a:ext cx="2049729" cy="5288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ABD 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038875" y="983998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718640" y="820510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16592" y="884301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814458" y="1162215"/>
            <a:ext cx="193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06838" y="1437854"/>
            <a:ext cx="194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75419" y="1162215"/>
            <a:ext cx="53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67799" y="1437854"/>
            <a:ext cx="54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426690" y="791921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31500" y="884301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28488" y="1324537"/>
            <a:ext cx="8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ounded Rectangular Callout 125"/>
          <p:cNvSpPr/>
          <p:nvPr/>
        </p:nvSpPr>
        <p:spPr>
          <a:xfrm>
            <a:off x="1799106" y="1780690"/>
            <a:ext cx="1828800" cy="838200"/>
          </a:xfrm>
          <a:prstGeom prst="wedgeRoundRectCallout">
            <a:avLst>
              <a:gd name="adj1" fmla="val -74913"/>
              <a:gd name="adj2" fmla="val 6628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968966" y="201146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99200" y="199024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954806" y="1908682"/>
            <a:ext cx="532646" cy="589234"/>
            <a:chOff x="8347034" y="-1387456"/>
            <a:chExt cx="532646" cy="589234"/>
          </a:xfrm>
        </p:grpSpPr>
        <p:sp>
          <p:nvSpPr>
            <p:cNvPr id="130" name="Rectangle 129"/>
            <p:cNvSpPr/>
            <p:nvPr/>
          </p:nvSpPr>
          <p:spPr>
            <a:xfrm>
              <a:off x="8485440" y="-13874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92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35" presetClass="emph" presetSubtype="0" repeatCount="4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0"/>
                            </p:stCondLst>
                            <p:childTnLst>
                              <p:par>
                                <p:cTn id="4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000"/>
                            </p:stCondLst>
                            <p:childTnLst>
                              <p:par>
                                <p:cTn id="5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2000"/>
                            </p:stCondLst>
                            <p:childTnLst>
                              <p:par>
                                <p:cTn id="5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109" grpId="0" animBg="1"/>
      <p:bldP spid="134" grpId="0" animBg="1"/>
      <p:bldP spid="134" grpId="1" animBg="1"/>
      <p:bldP spid="108" grpId="0" animBg="1"/>
      <p:bldP spid="108" grpId="1" animBg="1"/>
      <p:bldP spid="110" grpId="0" animBg="1"/>
      <p:bldP spid="110" grpId="1" animBg="1"/>
      <p:bldP spid="110" grpId="2" animBg="1"/>
      <p:bldP spid="142" grpId="0" animBg="1"/>
      <p:bldP spid="142" grpId="1" animBg="1"/>
      <p:bldP spid="3" grpId="0" animBg="1"/>
      <p:bldP spid="136" grpId="0" animBg="1"/>
      <p:bldP spid="136" grpId="1" animBg="1"/>
      <p:bldP spid="133" grpId="0" animBg="1"/>
      <p:bldP spid="133" grpId="1" animBg="1"/>
      <p:bldP spid="125" grpId="0" animBg="1"/>
      <p:bldP spid="125" grpId="1" animBg="1"/>
      <p:bldP spid="101" grpId="0"/>
      <p:bldP spid="143" grpId="0" animBg="1"/>
      <p:bldP spid="143" grpId="1" animBg="1"/>
      <p:bldP spid="124" grpId="0" animBg="1"/>
      <p:bldP spid="124" grpId="1" animBg="1"/>
      <p:bldP spid="112" grpId="0" animBg="1"/>
      <p:bldP spid="112" grpId="1" animBg="1"/>
      <p:bldP spid="144" grpId="0" animBg="1"/>
      <p:bldP spid="144" grpId="1" animBg="1"/>
      <p:bldP spid="113" grpId="0" animBg="1"/>
      <p:bldP spid="113" grpId="1" animBg="1"/>
      <p:bldP spid="118" grpId="0" animBg="1"/>
      <p:bldP spid="118" grpId="1" animBg="1"/>
      <p:bldP spid="119" grpId="0" build="allAtOnce"/>
      <p:bldP spid="120" grpId="0" build="allAtOnce"/>
      <p:bldP spid="121" grpId="0" build="allAtOnce"/>
      <p:bldP spid="122" grpId="0" build="allAtOnce"/>
      <p:bldP spid="123" grpId="0" build="allAtOnce"/>
      <p:bldP spid="115" grpId="0" animBg="1"/>
      <p:bldP spid="115" grpId="1" animBg="1"/>
      <p:bldP spid="116" grpId="0"/>
      <p:bldP spid="116" grpId="1"/>
      <p:bldP spid="117" grpId="0"/>
      <p:bldP spid="117" grpId="1"/>
      <p:bldP spid="117" grpId="2"/>
      <p:bldP spid="126" grpId="0" animBg="1"/>
      <p:bldP spid="126" grpId="1" animBg="1"/>
      <p:bldP spid="127" grpId="0"/>
      <p:bldP spid="127" grpId="1"/>
      <p:bldP spid="128" grpId="0"/>
      <p:bldP spid="1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14</a:t>
            </a:r>
            <a:br>
              <a:rPr lang="en-US" dirty="0" smtClean="0"/>
            </a:br>
            <a:r>
              <a:rPr lang="en-US" smtClean="0"/>
              <a:t>Solved 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582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484557" y="768685"/>
            <a:ext cx="3249243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4557" y="1011001"/>
            <a:ext cx="3493083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12319" y="768685"/>
            <a:ext cx="2409681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01132" y="513415"/>
            <a:ext cx="4995067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6725" y="515320"/>
            <a:ext cx="1774756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5751" y="275744"/>
            <a:ext cx="6790099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Admin\Desktop\2383e2d5b6c50acae152afc6d8fe92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19200"/>
            <a:ext cx="522135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581400" y="4629150"/>
            <a:ext cx="2057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1504950"/>
            <a:ext cx="0" cy="31242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38800" y="2876550"/>
            <a:ext cx="0" cy="17526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1400" y="2876550"/>
            <a:ext cx="2057400" cy="17526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1400" y="1504950"/>
            <a:ext cx="2057400" cy="31242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5650" y="1043285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4398317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4434839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3050" y="2414885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8389" y="439025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30</a:t>
            </a:r>
            <a:r>
              <a:rPr lang="en-US" sz="1200" b="1" baseline="4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200" b="1" baseline="42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3505200" y="4434839"/>
            <a:ext cx="304800" cy="304800"/>
          </a:xfrm>
          <a:prstGeom prst="arc">
            <a:avLst>
              <a:gd name="adj1" fmla="val 18789014"/>
              <a:gd name="adj2" fmla="val 653344"/>
            </a:avLst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6324" y="435215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60</a:t>
            </a:r>
            <a:r>
              <a:rPr lang="en-US" sz="1200" b="1" baseline="4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US" sz="1200" b="1" baseline="42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5334000" y="4398317"/>
            <a:ext cx="304800" cy="304800"/>
          </a:xfrm>
          <a:prstGeom prst="arc">
            <a:avLst>
              <a:gd name="adj1" fmla="val 8833722"/>
              <a:gd name="adj2" fmla="val 16245582"/>
            </a:avLst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05200" y="4550717"/>
            <a:ext cx="152400" cy="152400"/>
          </a:xfrm>
          <a:prstGeom prst="ellipse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57837" y="4552950"/>
            <a:ext cx="152400" cy="152400"/>
          </a:xfrm>
          <a:prstGeom prst="ellipse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62600" y="2800350"/>
            <a:ext cx="152400" cy="152400"/>
          </a:xfrm>
          <a:prstGeom prst="ellipse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505989" y="1428750"/>
            <a:ext cx="152400" cy="152400"/>
          </a:xfrm>
          <a:prstGeom prst="ellipse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1046018" y="3997108"/>
            <a:ext cx="1316182" cy="632042"/>
            <a:chOff x="1046018" y="3997108"/>
            <a:chExt cx="1316182" cy="632042"/>
          </a:xfrm>
          <a:effectLst/>
        </p:grpSpPr>
        <p:sp>
          <p:nvSpPr>
            <p:cNvPr id="30" name="Rounded Rectangular Callout 29"/>
            <p:cNvSpPr/>
            <p:nvPr/>
          </p:nvSpPr>
          <p:spPr>
            <a:xfrm>
              <a:off x="1046018" y="3997108"/>
              <a:ext cx="1316182" cy="632042"/>
            </a:xfrm>
            <a:prstGeom prst="wedgeRoundRectCallout">
              <a:avLst>
                <a:gd name="adj1" fmla="val 142763"/>
                <a:gd name="adj2" fmla="val 49471"/>
                <a:gd name="adj3" fmla="val 16667"/>
              </a:avLst>
            </a:prstGeom>
            <a:solidFill>
              <a:srgbClr val="0000FF"/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1052511" y="4065637"/>
              <a:ext cx="124135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Foot of the 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tower</a:t>
              </a:r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65618" y="1926648"/>
            <a:ext cx="1316182" cy="568894"/>
            <a:chOff x="1141268" y="4461303"/>
            <a:chExt cx="1316182" cy="574584"/>
          </a:xfrm>
          <a:effectLst/>
        </p:grpSpPr>
        <p:sp>
          <p:nvSpPr>
            <p:cNvPr id="36" name="Rounded Rectangular Callout 35"/>
            <p:cNvSpPr/>
            <p:nvPr/>
          </p:nvSpPr>
          <p:spPr>
            <a:xfrm>
              <a:off x="1141268" y="4461303"/>
              <a:ext cx="1316182" cy="574584"/>
            </a:xfrm>
            <a:prstGeom prst="wedgeRoundRectCallout">
              <a:avLst>
                <a:gd name="adj1" fmla="val -34552"/>
                <a:gd name="adj2" fmla="val 100241"/>
                <a:gd name="adj3" fmla="val 16667"/>
              </a:avLst>
            </a:prstGeom>
            <a:solidFill>
              <a:srgbClr val="0000FF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67493" y="4473107"/>
              <a:ext cx="1163770" cy="52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Top of the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building</a:t>
              </a:r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20609" y="3902166"/>
            <a:ext cx="1316182" cy="574584"/>
            <a:chOff x="751609" y="4110774"/>
            <a:chExt cx="1316182" cy="574584"/>
          </a:xfrm>
          <a:effectLst/>
        </p:grpSpPr>
        <p:sp>
          <p:nvSpPr>
            <p:cNvPr id="40" name="Rounded Rectangular Callout 39"/>
            <p:cNvSpPr/>
            <p:nvPr/>
          </p:nvSpPr>
          <p:spPr>
            <a:xfrm>
              <a:off x="751609" y="4110774"/>
              <a:ext cx="1316182" cy="574584"/>
            </a:xfrm>
            <a:prstGeom prst="wedgeRoundRectCallout">
              <a:avLst>
                <a:gd name="adj1" fmla="val -129200"/>
                <a:gd name="adj2" fmla="val 69748"/>
                <a:gd name="adj3" fmla="val 16667"/>
              </a:avLst>
            </a:prstGeom>
            <a:solidFill>
              <a:srgbClr val="0000FF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6992" y="4150404"/>
              <a:ext cx="1251747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Foot of the 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building</a:t>
              </a:r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98418" y="1330108"/>
            <a:ext cx="1316182" cy="632042"/>
            <a:chOff x="1046018" y="3920757"/>
            <a:chExt cx="1316182" cy="632042"/>
          </a:xfrm>
          <a:effectLst/>
        </p:grpSpPr>
        <p:sp>
          <p:nvSpPr>
            <p:cNvPr id="43" name="Rounded Rectangular Callout 42"/>
            <p:cNvSpPr/>
            <p:nvPr/>
          </p:nvSpPr>
          <p:spPr>
            <a:xfrm>
              <a:off x="1046018" y="3920757"/>
              <a:ext cx="1316182" cy="632042"/>
            </a:xfrm>
            <a:prstGeom prst="wedgeRoundRectCallout">
              <a:avLst>
                <a:gd name="adj1" fmla="val 131798"/>
                <a:gd name="adj2" fmla="val -25258"/>
                <a:gd name="adj3" fmla="val 16667"/>
              </a:avLst>
            </a:prstGeom>
            <a:solidFill>
              <a:srgbClr val="0000FF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43000" y="3953379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Top of the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Tower</a:t>
              </a:r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27" name="TextBox 1026"/>
          <p:cNvSpPr txBox="1"/>
          <p:nvPr/>
        </p:nvSpPr>
        <p:spPr>
          <a:xfrm>
            <a:off x="2744744" y="2741930"/>
            <a:ext cx="845753" cy="369332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30</a:t>
            </a:r>
            <a:r>
              <a:rPr lang="en-US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m</a:t>
            </a:r>
            <a:endParaRPr lang="en-US" b="1" i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18654" y="3425190"/>
            <a:ext cx="456371" cy="52322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?</a:t>
            </a:r>
            <a:endParaRPr lang="en-US" sz="2800" b="1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4335" y="285381"/>
            <a:ext cx="1833485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373617" y="285381"/>
            <a:ext cx="855328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72381" y="524901"/>
            <a:ext cx="1133429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50997" y="275475"/>
            <a:ext cx="1949366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816115" y="522941"/>
            <a:ext cx="420603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095626" y="519823"/>
            <a:ext cx="4600574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9304376">
            <a:off x="4401519" y="3216496"/>
            <a:ext cx="1188694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3360000">
            <a:off x="3834504" y="2483090"/>
            <a:ext cx="1209256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834640" y="1328228"/>
            <a:ext cx="739231" cy="3289491"/>
          </a:xfrm>
          <a:custGeom>
            <a:avLst/>
            <a:gdLst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83820 w 739140"/>
              <a:gd name="connsiteY2" fmla="*/ 68580 h 3299460"/>
              <a:gd name="connsiteX3" fmla="*/ 198120 w 739140"/>
              <a:gd name="connsiteY3" fmla="*/ 22860 h 3299460"/>
              <a:gd name="connsiteX4" fmla="*/ 342900 w 739140"/>
              <a:gd name="connsiteY4" fmla="*/ 15240 h 3299460"/>
              <a:gd name="connsiteX5" fmla="*/ 434340 w 739140"/>
              <a:gd name="connsiteY5" fmla="*/ 0 h 3299460"/>
              <a:gd name="connsiteX6" fmla="*/ 624840 w 739140"/>
              <a:gd name="connsiteY6" fmla="*/ 76200 h 3299460"/>
              <a:gd name="connsiteX7" fmla="*/ 739140 w 739140"/>
              <a:gd name="connsiteY7" fmla="*/ 198120 h 3299460"/>
              <a:gd name="connsiteX8" fmla="*/ 739140 w 739140"/>
              <a:gd name="connsiteY8" fmla="*/ 3299460 h 3299460"/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198120 w 739140"/>
              <a:gd name="connsiteY2" fmla="*/ 22860 h 3299460"/>
              <a:gd name="connsiteX3" fmla="*/ 342900 w 739140"/>
              <a:gd name="connsiteY3" fmla="*/ 15240 h 3299460"/>
              <a:gd name="connsiteX4" fmla="*/ 434340 w 739140"/>
              <a:gd name="connsiteY4" fmla="*/ 0 h 3299460"/>
              <a:gd name="connsiteX5" fmla="*/ 624840 w 739140"/>
              <a:gd name="connsiteY5" fmla="*/ 76200 h 3299460"/>
              <a:gd name="connsiteX6" fmla="*/ 739140 w 739140"/>
              <a:gd name="connsiteY6" fmla="*/ 198120 h 3299460"/>
              <a:gd name="connsiteX7" fmla="*/ 739140 w 739140"/>
              <a:gd name="connsiteY7" fmla="*/ 3299460 h 3299460"/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342900 w 739140"/>
              <a:gd name="connsiteY2" fmla="*/ 15240 h 3299460"/>
              <a:gd name="connsiteX3" fmla="*/ 434340 w 739140"/>
              <a:gd name="connsiteY3" fmla="*/ 0 h 3299460"/>
              <a:gd name="connsiteX4" fmla="*/ 624840 w 739140"/>
              <a:gd name="connsiteY4" fmla="*/ 76200 h 3299460"/>
              <a:gd name="connsiteX5" fmla="*/ 739140 w 739140"/>
              <a:gd name="connsiteY5" fmla="*/ 198120 h 3299460"/>
              <a:gd name="connsiteX6" fmla="*/ 739140 w 739140"/>
              <a:gd name="connsiteY6" fmla="*/ 3299460 h 3299460"/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434340 w 739140"/>
              <a:gd name="connsiteY2" fmla="*/ 0 h 3299460"/>
              <a:gd name="connsiteX3" fmla="*/ 624840 w 739140"/>
              <a:gd name="connsiteY3" fmla="*/ 76200 h 3299460"/>
              <a:gd name="connsiteX4" fmla="*/ 739140 w 739140"/>
              <a:gd name="connsiteY4" fmla="*/ 198120 h 3299460"/>
              <a:gd name="connsiteX5" fmla="*/ 739140 w 739140"/>
              <a:gd name="connsiteY5" fmla="*/ 3299460 h 3299460"/>
              <a:gd name="connsiteX0" fmla="*/ 0 w 739140"/>
              <a:gd name="connsiteY0" fmla="*/ 3185160 h 3223260"/>
              <a:gd name="connsiteX1" fmla="*/ 0 w 739140"/>
              <a:gd name="connsiteY1" fmla="*/ 129540 h 3223260"/>
              <a:gd name="connsiteX2" fmla="*/ 624840 w 739140"/>
              <a:gd name="connsiteY2" fmla="*/ 0 h 3223260"/>
              <a:gd name="connsiteX3" fmla="*/ 739140 w 739140"/>
              <a:gd name="connsiteY3" fmla="*/ 121920 h 3223260"/>
              <a:gd name="connsiteX4" fmla="*/ 739140 w 739140"/>
              <a:gd name="connsiteY4" fmla="*/ 3223260 h 3223260"/>
              <a:gd name="connsiteX0" fmla="*/ 0 w 739140"/>
              <a:gd name="connsiteY0" fmla="*/ 3063240 h 3101340"/>
              <a:gd name="connsiteX1" fmla="*/ 0 w 739140"/>
              <a:gd name="connsiteY1" fmla="*/ 7620 h 3101340"/>
              <a:gd name="connsiteX2" fmla="*/ 739140 w 739140"/>
              <a:gd name="connsiteY2" fmla="*/ 0 h 3101340"/>
              <a:gd name="connsiteX3" fmla="*/ 739140 w 739140"/>
              <a:gd name="connsiteY3" fmla="*/ 3101340 h 3101340"/>
              <a:gd name="connsiteX0" fmla="*/ 0 w 739140"/>
              <a:gd name="connsiteY0" fmla="*/ 3226095 h 3264195"/>
              <a:gd name="connsiteX1" fmla="*/ 0 w 739140"/>
              <a:gd name="connsiteY1" fmla="*/ 170475 h 3264195"/>
              <a:gd name="connsiteX2" fmla="*/ 739140 w 739140"/>
              <a:gd name="connsiteY2" fmla="*/ 162855 h 3264195"/>
              <a:gd name="connsiteX3" fmla="*/ 739140 w 739140"/>
              <a:gd name="connsiteY3" fmla="*/ 3264195 h 3264195"/>
              <a:gd name="connsiteX0" fmla="*/ 0 w 739231"/>
              <a:gd name="connsiteY0" fmla="*/ 3251391 h 3289491"/>
              <a:gd name="connsiteX1" fmla="*/ 0 w 739231"/>
              <a:gd name="connsiteY1" fmla="*/ 195771 h 3289491"/>
              <a:gd name="connsiteX2" fmla="*/ 739140 w 739231"/>
              <a:gd name="connsiteY2" fmla="*/ 188151 h 3289491"/>
              <a:gd name="connsiteX3" fmla="*/ 739140 w 739231"/>
              <a:gd name="connsiteY3" fmla="*/ 3289491 h 328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231" h="3289491">
                <a:moveTo>
                  <a:pt x="0" y="3251391"/>
                </a:moveTo>
                <a:lnTo>
                  <a:pt x="0" y="195771"/>
                </a:lnTo>
                <a:cubicBezTo>
                  <a:pt x="278130" y="-184594"/>
                  <a:pt x="746760" y="89091"/>
                  <a:pt x="739140" y="188151"/>
                </a:cubicBezTo>
                <a:lnTo>
                  <a:pt x="739140" y="3289491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5616055" y="2805553"/>
            <a:ext cx="746531" cy="1915672"/>
          </a:xfrm>
          <a:custGeom>
            <a:avLst/>
            <a:gdLst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83820 w 739140"/>
              <a:gd name="connsiteY2" fmla="*/ 68580 h 3299460"/>
              <a:gd name="connsiteX3" fmla="*/ 198120 w 739140"/>
              <a:gd name="connsiteY3" fmla="*/ 22860 h 3299460"/>
              <a:gd name="connsiteX4" fmla="*/ 342900 w 739140"/>
              <a:gd name="connsiteY4" fmla="*/ 15240 h 3299460"/>
              <a:gd name="connsiteX5" fmla="*/ 434340 w 739140"/>
              <a:gd name="connsiteY5" fmla="*/ 0 h 3299460"/>
              <a:gd name="connsiteX6" fmla="*/ 624840 w 739140"/>
              <a:gd name="connsiteY6" fmla="*/ 76200 h 3299460"/>
              <a:gd name="connsiteX7" fmla="*/ 739140 w 739140"/>
              <a:gd name="connsiteY7" fmla="*/ 198120 h 3299460"/>
              <a:gd name="connsiteX8" fmla="*/ 739140 w 739140"/>
              <a:gd name="connsiteY8" fmla="*/ 3299460 h 3299460"/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198120 w 739140"/>
              <a:gd name="connsiteY2" fmla="*/ 22860 h 3299460"/>
              <a:gd name="connsiteX3" fmla="*/ 342900 w 739140"/>
              <a:gd name="connsiteY3" fmla="*/ 15240 h 3299460"/>
              <a:gd name="connsiteX4" fmla="*/ 434340 w 739140"/>
              <a:gd name="connsiteY4" fmla="*/ 0 h 3299460"/>
              <a:gd name="connsiteX5" fmla="*/ 624840 w 739140"/>
              <a:gd name="connsiteY5" fmla="*/ 76200 h 3299460"/>
              <a:gd name="connsiteX6" fmla="*/ 739140 w 739140"/>
              <a:gd name="connsiteY6" fmla="*/ 198120 h 3299460"/>
              <a:gd name="connsiteX7" fmla="*/ 739140 w 739140"/>
              <a:gd name="connsiteY7" fmla="*/ 3299460 h 3299460"/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342900 w 739140"/>
              <a:gd name="connsiteY2" fmla="*/ 15240 h 3299460"/>
              <a:gd name="connsiteX3" fmla="*/ 434340 w 739140"/>
              <a:gd name="connsiteY3" fmla="*/ 0 h 3299460"/>
              <a:gd name="connsiteX4" fmla="*/ 624840 w 739140"/>
              <a:gd name="connsiteY4" fmla="*/ 76200 h 3299460"/>
              <a:gd name="connsiteX5" fmla="*/ 739140 w 739140"/>
              <a:gd name="connsiteY5" fmla="*/ 198120 h 3299460"/>
              <a:gd name="connsiteX6" fmla="*/ 739140 w 739140"/>
              <a:gd name="connsiteY6" fmla="*/ 3299460 h 3299460"/>
              <a:gd name="connsiteX0" fmla="*/ 0 w 739140"/>
              <a:gd name="connsiteY0" fmla="*/ 3261360 h 3299460"/>
              <a:gd name="connsiteX1" fmla="*/ 0 w 739140"/>
              <a:gd name="connsiteY1" fmla="*/ 205740 h 3299460"/>
              <a:gd name="connsiteX2" fmla="*/ 434340 w 739140"/>
              <a:gd name="connsiteY2" fmla="*/ 0 h 3299460"/>
              <a:gd name="connsiteX3" fmla="*/ 624840 w 739140"/>
              <a:gd name="connsiteY3" fmla="*/ 76200 h 3299460"/>
              <a:gd name="connsiteX4" fmla="*/ 739140 w 739140"/>
              <a:gd name="connsiteY4" fmla="*/ 198120 h 3299460"/>
              <a:gd name="connsiteX5" fmla="*/ 739140 w 739140"/>
              <a:gd name="connsiteY5" fmla="*/ 3299460 h 3299460"/>
              <a:gd name="connsiteX0" fmla="*/ 0 w 739140"/>
              <a:gd name="connsiteY0" fmla="*/ 3185159 h 3223259"/>
              <a:gd name="connsiteX1" fmla="*/ 0 w 739140"/>
              <a:gd name="connsiteY1" fmla="*/ 129539 h 3223259"/>
              <a:gd name="connsiteX2" fmla="*/ 624840 w 739140"/>
              <a:gd name="connsiteY2" fmla="*/ -1 h 3223259"/>
              <a:gd name="connsiteX3" fmla="*/ 739140 w 739140"/>
              <a:gd name="connsiteY3" fmla="*/ 121919 h 3223259"/>
              <a:gd name="connsiteX4" fmla="*/ 739140 w 739140"/>
              <a:gd name="connsiteY4" fmla="*/ 3223259 h 3223259"/>
              <a:gd name="connsiteX0" fmla="*/ 0 w 739140"/>
              <a:gd name="connsiteY0" fmla="*/ 3063240 h 3101340"/>
              <a:gd name="connsiteX1" fmla="*/ 0 w 739140"/>
              <a:gd name="connsiteY1" fmla="*/ 7620 h 3101340"/>
              <a:gd name="connsiteX2" fmla="*/ 739140 w 739140"/>
              <a:gd name="connsiteY2" fmla="*/ 0 h 3101340"/>
              <a:gd name="connsiteX3" fmla="*/ 739140 w 739140"/>
              <a:gd name="connsiteY3" fmla="*/ 3101340 h 3101340"/>
              <a:gd name="connsiteX0" fmla="*/ 0 w 739140"/>
              <a:gd name="connsiteY0" fmla="*/ 3130936 h 3169036"/>
              <a:gd name="connsiteX1" fmla="*/ 0 w 739140"/>
              <a:gd name="connsiteY1" fmla="*/ 75316 h 3169036"/>
              <a:gd name="connsiteX2" fmla="*/ 739140 w 739140"/>
              <a:gd name="connsiteY2" fmla="*/ 67696 h 3169036"/>
              <a:gd name="connsiteX3" fmla="*/ 739140 w 739140"/>
              <a:gd name="connsiteY3" fmla="*/ 3169036 h 3169036"/>
              <a:gd name="connsiteX0" fmla="*/ 0 w 739140"/>
              <a:gd name="connsiteY0" fmla="*/ 3147679 h 3185779"/>
              <a:gd name="connsiteX1" fmla="*/ 0 w 739140"/>
              <a:gd name="connsiteY1" fmla="*/ 92059 h 3185779"/>
              <a:gd name="connsiteX2" fmla="*/ 739140 w 739140"/>
              <a:gd name="connsiteY2" fmla="*/ 84439 h 3185779"/>
              <a:gd name="connsiteX3" fmla="*/ 739140 w 739140"/>
              <a:gd name="connsiteY3" fmla="*/ 3185779 h 3185779"/>
              <a:gd name="connsiteX0" fmla="*/ 0 w 739140"/>
              <a:gd name="connsiteY0" fmla="*/ 3147679 h 3185779"/>
              <a:gd name="connsiteX1" fmla="*/ 0 w 739140"/>
              <a:gd name="connsiteY1" fmla="*/ 92059 h 3185779"/>
              <a:gd name="connsiteX2" fmla="*/ 739140 w 739140"/>
              <a:gd name="connsiteY2" fmla="*/ 84439 h 3185779"/>
              <a:gd name="connsiteX3" fmla="*/ 739140 w 739140"/>
              <a:gd name="connsiteY3" fmla="*/ 3185779 h 318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" h="3185779">
                <a:moveTo>
                  <a:pt x="0" y="3147679"/>
                </a:moveTo>
                <a:lnTo>
                  <a:pt x="0" y="92059"/>
                </a:lnTo>
                <a:cubicBezTo>
                  <a:pt x="357505" y="-74162"/>
                  <a:pt x="549910" y="23618"/>
                  <a:pt x="739140" y="84439"/>
                </a:cubicBezTo>
                <a:lnTo>
                  <a:pt x="739140" y="3185779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 flipH="1">
            <a:off x="3931391" y="1492190"/>
            <a:ext cx="832280" cy="338554"/>
          </a:xfrm>
          <a:prstGeom prst="wedgeRectCallout">
            <a:avLst>
              <a:gd name="adj1" fmla="val 76034"/>
              <a:gd name="adj2" fmla="val 113729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Tower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5483104" y="2114550"/>
            <a:ext cx="1075936" cy="338554"/>
          </a:xfrm>
          <a:prstGeom prst="wedgeRectCallout">
            <a:avLst>
              <a:gd name="adj1" fmla="val 5269"/>
              <a:gd name="adj2" fmla="val 111348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Building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2071565" y="4629150"/>
            <a:ext cx="1128835" cy="338554"/>
          </a:xfrm>
          <a:prstGeom prst="wedgeRectCallout">
            <a:avLst>
              <a:gd name="adj1" fmla="val -78066"/>
              <a:gd name="adj2" fmla="val -44681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Observer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5878830" y="4572654"/>
            <a:ext cx="1128835" cy="338554"/>
          </a:xfrm>
          <a:prstGeom prst="wedgeRectCallout">
            <a:avLst>
              <a:gd name="adj1" fmla="val 69766"/>
              <a:gd name="adj2" fmla="val -31176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Observer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84556" y="768685"/>
            <a:ext cx="3249243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" y="209550"/>
            <a:ext cx="7833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 angle of elevation of the top of a building from the foot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tower is 30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and the angle of elevation of the top of tower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foot of the building is 60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If the tower is 30m high,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height of the building ?</a:t>
            </a:r>
          </a:p>
        </p:txBody>
      </p:sp>
    </p:spTree>
    <p:extLst>
      <p:ext uri="{BB962C8B-B14F-4D97-AF65-F5344CB8AC3E}">
        <p14:creationId xmlns:p14="http://schemas.microsoft.com/office/powerpoint/2010/main" val="33037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6" grpId="0" animBg="1"/>
      <p:bldP spid="46" grpId="1" animBg="1"/>
      <p:bldP spid="45" grpId="0" animBg="1"/>
      <p:bldP spid="45" grpId="1" animBg="1"/>
      <p:bldP spid="38" grpId="0" animBg="1"/>
      <p:bldP spid="38" grpId="1" animBg="1"/>
      <p:bldP spid="31" grpId="0" animBg="1"/>
      <p:bldP spid="31" grpId="1" animBg="1"/>
      <p:bldP spid="26" grpId="0" animBg="1"/>
      <p:bldP spid="26" grpId="1" animBg="1"/>
      <p:bldP spid="17" grpId="0"/>
      <p:bldP spid="19" grpId="0"/>
      <p:bldP spid="20" grpId="0"/>
      <p:bldP spid="21" grpId="0"/>
      <p:bldP spid="18" grpId="0"/>
      <p:bldP spid="22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 animBg="1"/>
      <p:bldP spid="1027" grpId="0" animBg="1"/>
      <p:bldP spid="48" grpId="0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13" grpId="0" animBg="1"/>
      <p:bldP spid="13" grpId="1" animBg="1"/>
      <p:bldP spid="13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416506" y="285750"/>
            <a:ext cx="5816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 The angle of elevation of the top of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building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from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foot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tower is 30</a:t>
            </a:r>
            <a:r>
              <a:rPr lang="en-US" sz="1600" b="1" baseline="50000" dirty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and the angle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elevation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top of tower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from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foot of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building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60</a:t>
            </a:r>
            <a:r>
              <a:rPr lang="en-US" sz="1600" b="1" baseline="50000" dirty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If the tower is 30m high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height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building ?</a:t>
            </a:r>
          </a:p>
        </p:txBody>
      </p:sp>
      <p:sp>
        <p:nvSpPr>
          <p:cNvPr id="4" name="Freeform 3"/>
          <p:cNvSpPr/>
          <p:nvPr/>
        </p:nvSpPr>
        <p:spPr>
          <a:xfrm>
            <a:off x="6750894" y="699093"/>
            <a:ext cx="1207244" cy="1716934"/>
          </a:xfrm>
          <a:custGeom>
            <a:avLst/>
            <a:gdLst>
              <a:gd name="connsiteX0" fmla="*/ 0 w 1739900"/>
              <a:gd name="connsiteY0" fmla="*/ 0 h 2755900"/>
              <a:gd name="connsiteX1" fmla="*/ 12700 w 1739900"/>
              <a:gd name="connsiteY1" fmla="*/ 2755900 h 2755900"/>
              <a:gd name="connsiteX2" fmla="*/ 1739900 w 1739900"/>
              <a:gd name="connsiteY2" fmla="*/ 2755900 h 2755900"/>
              <a:gd name="connsiteX3" fmla="*/ 0 w 1739900"/>
              <a:gd name="connsiteY3" fmla="*/ 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900" h="2755900">
                <a:moveTo>
                  <a:pt x="0" y="0"/>
                </a:moveTo>
                <a:cubicBezTo>
                  <a:pt x="4233" y="918633"/>
                  <a:pt x="8467" y="1837267"/>
                  <a:pt x="12700" y="2755900"/>
                </a:cubicBezTo>
                <a:lnTo>
                  <a:pt x="1739900" y="2755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6265267" y="1440872"/>
            <a:ext cx="480503" cy="2299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75090" y="3200255"/>
            <a:ext cx="357327" cy="2322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81599" y="3286213"/>
            <a:ext cx="859943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 rot="19009">
            <a:off x="7732624" y="2209389"/>
            <a:ext cx="401710" cy="401710"/>
          </a:xfrm>
          <a:prstGeom prst="arc">
            <a:avLst>
              <a:gd name="adj1" fmla="val 10778601"/>
              <a:gd name="adj2" fmla="val 14280075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4" name="Freeform 123"/>
          <p:cNvSpPr/>
          <p:nvPr/>
        </p:nvSpPr>
        <p:spPr>
          <a:xfrm flipH="1">
            <a:off x="6765421" y="2237785"/>
            <a:ext cx="184805" cy="184805"/>
          </a:xfrm>
          <a:custGeom>
            <a:avLst/>
            <a:gdLst>
              <a:gd name="connsiteX0" fmla="*/ 150920 w 150920"/>
              <a:gd name="connsiteY0" fmla="*/ 0 h 150921"/>
              <a:gd name="connsiteX1" fmla="*/ 150920 w 150920"/>
              <a:gd name="connsiteY1" fmla="*/ 0 h 150921"/>
              <a:gd name="connsiteX2" fmla="*/ 0 w 150920"/>
              <a:gd name="connsiteY2" fmla="*/ 0 h 150921"/>
              <a:gd name="connsiteX3" fmla="*/ 0 w 150920"/>
              <a:gd name="connsiteY3" fmla="*/ 150921 h 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20" h="150921">
                <a:moveTo>
                  <a:pt x="150920" y="0"/>
                </a:moveTo>
                <a:lnTo>
                  <a:pt x="150920" y="0"/>
                </a:lnTo>
                <a:lnTo>
                  <a:pt x="0" y="0"/>
                </a:lnTo>
                <a:lnTo>
                  <a:pt x="0" y="1509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7816088" y="2270593"/>
            <a:ext cx="150462" cy="150462"/>
          </a:xfrm>
          <a:custGeom>
            <a:avLst/>
            <a:gdLst>
              <a:gd name="connsiteX0" fmla="*/ 150920 w 150920"/>
              <a:gd name="connsiteY0" fmla="*/ 0 h 150921"/>
              <a:gd name="connsiteX1" fmla="*/ 150920 w 150920"/>
              <a:gd name="connsiteY1" fmla="*/ 0 h 150921"/>
              <a:gd name="connsiteX2" fmla="*/ 0 w 150920"/>
              <a:gd name="connsiteY2" fmla="*/ 0 h 150921"/>
              <a:gd name="connsiteX3" fmla="*/ 0 w 150920"/>
              <a:gd name="connsiteY3" fmla="*/ 150921 h 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20" h="150921">
                <a:moveTo>
                  <a:pt x="150920" y="0"/>
                </a:moveTo>
                <a:lnTo>
                  <a:pt x="150920" y="0"/>
                </a:lnTo>
                <a:lnTo>
                  <a:pt x="0" y="0"/>
                </a:lnTo>
                <a:lnTo>
                  <a:pt x="0" y="1509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07583" y="401984"/>
            <a:ext cx="2022722" cy="2285453"/>
            <a:chOff x="6098417" y="1556887"/>
            <a:chExt cx="2022722" cy="2285453"/>
          </a:xfrm>
        </p:grpSpPr>
        <p:grpSp>
          <p:nvGrpSpPr>
            <p:cNvPr id="7" name="Group 6"/>
            <p:cNvGrpSpPr/>
            <p:nvPr/>
          </p:nvGrpSpPr>
          <p:grpSpPr>
            <a:xfrm>
              <a:off x="6098417" y="1556887"/>
              <a:ext cx="2022722" cy="2243722"/>
              <a:chOff x="6098417" y="1556887"/>
              <a:chExt cx="2022722" cy="2243722"/>
            </a:xfrm>
          </p:grpSpPr>
          <p:sp>
            <p:nvSpPr>
              <p:cNvPr id="98" name="Freeform 97"/>
              <p:cNvSpPr/>
              <p:nvPr/>
            </p:nvSpPr>
            <p:spPr>
              <a:xfrm>
                <a:off x="6656255" y="1868285"/>
                <a:ext cx="1187954" cy="1699724"/>
              </a:xfrm>
              <a:custGeom>
                <a:avLst/>
                <a:gdLst>
                  <a:gd name="connsiteX0" fmla="*/ 0 w 1417320"/>
                  <a:gd name="connsiteY0" fmla="*/ 2255520 h 2263140"/>
                  <a:gd name="connsiteX1" fmla="*/ 0 w 1417320"/>
                  <a:gd name="connsiteY1" fmla="*/ 0 h 2263140"/>
                  <a:gd name="connsiteX2" fmla="*/ 1417320 w 1417320"/>
                  <a:gd name="connsiteY2" fmla="*/ 2263140 h 2263140"/>
                  <a:gd name="connsiteX3" fmla="*/ 1417320 w 1417320"/>
                  <a:gd name="connsiteY3" fmla="*/ 1531620 h 2263140"/>
                  <a:gd name="connsiteX4" fmla="*/ 0 w 1417320"/>
                  <a:gd name="connsiteY4" fmla="*/ 2255520 h 2263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7320" h="2263140">
                    <a:moveTo>
                      <a:pt x="0" y="2255520"/>
                    </a:moveTo>
                    <a:lnTo>
                      <a:pt x="0" y="0"/>
                    </a:lnTo>
                    <a:lnTo>
                      <a:pt x="1417320" y="2263140"/>
                    </a:lnTo>
                    <a:lnTo>
                      <a:pt x="1417320" y="1531620"/>
                    </a:lnTo>
                    <a:lnTo>
                      <a:pt x="0" y="225552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0" name="Straight Connector 99"/>
              <p:cNvCxnSpPr>
                <a:stCxn id="98" idx="0"/>
                <a:endCxn id="98" idx="2"/>
              </p:cNvCxnSpPr>
              <p:nvPr/>
            </p:nvCxnSpPr>
            <p:spPr>
              <a:xfrm>
                <a:off x="6656255" y="3562286"/>
                <a:ext cx="1187954" cy="57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6098417" y="2553392"/>
                <a:ext cx="638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0m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451228" y="155688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372237" y="346205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740139" y="344219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97785" y="274210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D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880101" y="3351685"/>
                <a:ext cx="4267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30</a:t>
                </a:r>
                <a:r>
                  <a:rPr lang="en-US" sz="110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10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344150" y="3282290"/>
                <a:ext cx="46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10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10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810694" y="3136192"/>
                <a:ext cx="235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?</a:t>
                </a:r>
                <a:endParaRPr lang="en-US" sz="1400" b="1" dirty="0">
                  <a:solidFill>
                    <a:prstClr val="black"/>
                  </a:solidFill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3" name="Arc 2"/>
            <p:cNvSpPr/>
            <p:nvPr/>
          </p:nvSpPr>
          <p:spPr>
            <a:xfrm>
              <a:off x="6391308" y="3282304"/>
              <a:ext cx="560036" cy="560036"/>
            </a:xfrm>
            <a:prstGeom prst="arc">
              <a:avLst>
                <a:gd name="adj1" fmla="val 19992364"/>
                <a:gd name="adj2" fmla="val 1381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95" name="Arc 94"/>
            <p:cNvSpPr/>
            <p:nvPr/>
          </p:nvSpPr>
          <p:spPr>
            <a:xfrm>
              <a:off x="7625134" y="3356354"/>
              <a:ext cx="429152" cy="429152"/>
            </a:xfrm>
            <a:prstGeom prst="arc">
              <a:avLst>
                <a:gd name="adj1" fmla="val 10677163"/>
                <a:gd name="adj2" fmla="val 142329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20973" y="3154021"/>
            <a:ext cx="4587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071419" y="343813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20973" y="3404285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29406" y="3789021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079852" y="407313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29406" y="4039285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9800" y="3927127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46966" y="393189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14905" y="3982520"/>
            <a:ext cx="280273" cy="190167"/>
          </a:xfrm>
          <a:custGeom>
            <a:avLst/>
            <a:gdLst>
              <a:gd name="connsiteX0" fmla="*/ 254794 w 254794"/>
              <a:gd name="connsiteY0" fmla="*/ 0 h 142875"/>
              <a:gd name="connsiteX1" fmla="*/ 85725 w 254794"/>
              <a:gd name="connsiteY1" fmla="*/ 0 h 142875"/>
              <a:gd name="connsiteX2" fmla="*/ 47625 w 254794"/>
              <a:gd name="connsiteY2" fmla="*/ 142875 h 142875"/>
              <a:gd name="connsiteX3" fmla="*/ 0 w 254794"/>
              <a:gd name="connsiteY3" fmla="*/ 904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142875">
                <a:moveTo>
                  <a:pt x="254794" y="0"/>
                </a:moveTo>
                <a:lnTo>
                  <a:pt x="85725" y="0"/>
                </a:lnTo>
                <a:lnTo>
                  <a:pt x="47625" y="142875"/>
                </a:lnTo>
                <a:lnTo>
                  <a:pt x="0" y="9048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38369" y="4392621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088815" y="467673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93772" y="4531444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19800" y="4530727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39773" y="470237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107712" y="4755643"/>
            <a:ext cx="280273" cy="190167"/>
          </a:xfrm>
          <a:custGeom>
            <a:avLst/>
            <a:gdLst>
              <a:gd name="connsiteX0" fmla="*/ 254794 w 254794"/>
              <a:gd name="connsiteY0" fmla="*/ 0 h 142875"/>
              <a:gd name="connsiteX1" fmla="*/ 85725 w 254794"/>
              <a:gd name="connsiteY1" fmla="*/ 0 h 142875"/>
              <a:gd name="connsiteX2" fmla="*/ 47625 w 254794"/>
              <a:gd name="connsiteY2" fmla="*/ 142875 h 142875"/>
              <a:gd name="connsiteX3" fmla="*/ 0 w 254794"/>
              <a:gd name="connsiteY3" fmla="*/ 904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142875">
                <a:moveTo>
                  <a:pt x="254794" y="0"/>
                </a:moveTo>
                <a:lnTo>
                  <a:pt x="85725" y="0"/>
                </a:lnTo>
                <a:lnTo>
                  <a:pt x="47625" y="142875"/>
                </a:lnTo>
                <a:lnTo>
                  <a:pt x="0" y="9048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124200" y="2580517"/>
            <a:ext cx="0" cy="2286000"/>
          </a:xfrm>
          <a:prstGeom prst="lin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353297" y="2644685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403743" y="292880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608700" y="2779960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34728" y="2782791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54701" y="295443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4422640" y="3007707"/>
            <a:ext cx="280273" cy="190167"/>
          </a:xfrm>
          <a:custGeom>
            <a:avLst/>
            <a:gdLst>
              <a:gd name="connsiteX0" fmla="*/ 254794 w 254794"/>
              <a:gd name="connsiteY0" fmla="*/ 0 h 142875"/>
              <a:gd name="connsiteX1" fmla="*/ 85725 w 254794"/>
              <a:gd name="connsiteY1" fmla="*/ 0 h 142875"/>
              <a:gd name="connsiteX2" fmla="*/ 47625 w 254794"/>
              <a:gd name="connsiteY2" fmla="*/ 142875 h 142875"/>
              <a:gd name="connsiteX3" fmla="*/ 0 w 254794"/>
              <a:gd name="connsiteY3" fmla="*/ 904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142875">
                <a:moveTo>
                  <a:pt x="254794" y="0"/>
                </a:moveTo>
                <a:lnTo>
                  <a:pt x="85725" y="0"/>
                </a:lnTo>
                <a:lnTo>
                  <a:pt x="47625" y="142875"/>
                </a:lnTo>
                <a:lnTo>
                  <a:pt x="0" y="9048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7178" y="265666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095117" y="2709931"/>
            <a:ext cx="280273" cy="190167"/>
          </a:xfrm>
          <a:custGeom>
            <a:avLst/>
            <a:gdLst>
              <a:gd name="connsiteX0" fmla="*/ 254794 w 254794"/>
              <a:gd name="connsiteY0" fmla="*/ 0 h 142875"/>
              <a:gd name="connsiteX1" fmla="*/ 85725 w 254794"/>
              <a:gd name="connsiteY1" fmla="*/ 0 h 142875"/>
              <a:gd name="connsiteX2" fmla="*/ 47625 w 254794"/>
              <a:gd name="connsiteY2" fmla="*/ 142875 h 142875"/>
              <a:gd name="connsiteX3" fmla="*/ 0 w 254794"/>
              <a:gd name="connsiteY3" fmla="*/ 904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142875">
                <a:moveTo>
                  <a:pt x="254794" y="0"/>
                </a:moveTo>
                <a:lnTo>
                  <a:pt x="85725" y="0"/>
                </a:lnTo>
                <a:lnTo>
                  <a:pt x="47625" y="142875"/>
                </a:lnTo>
                <a:lnTo>
                  <a:pt x="0" y="9048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27178" y="297635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095117" y="3029627"/>
            <a:ext cx="280273" cy="190167"/>
          </a:xfrm>
          <a:custGeom>
            <a:avLst/>
            <a:gdLst>
              <a:gd name="connsiteX0" fmla="*/ 254794 w 254794"/>
              <a:gd name="connsiteY0" fmla="*/ 0 h 142875"/>
              <a:gd name="connsiteX1" fmla="*/ 85725 w 254794"/>
              <a:gd name="connsiteY1" fmla="*/ 0 h 142875"/>
              <a:gd name="connsiteX2" fmla="*/ 47625 w 254794"/>
              <a:gd name="connsiteY2" fmla="*/ 142875 h 142875"/>
              <a:gd name="connsiteX3" fmla="*/ 0 w 254794"/>
              <a:gd name="connsiteY3" fmla="*/ 904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142875">
                <a:moveTo>
                  <a:pt x="254794" y="0"/>
                </a:moveTo>
                <a:lnTo>
                  <a:pt x="85725" y="0"/>
                </a:lnTo>
                <a:lnTo>
                  <a:pt x="47625" y="142875"/>
                </a:lnTo>
                <a:lnTo>
                  <a:pt x="0" y="9048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041452" y="292478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60606" y="2758786"/>
            <a:ext cx="296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×</a:t>
            </a:r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2098" y="3586534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333186" y="3870650"/>
            <a:ext cx="784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97501" y="3719992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23529" y="3724640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46247" y="359851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4714186" y="3651780"/>
            <a:ext cx="280273" cy="190167"/>
          </a:xfrm>
          <a:custGeom>
            <a:avLst/>
            <a:gdLst>
              <a:gd name="connsiteX0" fmla="*/ 254794 w 254794"/>
              <a:gd name="connsiteY0" fmla="*/ 0 h 142875"/>
              <a:gd name="connsiteX1" fmla="*/ 85725 w 254794"/>
              <a:gd name="connsiteY1" fmla="*/ 0 h 142875"/>
              <a:gd name="connsiteX2" fmla="*/ 47625 w 254794"/>
              <a:gd name="connsiteY2" fmla="*/ 142875 h 142875"/>
              <a:gd name="connsiteX3" fmla="*/ 0 w 254794"/>
              <a:gd name="connsiteY3" fmla="*/ 904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142875">
                <a:moveTo>
                  <a:pt x="254794" y="0"/>
                </a:moveTo>
                <a:lnTo>
                  <a:pt x="85725" y="0"/>
                </a:lnTo>
                <a:lnTo>
                  <a:pt x="47625" y="142875"/>
                </a:lnTo>
                <a:lnTo>
                  <a:pt x="0" y="9048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563298" y="3845520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361503" y="4397285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6906" y="4395579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42934" y="4395579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733591" y="4409261"/>
            <a:ext cx="335349" cy="307777"/>
            <a:chOff x="985699" y="3576636"/>
            <a:chExt cx="335349" cy="307777"/>
          </a:xfrm>
        </p:grpSpPr>
        <p:sp>
          <p:nvSpPr>
            <p:cNvPr id="91" name="Rectangle 90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961999" y="4397285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361890" y="3649485"/>
            <a:ext cx="354019" cy="18411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Straight Connector 81"/>
          <p:cNvCxnSpPr/>
          <p:nvPr/>
        </p:nvCxnSpPr>
        <p:spPr>
          <a:xfrm flipH="1">
            <a:off x="4514290" y="3909699"/>
            <a:ext cx="343091" cy="23057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7" name="Rectangle 116"/>
          <p:cNvSpPr/>
          <p:nvPr/>
        </p:nvSpPr>
        <p:spPr>
          <a:xfrm>
            <a:off x="4327542" y="3434486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7740" y="1537781"/>
            <a:ext cx="4201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AB represents the height of the tower.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87740" y="1806485"/>
            <a:ext cx="12325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AB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87740" y="2047117"/>
            <a:ext cx="43820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defTabSz="685800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CD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represents the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height of the building.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87740" y="2299781"/>
            <a:ext cx="14871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defTabSz="685800"/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DBC = 30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87740" y="2532389"/>
            <a:ext cx="14871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defTabSz="685800"/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ACB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24149" y="2732917"/>
            <a:ext cx="238635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In right angled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/>
                <a:cs typeface="Sakkal Majalla" panose="02000000000000000000" pitchFamily="2" charset="-78"/>
                <a:sym typeface="Wingdings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ABC,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65004" y="3206750"/>
            <a:ext cx="11898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tan 60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 =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8630" y="1537781"/>
            <a:ext cx="6092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765421" y="735359"/>
            <a:ext cx="0" cy="166956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953375" y="1860858"/>
            <a:ext cx="0" cy="54864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6765421" y="2412146"/>
            <a:ext cx="118872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5593858" y="1083605"/>
            <a:ext cx="821059" cy="400110"/>
          </a:xfrm>
          <a:prstGeom prst="wedgeRectCallout">
            <a:avLst>
              <a:gd name="adj1" fmla="val -87874"/>
              <a:gd name="adj2" fmla="val -44766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7058298" y="2706380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97" name="Rounded Rectangle 96"/>
          <p:cNvSpPr/>
          <p:nvPr/>
        </p:nvSpPr>
        <p:spPr>
          <a:xfrm>
            <a:off x="2506501" y="790083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A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CB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765421" y="704482"/>
            <a:ext cx="0" cy="169579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ular Callout 133"/>
          <p:cNvSpPr/>
          <p:nvPr/>
        </p:nvSpPr>
        <p:spPr>
          <a:xfrm>
            <a:off x="1115343" y="2450703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85556" y="256857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88282" y="25473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289726" y="2525093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26" y="2525093"/>
                <a:ext cx="532646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ounded Rectangle 108"/>
          <p:cNvSpPr/>
          <p:nvPr/>
        </p:nvSpPr>
        <p:spPr>
          <a:xfrm>
            <a:off x="2038813" y="526851"/>
            <a:ext cx="2578139" cy="108542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13335" y="620806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11201" y="901715"/>
            <a:ext cx="193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03581" y="1177354"/>
            <a:ext cx="1940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98958" y="901715"/>
            <a:ext cx="50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991338" y="1177354"/>
            <a:ext cx="51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075042" y="456552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79852" y="548932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17307" y="991548"/>
            <a:ext cx="85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16491" y="4395579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315918" y="3719992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16962" y="2779960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3666" y="4531444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54710" y="3916021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167197" y="736632"/>
            <a:ext cx="2526071" cy="5726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IN" b="1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ABC 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258872" y="451361"/>
            <a:ext cx="2315547" cy="963232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Now, let us </a:t>
            </a:r>
            <a:r>
              <a:rPr lang="en-US" sz="1600" b="1" dirty="0" err="1" smtClean="0">
                <a:latin typeface="Bookman Old Style" panose="02050604050505020204" pitchFamily="18" charset="0"/>
              </a:rPr>
              <a:t>rationalise</a:t>
            </a:r>
            <a:r>
              <a:rPr lang="en-US" sz="1600" b="1" dirty="0" smtClean="0">
                <a:latin typeface="Bookman Old Style" panose="02050604050505020204" pitchFamily="18" charset="0"/>
              </a:rPr>
              <a:t> the denominator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6760156" y="2412146"/>
            <a:ext cx="118872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000"/>
                            </p:stCondLst>
                            <p:childTnLst>
                              <p:par>
                                <p:cTn id="3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000"/>
                            </p:stCondLst>
                            <p:childTnLst>
                              <p:par>
                                <p:cTn id="4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9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9" grpId="0" animBg="1"/>
      <p:bldP spid="139" grpId="1" animBg="1"/>
      <p:bldP spid="138" grpId="0" animBg="1"/>
      <p:bldP spid="138" grpId="1" animBg="1"/>
      <p:bldP spid="123" grpId="0" animBg="1"/>
      <p:bldP spid="123" grpId="1" animBg="1"/>
      <p:bldP spid="84" grpId="0" animBg="1"/>
      <p:bldP spid="84" grpId="1" animBg="1"/>
      <p:bldP spid="35" grpId="0"/>
      <p:bldP spid="37" grpId="0"/>
      <p:bldP spid="42" grpId="0"/>
      <p:bldP spid="44" grpId="0"/>
      <p:bldP spid="45" grpId="0"/>
      <p:bldP spid="46" grpId="0"/>
      <p:bldP spid="2" grpId="0" animBg="1"/>
      <p:bldP spid="47" grpId="0"/>
      <p:bldP spid="49" grpId="0"/>
      <p:bldP spid="50" grpId="0"/>
      <p:bldP spid="52" grpId="0"/>
      <p:bldP spid="53" grpId="0" animBg="1"/>
      <p:bldP spid="55" grpId="0"/>
      <p:bldP spid="57" grpId="0"/>
      <p:bldP spid="58" grpId="0"/>
      <p:bldP spid="60" grpId="0"/>
      <p:bldP spid="61" grpId="0" animBg="1"/>
      <p:bldP spid="63" grpId="0"/>
      <p:bldP spid="64" grpId="0" animBg="1"/>
      <p:bldP spid="66" grpId="0"/>
      <p:bldP spid="67" grpId="0" animBg="1"/>
      <p:bldP spid="69" grpId="0"/>
      <p:bldP spid="70" grpId="0"/>
      <p:bldP spid="72" grpId="0"/>
      <p:bldP spid="73" grpId="0"/>
      <p:bldP spid="78" grpId="0"/>
      <p:bldP spid="79" grpId="0" animBg="1"/>
      <p:bldP spid="85" grpId="0"/>
      <p:bldP spid="86" grpId="0"/>
      <p:bldP spid="88" grpId="0"/>
      <p:bldP spid="89" grpId="0"/>
      <p:bldP spid="94" grpId="0"/>
      <p:bldP spid="117" grpId="0"/>
      <p:bldP spid="93" grpId="0" animBg="1"/>
      <p:bldP spid="93" grpId="1" animBg="1"/>
      <p:bldP spid="96" grpId="0" animBg="1"/>
      <p:bldP spid="96" grpId="1" animBg="1"/>
      <p:bldP spid="97" grpId="0" animBg="1"/>
      <p:bldP spid="97" grpId="1" animBg="1"/>
      <p:bldP spid="134" grpId="0" animBg="1"/>
      <p:bldP spid="134" grpId="1" animBg="1"/>
      <p:bldP spid="135" grpId="0"/>
      <p:bldP spid="135" grpId="1"/>
      <p:bldP spid="136" grpId="0"/>
      <p:bldP spid="136" grpId="1"/>
      <p:bldP spid="137" grpId="0"/>
      <p:bldP spid="137" grpId="1"/>
      <p:bldP spid="109" grpId="0" animBg="1"/>
      <p:bldP spid="109" grpId="1" animBg="1"/>
      <p:bldP spid="110" grpId="0" build="allAtOnce"/>
      <p:bldP spid="111" grpId="0" build="allAtOnce"/>
      <p:bldP spid="119" grpId="0" build="allAtOnce"/>
      <p:bldP spid="112" grpId="0" build="allAtOnce"/>
      <p:bldP spid="113" grpId="0" build="allAtOnce"/>
      <p:bldP spid="120" grpId="0" animBg="1"/>
      <p:bldP spid="120" grpId="1" animBg="1"/>
      <p:bldP spid="121" grpId="0"/>
      <p:bldP spid="121" grpId="1"/>
      <p:bldP spid="122" grpId="0"/>
      <p:bldP spid="122" grpId="1"/>
      <p:bldP spid="122" grpId="2"/>
      <p:bldP spid="115" grpId="0"/>
      <p:bldP spid="116" grpId="0"/>
      <p:bldP spid="118" grpId="0"/>
      <p:bldP spid="140" grpId="0"/>
      <p:bldP spid="141" grpId="0"/>
      <p:bldP spid="142" grpId="0" animBg="1"/>
      <p:bldP spid="142" grpId="1" animBg="1"/>
      <p:bldP spid="114" grpId="0" animBg="1"/>
      <p:bldP spid="1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416506" y="285750"/>
            <a:ext cx="5816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 The angle of elevation of the top of 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building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from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foot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tower is 30</a:t>
            </a:r>
            <a:r>
              <a:rPr lang="en-US" sz="1600" b="1" baseline="50000" dirty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and the angle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elevation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top of tower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from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foot of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building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60</a:t>
            </a:r>
            <a:r>
              <a:rPr lang="en-US" sz="1600" b="1" baseline="50000" dirty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If the tower is 30m high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height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the building ?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075185" y="2482468"/>
            <a:ext cx="636302" cy="2585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191370" y="2327399"/>
            <a:ext cx="389248" cy="2585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778642" y="1866406"/>
            <a:ext cx="1170726" cy="552795"/>
          </a:xfrm>
          <a:custGeom>
            <a:avLst/>
            <a:gdLst>
              <a:gd name="connsiteX0" fmla="*/ 1724025 w 1728788"/>
              <a:gd name="connsiteY0" fmla="*/ 0 h 890588"/>
              <a:gd name="connsiteX1" fmla="*/ 1728788 w 1728788"/>
              <a:gd name="connsiteY1" fmla="*/ 890588 h 890588"/>
              <a:gd name="connsiteX2" fmla="*/ 0 w 1728788"/>
              <a:gd name="connsiteY2" fmla="*/ 885825 h 890588"/>
              <a:gd name="connsiteX3" fmla="*/ 1724025 w 1728788"/>
              <a:gd name="connsiteY3" fmla="*/ 0 h 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788" h="890588">
                <a:moveTo>
                  <a:pt x="1724025" y="0"/>
                </a:moveTo>
                <a:cubicBezTo>
                  <a:pt x="1725613" y="296863"/>
                  <a:pt x="1727200" y="593725"/>
                  <a:pt x="1728788" y="890588"/>
                </a:cubicBezTo>
                <a:lnTo>
                  <a:pt x="0" y="885825"/>
                </a:lnTo>
                <a:lnTo>
                  <a:pt x="17240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62441" y="2172212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Arc 82"/>
          <p:cNvSpPr/>
          <p:nvPr/>
        </p:nvSpPr>
        <p:spPr>
          <a:xfrm rot="19009">
            <a:off x="6464071" y="2112912"/>
            <a:ext cx="608062" cy="608062"/>
          </a:xfrm>
          <a:prstGeom prst="arc">
            <a:avLst>
              <a:gd name="adj1" fmla="val 19926933"/>
              <a:gd name="adj2" fmla="val 2158178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67892" y="4456443"/>
            <a:ext cx="3137340" cy="325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1835" y="2053309"/>
            <a:ext cx="4812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12281" y="2337425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61835" y="2303573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1835" y="2701009"/>
            <a:ext cx="4812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71471" y="2985125"/>
            <a:ext cx="712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88829" y="2839115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071471" y="3659861"/>
            <a:ext cx="712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62801" y="3508144"/>
            <a:ext cx="4812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88829" y="3504286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50835" y="3652122"/>
            <a:ext cx="335349" cy="307777"/>
            <a:chOff x="985699" y="3576636"/>
            <a:chExt cx="335349" cy="307777"/>
          </a:xfrm>
        </p:grpSpPr>
        <p:sp>
          <p:nvSpPr>
            <p:cNvPr id="22" name="Rectangle 21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24399" y="1505395"/>
            <a:ext cx="1527385" cy="323165"/>
            <a:chOff x="426164" y="1562785"/>
            <a:chExt cx="1527385" cy="323165"/>
          </a:xfrm>
        </p:grpSpPr>
        <p:sp>
          <p:nvSpPr>
            <p:cNvPr id="48" name="Rectangle 47"/>
            <p:cNvSpPr/>
            <p:nvPr/>
          </p:nvSpPr>
          <p:spPr>
            <a:xfrm>
              <a:off x="1025765" y="1562785"/>
              <a:ext cx="4379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6164" y="1562785"/>
              <a:ext cx="47000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52192" y="1562785"/>
              <a:ext cx="30008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02002" y="1574761"/>
              <a:ext cx="342896" cy="307777"/>
              <a:chOff x="844852" y="3576636"/>
              <a:chExt cx="342896" cy="3077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44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844852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587743" y="1562785"/>
              <a:ext cx="36580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i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m</a:t>
              </a:r>
              <a:endParaRPr lang="en-US" sz="1500" b="1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7875" y="2705771"/>
            <a:ext cx="373776" cy="585790"/>
            <a:chOff x="929640" y="2957512"/>
            <a:chExt cx="373776" cy="585790"/>
          </a:xfrm>
        </p:grpSpPr>
        <p:grpSp>
          <p:nvGrpSpPr>
            <p:cNvPr id="14" name="Group 13"/>
            <p:cNvGrpSpPr/>
            <p:nvPr/>
          </p:nvGrpSpPr>
          <p:grpSpPr>
            <a:xfrm>
              <a:off x="968065" y="3235525"/>
              <a:ext cx="335349" cy="307777"/>
              <a:chOff x="985699" y="3576636"/>
              <a:chExt cx="335349" cy="30777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>
              <a:off x="929640" y="323612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992112" y="2957512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22235" y="2970777"/>
            <a:ext cx="707437" cy="323165"/>
            <a:chOff x="3119489" y="3837939"/>
            <a:chExt cx="707437" cy="323165"/>
          </a:xfrm>
        </p:grpSpPr>
        <p:sp>
          <p:nvSpPr>
            <p:cNvPr id="65" name="Rectangle 64"/>
            <p:cNvSpPr/>
            <p:nvPr/>
          </p:nvSpPr>
          <p:spPr>
            <a:xfrm>
              <a:off x="3119489" y="3837939"/>
              <a:ext cx="4379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491577" y="3849915"/>
              <a:ext cx="335349" cy="307777"/>
              <a:chOff x="985699" y="3576636"/>
              <a:chExt cx="335349" cy="307777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047123" y="3374109"/>
            <a:ext cx="707437" cy="323165"/>
            <a:chOff x="3119489" y="3837939"/>
            <a:chExt cx="707437" cy="323165"/>
          </a:xfrm>
        </p:grpSpPr>
        <p:sp>
          <p:nvSpPr>
            <p:cNvPr id="72" name="Rectangle 71"/>
            <p:cNvSpPr/>
            <p:nvPr/>
          </p:nvSpPr>
          <p:spPr>
            <a:xfrm>
              <a:off x="3119489" y="3837939"/>
              <a:ext cx="4379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491577" y="3849915"/>
              <a:ext cx="335349" cy="307777"/>
              <a:chOff x="985699" y="3576636"/>
              <a:chExt cx="335349" cy="30777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1362801" y="4034509"/>
            <a:ext cx="4812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88829" y="4034509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22235" y="4034509"/>
            <a:ext cx="6880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55412" y="4444637"/>
            <a:ext cx="312617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Height of the building is 10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018020" y="2469565"/>
            <a:ext cx="699817" cy="312133"/>
            <a:chOff x="3127109" y="3845559"/>
            <a:chExt cx="699817" cy="312133"/>
          </a:xfrm>
        </p:grpSpPr>
        <p:sp>
          <p:nvSpPr>
            <p:cNvPr id="178" name="Rectangle 177"/>
            <p:cNvSpPr/>
            <p:nvPr/>
          </p:nvSpPr>
          <p:spPr>
            <a:xfrm>
              <a:off x="3127109" y="384555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10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491577" y="3849915"/>
              <a:ext cx="335349" cy="307777"/>
              <a:chOff x="985699" y="3576636"/>
              <a:chExt cx="335349" cy="30777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7" name="Straight Connector 16"/>
          <p:cNvCxnSpPr>
            <a:endCxn id="74" idx="2"/>
          </p:cNvCxnSpPr>
          <p:nvPr/>
        </p:nvCxnSpPr>
        <p:spPr>
          <a:xfrm flipV="1">
            <a:off x="2212281" y="3693862"/>
            <a:ext cx="390635" cy="201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2364681" y="3433589"/>
            <a:ext cx="386628" cy="201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748641" y="4034509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48641" y="2803404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48641" y="3508144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22961" y="1700887"/>
            <a:ext cx="240178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In right angled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/>
                <a:cs typeface="Sakkal Majalla" panose="02000000000000000000" pitchFamily="2" charset="-78"/>
                <a:sym typeface="Wingdings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DBC,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32443" y="2102434"/>
            <a:ext cx="11898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tan 30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 =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001160" y="723472"/>
            <a:ext cx="1929451" cy="685419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okman Old Style" panose="02050604050505020204" pitchFamily="18" charset="0"/>
              </a:rPr>
              <a:t>Observe </a:t>
            </a:r>
            <a:r>
              <a:rPr lang="en-US" sz="1600" b="1" dirty="0">
                <a:latin typeface="Bookman Old Style" panose="02050604050505020204" pitchFamily="18" charset="0"/>
                <a:sym typeface="Symbol"/>
              </a:rPr>
              <a:t>D</a:t>
            </a:r>
            <a:r>
              <a:rPr lang="en-US" sz="1600" b="1" dirty="0">
                <a:latin typeface="Bookman Old Style" panose="02050604050505020204" pitchFamily="18" charset="0"/>
              </a:rPr>
              <a:t>BC</a:t>
            </a:r>
            <a:r>
              <a:rPr lang="en-IN" sz="1600" b="1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97" name="Rounded Rectangular Callout 96"/>
          <p:cNvSpPr/>
          <p:nvPr/>
        </p:nvSpPr>
        <p:spPr>
          <a:xfrm>
            <a:off x="1153100" y="1010675"/>
            <a:ext cx="1828800" cy="838200"/>
          </a:xfrm>
          <a:prstGeom prst="wedgeRoundRectCallout">
            <a:avLst>
              <a:gd name="adj1" fmla="val -39236"/>
              <a:gd name="adj2" fmla="val 93560"/>
              <a:gd name="adj3" fmla="val 16667"/>
            </a:avLst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22960" y="124144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53194" y="12202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308800" y="1138667"/>
            <a:ext cx="532646" cy="589234"/>
            <a:chOff x="8347034" y="-1387456"/>
            <a:chExt cx="532646" cy="589234"/>
          </a:xfrm>
        </p:grpSpPr>
        <p:sp>
          <p:nvSpPr>
            <p:cNvPr id="101" name="Rectangle 100"/>
            <p:cNvSpPr/>
            <p:nvPr/>
          </p:nvSpPr>
          <p:spPr>
            <a:xfrm>
              <a:off x="8485440" y="-13874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schemeClr val="bg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Rounded Rectangle 88"/>
          <p:cNvSpPr/>
          <p:nvPr/>
        </p:nvSpPr>
        <p:spPr>
          <a:xfrm>
            <a:off x="2989593" y="744865"/>
            <a:ext cx="2404678" cy="101239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87545" y="808656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DBC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85411" y="1086570"/>
            <a:ext cx="193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77791" y="1362209"/>
            <a:ext cx="194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6372" y="1086570"/>
            <a:ext cx="53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38752" y="1362209"/>
            <a:ext cx="54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84235" y="605354"/>
            <a:ext cx="2526071" cy="5726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okman Old Style" panose="02050604050505020204" pitchFamily="18" charset="0"/>
              </a:rPr>
              <a:t>Consider </a:t>
            </a:r>
            <a:r>
              <a:rPr lang="en-IN" sz="1600" b="1" dirty="0">
                <a:latin typeface="Symbol" panose="05050102010706020507" pitchFamily="18" charset="2"/>
              </a:rPr>
              <a:t>D</a:t>
            </a:r>
            <a:r>
              <a:rPr lang="en-IN" sz="1600" b="1" dirty="0">
                <a:latin typeface="Bookman Old Style" panose="02050604050505020204" pitchFamily="18" charset="0"/>
              </a:rPr>
              <a:t>DBC 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48630" y="1479805"/>
            <a:ext cx="6092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7" name="Freeform 116"/>
          <p:cNvSpPr/>
          <p:nvPr/>
        </p:nvSpPr>
        <p:spPr>
          <a:xfrm flipH="1">
            <a:off x="6768138" y="2237785"/>
            <a:ext cx="184805" cy="184805"/>
          </a:xfrm>
          <a:custGeom>
            <a:avLst/>
            <a:gdLst>
              <a:gd name="connsiteX0" fmla="*/ 150920 w 150920"/>
              <a:gd name="connsiteY0" fmla="*/ 0 h 150921"/>
              <a:gd name="connsiteX1" fmla="*/ 150920 w 150920"/>
              <a:gd name="connsiteY1" fmla="*/ 0 h 150921"/>
              <a:gd name="connsiteX2" fmla="*/ 0 w 150920"/>
              <a:gd name="connsiteY2" fmla="*/ 0 h 150921"/>
              <a:gd name="connsiteX3" fmla="*/ 0 w 150920"/>
              <a:gd name="connsiteY3" fmla="*/ 150921 h 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20" h="150921">
                <a:moveTo>
                  <a:pt x="150920" y="0"/>
                </a:moveTo>
                <a:lnTo>
                  <a:pt x="150920" y="0"/>
                </a:lnTo>
                <a:lnTo>
                  <a:pt x="0" y="0"/>
                </a:lnTo>
                <a:lnTo>
                  <a:pt x="0" y="1509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7818805" y="2270593"/>
            <a:ext cx="150462" cy="150462"/>
          </a:xfrm>
          <a:custGeom>
            <a:avLst/>
            <a:gdLst>
              <a:gd name="connsiteX0" fmla="*/ 150920 w 150920"/>
              <a:gd name="connsiteY0" fmla="*/ 0 h 150921"/>
              <a:gd name="connsiteX1" fmla="*/ 150920 w 150920"/>
              <a:gd name="connsiteY1" fmla="*/ 0 h 150921"/>
              <a:gd name="connsiteX2" fmla="*/ 0 w 150920"/>
              <a:gd name="connsiteY2" fmla="*/ 0 h 150921"/>
              <a:gd name="connsiteX3" fmla="*/ 0 w 150920"/>
              <a:gd name="connsiteY3" fmla="*/ 150921 h 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20" h="150921">
                <a:moveTo>
                  <a:pt x="150920" y="0"/>
                </a:moveTo>
                <a:lnTo>
                  <a:pt x="150920" y="0"/>
                </a:lnTo>
                <a:lnTo>
                  <a:pt x="0" y="0"/>
                </a:lnTo>
                <a:lnTo>
                  <a:pt x="0" y="1509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210300" y="401984"/>
            <a:ext cx="2022722" cy="2285453"/>
            <a:chOff x="6098417" y="1556887"/>
            <a:chExt cx="2022722" cy="2285453"/>
          </a:xfrm>
        </p:grpSpPr>
        <p:grpSp>
          <p:nvGrpSpPr>
            <p:cNvPr id="120" name="Group 119"/>
            <p:cNvGrpSpPr/>
            <p:nvPr/>
          </p:nvGrpSpPr>
          <p:grpSpPr>
            <a:xfrm>
              <a:off x="6098417" y="1556887"/>
              <a:ext cx="2022722" cy="2243722"/>
              <a:chOff x="6098417" y="1556887"/>
              <a:chExt cx="2022722" cy="2243722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6656255" y="1868285"/>
                <a:ext cx="1187954" cy="1699724"/>
              </a:xfrm>
              <a:custGeom>
                <a:avLst/>
                <a:gdLst>
                  <a:gd name="connsiteX0" fmla="*/ 0 w 1417320"/>
                  <a:gd name="connsiteY0" fmla="*/ 2255520 h 2263140"/>
                  <a:gd name="connsiteX1" fmla="*/ 0 w 1417320"/>
                  <a:gd name="connsiteY1" fmla="*/ 0 h 2263140"/>
                  <a:gd name="connsiteX2" fmla="*/ 1417320 w 1417320"/>
                  <a:gd name="connsiteY2" fmla="*/ 2263140 h 2263140"/>
                  <a:gd name="connsiteX3" fmla="*/ 1417320 w 1417320"/>
                  <a:gd name="connsiteY3" fmla="*/ 1531620 h 2263140"/>
                  <a:gd name="connsiteX4" fmla="*/ 0 w 1417320"/>
                  <a:gd name="connsiteY4" fmla="*/ 2255520 h 2263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7320" h="2263140">
                    <a:moveTo>
                      <a:pt x="0" y="2255520"/>
                    </a:moveTo>
                    <a:lnTo>
                      <a:pt x="0" y="0"/>
                    </a:lnTo>
                    <a:lnTo>
                      <a:pt x="1417320" y="2263140"/>
                    </a:lnTo>
                    <a:lnTo>
                      <a:pt x="1417320" y="1531620"/>
                    </a:lnTo>
                    <a:lnTo>
                      <a:pt x="0" y="225552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>
              <a:xfrm>
                <a:off x="6656255" y="3562286"/>
                <a:ext cx="1187954" cy="57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6098417" y="2553392"/>
                <a:ext cx="638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0m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451228" y="155688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372237" y="346205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740139" y="344219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697785" y="274210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D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880101" y="3351685"/>
                <a:ext cx="4267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30</a:t>
                </a:r>
                <a:r>
                  <a:rPr lang="en-US" sz="110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10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344150" y="3282290"/>
                <a:ext cx="46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10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10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810694" y="3136192"/>
                <a:ext cx="235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?</a:t>
                </a:r>
                <a:endParaRPr lang="en-US" sz="1400" b="1" dirty="0">
                  <a:solidFill>
                    <a:prstClr val="black"/>
                  </a:solidFill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121" name="Arc 120"/>
            <p:cNvSpPr/>
            <p:nvPr/>
          </p:nvSpPr>
          <p:spPr>
            <a:xfrm>
              <a:off x="6391308" y="3282304"/>
              <a:ext cx="560036" cy="560036"/>
            </a:xfrm>
            <a:prstGeom prst="arc">
              <a:avLst>
                <a:gd name="adj1" fmla="val 19992364"/>
                <a:gd name="adj2" fmla="val 1381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22" name="Arc 121"/>
            <p:cNvSpPr/>
            <p:nvPr/>
          </p:nvSpPr>
          <p:spPr>
            <a:xfrm>
              <a:off x="7625134" y="3356354"/>
              <a:ext cx="429152" cy="429152"/>
            </a:xfrm>
            <a:prstGeom prst="arc">
              <a:avLst>
                <a:gd name="adj1" fmla="val 10677163"/>
                <a:gd name="adj2" fmla="val 142329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H="1" flipV="1">
            <a:off x="6770741" y="2413733"/>
            <a:ext cx="1202261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flipH="1">
            <a:off x="7030410" y="1306156"/>
            <a:ext cx="821059" cy="400110"/>
          </a:xfrm>
          <a:prstGeom prst="wedgeRectCallout">
            <a:avLst>
              <a:gd name="adj1" fmla="val -59568"/>
              <a:gd name="adj2" fmla="val 11902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6920070" y="2687437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957093" y="1863315"/>
            <a:ext cx="0" cy="54864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432616" y="680623"/>
            <a:ext cx="3473198" cy="110436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86184" y="825303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36674" y="1250667"/>
            <a:ext cx="10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</a:p>
        </p:txBody>
      </p:sp>
    </p:spTree>
    <p:extLst>
      <p:ext uri="{BB962C8B-B14F-4D97-AF65-F5344CB8AC3E}">
        <p14:creationId xmlns:p14="http://schemas.microsoft.com/office/powerpoint/2010/main" val="5576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4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10" grpId="0" animBg="1"/>
      <p:bldP spid="110" grpId="1" animBg="1"/>
      <p:bldP spid="4" grpId="0" animBg="1"/>
      <p:bldP spid="4" grpId="1" animBg="1"/>
      <p:bldP spid="96" grpId="0" animBg="1"/>
      <p:bldP spid="96" grpId="1" animBg="1"/>
      <p:bldP spid="83" grpId="0" animBg="1"/>
      <p:bldP spid="83" grpId="1" animBg="1"/>
      <p:bldP spid="83" grpId="2" animBg="1"/>
      <p:bldP spid="80" grpId="0" animBg="1"/>
      <p:bldP spid="7" grpId="0"/>
      <p:bldP spid="9" grpId="0"/>
      <p:bldP spid="10" grpId="0"/>
      <p:bldP spid="13" grpId="0"/>
      <p:bldP spid="19" grpId="0"/>
      <p:bldP spid="20" grpId="0"/>
      <p:bldP spid="76" grpId="0"/>
      <p:bldP spid="77" grpId="0"/>
      <p:bldP spid="78" grpId="0"/>
      <p:bldP spid="79" grpId="0"/>
      <p:bldP spid="190" grpId="0"/>
      <p:bldP spid="191" grpId="0"/>
      <p:bldP spid="192" grpId="0"/>
      <p:bldP spid="87" grpId="0" animBg="1"/>
      <p:bldP spid="87" grpId="1" animBg="1"/>
      <p:bldP spid="97" grpId="0" animBg="1"/>
      <p:bldP spid="97" grpId="1" animBg="1"/>
      <p:bldP spid="98" grpId="0"/>
      <p:bldP spid="98" grpId="1"/>
      <p:bldP spid="99" grpId="0"/>
      <p:bldP spid="99" grpId="1"/>
      <p:bldP spid="89" grpId="0" animBg="1"/>
      <p:bldP spid="89" grpId="1" animBg="1"/>
      <p:bldP spid="90" grpId="0" build="allAtOnce"/>
      <p:bldP spid="91" grpId="0" build="allAtOnce"/>
      <p:bldP spid="92" grpId="0" build="allAtOnce"/>
      <p:bldP spid="104" grpId="0" build="allAtOnce"/>
      <p:bldP spid="109" grpId="0" build="allAtOnce"/>
      <p:bldP spid="107" grpId="0" animBg="1"/>
      <p:bldP spid="107" grpId="1" animBg="1"/>
      <p:bldP spid="85" grpId="0" animBg="1"/>
      <p:bldP spid="85" grpId="1" animBg="1"/>
      <p:bldP spid="86" grpId="0" animBg="1"/>
      <p:bldP spid="86" grpId="1" animBg="1"/>
      <p:bldP spid="93" grpId="0" animBg="1"/>
      <p:bldP spid="93" grpId="1" animBg="1"/>
      <p:bldP spid="94" grpId="0"/>
      <p:bldP spid="94" grpId="1"/>
      <p:bldP spid="95" grpId="0"/>
      <p:bldP spid="95" grpId="1"/>
      <p:bldP spid="9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65828" y="1219529"/>
            <a:ext cx="4075692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602978" y="972641"/>
            <a:ext cx="3923292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6768" y="975435"/>
            <a:ext cx="3184639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57200" y="736690"/>
            <a:ext cx="6934200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34583" y="478925"/>
            <a:ext cx="2410561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65818" y="478925"/>
            <a:ext cx="4654410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6400" y="241552"/>
            <a:ext cx="6858000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3" descr="C:\Users\Admin\Desktop\R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1"/>
          <a:stretch/>
        </p:blipFill>
        <p:spPr bwMode="auto">
          <a:xfrm>
            <a:off x="533400" y="1625474"/>
            <a:ext cx="5181600" cy="330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8308" y="4040555"/>
            <a:ext cx="196850" cy="387458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>
            <a:off x="1066800" y="4400550"/>
            <a:ext cx="3962400" cy="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66800" y="2428871"/>
            <a:ext cx="0" cy="1981201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48250" y="2428873"/>
            <a:ext cx="0" cy="2009777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694403" y="4045476"/>
            <a:ext cx="228600" cy="387458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flipH="1" flipV="1">
            <a:off x="1059179" y="2448561"/>
            <a:ext cx="2777762" cy="197131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10000" y="2444751"/>
            <a:ext cx="1238250" cy="1943838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0194" y="3436356"/>
            <a:ext cx="245912" cy="49794"/>
            <a:chOff x="2169394" y="3207756"/>
            <a:chExt cx="245912" cy="4979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69394" y="3207756"/>
              <a:ext cx="245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69394" y="3257550"/>
              <a:ext cx="245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925294" y="3436356"/>
            <a:ext cx="245912" cy="49794"/>
            <a:chOff x="2169394" y="3207756"/>
            <a:chExt cx="245912" cy="4979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69394" y="3207756"/>
              <a:ext cx="245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69394" y="3257550"/>
              <a:ext cx="245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077343" y="4564618"/>
            <a:ext cx="4013527" cy="369332"/>
            <a:chOff x="2296543" y="4233528"/>
            <a:chExt cx="4013527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3790241" y="4233528"/>
              <a:ext cx="102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Bookman Old Style" panose="02050604050505020204" pitchFamily="18" charset="0"/>
                </a:rPr>
                <a:t>80</a:t>
              </a:r>
              <a:r>
                <a:rPr lang="en-US" b="1" i="1" dirty="0" smtClean="0">
                  <a:solidFill>
                    <a:srgbClr val="FFFF00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Bookman Old Style" panose="02050604050505020204" pitchFamily="18" charset="0"/>
                </a:rPr>
                <a:t>m</a:t>
              </a:r>
              <a:endParaRPr lang="en-US" b="1" i="1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605581" y="4418194"/>
              <a:ext cx="1704489" cy="0"/>
            </a:xfrm>
            <a:prstGeom prst="line">
              <a:avLst/>
            </a:prstGeom>
            <a:ln>
              <a:solidFill>
                <a:srgbClr val="FFFF00"/>
              </a:solidFill>
              <a:headEnd type="none" w="med" len="med"/>
              <a:tailEnd type="arrow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96543" y="4418194"/>
              <a:ext cx="1575231" cy="0"/>
            </a:xfrm>
            <a:prstGeom prst="line">
              <a:avLst/>
            </a:prstGeom>
            <a:ln>
              <a:solidFill>
                <a:srgbClr val="FFFF00"/>
              </a:solidFill>
              <a:headEnd type="arrow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3767615" y="435054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46400" y="409257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30</a:t>
            </a:r>
            <a:r>
              <a:rPr lang="en-US" sz="1400" b="1" baseline="300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01307" y="4019550"/>
            <a:ext cx="54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076325" y="4248149"/>
            <a:ext cx="147070" cy="161925"/>
          </a:xfrm>
          <a:custGeom>
            <a:avLst/>
            <a:gdLst>
              <a:gd name="connsiteX0" fmla="*/ 0 w 235744"/>
              <a:gd name="connsiteY0" fmla="*/ 0 h 259556"/>
              <a:gd name="connsiteX1" fmla="*/ 235744 w 235744"/>
              <a:gd name="connsiteY1" fmla="*/ 0 h 259556"/>
              <a:gd name="connsiteX2" fmla="*/ 235744 w 235744"/>
              <a:gd name="connsiteY2" fmla="*/ 259556 h 2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744" h="259556">
                <a:moveTo>
                  <a:pt x="0" y="0"/>
                </a:moveTo>
                <a:lnTo>
                  <a:pt x="235744" y="0"/>
                </a:lnTo>
                <a:lnTo>
                  <a:pt x="235744" y="259556"/>
                </a:lnTo>
              </a:path>
            </a:pathLst>
          </a:cu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896713" y="4226664"/>
            <a:ext cx="161925" cy="161925"/>
          </a:xfrm>
          <a:custGeom>
            <a:avLst/>
            <a:gdLst>
              <a:gd name="connsiteX0" fmla="*/ 0 w 235744"/>
              <a:gd name="connsiteY0" fmla="*/ 0 h 259556"/>
              <a:gd name="connsiteX1" fmla="*/ 235744 w 235744"/>
              <a:gd name="connsiteY1" fmla="*/ 0 h 259556"/>
              <a:gd name="connsiteX2" fmla="*/ 235744 w 235744"/>
              <a:gd name="connsiteY2" fmla="*/ 259556 h 2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744" h="259556">
                <a:moveTo>
                  <a:pt x="0" y="0"/>
                </a:moveTo>
                <a:lnTo>
                  <a:pt x="235744" y="0"/>
                </a:lnTo>
                <a:lnTo>
                  <a:pt x="235744" y="259556"/>
                </a:lnTo>
              </a:path>
            </a:pathLst>
          </a:cu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31634" y="249779"/>
            <a:ext cx="5985335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53445" y="478925"/>
            <a:ext cx="2156382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0700" y="1619250"/>
            <a:ext cx="3229523" cy="41250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Bookman Old Style" panose="02050604050505020204" pitchFamily="18" charset="0"/>
              </a:rPr>
              <a:t>Height of the observer is neglected</a:t>
            </a:r>
            <a:endParaRPr lang="en-US" sz="1200" b="1" dirty="0">
              <a:latin typeface="Bookman Old Style" panose="020506040505050202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858730" y="729742"/>
            <a:ext cx="2092963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54679" y="975435"/>
            <a:ext cx="417949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0462" y="972641"/>
            <a:ext cx="393727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68349" y="972641"/>
            <a:ext cx="2072241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-213500" y="3251700"/>
            <a:ext cx="1932544" cy="394850"/>
            <a:chOff x="4325819" y="4220775"/>
            <a:chExt cx="1932544" cy="394850"/>
          </a:xfrm>
        </p:grpSpPr>
        <p:sp>
          <p:nvSpPr>
            <p:cNvPr id="49" name="TextBox 48"/>
            <p:cNvSpPr txBox="1"/>
            <p:nvPr/>
          </p:nvSpPr>
          <p:spPr>
            <a:xfrm rot="5400000">
              <a:off x="5025373" y="4233534"/>
              <a:ext cx="394850" cy="36933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Bookman Old Style" panose="02050604050505020204" pitchFamily="18" charset="0"/>
                </a:rPr>
                <a:t>?</a:t>
              </a:r>
              <a:endParaRPr lang="en-US" b="1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343963" y="4418222"/>
              <a:ext cx="914400" cy="0"/>
            </a:xfrm>
            <a:prstGeom prst="line">
              <a:avLst/>
            </a:prstGeom>
            <a:ln>
              <a:solidFill>
                <a:srgbClr val="FFFF00"/>
              </a:solidFill>
              <a:headEnd type="none" w="med" len="med"/>
              <a:tailEnd type="arrow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325819" y="4418202"/>
              <a:ext cx="768834" cy="0"/>
            </a:xfrm>
            <a:prstGeom prst="line">
              <a:avLst/>
            </a:prstGeom>
            <a:ln>
              <a:solidFill>
                <a:srgbClr val="FFFF00"/>
              </a:solidFill>
              <a:headEnd type="arrow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>
            <a:off x="4420828" y="3243821"/>
            <a:ext cx="1932544" cy="394850"/>
            <a:chOff x="4325819" y="4220775"/>
            <a:chExt cx="1932544" cy="394850"/>
          </a:xfrm>
        </p:grpSpPr>
        <p:sp>
          <p:nvSpPr>
            <p:cNvPr id="53" name="TextBox 52"/>
            <p:cNvSpPr txBox="1"/>
            <p:nvPr/>
          </p:nvSpPr>
          <p:spPr>
            <a:xfrm rot="5400000">
              <a:off x="5025373" y="4233534"/>
              <a:ext cx="394850" cy="36933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Bookman Old Style" panose="02050604050505020204" pitchFamily="18" charset="0"/>
                </a:rPr>
                <a:t>?</a:t>
              </a:r>
              <a:endParaRPr lang="en-US" b="1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343963" y="4418222"/>
              <a:ext cx="914400" cy="0"/>
            </a:xfrm>
            <a:prstGeom prst="line">
              <a:avLst/>
            </a:prstGeom>
            <a:ln>
              <a:solidFill>
                <a:srgbClr val="FFFF00"/>
              </a:solidFill>
              <a:headEnd type="none" w="med" len="med"/>
              <a:tailEnd type="arrow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325819" y="4418202"/>
              <a:ext cx="768834" cy="0"/>
            </a:xfrm>
            <a:prstGeom prst="line">
              <a:avLst/>
            </a:prstGeom>
            <a:ln>
              <a:solidFill>
                <a:srgbClr val="FFFF00"/>
              </a:solidFill>
              <a:headEnd type="arrow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465828" y="1213508"/>
            <a:ext cx="4029972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69974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Two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poles of equal heights are standing opposite each other on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either side of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road, which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80 m wide. From a point between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them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on the road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angles of elevation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top of the poles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are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60° and 30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° respectively.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height of the poles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distances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the point from the poles.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036320" y="4390431"/>
            <a:ext cx="2746452" cy="369332"/>
            <a:chOff x="3003791" y="4233528"/>
            <a:chExt cx="2746452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4066747" y="4233528"/>
              <a:ext cx="473382" cy="36933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Bookman Old Style" panose="02050604050505020204" pitchFamily="18" charset="0"/>
                </a:rPr>
                <a:t>?</a:t>
              </a:r>
              <a:endParaRPr lang="en-US" b="1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495307" y="4418194"/>
              <a:ext cx="1254936" cy="0"/>
            </a:xfrm>
            <a:prstGeom prst="line">
              <a:avLst/>
            </a:prstGeom>
            <a:ln>
              <a:solidFill>
                <a:srgbClr val="FFFF00"/>
              </a:solidFill>
              <a:headEnd type="none" w="med" len="med"/>
              <a:tailEnd type="arrow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03791" y="4418194"/>
              <a:ext cx="1097280" cy="0"/>
            </a:xfrm>
            <a:prstGeom prst="line">
              <a:avLst/>
            </a:prstGeom>
            <a:ln>
              <a:solidFill>
                <a:srgbClr val="FFFF00"/>
              </a:solidFill>
              <a:headEnd type="arrow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38570" y="4392098"/>
            <a:ext cx="1205786" cy="369332"/>
            <a:chOff x="3655281" y="4233528"/>
            <a:chExt cx="120578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4066747" y="4233528"/>
              <a:ext cx="473382" cy="36933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Bookman Old Style" panose="02050604050505020204" pitchFamily="18" charset="0"/>
                </a:rPr>
                <a:t>?</a:t>
              </a:r>
              <a:endParaRPr lang="en-US" b="1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495307" y="4418194"/>
              <a:ext cx="365760" cy="0"/>
            </a:xfrm>
            <a:prstGeom prst="line">
              <a:avLst/>
            </a:prstGeom>
            <a:ln>
              <a:solidFill>
                <a:srgbClr val="FFFF00"/>
              </a:solidFill>
              <a:headEnd type="none" w="med" len="med"/>
              <a:tailEnd type="arrow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655281" y="4418194"/>
              <a:ext cx="457200" cy="0"/>
            </a:xfrm>
            <a:prstGeom prst="line">
              <a:avLst/>
            </a:prstGeom>
            <a:ln>
              <a:solidFill>
                <a:srgbClr val="FFFF00"/>
              </a:solidFill>
              <a:headEnd type="arrow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/>
          <p:cNvSpPr/>
          <p:nvPr/>
        </p:nvSpPr>
        <p:spPr>
          <a:xfrm>
            <a:off x="3352800" y="3940175"/>
            <a:ext cx="914400" cy="914400"/>
          </a:xfrm>
          <a:prstGeom prst="arc">
            <a:avLst>
              <a:gd name="adj1" fmla="val 10794294"/>
              <a:gd name="adj2" fmla="val 1286954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3429000" y="4025900"/>
            <a:ext cx="762000" cy="762000"/>
          </a:xfrm>
          <a:prstGeom prst="arc">
            <a:avLst>
              <a:gd name="adj1" fmla="val 18041813"/>
              <a:gd name="adj2" fmla="val 3190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 rot="18180000">
            <a:off x="3800079" y="3164598"/>
            <a:ext cx="1086871" cy="28253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2160000">
            <a:off x="1921258" y="3125743"/>
            <a:ext cx="1086871" cy="28253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1915" y="203397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effectLst>
                  <a:glow rad="114300">
                    <a:srgbClr val="FFFF00"/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2000" b="1" dirty="0">
              <a:solidFill>
                <a:prstClr val="black"/>
              </a:solidFill>
              <a:effectLst>
                <a:glow rad="1143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800" y="426402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effectLst>
                  <a:glow rad="114300">
                    <a:srgbClr val="FFFF00"/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sz="2000" b="1" dirty="0">
              <a:solidFill>
                <a:prstClr val="black"/>
              </a:solidFill>
              <a:effectLst>
                <a:glow rad="1143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03785" y="442166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effectLst>
                  <a:glow rad="114300">
                    <a:srgbClr val="FFFF00"/>
                  </a:glow>
                </a:effectLst>
                <a:latin typeface="Bookman Old Style" panose="02050604050505020204" pitchFamily="18" charset="0"/>
              </a:rPr>
              <a:t>E</a:t>
            </a:r>
            <a:endParaRPr lang="en-US" sz="2000" b="1" dirty="0">
              <a:solidFill>
                <a:prstClr val="black"/>
              </a:solidFill>
              <a:effectLst>
                <a:glow rad="1143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48250" y="427355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effectLst>
                  <a:glow rad="114300">
                    <a:srgbClr val="FFFF00"/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2000" b="1" dirty="0">
              <a:solidFill>
                <a:prstClr val="black"/>
              </a:solidFill>
              <a:effectLst>
                <a:glow rad="1143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07069" y="20636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effectLst>
                  <a:glow rad="114300">
                    <a:srgbClr val="FFFF00"/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2000" b="1" dirty="0">
              <a:solidFill>
                <a:prstClr val="black"/>
              </a:solidFill>
              <a:effectLst>
                <a:glow rad="1143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5" grpId="0" animBg="1"/>
      <p:bldP spid="45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29" grpId="0" animBg="1"/>
      <p:bldP spid="29" grpId="1" animBg="1"/>
      <p:bldP spid="26" grpId="0" animBg="1"/>
      <p:bldP spid="26" grpId="1" animBg="1"/>
      <p:bldP spid="31" grpId="0" animBg="1"/>
      <p:bldP spid="32" grpId="0"/>
      <p:bldP spid="33" grpId="0"/>
      <p:bldP spid="35" grpId="0" animBg="1"/>
      <p:bldP spid="36" grpId="0" animBg="1"/>
      <p:bldP spid="34" grpId="0" animBg="1"/>
      <p:bldP spid="34" grpId="1" animBg="1"/>
      <p:bldP spid="37" grpId="0" animBg="1"/>
      <p:bldP spid="37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7" grpId="0" animBg="1"/>
      <p:bldP spid="47" grpId="1" animBg="1"/>
      <p:bldP spid="56" grpId="0" animBg="1"/>
      <p:bldP spid="56" grpId="1" animBg="1"/>
      <p:bldP spid="5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19101" y="361950"/>
            <a:ext cx="4668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Two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poles of equal heights are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standing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opposite each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other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on either side of the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road, which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80 m wide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point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between them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on the road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angles of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elevation of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top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poles are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60°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and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30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°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respectively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Find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height of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poles and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distances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the point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poles.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0584" y="2689736"/>
            <a:ext cx="1715557" cy="756886"/>
          </a:xfrm>
          <a:prstGeom prst="roundRect">
            <a:avLst/>
          </a:prstGeom>
          <a:solidFill>
            <a:srgbClr val="FFA521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i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7445" y="3503464"/>
            <a:ext cx="12298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(80 – </a:t>
            </a: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5972677" y="2146677"/>
            <a:ext cx="273371" cy="23674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967724" y="2130023"/>
            <a:ext cx="268639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082179" y="4350886"/>
            <a:ext cx="384358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972502" y="1265024"/>
            <a:ext cx="384358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86374" y="4098541"/>
            <a:ext cx="384358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358447" y="816105"/>
            <a:ext cx="1718628" cy="1306768"/>
          </a:xfrm>
          <a:custGeom>
            <a:avLst/>
            <a:gdLst>
              <a:gd name="connsiteX0" fmla="*/ 19050 w 2146300"/>
              <a:gd name="connsiteY0" fmla="*/ 0 h 1631950"/>
              <a:gd name="connsiteX1" fmla="*/ 19050 w 2146300"/>
              <a:gd name="connsiteY1" fmla="*/ 0 h 1631950"/>
              <a:gd name="connsiteX2" fmla="*/ 0 w 2146300"/>
              <a:gd name="connsiteY2" fmla="*/ 57150 h 1631950"/>
              <a:gd name="connsiteX3" fmla="*/ 25400 w 2146300"/>
              <a:gd name="connsiteY3" fmla="*/ 1631950 h 1631950"/>
              <a:gd name="connsiteX4" fmla="*/ 2146300 w 2146300"/>
              <a:gd name="connsiteY4" fmla="*/ 1625600 h 1631950"/>
              <a:gd name="connsiteX5" fmla="*/ 19050 w 2146300"/>
              <a:gd name="connsiteY5" fmla="*/ 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6300" h="1631950">
                <a:moveTo>
                  <a:pt x="19050" y="0"/>
                </a:moveTo>
                <a:lnTo>
                  <a:pt x="19050" y="0"/>
                </a:lnTo>
                <a:lnTo>
                  <a:pt x="0" y="57150"/>
                </a:lnTo>
                <a:lnTo>
                  <a:pt x="25400" y="1631950"/>
                </a:lnTo>
                <a:lnTo>
                  <a:pt x="2146300" y="1625600"/>
                </a:lnTo>
                <a:lnTo>
                  <a:pt x="190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954030" y="4194067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 rot="19009">
            <a:off x="6635750" y="1657736"/>
            <a:ext cx="914400" cy="914400"/>
          </a:xfrm>
          <a:prstGeom prst="arc">
            <a:avLst>
              <a:gd name="adj1" fmla="val 10728718"/>
              <a:gd name="adj2" fmla="val 12989296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9682" y="2281464"/>
            <a:ext cx="37528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Let the height of poles be ‘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’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686" y="2281464"/>
            <a:ext cx="6092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276" y="2525638"/>
            <a:ext cx="32238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Width of the road (AC)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80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5276" y="2786742"/>
            <a:ext cx="33168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Let the distance of the point 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from pole AB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i.e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AE be ‘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’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276" y="3267258"/>
            <a:ext cx="35286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The distance of the point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the pole CD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i.e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EC =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186" y="3275920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srgbClr val="0000FF"/>
              </a:solidFill>
              <a:latin typeface="Symbol" panose="05050102010706020507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5276" y="3752850"/>
            <a:ext cx="1599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BAE,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277" y="4194067"/>
            <a:ext cx="10140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tan 30º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6336" y="4194067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4259" y="4067175"/>
            <a:ext cx="460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705" y="4351291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4259" y="4317439"/>
            <a:ext cx="460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AE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33625" y="3562350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761088" y="3846466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74289" y="3695694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999665" y="3562350"/>
            <a:ext cx="373776" cy="585790"/>
            <a:chOff x="929640" y="2957512"/>
            <a:chExt cx="373776" cy="585790"/>
          </a:xfrm>
        </p:grpSpPr>
        <p:grpSp>
          <p:nvGrpSpPr>
            <p:cNvPr id="20" name="Group 19"/>
            <p:cNvGrpSpPr/>
            <p:nvPr/>
          </p:nvGrpSpPr>
          <p:grpSpPr>
            <a:xfrm>
              <a:off x="968065" y="3235525"/>
              <a:ext cx="335349" cy="307777"/>
              <a:chOff x="985699" y="3576636"/>
              <a:chExt cx="335349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929640" y="323612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92112" y="2957512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95800" y="3659983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39730" y="3803546"/>
            <a:ext cx="3032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77165" y="4178350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98676" y="4142639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55993" y="4178349"/>
            <a:ext cx="3032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686355" y="4193589"/>
            <a:ext cx="335349" cy="307777"/>
            <a:chOff x="985699" y="3576636"/>
            <a:chExt cx="335349" cy="307777"/>
          </a:xfrm>
        </p:grpSpPr>
        <p:sp>
          <p:nvSpPr>
            <p:cNvPr id="39" name="Rectangle 38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898248" y="4168094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63470" y="4185894"/>
            <a:ext cx="5677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090160" y="582930"/>
            <a:ext cx="3203504" cy="2017931"/>
            <a:chOff x="5057299" y="1459766"/>
            <a:chExt cx="3203504" cy="2017931"/>
          </a:xfrm>
        </p:grpSpPr>
        <p:sp>
          <p:nvSpPr>
            <p:cNvPr id="25" name="Right Triangle 24"/>
            <p:cNvSpPr/>
            <p:nvPr/>
          </p:nvSpPr>
          <p:spPr>
            <a:xfrm>
              <a:off x="5354861" y="1691286"/>
              <a:ext cx="1699448" cy="1290040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flipH="1">
              <a:off x="7053739" y="1681365"/>
              <a:ext cx="892422" cy="1301866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64851" y="2798446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64392" y="2798374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64919" y="145976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57299" y="28575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7249" y="2924678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55832" y="288346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79803" y="146950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Arc 26"/>
            <p:cNvSpPr/>
            <p:nvPr/>
          </p:nvSpPr>
          <p:spPr>
            <a:xfrm>
              <a:off x="6603522" y="2535205"/>
              <a:ext cx="916289" cy="916289"/>
            </a:xfrm>
            <a:prstGeom prst="arc">
              <a:avLst>
                <a:gd name="adj1" fmla="val 10769211"/>
                <a:gd name="adj2" fmla="val 1297861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flipH="1">
              <a:off x="6865650" y="2782517"/>
              <a:ext cx="397638" cy="397638"/>
            </a:xfrm>
            <a:prstGeom prst="arc">
              <a:avLst>
                <a:gd name="adj1" fmla="val 10736486"/>
                <a:gd name="adj2" fmla="val 14289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47853" y="2678115"/>
              <a:ext cx="444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30º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87087" y="2708008"/>
              <a:ext cx="446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60º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329870" y="3169920"/>
              <a:ext cx="2622078" cy="307777"/>
              <a:chOff x="5329870" y="3169920"/>
              <a:chExt cx="2622078" cy="30777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29870" y="3314700"/>
                <a:ext cx="26220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6544984" y="3169920"/>
                <a:ext cx="42045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80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cxnSp>
        <p:nvCxnSpPr>
          <p:cNvPr id="57" name="Straight Connector 56"/>
          <p:cNvCxnSpPr/>
          <p:nvPr/>
        </p:nvCxnSpPr>
        <p:spPr>
          <a:xfrm>
            <a:off x="5391150" y="818979"/>
            <a:ext cx="0" cy="128343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47342" y="126713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5849" y="122660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355547" y="2102584"/>
            <a:ext cx="2633342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87341" y="2110204"/>
            <a:ext cx="1706537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35173" y="2075642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 –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37645" y="2094906"/>
            <a:ext cx="30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086272" y="2102584"/>
            <a:ext cx="901557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378739" y="2110204"/>
            <a:ext cx="1703127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05846" y="2389290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70" name="Rounded Rectangle 69"/>
          <p:cNvSpPr/>
          <p:nvPr/>
        </p:nvSpPr>
        <p:spPr>
          <a:xfrm>
            <a:off x="1949034" y="1005022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391150" y="812991"/>
            <a:ext cx="0" cy="129627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>
          <a:xfrm>
            <a:off x="1619374" y="3210736"/>
            <a:ext cx="1828800" cy="838200"/>
          </a:xfrm>
          <a:prstGeom prst="wedgeRoundRectCallout">
            <a:avLst>
              <a:gd name="adj1" fmla="val -72569"/>
              <a:gd name="adj2" fmla="val 70833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89234" y="344150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19468" y="342028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775074" y="3338728"/>
            <a:ext cx="532646" cy="589234"/>
            <a:chOff x="8347034" y="-1387456"/>
            <a:chExt cx="532646" cy="589234"/>
          </a:xfrm>
        </p:grpSpPr>
        <p:sp>
          <p:nvSpPr>
            <p:cNvPr id="84" name="Rectangle 83"/>
            <p:cNvSpPr/>
            <p:nvPr/>
          </p:nvSpPr>
          <p:spPr>
            <a:xfrm>
              <a:off x="8485440" y="-13874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schemeClr val="bg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Straight Connector 92"/>
          <p:cNvCxnSpPr/>
          <p:nvPr/>
        </p:nvCxnSpPr>
        <p:spPr>
          <a:xfrm>
            <a:off x="7981950" y="803335"/>
            <a:ext cx="0" cy="130923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826569" y="1202271"/>
            <a:ext cx="2132955" cy="5288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Let us find EC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615111" y="2308324"/>
            <a:ext cx="340272" cy="26412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800072" y="1000601"/>
            <a:ext cx="2132955" cy="5288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IN" b="1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BAE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5562820" y="643370"/>
            <a:ext cx="821059" cy="400110"/>
          </a:xfrm>
          <a:prstGeom prst="wedgeRectCallout">
            <a:avLst>
              <a:gd name="adj1" fmla="val 67612"/>
              <a:gd name="adj2" fmla="val 122722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1047096" y="888005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1906" y="980385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45280" y="1447428"/>
            <a:ext cx="839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557722" y="941231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58214" y="1005022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AEB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56080" y="1279851"/>
            <a:ext cx="1934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48460" y="1561840"/>
            <a:ext cx="1941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34605" y="1279851"/>
            <a:ext cx="4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6985" y="1561840"/>
            <a:ext cx="48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AE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4343400" y="2635511"/>
            <a:ext cx="0" cy="2298439"/>
          </a:xfrm>
          <a:prstGeom prst="lin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419600" y="270710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AE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EC = AC</a:t>
            </a:r>
          </a:p>
          <a:p>
            <a:pPr lvl="0"/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 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+ EC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9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80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EC = (80 – </a:t>
            </a:r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r>
              <a:rPr lang="en-US" sz="14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9" grpId="0"/>
      <p:bldP spid="97" grpId="0" animBg="1"/>
      <p:bldP spid="97" grpId="1" animBg="1"/>
      <p:bldP spid="92" grpId="0" animBg="1"/>
      <p:bldP spid="92" grpId="1" animBg="1"/>
      <p:bldP spid="91" grpId="0" animBg="1"/>
      <p:bldP spid="91" grpId="1" animBg="1"/>
      <p:bldP spid="90" grpId="0" animBg="1"/>
      <p:bldP spid="90" grpId="1" animBg="1"/>
      <p:bldP spid="89" grpId="0" animBg="1"/>
      <p:bldP spid="89" grpId="1" animBg="1"/>
      <p:bldP spid="28" grpId="0" animBg="1"/>
      <p:bldP spid="79" grpId="0" animBg="1"/>
      <p:bldP spid="79" grpId="1" animBg="1"/>
      <p:bldP spid="66" grpId="0" animBg="1"/>
      <p:bldP spid="66" grpId="1" animBg="1"/>
      <p:bldP spid="13" grpId="0"/>
      <p:bldP spid="15" grpId="0"/>
      <p:bldP spid="16" grpId="0"/>
      <p:bldP spid="18" grpId="0"/>
      <p:bldP spid="30" grpId="0"/>
      <p:bldP spid="31" grpId="0"/>
      <p:bldP spid="32" grpId="0"/>
      <p:bldP spid="33" grpId="0"/>
      <p:bldP spid="34" grpId="0"/>
      <p:bldP spid="41" grpId="0"/>
      <p:bldP spid="42" grpId="0"/>
      <p:bldP spid="58" grpId="0"/>
      <p:bldP spid="59" grpId="0"/>
      <p:bldP spid="63" grpId="0"/>
      <p:bldP spid="64" grpId="0"/>
      <p:bldP spid="69" grpId="0" animBg="1"/>
      <p:bldP spid="69" grpId="1" animBg="1"/>
      <p:bldP spid="70" grpId="0" animBg="1"/>
      <p:bldP spid="70" grpId="1" animBg="1"/>
      <p:bldP spid="80" grpId="0" animBg="1"/>
      <p:bldP spid="80" grpId="1" animBg="1"/>
      <p:bldP spid="81" grpId="0"/>
      <p:bldP spid="81" grpId="1"/>
      <p:bldP spid="82" grpId="0"/>
      <p:bldP spid="82" grpId="1"/>
      <p:bldP spid="94" grpId="0" animBg="1"/>
      <p:bldP spid="94" grpId="1" animBg="1"/>
      <p:bldP spid="95" grpId="0" animBg="1"/>
      <p:bldP spid="95" grpId="1" animBg="1"/>
      <p:bldP spid="98" grpId="0" animBg="1"/>
      <p:bldP spid="98" grpId="1" animBg="1"/>
      <p:bldP spid="68" grpId="0" animBg="1"/>
      <p:bldP spid="68" grpId="1" animBg="1"/>
      <p:bldP spid="76" grpId="0" animBg="1"/>
      <p:bldP spid="76" grpId="1" animBg="1"/>
      <p:bldP spid="77" grpId="0"/>
      <p:bldP spid="77" grpId="1"/>
      <p:bldP spid="78" grpId="0"/>
      <p:bldP spid="78" grpId="1"/>
      <p:bldP spid="78" grpId="2"/>
      <p:bldP spid="72" grpId="0" animBg="1"/>
      <p:bldP spid="72" grpId="1" animBg="1"/>
      <p:bldP spid="73" grpId="0" build="allAtOnce"/>
      <p:bldP spid="74" grpId="0" build="allAtOnce"/>
      <p:bldP spid="75" grpId="0" build="allAtOnce"/>
      <p:bldP spid="87" grpId="0" build="allAtOnce"/>
      <p:bldP spid="88" grpId="0" build="allAtOnce"/>
      <p:bldP spid="5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129"/>
          <p:cNvSpPr/>
          <p:nvPr/>
        </p:nvSpPr>
        <p:spPr>
          <a:xfrm>
            <a:off x="6024098" y="3718979"/>
            <a:ext cx="313228" cy="2775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789652" y="3417576"/>
            <a:ext cx="195355" cy="2360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095172" y="2051835"/>
            <a:ext cx="1489627" cy="32316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7237517" y="1969844"/>
            <a:ext cx="611260" cy="2360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300311" y="2673029"/>
            <a:ext cx="390711" cy="2360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991769" y="1166774"/>
            <a:ext cx="317038" cy="2607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296685" y="2429014"/>
            <a:ext cx="390711" cy="2360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7085398" y="652910"/>
            <a:ext cx="900662" cy="1288098"/>
          </a:xfrm>
          <a:custGeom>
            <a:avLst/>
            <a:gdLst>
              <a:gd name="connsiteX0" fmla="*/ 0 w 1136650"/>
              <a:gd name="connsiteY0" fmla="*/ 1625600 h 1625600"/>
              <a:gd name="connsiteX1" fmla="*/ 1130300 w 1136650"/>
              <a:gd name="connsiteY1" fmla="*/ 1625600 h 1625600"/>
              <a:gd name="connsiteX2" fmla="*/ 1136650 w 1136650"/>
              <a:gd name="connsiteY2" fmla="*/ 0 h 1625600"/>
              <a:gd name="connsiteX3" fmla="*/ 0 w 1136650"/>
              <a:gd name="connsiteY3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650" h="1625600">
                <a:moveTo>
                  <a:pt x="0" y="1625600"/>
                </a:moveTo>
                <a:lnTo>
                  <a:pt x="1130300" y="1625600"/>
                </a:lnTo>
                <a:cubicBezTo>
                  <a:pt x="1132417" y="1083733"/>
                  <a:pt x="1134533" y="541867"/>
                  <a:pt x="1136650" y="0"/>
                </a:cubicBezTo>
                <a:lnTo>
                  <a:pt x="0" y="16256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124030" y="2521566"/>
            <a:ext cx="859943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 rot="19009">
            <a:off x="6868167" y="1737405"/>
            <a:ext cx="429240" cy="427496"/>
          </a:xfrm>
          <a:prstGeom prst="arc">
            <a:avLst>
              <a:gd name="adj1" fmla="val 18238605"/>
              <a:gd name="adj2" fmla="val 5781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111" y="2122935"/>
            <a:ext cx="16575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DCE,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369" y="2511447"/>
            <a:ext cx="10140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tan 60º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4428" y="2511447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2351" y="2384555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12797" y="2668671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62351" y="2634819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897" y="2957393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4014" y="3008343"/>
            <a:ext cx="335349" cy="307777"/>
            <a:chOff x="985699" y="3576636"/>
            <a:chExt cx="335349" cy="307777"/>
          </a:xfrm>
        </p:grpSpPr>
        <p:sp>
          <p:nvSpPr>
            <p:cNvPr id="13" name="Rectangle 12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5014" y="2983887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8414" y="2856995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08603" y="3141111"/>
            <a:ext cx="702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62937" y="3107259"/>
            <a:ext cx="7809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80 –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6942" y="3372298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81757" y="3379992"/>
            <a:ext cx="335349" cy="307777"/>
            <a:chOff x="985699" y="3576636"/>
            <a:chExt cx="335349" cy="307777"/>
          </a:xfrm>
        </p:grpSpPr>
        <p:sp>
          <p:nvSpPr>
            <p:cNvPr id="21" name="Rectangle 20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192260" y="3367535"/>
            <a:ext cx="90601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(80 –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86646" y="3375107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4772" y="3375107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6942" y="3640905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7809" y="3643714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86646" y="3643714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72396" y="3662887"/>
            <a:ext cx="335349" cy="307777"/>
            <a:chOff x="985699" y="3576636"/>
            <a:chExt cx="335349" cy="307777"/>
          </a:xfrm>
        </p:grpSpPr>
        <p:sp>
          <p:nvSpPr>
            <p:cNvPr id="30" name="Rectangle 29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482899" y="3626615"/>
                <a:ext cx="1229504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(80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500" b="1" i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sz="1500" b="1" i="1" dirty="0" err="1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h</a:t>
                </a:r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)</a:t>
                </a:r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899" y="3626615"/>
                <a:ext cx="1229504" cy="344903"/>
              </a:xfrm>
              <a:prstGeom prst="rect">
                <a:avLst/>
              </a:prstGeom>
              <a:blipFill rotWithShape="1">
                <a:blip r:embed="rId2"/>
                <a:stretch>
                  <a:fillRect l="-1485" r="-148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633979" y="3626615"/>
            <a:ext cx="10871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sz="1500" b="1" dirty="0" err="1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)]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9020" y="3966025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9887" y="3968834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8724" y="3968834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200957" y="3951735"/>
                <a:ext cx="679673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80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57" y="3951735"/>
                <a:ext cx="679673" cy="344903"/>
              </a:xfrm>
              <a:prstGeom prst="rect">
                <a:avLst/>
              </a:prstGeom>
              <a:blipFill rotWithShape="1">
                <a:blip r:embed="rId3"/>
                <a:stretch>
                  <a:fillRect l="-2679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77897" y="4270825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57017" y="4273634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7601" y="4273634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199834" y="4256535"/>
                <a:ext cx="679673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80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34" y="4256535"/>
                <a:ext cx="679673" cy="344903"/>
              </a:xfrm>
              <a:prstGeom prst="rect">
                <a:avLst/>
              </a:prstGeom>
              <a:blipFill rotWithShape="1">
                <a:blip r:embed="rId4"/>
                <a:stretch>
                  <a:fillRect l="-360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1378719" y="4273778"/>
            <a:ext cx="6270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+ 3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5517" y="4550225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95221" y="4553034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207454" y="4535935"/>
                <a:ext cx="679673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80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54" y="4535935"/>
                <a:ext cx="679673" cy="344903"/>
              </a:xfrm>
              <a:prstGeom prst="rect">
                <a:avLst/>
              </a:prstGeom>
              <a:blipFill rotWithShape="1">
                <a:blip r:embed="rId5"/>
                <a:stretch>
                  <a:fillRect l="-26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538017" y="4553178"/>
            <a:ext cx="4459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922" y="3265698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03586" y="3272062"/>
            <a:ext cx="3215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89047" y="3272062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666970" y="3145170"/>
                <a:ext cx="679673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80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970" y="3145170"/>
                <a:ext cx="679673" cy="344903"/>
              </a:xfrm>
              <a:prstGeom prst="rect">
                <a:avLst/>
              </a:prstGeom>
              <a:blipFill rotWithShape="1">
                <a:blip r:embed="rId6"/>
                <a:stretch>
                  <a:fillRect l="-360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5721023" y="3435636"/>
            <a:ext cx="5541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27332" y="3395434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67036" y="3703702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07700" y="3703702"/>
            <a:ext cx="3215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93161" y="3703702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671084" y="3692833"/>
                <a:ext cx="721351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20</a:t>
                </a:r>
                <a14:m>
                  <m:oMath xmlns:m="http://schemas.openxmlformats.org/officeDocument/2006/math">
                    <m:r>
                      <a:rPr lang="en-US" sz="1500" b="1" i="0" dirty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84" y="3692833"/>
                <a:ext cx="721351" cy="344903"/>
              </a:xfrm>
              <a:prstGeom prst="rect">
                <a:avLst/>
              </a:prstGeom>
              <a:blipFill rotWithShape="1">
                <a:blip r:embed="rId7"/>
                <a:stretch>
                  <a:fillRect l="-252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4709886" y="3100835"/>
            <a:ext cx="0" cy="1645920"/>
          </a:xfrm>
          <a:prstGeom prst="lin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132980" y="2083393"/>
            <a:ext cx="983799" cy="24806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095172" y="2034035"/>
            <a:ext cx="1514868" cy="340965"/>
            <a:chOff x="3137803" y="2254028"/>
            <a:chExt cx="1514868" cy="340965"/>
          </a:xfrm>
        </p:grpSpPr>
        <p:sp>
          <p:nvSpPr>
            <p:cNvPr id="109" name="Rectangle 108"/>
            <p:cNvSpPr/>
            <p:nvPr/>
          </p:nvSpPr>
          <p:spPr>
            <a:xfrm>
              <a:off x="3380131" y="2264284"/>
              <a:ext cx="30008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37803" y="2264283"/>
              <a:ext cx="30328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i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x</a:t>
              </a:r>
              <a:endParaRPr lang="en-US" sz="1500" b="1" i="1" dirty="0">
                <a:solidFill>
                  <a:prstClr val="black"/>
                </a:soli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660172" y="2279523"/>
              <a:ext cx="335349" cy="307777"/>
              <a:chOff x="985699" y="3576636"/>
              <a:chExt cx="335349" cy="307777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872065" y="2254028"/>
              <a:ext cx="3193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i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h</a:t>
              </a:r>
              <a:endParaRPr lang="en-US" sz="1500" b="1" i="1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84887" y="2271828"/>
              <a:ext cx="56778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…(</a:t>
              </a:r>
              <a:r>
                <a:rPr lang="en-US" sz="15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)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 flipH="1">
            <a:off x="5876378" y="3504301"/>
            <a:ext cx="194395" cy="1226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750614" y="3261830"/>
            <a:ext cx="232524" cy="1496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72575" y="3028950"/>
            <a:ext cx="582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20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94960" y="4037900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35970" y="4029349"/>
            <a:ext cx="4914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392481" y="4292485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92989" y="4292485"/>
            <a:ext cx="8839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34.6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5040465" y="3093912"/>
            <a:ext cx="1253010" cy="499618"/>
            <a:chOff x="5013379" y="5498759"/>
            <a:chExt cx="1253010" cy="499618"/>
          </a:xfrm>
        </p:grpSpPr>
        <p:sp>
          <p:nvSpPr>
            <p:cNvPr id="135" name="Rounded Rectangular Callout 134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43352"/>
                <a:gd name="adj2" fmla="val 829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7" name="Rectangle 136"/>
          <p:cNvSpPr/>
          <p:nvPr/>
        </p:nvSpPr>
        <p:spPr>
          <a:xfrm>
            <a:off x="5938492" y="4029349"/>
            <a:ext cx="8486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1.73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19101" y="361950"/>
            <a:ext cx="4668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Two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poles of equal heights are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standing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opposite each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other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on either side of the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road, which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80 m wide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point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between them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on the road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angles of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elevation of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top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poles are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60°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and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30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°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respectively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Find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height of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poles and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distances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the point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poles.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42686" y="2124749"/>
            <a:ext cx="6092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5090160" y="426215"/>
            <a:ext cx="3203504" cy="2017931"/>
            <a:chOff x="5057299" y="1459766"/>
            <a:chExt cx="3203504" cy="2017931"/>
          </a:xfrm>
        </p:grpSpPr>
        <p:sp>
          <p:nvSpPr>
            <p:cNvPr id="183" name="Right Triangle 182"/>
            <p:cNvSpPr/>
            <p:nvPr/>
          </p:nvSpPr>
          <p:spPr>
            <a:xfrm>
              <a:off x="5354861" y="1691286"/>
              <a:ext cx="1699448" cy="1290040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Triangle 183"/>
            <p:cNvSpPr/>
            <p:nvPr/>
          </p:nvSpPr>
          <p:spPr>
            <a:xfrm flipH="1">
              <a:off x="7053739" y="1681365"/>
              <a:ext cx="892422" cy="1301866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64851" y="2798446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764392" y="2798374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064919" y="145976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057299" y="28575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837249" y="2924678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855832" y="288346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879803" y="146950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2" name="Arc 191"/>
            <p:cNvSpPr/>
            <p:nvPr/>
          </p:nvSpPr>
          <p:spPr>
            <a:xfrm>
              <a:off x="6603522" y="2535205"/>
              <a:ext cx="916289" cy="916289"/>
            </a:xfrm>
            <a:prstGeom prst="arc">
              <a:avLst>
                <a:gd name="adj1" fmla="val 10769211"/>
                <a:gd name="adj2" fmla="val 1297861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/>
            <p:cNvSpPr/>
            <p:nvPr/>
          </p:nvSpPr>
          <p:spPr>
            <a:xfrm flipH="1">
              <a:off x="6865650" y="2782517"/>
              <a:ext cx="397638" cy="397638"/>
            </a:xfrm>
            <a:prstGeom prst="arc">
              <a:avLst>
                <a:gd name="adj1" fmla="val 10736486"/>
                <a:gd name="adj2" fmla="val 14289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247853" y="2678115"/>
              <a:ext cx="444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30º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187087" y="2708008"/>
              <a:ext cx="446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60º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5329870" y="3169920"/>
              <a:ext cx="2622078" cy="307777"/>
              <a:chOff x="5329870" y="3169920"/>
              <a:chExt cx="2622078" cy="307777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>
                <a:off x="5329870" y="3314700"/>
                <a:ext cx="26220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307737" y="3169920"/>
                <a:ext cx="65442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80</a:t>
                </a:r>
                <a:r>
                  <a:rPr lang="en-US" sz="1400" b="1" i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m</a:t>
                </a:r>
                <a:endPara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7947342" y="11104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955849" y="106989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135173" y="191892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 –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1614" y="1944599"/>
            <a:ext cx="30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7984809" y="640452"/>
            <a:ext cx="0" cy="130923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7103734" y="1950533"/>
            <a:ext cx="881550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94794" y="2281149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 flipH="1">
            <a:off x="7027541" y="500450"/>
            <a:ext cx="821059" cy="400110"/>
          </a:xfrm>
          <a:prstGeom prst="wedgeRectCallout">
            <a:avLst>
              <a:gd name="adj1" fmla="val -60083"/>
              <a:gd name="adj2" fmla="val 11849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98" name="Rounded Rectangular Callout 97"/>
          <p:cNvSpPr/>
          <p:nvPr/>
        </p:nvSpPr>
        <p:spPr>
          <a:xfrm>
            <a:off x="1304180" y="1689204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74393" y="18070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77119" y="178585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2478563" y="1763594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63" y="1763594"/>
                <a:ext cx="532646" cy="367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/>
          <p:cNvSpPr/>
          <p:nvPr/>
        </p:nvSpPr>
        <p:spPr>
          <a:xfrm>
            <a:off x="1633092" y="560745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46284" y="624536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DEC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44150" y="900615"/>
            <a:ext cx="192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36530" y="1176254"/>
            <a:ext cx="193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23210" y="900615"/>
            <a:ext cx="493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23210" y="1176254"/>
            <a:ext cx="50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EC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736530" y="689709"/>
            <a:ext cx="2132955" cy="5288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IN" b="1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DCE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848954" y="829389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</a:t>
            </a:r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167148" y="564856"/>
            <a:ext cx="3438810" cy="109342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03522" y="704069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57157" y="1133350"/>
            <a:ext cx="10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5523" y="3951735"/>
            <a:ext cx="3465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6844" y="3951735"/>
            <a:ext cx="4459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5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18" grpId="0" animBg="1"/>
      <p:bldP spid="118" grpId="1" animBg="1"/>
      <p:bldP spid="117" grpId="0" animBg="1"/>
      <p:bldP spid="108" grpId="0" animBg="1"/>
      <p:bldP spid="108" grpId="1" animBg="1"/>
      <p:bldP spid="107" grpId="0" animBg="1"/>
      <p:bldP spid="107" grpId="1" animBg="1"/>
      <p:bldP spid="106" grpId="0" animBg="1"/>
      <p:bldP spid="106" grpId="1" animBg="1"/>
      <p:bldP spid="105" grpId="0" animBg="1"/>
      <p:bldP spid="105" grpId="1" animBg="1"/>
      <p:bldP spid="104" grpId="0" animBg="1"/>
      <p:bldP spid="97" grpId="0" animBg="1"/>
      <p:bldP spid="97" grpId="1" animBg="1"/>
      <p:bldP spid="84" grpId="0" animBg="1"/>
      <p:bldP spid="84" grpId="1" animBg="1"/>
      <p:bldP spid="8" grpId="0"/>
      <p:bldP spid="10" grpId="0"/>
      <p:bldP spid="11" grpId="0"/>
      <p:bldP spid="16" grpId="0"/>
      <p:bldP spid="18" grpId="0"/>
      <p:bldP spid="19" grpId="0"/>
      <p:bldP spid="23" grpId="0"/>
      <p:bldP spid="25" grpId="0"/>
      <p:bldP spid="26" grpId="0"/>
      <p:bldP spid="27" grpId="0"/>
      <p:bldP spid="32" grpId="0"/>
      <p:bldP spid="33" grpId="0"/>
      <p:bldP spid="34" grpId="0"/>
      <p:bldP spid="35" grpId="0"/>
      <p:bldP spid="37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51" grpId="0"/>
      <p:bldP spid="53" grpId="0"/>
      <p:bldP spid="54" grpId="0"/>
      <p:bldP spid="57" grpId="0"/>
      <p:bldP spid="119" grpId="0" animBg="1"/>
      <p:bldP spid="119" grpId="1" animBg="1"/>
      <p:bldP spid="128" grpId="0"/>
      <p:bldP spid="87" grpId="0" animBg="1"/>
      <p:bldP spid="87" grpId="1" animBg="1"/>
      <p:bldP spid="86" grpId="0" animBg="1"/>
      <p:bldP spid="86" grpId="1" animBg="1"/>
      <p:bldP spid="98" grpId="0" animBg="1"/>
      <p:bldP spid="98" grpId="1" animBg="1"/>
      <p:bldP spid="99" grpId="0"/>
      <p:bldP spid="99" grpId="1"/>
      <p:bldP spid="100" grpId="0"/>
      <p:bldP spid="100" grpId="1"/>
      <p:bldP spid="101" grpId="0"/>
      <p:bldP spid="101" grpId="1"/>
      <p:bldP spid="90" grpId="0" animBg="1"/>
      <p:bldP spid="90" grpId="1" animBg="1"/>
      <p:bldP spid="91" grpId="0" build="allAtOnce"/>
      <p:bldP spid="92" grpId="0" build="allAtOnce"/>
      <p:bldP spid="93" grpId="0" build="allAtOnce"/>
      <p:bldP spid="102" grpId="0" build="allAtOnce"/>
      <p:bldP spid="103" grpId="0" build="allAtOnce"/>
      <p:bldP spid="124" grpId="0" animBg="1"/>
      <p:bldP spid="124" grpId="1" animBg="1"/>
      <p:bldP spid="88" grpId="0" animBg="1"/>
      <p:bldP spid="88" grpId="1" animBg="1"/>
      <p:bldP spid="94" grpId="0" animBg="1"/>
      <p:bldP spid="94" grpId="1" animBg="1"/>
      <p:bldP spid="95" grpId="0"/>
      <p:bldP spid="95" grpId="1"/>
      <p:bldP spid="96" grpId="0"/>
      <p:bldP spid="96" grpId="1"/>
      <p:bldP spid="96" grpId="2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7225102" y="2044439"/>
            <a:ext cx="642441" cy="2360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9101" y="361950"/>
            <a:ext cx="4668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Two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poles of equal heights are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standing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opposite each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other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on either side of the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road, which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80 m wide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point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between them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on the road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angles of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elevation of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top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poles are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60°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and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30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°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respectively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Find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height of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the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poles and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distances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the point </a:t>
            </a:r>
            <a:endParaRPr lang="en-US" sz="14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from </a:t>
            </a:r>
            <a:r>
              <a:rPr lang="en-US" sz="1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poles.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42686" y="2124749"/>
            <a:ext cx="6092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689412" y="3175642"/>
            <a:ext cx="956674" cy="2696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808057" y="3526989"/>
            <a:ext cx="230036" cy="2465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498528" y="2234001"/>
            <a:ext cx="261802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01114" y="2639824"/>
            <a:ext cx="1178758" cy="31055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3017" y="3909114"/>
            <a:ext cx="4944886" cy="8120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6115" y="2228934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48348" y="2211835"/>
                <a:ext cx="623569" cy="34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5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sz="1500" b="1" i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h</a:t>
                </a:r>
                <a:endParaRPr lang="en-US" sz="15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348" y="2211835"/>
                <a:ext cx="623569" cy="344903"/>
              </a:xfrm>
              <a:prstGeom prst="rect">
                <a:avLst/>
              </a:prstGeom>
              <a:blipFill rotWithShape="1">
                <a:blip r:embed="rId2"/>
                <a:stretch>
                  <a:fillRect r="-388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54175" y="2229078"/>
            <a:ext cx="3032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8513" y="2533734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50746" y="2516635"/>
                <a:ext cx="469680" cy="350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46" y="2516635"/>
                <a:ext cx="469680" cy="3503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98232" y="2511996"/>
                <a:ext cx="930768" cy="344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× 20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32" y="2511996"/>
                <a:ext cx="930768" cy="344903"/>
              </a:xfrm>
              <a:prstGeom prst="rect">
                <a:avLst/>
              </a:prstGeom>
              <a:blipFill rotWithShape="1">
                <a:blip r:embed="rId4"/>
                <a:stretch>
                  <a:fillRect l="-261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936115" y="2843173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5195" y="2844295"/>
            <a:ext cx="4653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20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45715" y="2843173"/>
            <a:ext cx="5415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3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6115" y="3147829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4175" y="3147973"/>
            <a:ext cx="3032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7468" y="3147973"/>
            <a:ext cx="7461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871" y="3475487"/>
            <a:ext cx="8727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80 –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0250" y="3488817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48171" y="3475486"/>
            <a:ext cx="4363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80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86247" y="3475485"/>
            <a:ext cx="6332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 60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59347" y="3475485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7268" y="3475485"/>
            <a:ext cx="72349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040" y="3908312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8289" y="3926680"/>
            <a:ext cx="4971811" cy="80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Height of the poles are 34.6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each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Distance of the point from pole AB is 60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Distance of the point from pole CD is 20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14950" y="2644949"/>
            <a:ext cx="1159674" cy="2949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71850" y="2622650"/>
            <a:ext cx="1231837" cy="344903"/>
            <a:chOff x="3528321" y="1603569"/>
            <a:chExt cx="1231837" cy="344903"/>
          </a:xfrm>
        </p:grpSpPr>
        <p:sp>
          <p:nvSpPr>
            <p:cNvPr id="50" name="Rectangle 49"/>
            <p:cNvSpPr/>
            <p:nvPr/>
          </p:nvSpPr>
          <p:spPr>
            <a:xfrm>
              <a:off x="3528321" y="1614438"/>
              <a:ext cx="32159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h</a:t>
              </a:r>
              <a:endParaRPr lang="en-US" sz="1600" b="1" i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13782" y="1614438"/>
              <a:ext cx="32824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4091705" y="1603569"/>
                  <a:ext cx="668453" cy="3449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0" dirty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𝟎</m:t>
                      </m:r>
                      <m:rad>
                        <m:radPr>
                          <m:degHide m:val="on"/>
                          <m:ctrlPr>
                            <a:rPr lang="en-US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a14:m>
                  <a:endParaRPr lang="en-US" sz="1500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705" y="1603569"/>
                  <a:ext cx="668453" cy="34490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67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3428122" y="2205485"/>
            <a:ext cx="1514868" cy="340965"/>
            <a:chOff x="3438132" y="-995905"/>
            <a:chExt cx="1514868" cy="340965"/>
          </a:xfrm>
        </p:grpSpPr>
        <p:sp>
          <p:nvSpPr>
            <p:cNvPr id="66" name="Rounded Rectangle 65"/>
            <p:cNvSpPr/>
            <p:nvPr/>
          </p:nvSpPr>
          <p:spPr>
            <a:xfrm>
              <a:off x="3438132" y="-978105"/>
              <a:ext cx="1489627" cy="323165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438132" y="-995905"/>
              <a:ext cx="1514868" cy="340965"/>
              <a:chOff x="3137803" y="2254028"/>
              <a:chExt cx="1514868" cy="3409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380131" y="2264284"/>
                <a:ext cx="30008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=</a:t>
                </a:r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137803" y="2264283"/>
                <a:ext cx="30328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i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x</a:t>
                </a:r>
                <a:endParaRPr lang="en-US" sz="1500" b="1" i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3660172" y="2279523"/>
                <a:ext cx="335349" cy="307777"/>
                <a:chOff x="985699" y="3576636"/>
                <a:chExt cx="335349" cy="307777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017760" y="3576636"/>
                  <a:ext cx="3032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3</a:t>
                  </a:r>
                  <a:endParaRPr lang="en-US" sz="14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985699" y="3629906"/>
                  <a:ext cx="280273" cy="190167"/>
                </a:xfrm>
                <a:custGeom>
                  <a:avLst/>
                  <a:gdLst>
                    <a:gd name="connsiteX0" fmla="*/ 254794 w 254794"/>
                    <a:gd name="connsiteY0" fmla="*/ 0 h 142875"/>
                    <a:gd name="connsiteX1" fmla="*/ 85725 w 254794"/>
                    <a:gd name="connsiteY1" fmla="*/ 0 h 142875"/>
                    <a:gd name="connsiteX2" fmla="*/ 47625 w 254794"/>
                    <a:gd name="connsiteY2" fmla="*/ 142875 h 142875"/>
                    <a:gd name="connsiteX3" fmla="*/ 0 w 254794"/>
                    <a:gd name="connsiteY3" fmla="*/ 90487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794" h="142875">
                      <a:moveTo>
                        <a:pt x="254794" y="0"/>
                      </a:moveTo>
                      <a:lnTo>
                        <a:pt x="85725" y="0"/>
                      </a:lnTo>
                      <a:lnTo>
                        <a:pt x="47625" y="142875"/>
                      </a:lnTo>
                      <a:lnTo>
                        <a:pt x="0" y="90487"/>
                      </a:ln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3" name="Rectangle 72"/>
              <p:cNvSpPr/>
              <p:nvPr/>
            </p:nvSpPr>
            <p:spPr>
              <a:xfrm>
                <a:off x="3872065" y="2254028"/>
                <a:ext cx="31931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i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h</a:t>
                </a:r>
                <a:endParaRPr lang="en-US" sz="1500" b="1" i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084887" y="2271828"/>
                <a:ext cx="567784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…(</a:t>
                </a:r>
                <a:r>
                  <a:rPr lang="en-US" sz="1500" b="1" dirty="0" err="1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i</a:t>
                </a:r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)</a:t>
                </a:r>
                <a:endParaRPr lang="en-US" sz="150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Rectangle 77"/>
          <p:cNvSpPr/>
          <p:nvPr/>
        </p:nvSpPr>
        <p:spPr>
          <a:xfrm>
            <a:off x="1379855" y="2230706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45515" y="2230850"/>
            <a:ext cx="460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AE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62990" y="3486633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8650" y="3486777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EC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090160" y="502415"/>
            <a:ext cx="3203504" cy="2013169"/>
            <a:chOff x="5057299" y="1459766"/>
            <a:chExt cx="3203504" cy="2013169"/>
          </a:xfrm>
        </p:grpSpPr>
        <p:sp>
          <p:nvSpPr>
            <p:cNvPr id="90" name="Right Triangle 89"/>
            <p:cNvSpPr/>
            <p:nvPr/>
          </p:nvSpPr>
          <p:spPr>
            <a:xfrm>
              <a:off x="5354861" y="1691286"/>
              <a:ext cx="1699448" cy="1290040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Triangle 90"/>
            <p:cNvSpPr/>
            <p:nvPr/>
          </p:nvSpPr>
          <p:spPr>
            <a:xfrm flipH="1">
              <a:off x="7053739" y="1681365"/>
              <a:ext cx="892422" cy="1301866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364851" y="2798446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764392" y="2798374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64919" y="145976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57299" y="28575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37249" y="2924678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55832" y="288346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79803" y="146950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Arc 98"/>
            <p:cNvSpPr/>
            <p:nvPr/>
          </p:nvSpPr>
          <p:spPr>
            <a:xfrm>
              <a:off x="6603522" y="2535205"/>
              <a:ext cx="916289" cy="916289"/>
            </a:xfrm>
            <a:prstGeom prst="arc">
              <a:avLst>
                <a:gd name="adj1" fmla="val 10769211"/>
                <a:gd name="adj2" fmla="val 1297861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/>
            <p:cNvSpPr/>
            <p:nvPr/>
          </p:nvSpPr>
          <p:spPr>
            <a:xfrm flipH="1">
              <a:off x="6865650" y="2782517"/>
              <a:ext cx="397638" cy="397638"/>
            </a:xfrm>
            <a:prstGeom prst="arc">
              <a:avLst>
                <a:gd name="adj1" fmla="val 10736486"/>
                <a:gd name="adj2" fmla="val 14289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7853" y="2678115"/>
              <a:ext cx="444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30º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87087" y="2708008"/>
              <a:ext cx="446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60º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329870" y="3165158"/>
              <a:ext cx="2622078" cy="307777"/>
              <a:chOff x="5329870" y="3165158"/>
              <a:chExt cx="2622078" cy="307777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329870" y="3314700"/>
                <a:ext cx="26220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6467210" y="3165158"/>
                <a:ext cx="6396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80</a:t>
                </a:r>
                <a:r>
                  <a:rPr lang="en-US" sz="1400" b="1" i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m</a:t>
                </a:r>
                <a:endParaRPr lang="en-US" sz="1400" b="1" i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7135173" y="199512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 –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41614" y="2020799"/>
            <a:ext cx="30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1184508"/>
            <a:ext cx="883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34.6</a:t>
            </a:r>
            <a:r>
              <a:rPr lang="en-US" sz="12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2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24800" y="1184508"/>
            <a:ext cx="883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34.6</a:t>
            </a:r>
            <a:r>
              <a:rPr lang="en-US" sz="12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200" b="1" i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7086600" y="2023499"/>
            <a:ext cx="88155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57" grpId="0" animBg="1"/>
      <p:bldP spid="57" grpId="1" animBg="1"/>
      <p:bldP spid="56" grpId="0" animBg="1"/>
      <p:bldP spid="56" grpId="1" animBg="1"/>
      <p:bldP spid="54" grpId="0" animBg="1"/>
      <p:bldP spid="54" grpId="1" animBg="1"/>
      <p:bldP spid="27" grpId="0" animBg="1"/>
      <p:bldP spid="6" grpId="0"/>
      <p:bldP spid="7" grpId="0"/>
      <p:bldP spid="9" grpId="0"/>
      <p:bldP spid="15" grpId="0"/>
      <p:bldP spid="24" grpId="0"/>
      <p:bldP spid="55" grpId="0" animBg="1"/>
      <p:bldP spid="55" grpId="1" animBg="1"/>
      <p:bldP spid="79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16442</TotalTime>
  <Words>1775</Words>
  <Application>Microsoft Office PowerPoint</Application>
  <PresentationFormat>On-screen Show (16:9)</PresentationFormat>
  <Paragraphs>559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Rounded MT Bold</vt:lpstr>
      <vt:lpstr>Bookman Old Style</vt:lpstr>
      <vt:lpstr>Calibri</vt:lpstr>
      <vt:lpstr>Cambria Math</vt:lpstr>
      <vt:lpstr>Comic Sans MS</vt:lpstr>
      <vt:lpstr>Sakkal Majalla</vt:lpstr>
      <vt:lpstr>Symbol</vt:lpstr>
      <vt:lpstr>Wingdings</vt:lpstr>
      <vt:lpstr>Office Theme</vt:lpstr>
      <vt:lpstr>Custom Design</vt:lpstr>
      <vt:lpstr>Module 11</vt:lpstr>
      <vt:lpstr>PowerPoint Presentation</vt:lpstr>
      <vt:lpstr>PowerPoint Presentation</vt:lpstr>
      <vt:lpstr>PowerPoint Presentation</vt:lpstr>
      <vt:lpstr>Module 12</vt:lpstr>
      <vt:lpstr>PowerPoint Presentation</vt:lpstr>
      <vt:lpstr>PowerPoint Presentation</vt:lpstr>
      <vt:lpstr>PowerPoint Presentation</vt:lpstr>
      <vt:lpstr>PowerPoint Presentation</vt:lpstr>
      <vt:lpstr>Module 13</vt:lpstr>
      <vt:lpstr>PowerPoint Presentation</vt:lpstr>
      <vt:lpstr>PowerPoint Presentation</vt:lpstr>
      <vt:lpstr>PowerPoint Presentation</vt:lpstr>
      <vt:lpstr>Module 14 Solved Example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2042</cp:revision>
  <dcterms:created xsi:type="dcterms:W3CDTF">2013-07-31T12:47:49Z</dcterms:created>
  <dcterms:modified xsi:type="dcterms:W3CDTF">2022-04-23T05:09:45Z</dcterms:modified>
</cp:coreProperties>
</file>