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9" r:id="rId10"/>
    <p:sldId id="268" r:id="rId11"/>
    <p:sldId id="270" r:id="rId12"/>
    <p:sldId id="272" r:id="rId13"/>
    <p:sldId id="271" r:id="rId14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4" autoAdjust="0"/>
  </p:normalViewPr>
  <p:slideViewPr>
    <p:cSldViewPr snapToGrid="0">
      <p:cViewPr varScale="1">
        <p:scale>
          <a:sx n="59" d="100"/>
          <a:sy n="59" d="100"/>
        </p:scale>
        <p:origin x="15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1143000"/>
            <a:ext cx="4352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2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7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6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4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install-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4658165" y="294397"/>
            <a:ext cx="252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9439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1397727" y="1138172"/>
            <a:ext cx="10633165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Introduction of MySQL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3200" dirty="0">
                <a:solidFill>
                  <a:srgbClr val="111111"/>
                </a:solidFill>
                <a:latin typeface="Oxygen" panose="02000503000000000000" pitchFamily="2" charset="0"/>
              </a:rPr>
              <a:t>Database, Tables ,Keys, Indexes &amp; Views  </a:t>
            </a:r>
          </a:p>
          <a:p>
            <a:pPr marL="342913" indent="-342913">
              <a:buFontTx/>
              <a:buAutoNum type="arabicPeriod"/>
            </a:pPr>
            <a:endParaRPr lang="en-IN" sz="3200" dirty="0">
              <a:solidFill>
                <a:srgbClr val="111111"/>
              </a:solidFill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3200" dirty="0">
                <a:solidFill>
                  <a:srgbClr val="111111"/>
                </a:solidFill>
                <a:latin typeface="Oxygen" panose="02000503000000000000" pitchFamily="2" charset="0"/>
              </a:rPr>
              <a:t>DML Statements, Joins &amp; Aggregate functions</a:t>
            </a:r>
          </a:p>
          <a:p>
            <a:pPr marL="342913" indent="-342913">
              <a:buFontTx/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Procedures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Triggers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User Management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Backup &amp; Restore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DA106-3D21-31E3-4BF7-25E33230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AF0C8E7-FC2A-7F5F-5C79-B3C65F4A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12047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F9FB86-CFAA-FB66-A69E-3B41C3979D86}"/>
              </a:ext>
            </a:extLst>
          </p:cNvPr>
          <p:cNvSpPr txBox="1"/>
          <p:nvPr/>
        </p:nvSpPr>
        <p:spPr>
          <a:xfrm>
            <a:off x="1397069" y="728779"/>
            <a:ext cx="10504577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 MySQL, a view is a virtual table which is created by SQL query by joining one or more tables.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It is operated like a table but does not contain any data of its own.</a:t>
            </a:r>
          </a:p>
          <a:p>
            <a:r>
              <a:rPr lang="en-US" dirty="0">
                <a:solidFill>
                  <a:srgbClr val="333333"/>
                </a:solidFill>
                <a:latin typeface="Oxygen" panose="02000503000000000000" pitchFamily="2" charset="0"/>
              </a:rPr>
              <a:t>Views are definitions built on top of other tables (or views). </a:t>
            </a: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If the underlying table or tables data changes, the view gets reflected.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Create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CREATE VIEW product_details AS    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FROM mst_product;    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Update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 </a:t>
            </a:r>
            <a:r>
              <a:rPr lang="en-US" dirty="0">
                <a:latin typeface="Oxygen" panose="02000503000000000000" pitchFamily="2" charset="0"/>
              </a:rPr>
              <a:t>VIEW product_details AS    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FROM mst_product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WHERE product_price &gt; 100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 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Oxygen" panose="02000503000000000000" pitchFamily="2" charset="0"/>
              </a:rPr>
              <a:t>Drop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DROP VIEW product_details ;    </a:t>
            </a:r>
          </a:p>
          <a:p>
            <a:pPr algn="just"/>
            <a:endParaRPr lang="en-US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Creating view from multiple tables</a:t>
            </a:r>
          </a:p>
          <a:p>
            <a:r>
              <a:rPr lang="en-US" dirty="0">
                <a:latin typeface="Oxygen" panose="02000503000000000000" pitchFamily="2" charset="0"/>
              </a:rPr>
              <a:t>CREATE VIEW product_details AS   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	pg.product_group_name,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	p.product_name,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       		p.product_weight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INNER JOIN mst_product_group pg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218C8-093D-55F1-0F58-CDD4A03D4D22}"/>
              </a:ext>
            </a:extLst>
          </p:cNvPr>
          <p:cNvSpPr txBox="1"/>
          <p:nvPr/>
        </p:nvSpPr>
        <p:spPr>
          <a:xfrm>
            <a:off x="4245432" y="137156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Views</a:t>
            </a:r>
          </a:p>
        </p:txBody>
      </p:sp>
    </p:spTree>
    <p:extLst>
      <p:ext uri="{BB962C8B-B14F-4D97-AF65-F5344CB8AC3E}">
        <p14:creationId xmlns:p14="http://schemas.microsoft.com/office/powerpoint/2010/main" val="213293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602E-8804-DCB8-4032-698305B27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A70D3D-3BAD-4959-BC46-14B2C618D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146604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108297-59FA-B916-0494-16A1ACE7C609}"/>
              </a:ext>
            </a:extLst>
          </p:cNvPr>
          <p:cNvSpPr txBox="1"/>
          <p:nvPr/>
        </p:nvSpPr>
        <p:spPr>
          <a:xfrm>
            <a:off x="1370944" y="846348"/>
            <a:ext cx="10504577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DML means Data Manipulation Language.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 any database CRUD operation happens.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CRUD means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Create  add new record to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Read  read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Update  update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Delete  delete existing record(s) from the table</a:t>
            </a:r>
          </a:p>
          <a:p>
            <a:endParaRPr lang="en-US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Create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 To add new record inside the table, insert statement is used.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INSERT INTO mst_product 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(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`product_id`,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`product_name`,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`product_price`,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`product_weight`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) VALUES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(	1,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1,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’Shirt’,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100,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2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);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1DF2C-1285-15F0-D09B-EBF2B66E90B3}"/>
              </a:ext>
            </a:extLst>
          </p:cNvPr>
          <p:cNvSpPr txBox="1"/>
          <p:nvPr/>
        </p:nvSpPr>
        <p:spPr>
          <a:xfrm>
            <a:off x="4245432" y="189407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65502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FCD6F-99AC-CAA9-230F-98C3EF6C6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439EF36-7AA1-8B35-4194-AB1CDD2A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" y="13353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3C113-EA6F-BD54-C50F-53B22EBEFF39}"/>
              </a:ext>
            </a:extLst>
          </p:cNvPr>
          <p:cNvSpPr txBox="1"/>
          <p:nvPr/>
        </p:nvSpPr>
        <p:spPr>
          <a:xfrm>
            <a:off x="940533" y="1097730"/>
            <a:ext cx="1118180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Read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read existing record(s) from table, SELECT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product_id,product_name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Update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update existing record(s) from table, UPDATE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UPDATE mst_product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SET product_name=‘trouser’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Delete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delete existing record(s) from table, DELETE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DELETE FROM mst_product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Operators used in DML statements 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835C4-8D4C-8FC9-5E52-E9A9A7F2E554}"/>
              </a:ext>
            </a:extLst>
          </p:cNvPr>
          <p:cNvSpPr txBox="1"/>
          <p:nvPr/>
        </p:nvSpPr>
        <p:spPr>
          <a:xfrm>
            <a:off x="4454440" y="22859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95646D-F5AF-3DBA-CFA6-82D762694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38574"/>
              </p:ext>
            </p:extLst>
          </p:nvPr>
        </p:nvGraphicFramePr>
        <p:xfrm>
          <a:off x="1006399" y="5627103"/>
          <a:ext cx="9128414" cy="242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7">
                  <a:extLst>
                    <a:ext uri="{9D8B030D-6E8A-4147-A177-3AD203B41FA5}">
                      <a16:colId xmlns:a16="http://schemas.microsoft.com/office/drawing/2014/main" val="2779269763"/>
                    </a:ext>
                  </a:extLst>
                </a:gridCol>
                <a:gridCol w="1817830">
                  <a:extLst>
                    <a:ext uri="{9D8B030D-6E8A-4147-A177-3AD203B41FA5}">
                      <a16:colId xmlns:a16="http://schemas.microsoft.com/office/drawing/2014/main" val="680897026"/>
                    </a:ext>
                  </a:extLst>
                </a:gridCol>
                <a:gridCol w="6377907">
                  <a:extLst>
                    <a:ext uri="{9D8B030D-6E8A-4147-A177-3AD203B41FA5}">
                      <a16:colId xmlns:a16="http://schemas.microsoft.com/office/drawing/2014/main" val="3735324583"/>
                    </a:ext>
                  </a:extLst>
                </a:gridCol>
              </a:tblGrid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Slno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Operator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Meaning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830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1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AND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Both the condition are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30430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2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OR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Either of the condition is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98785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3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NOT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When the condition is not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6067"/>
                  </a:ext>
                </a:extLst>
              </a:tr>
              <a:tr h="191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4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IN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Allows to specify multiple values</a:t>
                      </a:r>
                      <a:endParaRPr lang="en-IN" sz="2000" b="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12828"/>
                  </a:ext>
                </a:extLst>
              </a:tr>
              <a:tr h="4484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5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LIKE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search for a specified pattern in a column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47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FBD53-A0CB-503B-8D75-ECB519B3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7113DE-05CE-99F6-51F1-4FB4F7AA7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" y="85941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BB768-E5B5-EC77-3862-786944B5D9B9}"/>
              </a:ext>
            </a:extLst>
          </p:cNvPr>
          <p:cNvSpPr txBox="1"/>
          <p:nvPr/>
        </p:nvSpPr>
        <p:spPr>
          <a:xfrm>
            <a:off x="1006399" y="775099"/>
            <a:ext cx="11067917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AND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age &gt; 20 AND city=‘Kolkata’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only those employees whose age is greater than 20 and stays in ‘Kolkata’ city.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If both the condition is satisfied then records will be returned.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OR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city=‘Kolkata’ or city=‘Delhi’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stays in either ‘Kolkata’ city or in ‘Delhi’ city.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If either of the condition is satisfied then records will be returned.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NOT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NOT city=‘Kolkata’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does not stays in ‘Kolkata’ city.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If the condition is not satisfied then records will be returned.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IN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city IN (‘Kolkata’,’Delhi’,’Mumbai’,’Chennai’)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stays in ‘Kolkata’, ’,’Delhi’,’Mumbai’,and ’Chennai’ city.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LIKE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name LIKE ‘A*’;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rows of those employees whose names starts with ‘A’.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3285E-237F-376B-1492-35D1F916DD70}"/>
              </a:ext>
            </a:extLst>
          </p:cNvPr>
          <p:cNvSpPr txBox="1"/>
          <p:nvPr/>
        </p:nvSpPr>
        <p:spPr>
          <a:xfrm>
            <a:off x="5029210" y="144498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40534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8" y="490346"/>
            <a:ext cx="783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37277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1175661" y="1825443"/>
            <a:ext cx="10319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MySQL is relational database management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It is free and open 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It is very fast, reliable, scalable, easy to use and cross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ideal for both small and large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developed, distributed, and supported by Oracle Corporation</a:t>
            </a: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For installation of MySQL in your computer, please click the below link</a:t>
            </a:r>
          </a:p>
          <a:p>
            <a:r>
              <a:rPr lang="en-IN" sz="2400" dirty="0">
                <a:latin typeface="Oxygen" panose="02000503000000000000" pitchFamily="2" charset="0"/>
                <a:hlinkClick r:id="rId3"/>
              </a:rPr>
              <a:t>https://www.javatpoint.com/how-to-install-mysql</a:t>
            </a:r>
            <a:endParaRPr lang="en-IN" sz="24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799FF-1E01-84D8-85A2-6B34BB9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B7F5F-1F8E-13F9-7452-ADFE5F9663B3}"/>
              </a:ext>
            </a:extLst>
          </p:cNvPr>
          <p:cNvSpPr txBox="1"/>
          <p:nvPr/>
        </p:nvSpPr>
        <p:spPr>
          <a:xfrm>
            <a:off x="3801295" y="438084"/>
            <a:ext cx="3796938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65876-724E-1783-C423-50CBA505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81333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97AD-1DE8-22B9-1A36-9644532E124E}"/>
              </a:ext>
            </a:extLst>
          </p:cNvPr>
          <p:cNvSpPr txBox="1"/>
          <p:nvPr/>
        </p:nvSpPr>
        <p:spPr>
          <a:xfrm>
            <a:off x="1474846" y="1498879"/>
            <a:ext cx="865238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create database statement 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Oxygen" panose="02000503000000000000" pitchFamily="2" charset="0"/>
              </a:rPr>
              <a:t> CREATE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Oxygen" panose="02000503000000000000" pitchFamily="2" charset="0"/>
              </a:rPr>
              <a:t>MySQL DROP DATABASE Statement </a:t>
            </a:r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IN" sz="1600" dirty="0">
                <a:latin typeface="Oxygen" panose="02000503000000000000" pitchFamily="2" charset="0"/>
              </a:rPr>
              <a:t>DROP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drops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Inside the database following objects can be created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Tables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Views 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Procedures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Triggers</a:t>
            </a:r>
          </a:p>
          <a:p>
            <a:endParaRPr lang="en-IN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create table statement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employee (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emp_id int,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emp_name varchar(50),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salary double )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table named as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inside testDB database.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employee table consists of 3 fields</a:t>
            </a:r>
          </a:p>
          <a:p>
            <a:r>
              <a:rPr lang="en-IN" sz="1600" dirty="0">
                <a:latin typeface="Oxygen" panose="02000503000000000000" pitchFamily="2" charset="0"/>
              </a:rPr>
              <a:t>a) emp_id </a:t>
            </a:r>
          </a:p>
          <a:p>
            <a:r>
              <a:rPr lang="en-IN" dirty="0"/>
              <a:t>b) emp_name</a:t>
            </a:r>
          </a:p>
          <a:p>
            <a:r>
              <a:rPr lang="en-IN" dirty="0"/>
              <a:t>c) salary</a:t>
            </a:r>
          </a:p>
        </p:txBody>
      </p:sp>
    </p:spTree>
    <p:extLst>
      <p:ext uri="{BB962C8B-B14F-4D97-AF65-F5344CB8AC3E}">
        <p14:creationId xmlns:p14="http://schemas.microsoft.com/office/powerpoint/2010/main" val="2517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5FA0-EB6A-74D5-64F2-58246C65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5F8DD9-D431-0419-BADE-0FE9971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3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EC1D2-F38A-3BD8-EFAD-FCD5FDD77DDC}"/>
              </a:ext>
            </a:extLst>
          </p:cNvPr>
          <p:cNvSpPr txBox="1"/>
          <p:nvPr/>
        </p:nvSpPr>
        <p:spPr>
          <a:xfrm>
            <a:off x="1474846" y="1520651"/>
            <a:ext cx="86523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alter table statement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ADD COLUMN 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endParaRPr lang="en-IN" sz="1600" b="1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ADD address varchar(100);</a:t>
            </a:r>
          </a:p>
          <a:p>
            <a:endParaRPr lang="en-US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above statement adds a field address in the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table.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MODIFY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MODIFY COLUMN salary float;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change the data type of a column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DELETE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DROP COLUMN salary 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drop column salary from the table employee..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F5306-4612-740C-6BAE-6A10567C3269}"/>
              </a:ext>
            </a:extLst>
          </p:cNvPr>
          <p:cNvSpPr txBox="1"/>
          <p:nvPr/>
        </p:nvSpPr>
        <p:spPr>
          <a:xfrm>
            <a:off x="3801295" y="385832"/>
            <a:ext cx="3796938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</p:spTree>
    <p:extLst>
      <p:ext uri="{BB962C8B-B14F-4D97-AF65-F5344CB8AC3E}">
        <p14:creationId xmlns:p14="http://schemas.microsoft.com/office/powerpoint/2010/main" val="329442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2F0E-15BB-08CF-E926-81A51713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5DF82F-8FE5-A7CC-A9B3-7364DE38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17029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5D881-AF94-6719-F1A3-499999A080FC}"/>
              </a:ext>
            </a:extLst>
          </p:cNvPr>
          <p:cNvSpPr txBox="1"/>
          <p:nvPr/>
        </p:nvSpPr>
        <p:spPr>
          <a:xfrm>
            <a:off x="1486421" y="772749"/>
            <a:ext cx="865238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Oxygen" panose="02000503000000000000" pitchFamily="2" charset="0"/>
              </a:rPr>
              <a:t>MySQL Data Types can be of various types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String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Numeric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Date and Time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2000" b="1" dirty="0">
                <a:latin typeface="Oxygen" panose="02000503000000000000" pitchFamily="2" charset="0"/>
                <a:sym typeface="Wingdings" panose="05000000000000000000" pitchFamily="2" charset="2"/>
              </a:rPr>
              <a:t>String Data Type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Char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Varchar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Text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2000" b="1" dirty="0">
                <a:latin typeface="Oxygen" panose="02000503000000000000" pitchFamily="2" charset="0"/>
                <a:sym typeface="Wingdings" panose="05000000000000000000" pitchFamily="2" charset="2"/>
              </a:rPr>
              <a:t>Numeric Data Type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Int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Float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Double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Decimal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Bit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Bool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Boolean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</a:rPr>
              <a:t>Date and Time Data Types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Date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Time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Datetime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TimeStamp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EADD-6566-BEF5-E9C4-96502BA45522}"/>
              </a:ext>
            </a:extLst>
          </p:cNvPr>
          <p:cNvSpPr txBox="1"/>
          <p:nvPr/>
        </p:nvSpPr>
        <p:spPr>
          <a:xfrm>
            <a:off x="4245432" y="20366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15843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58C8-9C71-2F6C-4BD2-BFB6DFCC7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1DB13E-37BE-C75E-9FF0-370F0497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392368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349B5-0F0B-9149-BDBE-C04707BB2399}"/>
              </a:ext>
            </a:extLst>
          </p:cNvPr>
          <p:cNvSpPr txBox="1"/>
          <p:nvPr/>
        </p:nvSpPr>
        <p:spPr>
          <a:xfrm>
            <a:off x="4245432" y="438805"/>
            <a:ext cx="269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Constraints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75265B-9DBC-F474-6280-6006550C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73645"/>
              </p:ext>
            </p:extLst>
          </p:nvPr>
        </p:nvGraphicFramePr>
        <p:xfrm>
          <a:off x="1162595" y="3403442"/>
          <a:ext cx="9731828" cy="281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69">
                  <a:extLst>
                    <a:ext uri="{9D8B030D-6E8A-4147-A177-3AD203B41FA5}">
                      <a16:colId xmlns:a16="http://schemas.microsoft.com/office/drawing/2014/main" val="1349749233"/>
                    </a:ext>
                  </a:extLst>
                </a:gridCol>
                <a:gridCol w="1902921">
                  <a:extLst>
                    <a:ext uri="{9D8B030D-6E8A-4147-A177-3AD203B41FA5}">
                      <a16:colId xmlns:a16="http://schemas.microsoft.com/office/drawing/2014/main" val="4053584086"/>
                    </a:ext>
                  </a:extLst>
                </a:gridCol>
                <a:gridCol w="6964338">
                  <a:extLst>
                    <a:ext uri="{9D8B030D-6E8A-4147-A177-3AD203B41FA5}">
                      <a16:colId xmlns:a16="http://schemas.microsoft.com/office/drawing/2014/main" val="913413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1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Not Null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a column cannot have null value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2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Unique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each and every column contains unique value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3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Primary Key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Uniquely identifies a row in a table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6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4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Foreign Key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Establishes relation between two tables through a column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5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Check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a values in a column satisfies a condition 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6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Default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Sets a default value for a column if no value is specified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0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12492F-90B1-6CEC-6E95-B8E727A7DCDB}"/>
              </a:ext>
            </a:extLst>
          </p:cNvPr>
          <p:cNvSpPr txBox="1"/>
          <p:nvPr/>
        </p:nvSpPr>
        <p:spPr>
          <a:xfrm>
            <a:off x="940526" y="1784755"/>
            <a:ext cx="1073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</a:rPr>
              <a:t>Constraints </a:t>
            </a: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are used to specify rules for the data in a table.</a:t>
            </a:r>
          </a:p>
          <a:p>
            <a:endParaRPr lang="en-US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Constraints can be column level or table level. </a:t>
            </a:r>
          </a:p>
          <a:p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	Column level constraints apply to a column, and table level constraints 	apply to 	the whole table.</a:t>
            </a:r>
            <a:endParaRPr lang="en-IN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4549-CA0C-5794-42A1-42E271AE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BA1D0E-276D-FF4D-366F-2F67BFD5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590740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102CC-CBF3-829C-D41A-1D3ECBD10968}"/>
              </a:ext>
            </a:extLst>
          </p:cNvPr>
          <p:cNvSpPr txBox="1"/>
          <p:nvPr/>
        </p:nvSpPr>
        <p:spPr>
          <a:xfrm>
            <a:off x="1474846" y="1316615"/>
            <a:ext cx="101293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mst_product_group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primary key.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product_group_name is the unique key.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Both the columns are not null, hence the user needs to give values.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`mst_product_group`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PRIMARY KEY,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	`product_group_name` varchar(50) NOT NULL UNIQUE KEY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) 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foreign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NOT NULL,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`product_name` varchar(50) NOT NULL UNIQUE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KEY `fk_product_group_id` (`product_group_id`),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CONSTRAINT `fk_product_group_id` FOREIGN KEY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REFERENCES `mst_product_group`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 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9629-6CCD-BAC6-81C4-EB9346F8822C}"/>
              </a:ext>
            </a:extLst>
          </p:cNvPr>
          <p:cNvSpPr txBox="1"/>
          <p:nvPr/>
        </p:nvSpPr>
        <p:spPr>
          <a:xfrm>
            <a:off x="4245432" y="72499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02887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6C9CE-F247-3736-AF31-119FA811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3CFF39D-7E4A-9543-BE29-8FB67F35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31641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80A6F-0049-6A93-EB55-B0AA88479410}"/>
              </a:ext>
            </a:extLst>
          </p:cNvPr>
          <p:cNvSpPr txBox="1"/>
          <p:nvPr/>
        </p:nvSpPr>
        <p:spPr>
          <a:xfrm>
            <a:off x="1162594" y="1747694"/>
            <a:ext cx="104415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As shown below in table script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product_price column has a check constraint and the value has to be greater than 0.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product_weight column default value is 1.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 `product_group_id` int NOT NULL,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`product_name` varchar(255) NOT NULL UNIQUE KEY,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`product_price` int NOT NULL,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`product_weight` int NOT NULL DEFAULT '1’,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KEY `fk_product_group_id` (`product_group_id`),  CONSTRAINT 	`fk_product_group_id` FOREIGN KEY (`product_group_id`)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REFERENCES  `mst_product_group` (`product_group_id`),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CONSTRAINT `chk_product_price` CHECK ((`product_price` &gt; 0))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9145F-73A0-87F8-7EF5-F17E4F37F919}"/>
              </a:ext>
            </a:extLst>
          </p:cNvPr>
          <p:cNvSpPr txBox="1"/>
          <p:nvPr/>
        </p:nvSpPr>
        <p:spPr>
          <a:xfrm>
            <a:off x="4245432" y="450667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90120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6FA98-1D7C-FA09-C210-8DAF497A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4F78F3-A0E6-2A69-BEA0-90FE79B8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3" y="590740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67381-FDCA-C718-C129-F09B79DE7712}"/>
              </a:ext>
            </a:extLst>
          </p:cNvPr>
          <p:cNvSpPr txBox="1"/>
          <p:nvPr/>
        </p:nvSpPr>
        <p:spPr>
          <a:xfrm>
            <a:off x="1122747" y="1962791"/>
            <a:ext cx="105045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Indexes are used to retrieve data from databases.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Users cannot see the indexes, they are used to speed up the searches/queries.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on a table. Duplicate values are allowed.</a:t>
            </a:r>
          </a:p>
          <a:p>
            <a:r>
              <a:rPr lang="en-US" sz="2000" dirty="0">
                <a:latin typeface="Oxygen" panose="02000503000000000000" pitchFamily="2" charset="0"/>
              </a:rPr>
              <a:t>CREATE 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on a table. Duplicate values are not allowed.</a:t>
            </a:r>
          </a:p>
          <a:p>
            <a:r>
              <a:rPr lang="en-US" sz="2000" dirty="0">
                <a:latin typeface="Oxygen" panose="02000503000000000000" pitchFamily="2" charset="0"/>
              </a:rPr>
              <a:t>CREATE UNIQUE 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drops an index on a table.</a:t>
            </a:r>
          </a:p>
          <a:p>
            <a:r>
              <a:rPr lang="en-US" sz="2000" dirty="0">
                <a:latin typeface="Oxygen" panose="02000503000000000000" pitchFamily="2" charset="0"/>
              </a:rPr>
              <a:t>ALTER TABLE mst_product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DROP INDEX idx_product;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89569-A618-3EB1-93ED-5A81B146B280}"/>
              </a:ext>
            </a:extLst>
          </p:cNvPr>
          <p:cNvSpPr txBox="1"/>
          <p:nvPr/>
        </p:nvSpPr>
        <p:spPr>
          <a:xfrm>
            <a:off x="4245430" y="724992"/>
            <a:ext cx="300961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INDEXES</a:t>
            </a:r>
          </a:p>
        </p:txBody>
      </p:sp>
    </p:spTree>
    <p:extLst>
      <p:ext uri="{BB962C8B-B14F-4D97-AF65-F5344CB8AC3E}">
        <p14:creationId xmlns:p14="http://schemas.microsoft.com/office/powerpoint/2010/main" val="138580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1190</TotalTime>
  <Words>1685</Words>
  <Application>Microsoft Office PowerPoint</Application>
  <PresentationFormat>Custom</PresentationFormat>
  <Paragraphs>322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242</cp:revision>
  <dcterms:created xsi:type="dcterms:W3CDTF">2024-02-19T05:26:56Z</dcterms:created>
  <dcterms:modified xsi:type="dcterms:W3CDTF">2024-02-23T07:03:46Z</dcterms:modified>
</cp:coreProperties>
</file>