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36" r:id="rId2"/>
    <p:sldId id="412" r:id="rId3"/>
    <p:sldId id="413" r:id="rId4"/>
    <p:sldId id="290" r:id="rId5"/>
    <p:sldId id="414" r:id="rId6"/>
    <p:sldId id="356" r:id="rId7"/>
    <p:sldId id="53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9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 STATE_BOARD_MH\ENGLISH_MED\TAT_2014 - 15\10th std\Biology\Chapter 10\Images\Clever_Boy_Vector_Character_Preview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r="27813"/>
          <a:stretch/>
        </p:blipFill>
        <p:spPr bwMode="auto">
          <a:xfrm>
            <a:off x="551700" y="1017702"/>
            <a:ext cx="19431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192.168.1.18\mt_school\2014_15\01 STATE_BOARD_MH\ENGLISH_MED\TAT_2014 - 15\10th std\Biology\Chapter 10\Images\Boy_Cartoon_Character_Preview_Big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12467"/>
          <a:stretch/>
        </p:blipFill>
        <p:spPr bwMode="auto">
          <a:xfrm>
            <a:off x="3447300" y="2541700"/>
            <a:ext cx="1323976" cy="21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075700" y="828675"/>
            <a:ext cx="2076448" cy="762570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What is respiration?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46648" y="828675"/>
            <a:ext cx="2763752" cy="1350940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Respiration is a process of taking in oxygen and giving out carbon dioxide.</a:t>
            </a:r>
            <a:endParaRPr lang="en-IN" sz="2000" dirty="0"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9358" y="298450"/>
            <a:ext cx="4976411" cy="4514850"/>
            <a:chOff x="529038" y="286840"/>
            <a:chExt cx="4976411" cy="4514850"/>
          </a:xfrm>
        </p:grpSpPr>
        <p:sp>
          <p:nvSpPr>
            <p:cNvPr id="8" name="Rectangle 7"/>
            <p:cNvSpPr/>
            <p:nvPr/>
          </p:nvSpPr>
          <p:spPr>
            <a:xfrm>
              <a:off x="529038" y="286840"/>
              <a:ext cx="4976411" cy="451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3" descr="\\192.168.1.18\mt_school\2014_15\01 STATE_BOARD_MH\ENGLISH_MED\TAT_2014 - 15\10th std\Biology\Chapter 10\Images\human-respiratory-system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81" b="13083"/>
            <a:stretch/>
          </p:blipFill>
          <p:spPr bwMode="auto">
            <a:xfrm>
              <a:off x="1351823" y="663926"/>
              <a:ext cx="3295482" cy="376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601720" y="3459656"/>
            <a:ext cx="362600" cy="239715"/>
            <a:chOff x="6448960" y="2033914"/>
            <a:chExt cx="362600" cy="239715"/>
          </a:xfrm>
        </p:grpSpPr>
        <p:sp>
          <p:nvSpPr>
            <p:cNvPr id="15" name="Oval 14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48960" y="2033914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CO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2330" y="1668960"/>
            <a:ext cx="301686" cy="239715"/>
            <a:chOff x="6486923" y="2033914"/>
            <a:chExt cx="301686" cy="239715"/>
          </a:xfrm>
        </p:grpSpPr>
        <p:sp>
          <p:nvSpPr>
            <p:cNvPr id="18" name="Oval 17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692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1960648" y="548491"/>
            <a:ext cx="2763752" cy="1116479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No, this is not respiration. This is called as Breathing.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1960648" y="369570"/>
            <a:ext cx="3344140" cy="1228127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Breathing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is a part of respiration. It involves only exchange of gases.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4152148" y="1450884"/>
            <a:ext cx="2183180" cy="773090"/>
          </a:xfrm>
          <a:prstGeom prst="wedgeRoundRectCallout">
            <a:avLst>
              <a:gd name="adj1" fmla="val -43769"/>
              <a:gd name="adj2" fmla="val 7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Then what is Respiration ?</a:t>
            </a:r>
            <a:endParaRPr lang="en-IN" sz="2000" dirty="0">
              <a:latin typeface="Bookman Old Style" pitchFamily="18" charset="0"/>
            </a:endParaRPr>
          </a:p>
        </p:txBody>
      </p:sp>
      <p:pic>
        <p:nvPicPr>
          <p:cNvPr id="23" name="Picture 2" descr="\\192.168.1.18\mt_school\2014_15\01 STATE_BOARD_MH\ENGLISH_MED\TAT_2014 - 15\10th std\Biology\Chapter 10\Images\Clever_Boy_Vector_Character_Preview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r="27813"/>
          <a:stretch/>
        </p:blipFill>
        <p:spPr bwMode="auto">
          <a:xfrm>
            <a:off x="552450" y="1026795"/>
            <a:ext cx="19431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\\192.168.1.18\mt_school\2014_15\01 STATE_BOARD_MH\ENGLISH_MED\TAT_2014 - 15\10th std\Biology\Chapter 10\Images\Boy_Cartoon_Character_Preview_Big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12467"/>
          <a:stretch/>
        </p:blipFill>
        <p:spPr bwMode="auto">
          <a:xfrm>
            <a:off x="3400424" y="2503170"/>
            <a:ext cx="1323976" cy="216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1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3 L 0.04618 -0.025 C 0.05886 -0.04352 0.07014 -0.04969 0.08195 -0.04907 C 0.09375 -0.04846 0.10886 -0.0321 0.11719 -0.02068 C 0.12552 -0.00926 0.13021 -0.00309 0.1323 0.01914 C 0.13438 0.04136 0.1283 0.07778 0.12986 0.11265 C 0.13143 0.14753 0.13629 0.20463 0.14167 0.22932 C 0.14705 0.25401 0.15677 0.25401 0.16181 0.26204 C 0.16684 0.27006 0.16806 0.27438 0.17188 0.27685 C 0.1757 0.27932 0.18056 0.27315 0.18473 0.27654 C 0.18889 0.27994 0.19306 0.29074 0.19723 0.29784 C 0.20139 0.30494 0.20486 0.31049 0.2092 0.31914 C 0.21355 0.32778 0.22014 0.34352 0.22292 0.34969 " pathEditMode="relative" rAng="0" ptsTypes="FfaaaaaaaaaaF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C -0.00382 -0.00988 -0.01337 -0.02963 -0.02101 -0.04383 C -0.02934 -0.05587 -0.03976 -0.05648 -0.05018 -0.07161 C -0.05816 -0.08611 -0.0724 -0.08426 -0.08333 -0.13519 C -0.09028 -0.16451 -0.09097 -0.21482 -0.09219 -0.24753 C -0.0934 -0.28025 -0.08733 -0.30926 -0.0908 -0.33148 C -0.09427 -0.35371 -0.10469 -0.36945 -0.1132 -0.38056 C -0.1217 -0.39167 -0.1283 -0.40278 -0.14184 -0.39908 C -0.15538 -0.39537 -0.17639 -0.37253 -0.19445 -0.35864 L -0.24965 -0.31574 " pathEditMode="relative" rAng="0" ptsTypes="fasaaaaaAf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-2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49358" y="298450"/>
            <a:ext cx="4976411" cy="4514850"/>
            <a:chOff x="529038" y="286840"/>
            <a:chExt cx="4976411" cy="4514850"/>
          </a:xfrm>
        </p:grpSpPr>
        <p:sp>
          <p:nvSpPr>
            <p:cNvPr id="6" name="Rectangle 5"/>
            <p:cNvSpPr/>
            <p:nvPr/>
          </p:nvSpPr>
          <p:spPr>
            <a:xfrm>
              <a:off x="529038" y="286840"/>
              <a:ext cx="4976411" cy="451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3" descr="\\192.168.1.18\mt_school\2014_15\01 STATE_BOARD_MH\ENGLISH_MED\TAT_2014 - 15\10th std\Biology\Chapter 10\Images\human-respiratory-syste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81" b="13083"/>
            <a:stretch/>
          </p:blipFill>
          <p:spPr bwMode="auto">
            <a:xfrm>
              <a:off x="1351823" y="663926"/>
              <a:ext cx="3295482" cy="3760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602330" y="1668960"/>
            <a:ext cx="301686" cy="239715"/>
            <a:chOff x="6486923" y="2033914"/>
            <a:chExt cx="301686" cy="239715"/>
          </a:xfrm>
        </p:grpSpPr>
        <p:sp>
          <p:nvSpPr>
            <p:cNvPr id="12" name="Oval 11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8692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884" y="4244629"/>
            <a:ext cx="4930136" cy="526473"/>
            <a:chOff x="563884" y="4244629"/>
            <a:chExt cx="4930136" cy="526473"/>
          </a:xfrm>
        </p:grpSpPr>
        <p:pic>
          <p:nvPicPr>
            <p:cNvPr id="15" name="Picture 2" descr="C:\Users\Administrator\Desktop\bloo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2940" y="4321175"/>
              <a:ext cx="4613910" cy="412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257800" y="4244629"/>
              <a:ext cx="236220" cy="526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884" y="4244629"/>
              <a:ext cx="236220" cy="526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4317207"/>
            <a:ext cx="261611" cy="184666"/>
            <a:chOff x="6392975" y="1976668"/>
            <a:chExt cx="464241" cy="327695"/>
          </a:xfrm>
        </p:grpSpPr>
        <p:sp>
          <p:nvSpPr>
            <p:cNvPr id="20" name="Oval 19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35831" y="4512469"/>
            <a:ext cx="261611" cy="184666"/>
            <a:chOff x="6392975" y="1976668"/>
            <a:chExt cx="464241" cy="327695"/>
          </a:xfrm>
        </p:grpSpPr>
        <p:sp>
          <p:nvSpPr>
            <p:cNvPr id="23" name="Oval 22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81087" y="4324351"/>
            <a:ext cx="261611" cy="184666"/>
            <a:chOff x="6392975" y="1976668"/>
            <a:chExt cx="464241" cy="327695"/>
          </a:xfrm>
        </p:grpSpPr>
        <p:sp>
          <p:nvSpPr>
            <p:cNvPr id="26" name="Oval 25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86117" y="4443145"/>
            <a:ext cx="261611" cy="184666"/>
            <a:chOff x="6392975" y="1976668"/>
            <a:chExt cx="464241" cy="327695"/>
          </a:xfrm>
        </p:grpSpPr>
        <p:sp>
          <p:nvSpPr>
            <p:cNvPr id="29" name="Oval 28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48042" y="4543156"/>
            <a:ext cx="261611" cy="184666"/>
            <a:chOff x="6392975" y="1976668"/>
            <a:chExt cx="464241" cy="327695"/>
          </a:xfrm>
        </p:grpSpPr>
        <p:sp>
          <p:nvSpPr>
            <p:cNvPr id="32" name="Oval 31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62342" y="4352658"/>
            <a:ext cx="261611" cy="184666"/>
            <a:chOff x="6392975" y="1976668"/>
            <a:chExt cx="464241" cy="327695"/>
          </a:xfrm>
        </p:grpSpPr>
        <p:sp>
          <p:nvSpPr>
            <p:cNvPr id="35" name="Oval 34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92975" y="1976668"/>
              <a:ext cx="464241" cy="32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/>
                <a:t>O</a:t>
              </a:r>
              <a:r>
                <a:rPr lang="en-US" sz="600" b="1" baseline="-25000" dirty="0" smtClean="0"/>
                <a:t>2</a:t>
              </a:r>
              <a:endParaRPr lang="en-IN" sz="600" b="1" baseline="-25000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815340" y="3579495"/>
            <a:ext cx="4434840" cy="733425"/>
          </a:xfrm>
          <a:custGeom>
            <a:avLst/>
            <a:gdLst>
              <a:gd name="connsiteX0" fmla="*/ 2857500 w 4434840"/>
              <a:gd name="connsiteY0" fmla="*/ 0 h 762000"/>
              <a:gd name="connsiteX1" fmla="*/ 0 w 4434840"/>
              <a:gd name="connsiteY1" fmla="*/ 762000 h 762000"/>
              <a:gd name="connsiteX2" fmla="*/ 4434840 w 4434840"/>
              <a:gd name="connsiteY2" fmla="*/ 762000 h 762000"/>
              <a:gd name="connsiteX3" fmla="*/ 2857500 w 4434840"/>
              <a:gd name="connsiteY3" fmla="*/ 0 h 762000"/>
              <a:gd name="connsiteX0" fmla="*/ 2962275 w 4434840"/>
              <a:gd name="connsiteY0" fmla="*/ 0 h 733425"/>
              <a:gd name="connsiteX1" fmla="*/ 0 w 4434840"/>
              <a:gd name="connsiteY1" fmla="*/ 733425 h 733425"/>
              <a:gd name="connsiteX2" fmla="*/ 4434840 w 4434840"/>
              <a:gd name="connsiteY2" fmla="*/ 733425 h 733425"/>
              <a:gd name="connsiteX3" fmla="*/ 2962275 w 4434840"/>
              <a:gd name="connsiteY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840" h="733425">
                <a:moveTo>
                  <a:pt x="2962275" y="0"/>
                </a:moveTo>
                <a:lnTo>
                  <a:pt x="0" y="733425"/>
                </a:lnTo>
                <a:lnTo>
                  <a:pt x="4434840" y="733425"/>
                </a:lnTo>
                <a:lnTo>
                  <a:pt x="2962275" y="0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7" name="Picture 3" descr="\\192.168.1.18\mt_school\2014_15\01 STATE_BOARD_MH\ENGLISH_MED\TAT_2014 - 15\10th std\Biology\Chapter 10\Images\basiccel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4046220" y="2886888"/>
            <a:ext cx="1440180" cy="9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eform 39"/>
          <p:cNvSpPr/>
          <p:nvPr/>
        </p:nvSpPr>
        <p:spPr>
          <a:xfrm>
            <a:off x="4202430" y="3579467"/>
            <a:ext cx="1017270" cy="733425"/>
          </a:xfrm>
          <a:custGeom>
            <a:avLst/>
            <a:gdLst>
              <a:gd name="connsiteX0" fmla="*/ 2857500 w 4434840"/>
              <a:gd name="connsiteY0" fmla="*/ 0 h 762000"/>
              <a:gd name="connsiteX1" fmla="*/ 0 w 4434840"/>
              <a:gd name="connsiteY1" fmla="*/ 762000 h 762000"/>
              <a:gd name="connsiteX2" fmla="*/ 4434840 w 4434840"/>
              <a:gd name="connsiteY2" fmla="*/ 762000 h 762000"/>
              <a:gd name="connsiteX3" fmla="*/ 2857500 w 4434840"/>
              <a:gd name="connsiteY3" fmla="*/ 0 h 762000"/>
              <a:gd name="connsiteX0" fmla="*/ 2962275 w 4434840"/>
              <a:gd name="connsiteY0" fmla="*/ 0 h 733425"/>
              <a:gd name="connsiteX1" fmla="*/ 0 w 4434840"/>
              <a:gd name="connsiteY1" fmla="*/ 733425 h 733425"/>
              <a:gd name="connsiteX2" fmla="*/ 4434840 w 4434840"/>
              <a:gd name="connsiteY2" fmla="*/ 733425 h 733425"/>
              <a:gd name="connsiteX3" fmla="*/ 2962275 w 4434840"/>
              <a:gd name="connsiteY3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840" h="733425">
                <a:moveTo>
                  <a:pt x="2962275" y="0"/>
                </a:moveTo>
                <a:lnTo>
                  <a:pt x="0" y="733425"/>
                </a:lnTo>
                <a:lnTo>
                  <a:pt x="4434840" y="733425"/>
                </a:lnTo>
                <a:lnTo>
                  <a:pt x="2962275" y="0"/>
                </a:lnTo>
                <a:close/>
              </a:path>
            </a:pathLst>
          </a:cu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4757737" y="3430153"/>
            <a:ext cx="238126" cy="15601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8" name="Picture 4" descr="\\192.168.1.18\mt_school\2014_15\01 STATE_BOARD_MH\ENGLISH_MED\TAT_2014 - 15\10th std\Biology\Chapter 10\Images\labelingImage1.jpg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73" b="85670" l="4863" r="94833">
                        <a14:foregroundMark x1="80547" y1="78816" x2="74772" y2="81931"/>
                        <a14:foregroundMark x1="81155" y1="80685" x2="77812" y2="80685"/>
                        <a14:foregroundMark x1="75380" y1="80997" x2="82675" y2="78193"/>
                        <a14:foregroundMark x1="83283" y1="77570" x2="70213" y2="83489"/>
                        <a14:backgroundMark x1="67173" y1="82866" x2="81459" y2="80685"/>
                        <a14:backgroundMark x1="68693" y1="83178" x2="73252" y2="83178"/>
                        <a14:backgroundMark x1="68389" y1="82555" x2="75380" y2="82243"/>
                        <a14:backgroundMark x1="72036" y1="81308" x2="82371" y2="78505"/>
                        <a14:backgroundMark x1="84802" y1="75701" x2="81155" y2="78505"/>
                        <a14:backgroundMark x1="84498" y1="77570" x2="82979" y2="78193"/>
                        <a14:backgroundMark x1="81155" y1="79439" x2="76292" y2="80685"/>
                        <a14:backgroundMark x1="77508" y1="80997" x2="81763" y2="79439"/>
                        <a14:backgroundMark x1="89058" y1="71651" x2="85714" y2="74766"/>
                        <a14:backgroundMark x1="82979" y1="76947" x2="76900" y2="79751"/>
                        <a14:backgroundMark x1="73252" y1="80374" x2="67173" y2="80685"/>
                        <a14:backgroundMark x1="59574" y1="80374" x2="52888" y2="78193"/>
                        <a14:backgroundMark x1="49544" y1="76636" x2="44073" y2="73209"/>
                        <a14:backgroundMark x1="44073" y1="72897" x2="38906" y2="6915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4" t="5142" r="4934" b="13065"/>
          <a:stretch/>
        </p:blipFill>
        <p:spPr bwMode="auto">
          <a:xfrm flipH="1">
            <a:off x="3352799" y="285750"/>
            <a:ext cx="2895600" cy="256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 45"/>
          <p:cNvSpPr/>
          <p:nvPr/>
        </p:nvSpPr>
        <p:spPr>
          <a:xfrm rot="10800000">
            <a:off x="3495992" y="1603031"/>
            <a:ext cx="2493645" cy="1902170"/>
          </a:xfrm>
          <a:custGeom>
            <a:avLst/>
            <a:gdLst>
              <a:gd name="connsiteX0" fmla="*/ 2857500 w 4434840"/>
              <a:gd name="connsiteY0" fmla="*/ 0 h 762000"/>
              <a:gd name="connsiteX1" fmla="*/ 0 w 4434840"/>
              <a:gd name="connsiteY1" fmla="*/ 762000 h 762000"/>
              <a:gd name="connsiteX2" fmla="*/ 4434840 w 4434840"/>
              <a:gd name="connsiteY2" fmla="*/ 762000 h 762000"/>
              <a:gd name="connsiteX3" fmla="*/ 2857500 w 4434840"/>
              <a:gd name="connsiteY3" fmla="*/ 0 h 762000"/>
              <a:gd name="connsiteX0" fmla="*/ 2962275 w 4434840"/>
              <a:gd name="connsiteY0" fmla="*/ 0 h 733425"/>
              <a:gd name="connsiteX1" fmla="*/ 0 w 4434840"/>
              <a:gd name="connsiteY1" fmla="*/ 733425 h 733425"/>
              <a:gd name="connsiteX2" fmla="*/ 4434840 w 4434840"/>
              <a:gd name="connsiteY2" fmla="*/ 733425 h 733425"/>
              <a:gd name="connsiteX3" fmla="*/ 2962275 w 4434840"/>
              <a:gd name="connsiteY3" fmla="*/ 0 h 733425"/>
              <a:gd name="connsiteX0" fmla="*/ 2619698 w 4434840"/>
              <a:gd name="connsiteY0" fmla="*/ 0 h 935832"/>
              <a:gd name="connsiteX1" fmla="*/ 0 w 4434840"/>
              <a:gd name="connsiteY1" fmla="*/ 935832 h 935832"/>
              <a:gd name="connsiteX2" fmla="*/ 4434840 w 4434840"/>
              <a:gd name="connsiteY2" fmla="*/ 935832 h 935832"/>
              <a:gd name="connsiteX3" fmla="*/ 2619698 w 4434840"/>
              <a:gd name="connsiteY3" fmla="*/ 0 h 935832"/>
              <a:gd name="connsiteX0" fmla="*/ 2619698 w 4434840"/>
              <a:gd name="connsiteY0" fmla="*/ 54151 h 989983"/>
              <a:gd name="connsiteX1" fmla="*/ 1567559 w 4434840"/>
              <a:gd name="connsiteY1" fmla="*/ 30788 h 989983"/>
              <a:gd name="connsiteX2" fmla="*/ 0 w 4434840"/>
              <a:gd name="connsiteY2" fmla="*/ 989983 h 989983"/>
              <a:gd name="connsiteX3" fmla="*/ 4434840 w 4434840"/>
              <a:gd name="connsiteY3" fmla="*/ 989983 h 989983"/>
              <a:gd name="connsiteX4" fmla="*/ 2619698 w 4434840"/>
              <a:gd name="connsiteY4" fmla="*/ 54151 h 989983"/>
              <a:gd name="connsiteX0" fmla="*/ 2619698 w 4434840"/>
              <a:gd name="connsiteY0" fmla="*/ 23363 h 959195"/>
              <a:gd name="connsiteX1" fmla="*/ 1567559 w 4434840"/>
              <a:gd name="connsiteY1" fmla="*/ 0 h 959195"/>
              <a:gd name="connsiteX2" fmla="*/ 0 w 4434840"/>
              <a:gd name="connsiteY2" fmla="*/ 959195 h 959195"/>
              <a:gd name="connsiteX3" fmla="*/ 4434840 w 4434840"/>
              <a:gd name="connsiteY3" fmla="*/ 959195 h 959195"/>
              <a:gd name="connsiteX4" fmla="*/ 2619698 w 4434840"/>
              <a:gd name="connsiteY4" fmla="*/ 23363 h 959195"/>
              <a:gd name="connsiteX0" fmla="*/ 2619698 w 4434840"/>
              <a:gd name="connsiteY0" fmla="*/ 23363 h 959195"/>
              <a:gd name="connsiteX1" fmla="*/ 1567559 w 4434840"/>
              <a:gd name="connsiteY1" fmla="*/ 0 h 959195"/>
              <a:gd name="connsiteX2" fmla="*/ 0 w 4434840"/>
              <a:gd name="connsiteY2" fmla="*/ 959195 h 959195"/>
              <a:gd name="connsiteX3" fmla="*/ 4434840 w 4434840"/>
              <a:gd name="connsiteY3" fmla="*/ 959195 h 959195"/>
              <a:gd name="connsiteX4" fmla="*/ 2619698 w 4434840"/>
              <a:gd name="connsiteY4" fmla="*/ 23363 h 959195"/>
              <a:gd name="connsiteX0" fmla="*/ 2619698 w 5043869"/>
              <a:gd name="connsiteY0" fmla="*/ 23363 h 1200495"/>
              <a:gd name="connsiteX1" fmla="*/ 1567559 w 5043869"/>
              <a:gd name="connsiteY1" fmla="*/ 0 h 1200495"/>
              <a:gd name="connsiteX2" fmla="*/ 0 w 5043869"/>
              <a:gd name="connsiteY2" fmla="*/ 959195 h 1200495"/>
              <a:gd name="connsiteX3" fmla="*/ 5043869 w 5043869"/>
              <a:gd name="connsiteY3" fmla="*/ 1200495 h 1200495"/>
              <a:gd name="connsiteX4" fmla="*/ 2619698 w 5043869"/>
              <a:gd name="connsiteY4" fmla="*/ 23363 h 120049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5223809 w 5223809"/>
              <a:gd name="connsiteY3" fmla="*/ 1200495 h 1702145"/>
              <a:gd name="connsiteX4" fmla="*/ 2799638 w 5223809"/>
              <a:gd name="connsiteY4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5223809 w 5223809"/>
              <a:gd name="connsiteY3" fmla="*/ 1200495 h 1702145"/>
              <a:gd name="connsiteX4" fmla="*/ 2799638 w 5223809"/>
              <a:gd name="connsiteY4" fmla="*/ 23363 h 1702145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5223809 w 5223809"/>
              <a:gd name="connsiteY4" fmla="*/ 1200495 h 1761238"/>
              <a:gd name="connsiteX5" fmla="*/ 2799638 w 5223809"/>
              <a:gd name="connsiteY5" fmla="*/ 23363 h 1761238"/>
              <a:gd name="connsiteX0" fmla="*/ 2799638 w 5231059"/>
              <a:gd name="connsiteY0" fmla="*/ 23363 h 1761238"/>
              <a:gd name="connsiteX1" fmla="*/ 1747499 w 5231059"/>
              <a:gd name="connsiteY1" fmla="*/ 0 h 1761238"/>
              <a:gd name="connsiteX2" fmla="*/ 0 w 5231059"/>
              <a:gd name="connsiteY2" fmla="*/ 1702145 h 1761238"/>
              <a:gd name="connsiteX3" fmla="*/ 1446442 w 5231059"/>
              <a:gd name="connsiteY3" fmla="*/ 1368425 h 1761238"/>
              <a:gd name="connsiteX4" fmla="*/ 3508836 w 5231059"/>
              <a:gd name="connsiteY4" fmla="*/ 1063625 h 1761238"/>
              <a:gd name="connsiteX5" fmla="*/ 5223809 w 5231059"/>
              <a:gd name="connsiteY5" fmla="*/ 1200495 h 1761238"/>
              <a:gd name="connsiteX6" fmla="*/ 2799638 w 5231059"/>
              <a:gd name="connsiteY6" fmla="*/ 23363 h 1761238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3508836 w 5223809"/>
              <a:gd name="connsiteY4" fmla="*/ 1063625 h 1761238"/>
              <a:gd name="connsiteX5" fmla="*/ 5223809 w 5223809"/>
              <a:gd name="connsiteY5" fmla="*/ 1200495 h 1761238"/>
              <a:gd name="connsiteX6" fmla="*/ 2799638 w 5223809"/>
              <a:gd name="connsiteY6" fmla="*/ 23363 h 1761238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3591886 w 5223809"/>
              <a:gd name="connsiteY4" fmla="*/ 1066800 h 1761238"/>
              <a:gd name="connsiteX5" fmla="*/ 5223809 w 5223809"/>
              <a:gd name="connsiteY5" fmla="*/ 1200495 h 1761238"/>
              <a:gd name="connsiteX6" fmla="*/ 2799638 w 5223809"/>
              <a:gd name="connsiteY6" fmla="*/ 23363 h 1761238"/>
              <a:gd name="connsiteX0" fmla="*/ 2799638 w 5223809"/>
              <a:gd name="connsiteY0" fmla="*/ 23363 h 1761238"/>
              <a:gd name="connsiteX1" fmla="*/ 1747499 w 5223809"/>
              <a:gd name="connsiteY1" fmla="*/ 0 h 1761238"/>
              <a:gd name="connsiteX2" fmla="*/ 0 w 5223809"/>
              <a:gd name="connsiteY2" fmla="*/ 1702145 h 1761238"/>
              <a:gd name="connsiteX3" fmla="*/ 1446442 w 5223809"/>
              <a:gd name="connsiteY3" fmla="*/ 1368425 h 1761238"/>
              <a:gd name="connsiteX4" fmla="*/ 3591886 w 5223809"/>
              <a:gd name="connsiteY4" fmla="*/ 1066800 h 1761238"/>
              <a:gd name="connsiteX5" fmla="*/ 5223809 w 5223809"/>
              <a:gd name="connsiteY5" fmla="*/ 1200495 h 1761238"/>
              <a:gd name="connsiteX6" fmla="*/ 2799638 w 5223809"/>
              <a:gd name="connsiteY6" fmla="*/ 23363 h 1761238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446442 w 5223809"/>
              <a:gd name="connsiteY3" fmla="*/ 1368425 h 1702145"/>
              <a:gd name="connsiteX4" fmla="*/ 3591886 w 5223809"/>
              <a:gd name="connsiteY4" fmla="*/ 1066800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539872 w 5223809"/>
              <a:gd name="connsiteY3" fmla="*/ 1344613 h 1702145"/>
              <a:gd name="connsiteX4" fmla="*/ 3591886 w 5223809"/>
              <a:gd name="connsiteY4" fmla="*/ 1066800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539872 w 5223809"/>
              <a:gd name="connsiteY3" fmla="*/ 1344613 h 1702145"/>
              <a:gd name="connsiteX4" fmla="*/ 3591886 w 5223809"/>
              <a:gd name="connsiteY4" fmla="*/ 1066800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5223809"/>
              <a:gd name="connsiteY0" fmla="*/ 23363 h 1702145"/>
              <a:gd name="connsiteX1" fmla="*/ 1747499 w 5223809"/>
              <a:gd name="connsiteY1" fmla="*/ 0 h 1702145"/>
              <a:gd name="connsiteX2" fmla="*/ 0 w 5223809"/>
              <a:gd name="connsiteY2" fmla="*/ 1702145 h 1702145"/>
              <a:gd name="connsiteX3" fmla="*/ 1539872 w 5223809"/>
              <a:gd name="connsiteY3" fmla="*/ 1344613 h 1702145"/>
              <a:gd name="connsiteX4" fmla="*/ 3508836 w 5223809"/>
              <a:gd name="connsiteY4" fmla="*/ 1076325 h 1702145"/>
              <a:gd name="connsiteX5" fmla="*/ 5223809 w 5223809"/>
              <a:gd name="connsiteY5" fmla="*/ 1200495 h 1702145"/>
              <a:gd name="connsiteX6" fmla="*/ 2799638 w 5223809"/>
              <a:gd name="connsiteY6" fmla="*/ 23363 h 1702145"/>
              <a:gd name="connsiteX0" fmla="*/ 2799638 w 8608075"/>
              <a:gd name="connsiteY0" fmla="*/ 23363 h 1702145"/>
              <a:gd name="connsiteX1" fmla="*/ 1747499 w 8608075"/>
              <a:gd name="connsiteY1" fmla="*/ 0 h 1702145"/>
              <a:gd name="connsiteX2" fmla="*/ 0 w 8608075"/>
              <a:gd name="connsiteY2" fmla="*/ 1702145 h 1702145"/>
              <a:gd name="connsiteX3" fmla="*/ 1539872 w 8608075"/>
              <a:gd name="connsiteY3" fmla="*/ 1344613 h 1702145"/>
              <a:gd name="connsiteX4" fmla="*/ 3508836 w 8608075"/>
              <a:gd name="connsiteY4" fmla="*/ 1076325 h 1702145"/>
              <a:gd name="connsiteX5" fmla="*/ 8608075 w 8608075"/>
              <a:gd name="connsiteY5" fmla="*/ 1386233 h 1702145"/>
              <a:gd name="connsiteX6" fmla="*/ 2799638 w 8608075"/>
              <a:gd name="connsiteY6" fmla="*/ 23363 h 1702145"/>
              <a:gd name="connsiteX0" fmla="*/ 2799638 w 8587310"/>
              <a:gd name="connsiteY0" fmla="*/ 23363 h 1702145"/>
              <a:gd name="connsiteX1" fmla="*/ 1747499 w 8587310"/>
              <a:gd name="connsiteY1" fmla="*/ 0 h 1702145"/>
              <a:gd name="connsiteX2" fmla="*/ 0 w 8587310"/>
              <a:gd name="connsiteY2" fmla="*/ 1702145 h 1702145"/>
              <a:gd name="connsiteX3" fmla="*/ 1539872 w 8587310"/>
              <a:gd name="connsiteY3" fmla="*/ 1344613 h 1702145"/>
              <a:gd name="connsiteX4" fmla="*/ 3508836 w 8587310"/>
              <a:gd name="connsiteY4" fmla="*/ 1076325 h 1702145"/>
              <a:gd name="connsiteX5" fmla="*/ 8587310 w 8587310"/>
              <a:gd name="connsiteY5" fmla="*/ 1352895 h 1702145"/>
              <a:gd name="connsiteX6" fmla="*/ 2799638 w 8587310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1539872 w 8296637"/>
              <a:gd name="connsiteY3" fmla="*/ 1344613 h 1702145"/>
              <a:gd name="connsiteX4" fmla="*/ 3508836 w 8296637"/>
              <a:gd name="connsiteY4" fmla="*/ 1076325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1539872 w 8296637"/>
              <a:gd name="connsiteY3" fmla="*/ 1344613 h 1702145"/>
              <a:gd name="connsiteX4" fmla="*/ 3508836 w 8296637"/>
              <a:gd name="connsiteY4" fmla="*/ 1076325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1539872 w 8296637"/>
              <a:gd name="connsiteY3" fmla="*/ 1344613 h 1702145"/>
              <a:gd name="connsiteX4" fmla="*/ 5439737 w 8296637"/>
              <a:gd name="connsiteY4" fmla="*/ 857250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2799638 w 8296637"/>
              <a:gd name="connsiteY0" fmla="*/ 23363 h 1702145"/>
              <a:gd name="connsiteX1" fmla="*/ 1747499 w 8296637"/>
              <a:gd name="connsiteY1" fmla="*/ 0 h 1702145"/>
              <a:gd name="connsiteX2" fmla="*/ 0 w 8296637"/>
              <a:gd name="connsiteY2" fmla="*/ 1702145 h 1702145"/>
              <a:gd name="connsiteX3" fmla="*/ 2100453 w 8296637"/>
              <a:gd name="connsiteY3" fmla="*/ 1096963 h 1702145"/>
              <a:gd name="connsiteX4" fmla="*/ 5439737 w 8296637"/>
              <a:gd name="connsiteY4" fmla="*/ 857250 h 1702145"/>
              <a:gd name="connsiteX5" fmla="*/ 8296637 w 8296637"/>
              <a:gd name="connsiteY5" fmla="*/ 1233833 h 1702145"/>
              <a:gd name="connsiteX6" fmla="*/ 2799638 w 8296637"/>
              <a:gd name="connsiteY6" fmla="*/ 23363 h 1702145"/>
              <a:gd name="connsiteX0" fmla="*/ 5374170 w 10871169"/>
              <a:gd name="connsiteY0" fmla="*/ 23363 h 1902170"/>
              <a:gd name="connsiteX1" fmla="*/ 4322031 w 10871169"/>
              <a:gd name="connsiteY1" fmla="*/ 0 h 1902170"/>
              <a:gd name="connsiteX2" fmla="*/ 0 w 10871169"/>
              <a:gd name="connsiteY2" fmla="*/ 1902170 h 1902170"/>
              <a:gd name="connsiteX3" fmla="*/ 4674985 w 10871169"/>
              <a:gd name="connsiteY3" fmla="*/ 1096963 h 1902170"/>
              <a:gd name="connsiteX4" fmla="*/ 8014269 w 10871169"/>
              <a:gd name="connsiteY4" fmla="*/ 857250 h 1902170"/>
              <a:gd name="connsiteX5" fmla="*/ 10871169 w 10871169"/>
              <a:gd name="connsiteY5" fmla="*/ 1233833 h 1902170"/>
              <a:gd name="connsiteX6" fmla="*/ 5374170 w 10871169"/>
              <a:gd name="connsiteY6" fmla="*/ 23363 h 1902170"/>
              <a:gd name="connsiteX0" fmla="*/ 5433495 w 10930494"/>
              <a:gd name="connsiteY0" fmla="*/ 23363 h 1974237"/>
              <a:gd name="connsiteX1" fmla="*/ 4381356 w 10930494"/>
              <a:gd name="connsiteY1" fmla="*/ 0 h 1974237"/>
              <a:gd name="connsiteX2" fmla="*/ 59325 w 10930494"/>
              <a:gd name="connsiteY2" fmla="*/ 1902170 h 1974237"/>
              <a:gd name="connsiteX3" fmla="*/ 2045592 w 10930494"/>
              <a:gd name="connsiteY3" fmla="*/ 1547812 h 1974237"/>
              <a:gd name="connsiteX4" fmla="*/ 4734310 w 10930494"/>
              <a:gd name="connsiteY4" fmla="*/ 1096963 h 1974237"/>
              <a:gd name="connsiteX5" fmla="*/ 8073594 w 10930494"/>
              <a:gd name="connsiteY5" fmla="*/ 857250 h 1974237"/>
              <a:gd name="connsiteX6" fmla="*/ 10930494 w 10930494"/>
              <a:gd name="connsiteY6" fmla="*/ 1233833 h 1974237"/>
              <a:gd name="connsiteX7" fmla="*/ 5433495 w 10930494"/>
              <a:gd name="connsiteY7" fmla="*/ 23363 h 1974237"/>
              <a:gd name="connsiteX0" fmla="*/ 5422744 w 10919743"/>
              <a:gd name="connsiteY0" fmla="*/ 23363 h 1967698"/>
              <a:gd name="connsiteX1" fmla="*/ 4370605 w 10919743"/>
              <a:gd name="connsiteY1" fmla="*/ 0 h 1967698"/>
              <a:gd name="connsiteX2" fmla="*/ 48574 w 10919743"/>
              <a:gd name="connsiteY2" fmla="*/ 1902170 h 1967698"/>
              <a:gd name="connsiteX3" fmla="*/ 2034841 w 10919743"/>
              <a:gd name="connsiteY3" fmla="*/ 1547812 h 1967698"/>
              <a:gd name="connsiteX4" fmla="*/ 4723559 w 10919743"/>
              <a:gd name="connsiteY4" fmla="*/ 1096963 h 1967698"/>
              <a:gd name="connsiteX5" fmla="*/ 8062843 w 10919743"/>
              <a:gd name="connsiteY5" fmla="*/ 857250 h 1967698"/>
              <a:gd name="connsiteX6" fmla="*/ 10919743 w 10919743"/>
              <a:gd name="connsiteY6" fmla="*/ 1233833 h 1967698"/>
              <a:gd name="connsiteX7" fmla="*/ 5422744 w 10919743"/>
              <a:gd name="connsiteY7" fmla="*/ 23363 h 1967698"/>
              <a:gd name="connsiteX0" fmla="*/ 5414727 w 10911726"/>
              <a:gd name="connsiteY0" fmla="*/ 23363 h 1962531"/>
              <a:gd name="connsiteX1" fmla="*/ 4362588 w 10911726"/>
              <a:gd name="connsiteY1" fmla="*/ 0 h 1962531"/>
              <a:gd name="connsiteX2" fmla="*/ 40557 w 10911726"/>
              <a:gd name="connsiteY2" fmla="*/ 1902170 h 1962531"/>
              <a:gd name="connsiteX3" fmla="*/ 2483596 w 10911726"/>
              <a:gd name="connsiteY3" fmla="*/ 1485900 h 1962531"/>
              <a:gd name="connsiteX4" fmla="*/ 4715542 w 10911726"/>
              <a:gd name="connsiteY4" fmla="*/ 1096963 h 1962531"/>
              <a:gd name="connsiteX5" fmla="*/ 8054826 w 10911726"/>
              <a:gd name="connsiteY5" fmla="*/ 857250 h 1962531"/>
              <a:gd name="connsiteX6" fmla="*/ 10911726 w 10911726"/>
              <a:gd name="connsiteY6" fmla="*/ 1233833 h 1962531"/>
              <a:gd name="connsiteX7" fmla="*/ 5414727 w 10911726"/>
              <a:gd name="connsiteY7" fmla="*/ 23363 h 1962531"/>
              <a:gd name="connsiteX0" fmla="*/ 5374170 w 10871169"/>
              <a:gd name="connsiteY0" fmla="*/ 23363 h 1902170"/>
              <a:gd name="connsiteX1" fmla="*/ 4322031 w 10871169"/>
              <a:gd name="connsiteY1" fmla="*/ 0 h 1902170"/>
              <a:gd name="connsiteX2" fmla="*/ 0 w 10871169"/>
              <a:gd name="connsiteY2" fmla="*/ 1902170 h 1902170"/>
              <a:gd name="connsiteX3" fmla="*/ 2443039 w 10871169"/>
              <a:gd name="connsiteY3" fmla="*/ 1485900 h 1902170"/>
              <a:gd name="connsiteX4" fmla="*/ 4674985 w 10871169"/>
              <a:gd name="connsiteY4" fmla="*/ 1096963 h 1902170"/>
              <a:gd name="connsiteX5" fmla="*/ 8014269 w 10871169"/>
              <a:gd name="connsiteY5" fmla="*/ 857250 h 1902170"/>
              <a:gd name="connsiteX6" fmla="*/ 10871169 w 10871169"/>
              <a:gd name="connsiteY6" fmla="*/ 1233833 h 1902170"/>
              <a:gd name="connsiteX7" fmla="*/ 5374170 w 10871169"/>
              <a:gd name="connsiteY7" fmla="*/ 23363 h 19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71169" h="1902170">
                <a:moveTo>
                  <a:pt x="5374170" y="23363"/>
                </a:moveTo>
                <a:cubicBezTo>
                  <a:pt x="4999231" y="121939"/>
                  <a:pt x="4333628" y="60968"/>
                  <a:pt x="4322031" y="0"/>
                </a:cubicBezTo>
                <a:lnTo>
                  <a:pt x="0" y="1902170"/>
                </a:lnTo>
                <a:cubicBezTo>
                  <a:pt x="631524" y="1723576"/>
                  <a:pt x="2099886" y="1548664"/>
                  <a:pt x="2443039" y="1485900"/>
                </a:cubicBezTo>
                <a:cubicBezTo>
                  <a:pt x="3222203" y="1351699"/>
                  <a:pt x="3673778" y="1204119"/>
                  <a:pt x="4674985" y="1096963"/>
                </a:cubicBezTo>
                <a:cubicBezTo>
                  <a:pt x="5723483" y="851901"/>
                  <a:pt x="7384708" y="885238"/>
                  <a:pt x="8014269" y="857250"/>
                </a:cubicBezTo>
                <a:cubicBezTo>
                  <a:pt x="8643830" y="829262"/>
                  <a:pt x="10165794" y="1027268"/>
                  <a:pt x="10871169" y="1233833"/>
                </a:cubicBezTo>
                <a:lnTo>
                  <a:pt x="5374170" y="23363"/>
                </a:lnTo>
                <a:close/>
              </a:path>
            </a:pathLst>
          </a:cu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718169" y="3388300"/>
            <a:ext cx="301686" cy="239715"/>
            <a:chOff x="6477273" y="2033914"/>
            <a:chExt cx="301686" cy="239715"/>
          </a:xfrm>
        </p:grpSpPr>
        <p:sp>
          <p:nvSpPr>
            <p:cNvPr id="49" name="Oval 48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7727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90962" y="1681160"/>
            <a:ext cx="478017" cy="200055"/>
            <a:chOff x="6455300" y="2055523"/>
            <a:chExt cx="448636" cy="184577"/>
          </a:xfrm>
        </p:grpSpPr>
        <p:sp>
          <p:nvSpPr>
            <p:cNvPr id="52" name="Oval 51"/>
            <p:cNvSpPr/>
            <p:nvPr/>
          </p:nvSpPr>
          <p:spPr>
            <a:xfrm>
              <a:off x="6470186" y="2055700"/>
              <a:ext cx="433750" cy="18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5300" y="2055523"/>
              <a:ext cx="448635" cy="18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Glucose</a:t>
              </a:r>
              <a:endParaRPr lang="en-IN" sz="700" b="1" baseline="-25000" dirty="0"/>
            </a:p>
          </p:txBody>
        </p:sp>
      </p:grpSp>
      <p:pic>
        <p:nvPicPr>
          <p:cNvPr id="55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267302" y="1630016"/>
            <a:ext cx="415128" cy="3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930337" y="1420514"/>
            <a:ext cx="415128" cy="3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2" descr="C:\Documents and Settings\Administrator\Desktop\adulteratiom\165px-ATP_symbol.svg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994866" y="1686829"/>
            <a:ext cx="415128" cy="32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roup 60"/>
          <p:cNvGrpSpPr/>
          <p:nvPr/>
        </p:nvGrpSpPr>
        <p:grpSpPr>
          <a:xfrm>
            <a:off x="4470877" y="1466117"/>
            <a:ext cx="362600" cy="239715"/>
            <a:chOff x="6448960" y="2033914"/>
            <a:chExt cx="362600" cy="239715"/>
          </a:xfrm>
        </p:grpSpPr>
        <p:sp>
          <p:nvSpPr>
            <p:cNvPr id="62" name="Oval 61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48960" y="2033914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CO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48809" y="3455513"/>
            <a:ext cx="301686" cy="239715"/>
            <a:chOff x="6486923" y="2033914"/>
            <a:chExt cx="301686" cy="239715"/>
          </a:xfrm>
        </p:grpSpPr>
        <p:sp>
          <p:nvSpPr>
            <p:cNvPr id="68" name="Oval 67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86923" y="2033914"/>
              <a:ext cx="3016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/>
                <a:t>O</a:t>
              </a:r>
              <a:r>
                <a:rPr lang="en-US" sz="900" b="1" baseline="-25000" dirty="0" smtClean="0"/>
                <a:t>2</a:t>
              </a:r>
              <a:endParaRPr lang="en-IN" sz="900" b="1" baseline="-250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5544184" y="1019236"/>
            <a:ext cx="30480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Oxygen enters the lungs through breathing.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25770" y="1173124"/>
            <a:ext cx="3084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From the lungs oxygen enters the blood.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70314" y="1019236"/>
            <a:ext cx="2995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Blood carries oxygen to all the cells of the body. 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25770" y="1019236"/>
            <a:ext cx="30848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Inside the cell oxygen enters the mitochondria. 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25770" y="711459"/>
            <a:ext cx="3084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In the mitochondria, food is broken down with the help of oxygen to release energy in the form of ATP. 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48042" y="1019236"/>
            <a:ext cx="30402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Carbon dioxide and water </a:t>
            </a:r>
            <a:r>
              <a:rPr lang="en-US" sz="2000" dirty="0" err="1" smtClean="0">
                <a:solidFill>
                  <a:srgbClr val="002060"/>
                </a:solidFill>
                <a:latin typeface="Bookman Old Style" pitchFamily="18" charset="0"/>
              </a:rPr>
              <a:t>vapour</a:t>
            </a:r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 are given out as by products.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5770" y="1227590"/>
            <a:ext cx="3084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They are given out through breathing.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324350" y="1265235"/>
            <a:ext cx="373820" cy="239715"/>
            <a:chOff x="6448960" y="2033914"/>
            <a:chExt cx="373820" cy="239715"/>
          </a:xfrm>
        </p:grpSpPr>
        <p:sp>
          <p:nvSpPr>
            <p:cNvPr id="65" name="Oval 64"/>
            <p:cNvSpPr/>
            <p:nvPr/>
          </p:nvSpPr>
          <p:spPr>
            <a:xfrm>
              <a:off x="6513080" y="2038350"/>
              <a:ext cx="235279" cy="2352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48960" y="2033914"/>
              <a:ext cx="373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H</a:t>
              </a:r>
              <a:r>
                <a:rPr lang="en-US" sz="900" b="1" baseline="-25000" dirty="0" smtClean="0"/>
                <a:t>2</a:t>
              </a:r>
              <a:r>
                <a:rPr lang="en-US" sz="900" b="1" dirty="0"/>
                <a:t>O</a:t>
              </a:r>
              <a:endParaRPr lang="en-IN" sz="9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3 L 0.04618 -0.025 C 0.05886 -0.04352 0.07014 -0.04969 0.08195 -0.04907 C 0.09375 -0.04846 0.10886 -0.0321 0.11719 -0.02068 C 0.12552 -0.00926 0.13021 -0.00309 0.1323 0.01914 C 0.13438 0.04136 0.1283 0.07778 0.12986 0.11265 C 0.13143 0.14753 0.13629 0.20463 0.14167 0.22932 C 0.14705 0.25401 0.15677 0.25401 0.16181 0.26204 C 0.16684 0.27006 0.16806 0.27438 0.17188 0.27685 C 0.1757 0.27932 0.18056 0.27315 0.18473 0.27654 C 0.18889 0.27994 0.19306 0.29074 0.19723 0.29784 C 0.20139 0.30494 0.20486 0.31049 0.2092 0.31914 C 0.21355 0.32778 0.22014 0.34352 0.22292 0.34969 " pathEditMode="relative" rAng="0" ptsTypes="FfaaaaaaaaaaF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3 C -0.02153 0.01482 -0.09444 0.06975 -0.1342 0.09013 C -0.17396 0.1105 -0.21302 0.10926 -0.23941 0.12346 C -0.2658 0.13766 -0.28142 0.16451 -0.29253 0.17531 " pathEditMode="relative" rAng="0" ptsTypes="faaf">
                                      <p:cBhvr>
                                        <p:cTn id="5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-0.00432 0.04253 -0.00741 0.09444 -0.00741 C 0.14809 -0.00741 0.1908 -0.00432 0.1908 2.59259E-6 C 0.1908 0.00401 0.23333 0.0074 0.28698 0.0074 C 0.33889 0.0074 0.3816 0.00401 0.3816 2.59259E-6 " pathEditMode="relative" rAng="0" ptsTypes="fffff">
                                      <p:cBhvr>
                                        <p:cTn id="8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C -3.05556E-6 -0.00432 0.04254 -0.00741 0.09445 -0.00741 C 0.14809 -0.00741 0.1908 -0.00432 0.1908 -3.7037E-7 C 0.1908 0.00401 0.23334 0.00741 0.28698 0.00741 C 0.33889 0.00741 0.3816 0.00401 0.3816 -3.7037E-7 " pathEditMode="relative" rAng="0" ptsTypes="fffff">
                                      <p:cBhvr>
                                        <p:cTn id="8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7531E-6 C 4.72222E-6 0.00432 0.04253 0.00741 0.09444 0.00741 C 0.14809 0.00741 0.19079 0.00432 0.19079 -1.97531E-6 C 0.19079 -0.00401 0.23333 -0.00741 0.28697 -0.00741 C 0.33888 -0.00741 0.38159 -0.00401 0.38159 -1.97531E-6 " pathEditMode="relative" rAng="0" ptsTypes="fffff">
                                      <p:cBhvr>
                                        <p:cTn id="8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C -1.11111E-6 0.00432 0.04254 0.00741 0.09445 0.00741 C 0.14809 0.00741 0.1908 0.00432 0.1908 -1.23457E-7 C 0.1908 -0.00401 0.23333 -0.00741 0.28698 -0.00741 C 0.33889 -0.00741 0.3816 -0.00401 0.3816 -1.23457E-7 " pathEditMode="relative" rAng="0" ptsTypes="fffff">
                                      <p:cBhvr>
                                        <p:cTn id="9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308 C 5.55556E-7 0.00124 0.04253 0.00433 0.09444 0.00433 C 0.14809 0.00433 0.1908 0.00124 0.1908 -0.00308 C 0.1908 -0.00709 0.23333 -0.01049 0.28698 -0.01049 C 0.33889 -0.01049 0.3816 -0.00709 0.3816 -0.00308 " pathEditMode="relative" rAng="0" ptsTypes="fffff">
                                      <p:cBhvr>
                                        <p:cTn id="9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6 C 5.55556E-7 -0.00432 0.04253 -0.00741 0.09444 -0.00741 C 0.14809 -0.00741 0.1908 -0.00432 0.1908 2.46914E-6 C 0.1908 0.00401 0.23333 0.0074 0.28698 0.0074 C 0.33889 0.0074 0.3816 0.00401 0.3816 2.46914E-6 " pathEditMode="relative" rAng="0" ptsTypes="fffff">
                                      <p:cBhvr>
                                        <p:cTn id="9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37 C -0.01528 -0.02685 -0.05556 -0.1463 -0.06094 -0.16944 C -0.07535 -0.21944 -0.08907 -0.27994 -0.08664 -0.29599 " pathEditMode="relative" rAng="0" ptsTypes="faf">
                                      <p:cBhvr>
                                        <p:cTn id="1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-0.00347 0.00278 -0.04792 0.07716 -0.04913 0.13982 C -0.04549 0.20216 0.01337 0.32593 0.02205 0.375 " pathEditMode="relative" rAng="0" ptsTypes="faf">
                                      <p:cBhvr>
                                        <p:cTn id="24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8735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-0.00347 0.00278 -0.04792 0.07716 -0.04913 0.13982 C -0.04549 0.20216 0.01337 0.32593 0.02205 0.375 " pathEditMode="relative" rAng="0" ptsTypes="faf">
                                      <p:cBhvr>
                                        <p:cTn id="24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375 C 0.02326 0.39013 0.03264 0.43457 0.02969 0.46636 C 0.02292 0.49939 0.00052 0.55895 -0.01875 0.57315 C -0.03802 0.58735 -0.07326 0.58179 -0.08611 0.55093 C -0.09896 0.52007 -0.0941 0.42192 -0.09618 0.38797 " pathEditMode="relative" rAng="0" ptsTypes="faaaf">
                                      <p:cBhvr>
                                        <p:cTn id="2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0617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375 C 0.02326 0.39012 0.04583 0.44228 0.03906 0.4753 C 0.03472 0.51203 0.01406 0.57901 -0.00434 0.59506 C -0.02274 0.61111 -0.05677 0.60308 -0.0717 0.57222 C -0.08663 0.54135 -0.08854 0.44753 -0.09358 0.40926 " pathEditMode="relative" rAng="0" ptsTypes="faaaf">
                                      <p:cBhvr>
                                        <p:cTn id="2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000"/>
                            </p:stCondLst>
                            <p:childTnLst>
                              <p:par>
                                <p:cTn id="25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38889 C -0.10156 0.37716 -0.1224 0.33087 -0.13055 0.31852 C -0.13871 0.30618 -0.13698 0.32377 -0.14462 0.31389 C -0.15226 0.30402 -0.16979 0.28766 -0.17691 0.25834 C -0.18403 0.22902 -0.18663 0.17192 -0.18785 0.13766 C -0.18906 0.1034 -0.17969 0.07562 -0.18437 0.05247 C -0.18906 0.02932 -0.20555 0.00803 -0.21615 -0.00185 C -0.22674 -0.01173 -0.23871 -0.00987 -0.24774 -0.0074 C -0.25677 -0.00493 -0.25955 -3.33333E-6 -0.27066 0.01358 L -0.31441 0.07408 " pathEditMode="relative" rAng="0" ptsTypes="faafaaaaAf">
                                      <p:cBhvr>
                                        <p:cTn id="25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20031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23 0.41172 C -0.09896 0.4 -0.10868 0.37129 -0.11719 0.35493 C -0.12396 0.34475 -0.12622 0.36111 -0.13385 0.35061 C -0.14149 0.34012 -0.15625 0.3253 -0.16267 0.29197 C -0.16979 0.26265 -0.16875 0.19043 -0.1724 0.15061 C -0.17344 0.11697 -0.16163 0.10987 -0.16858 0.0895 C -0.17552 0.06913 -0.2 0.0358 -0.21372 0.02839 C -0.22743 0.02098 -0.24115 0.04166 -0.25087 0.04567 C -0.26059 0.04969 -0.26146 0.05123 -0.2724 0.05185 L -0.31615 0.04938 " pathEditMode="relative" rAng="0" ptsTypes="faafaaaaAf">
                                      <p:cBhvr>
                                        <p:cTn id="25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39" grpId="0" animBg="1"/>
      <p:bldP spid="46" grpId="0" animBg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www.coolhunting.com/images/hough_waves3.jpg"/>
          <p:cNvPicPr preferRelativeResize="0">
            <a:picLocks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545400" y="309150"/>
            <a:ext cx="8053200" cy="45252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95300" y="304801"/>
            <a:ext cx="8103300" cy="40011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Depending upon the presence or absence of oxygen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5105400" cy="46166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RESPIRATION</a:t>
            </a:r>
          </a:p>
        </p:txBody>
      </p:sp>
      <p:pic>
        <p:nvPicPr>
          <p:cNvPr id="5" name="Picture 2" descr="Arrow - Next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200000">
            <a:off x="1527102" y="1407729"/>
            <a:ext cx="1012825" cy="723900"/>
          </a:xfrm>
          <a:prstGeom prst="rect">
            <a:avLst/>
          </a:prstGeom>
          <a:noFill/>
        </p:spPr>
      </p:pic>
      <p:pic>
        <p:nvPicPr>
          <p:cNvPr id="6" name="Picture 2" descr="Arrow - Next Clip 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3169264">
            <a:off x="3775975" y="1407729"/>
            <a:ext cx="1012825" cy="7239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90550" y="2284082"/>
            <a:ext cx="2457450" cy="707886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In the </a:t>
            </a:r>
            <a:b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presence of O</a:t>
            </a:r>
            <a:r>
              <a:rPr lang="en-US" sz="2000" b="1" spc="50" baseline="-2500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1375" y="2303132"/>
            <a:ext cx="2400300" cy="707886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In the </a:t>
            </a:r>
            <a:br>
              <a:rPr lang="en-US" sz="2000" b="1" spc="50" dirty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</a:br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absence of </a:t>
            </a:r>
            <a:r>
              <a:rPr lang="en-US" sz="2000" b="1" spc="50" dirty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O</a:t>
            </a:r>
            <a:r>
              <a:rPr lang="en-US" sz="2000" b="1" spc="50" baseline="-25000" dirty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" y="3009113"/>
            <a:ext cx="1943100" cy="707886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Aerobic</a:t>
            </a:r>
          </a:p>
          <a:p>
            <a:pPr algn="ctr"/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respiration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76650" y="3028163"/>
            <a:ext cx="1809750" cy="707886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Anaerobic</a:t>
            </a:r>
          </a:p>
          <a:p>
            <a:pPr algn="ctr"/>
            <a:r>
              <a:rPr lang="en-US" sz="2000" b="1" spc="50" dirty="0" smtClean="0">
                <a:ln w="11430"/>
                <a:solidFill>
                  <a:srgbClr val="74300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 pitchFamily="18" charset="0"/>
              </a:rPr>
              <a:t>respiration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1500" y="836315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is of two types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67445" y="3951560"/>
            <a:ext cx="3066330" cy="882790"/>
          </a:xfrm>
          <a:prstGeom prst="cloudCallout">
            <a:avLst>
              <a:gd name="adj1" fmla="val -12496"/>
              <a:gd name="adj2" fmla="val -7532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Aero : In the presence of air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2753445" y="3951560"/>
            <a:ext cx="3333030" cy="882790"/>
          </a:xfrm>
          <a:prstGeom prst="cloudCallout">
            <a:avLst>
              <a:gd name="adj1" fmla="val -12496"/>
              <a:gd name="adj2" fmla="val -7532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bg1"/>
                </a:solidFill>
                <a:latin typeface="Bookman Old Style" pitchFamily="18" charset="0"/>
              </a:rPr>
              <a:t>Anaero</a:t>
            </a:r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 : In the absence of air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778" y="336937"/>
            <a:ext cx="37592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 smtClean="0">
                <a:latin typeface="Bookman Old Style" pitchFamily="18" charset="0"/>
              </a:rPr>
              <a:t>Phases of Respiration</a:t>
            </a:r>
            <a:endParaRPr lang="en-IN" sz="2400" b="1" i="1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29619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We saw that </a:t>
            </a:r>
            <a:r>
              <a:rPr lang="en-US" sz="2000" dirty="0" smtClean="0">
                <a:solidFill>
                  <a:srgbClr val="743006"/>
                </a:solidFill>
                <a:latin typeface="Bookman Old Style" pitchFamily="18" charset="0"/>
              </a:rPr>
              <a:t>breathing</a:t>
            </a: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 is a part of respiration. It involves only exchange of gases.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91185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Actual respiration involves release of energy inside the cell. So we can also called it as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52860"/>
            <a:ext cx="549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Therefore we can say that</a:t>
            </a:r>
            <a:endParaRPr lang="en-US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008" y="2599456"/>
            <a:ext cx="267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43006"/>
                </a:solidFill>
                <a:latin typeface="Bookman Old Style" pitchFamily="18" charset="0"/>
              </a:rPr>
              <a:t>Cellular respiration.</a:t>
            </a:r>
            <a:endParaRPr lang="en-US" sz="2000" dirty="0">
              <a:solidFill>
                <a:srgbClr val="743006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85750"/>
            <a:ext cx="4419600" cy="46166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 Antiqua" pitchFamily="18" charset="0"/>
              </a:rPr>
              <a:t>RESPIRATION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8126" y="723840"/>
            <a:ext cx="1752600" cy="40011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 Antiqua" pitchFamily="18" charset="0"/>
              </a:rPr>
              <a:t>Phases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1917867" y="759576"/>
            <a:ext cx="507666" cy="5143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51467" y="759576"/>
            <a:ext cx="507666" cy="5143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0674" y="1281509"/>
            <a:ext cx="2209800" cy="40011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Breathing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1281509"/>
            <a:ext cx="2743200" cy="40011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Cellular Respiration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674" y="1673976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B6309C"/>
                </a:solidFill>
                <a:latin typeface="Book Antiqua" pitchFamily="18" charset="0"/>
              </a:rPr>
              <a:t>External Respiration </a:t>
            </a:r>
            <a:endParaRPr lang="en-US" sz="2000" b="1" i="1" dirty="0">
              <a:solidFill>
                <a:srgbClr val="B6309C"/>
              </a:solidFill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1673976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B6309C"/>
                </a:solidFill>
                <a:latin typeface="Book Antiqua" pitchFamily="18" charset="0"/>
              </a:rPr>
              <a:t>Internal Respiration </a:t>
            </a:r>
            <a:endParaRPr lang="en-US" sz="2000" b="1" i="1" dirty="0">
              <a:solidFill>
                <a:srgbClr val="B6309C"/>
              </a:solidFill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674" y="2321728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43006"/>
                </a:solidFill>
                <a:latin typeface="Book Antiqua" pitchFamily="18" charset="0"/>
              </a:rPr>
              <a:t>Exchange of gases in a </a:t>
            </a:r>
          </a:p>
          <a:p>
            <a:r>
              <a:rPr lang="en-US" sz="2000" dirty="0" smtClean="0">
                <a:solidFill>
                  <a:srgbClr val="743006"/>
                </a:solidFill>
                <a:latin typeface="Book Antiqua" pitchFamily="18" charset="0"/>
              </a:rPr>
              <a:t>particular pathway</a:t>
            </a:r>
            <a:endParaRPr lang="en-US" sz="2000" dirty="0">
              <a:solidFill>
                <a:srgbClr val="743006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674" y="3389402"/>
            <a:ext cx="326724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4258E"/>
                </a:solidFill>
                <a:latin typeface="Book Antiqua" pitchFamily="18" charset="0"/>
              </a:rPr>
              <a:t>RESPIRATORY SYSTEM </a:t>
            </a:r>
            <a:endParaRPr lang="en-US" sz="2000" b="1" dirty="0">
              <a:solidFill>
                <a:srgbClr val="04258E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6200" y="2321728"/>
            <a:ext cx="2526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43006"/>
                </a:solidFill>
                <a:latin typeface="Book Antiqua" pitchFamily="18" charset="0"/>
              </a:rPr>
              <a:t>Release of energy in </a:t>
            </a:r>
          </a:p>
          <a:p>
            <a:r>
              <a:rPr lang="en-US" sz="2000" dirty="0" smtClean="0">
                <a:solidFill>
                  <a:srgbClr val="743006"/>
                </a:solidFill>
                <a:latin typeface="Book Antiqua" pitchFamily="18" charset="0"/>
              </a:rPr>
              <a:t>the form of ATP</a:t>
            </a:r>
            <a:endParaRPr lang="en-US" sz="2000" dirty="0">
              <a:solidFill>
                <a:srgbClr val="743006"/>
              </a:solidFill>
              <a:latin typeface="Book Antiqua" pitchFamily="18" charset="0"/>
            </a:endParaRPr>
          </a:p>
        </p:txBody>
      </p:sp>
      <p:pic>
        <p:nvPicPr>
          <p:cNvPr id="29" name="Picture 6" descr="http://shs.westport.k12.ct.us/asr/Bio%202/webquests/cell%20city/organelle%20links/mitochondri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596" y="3349187"/>
            <a:ext cx="1256402" cy="111964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932047" y="4415064"/>
            <a:ext cx="2434960" cy="363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MITOCHONDRIA</a:t>
            </a:r>
            <a:endParaRPr lang="en-US" sz="2000" b="1" dirty="0">
              <a:latin typeface="Book Antiqu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2208" y="351676"/>
            <a:ext cx="2154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Bookman Old Style" pitchFamily="18" charset="0"/>
              </a:rPr>
              <a:t>Has two phases</a:t>
            </a:r>
            <a:endParaRPr lang="en-IN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65122" y="1296898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Also called as 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90526" y="1296898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Also called as 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674" y="1978776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Here there is 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674" y="2985643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It takes place in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86200" y="1978776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Here there is 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2985643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okman Old Style" pitchFamily="18" charset="0"/>
              </a:rPr>
              <a:t>It takes place in</a:t>
            </a:r>
            <a:endParaRPr lang="en-IN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6" grpId="0"/>
      <p:bldP spid="21" grpId="0" animBg="1"/>
      <p:bldP spid="24" grpId="0"/>
      <p:bldP spid="30" grpId="0" animBg="1"/>
      <p:bldP spid="25" grpId="0"/>
      <p:bldP spid="27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678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281</Words>
  <Application>Microsoft Office PowerPoint</Application>
  <PresentationFormat>On-screen Show (16:9)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2022-04-24T13:11:29Z</dcterms:modified>
</cp:coreProperties>
</file>