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0" r:id="rId6"/>
    <p:sldId id="271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5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3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99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200569\Desktop\Sceicn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815975" y="3140075"/>
            <a:ext cx="598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b="1" dirty="0">
                <a:solidFill>
                  <a:srgbClr val="FF6600"/>
                </a:solidFill>
                <a:latin typeface="Bookman Old Style" pitchFamily="18" charset="0"/>
              </a:rPr>
              <a:t>The process of reproduction (DNA coping)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" y="209550"/>
            <a:ext cx="6629400" cy="4649788"/>
            <a:chOff x="533396" y="77585"/>
            <a:chExt cx="6629578" cy="4650689"/>
          </a:xfrm>
        </p:grpSpPr>
        <p:pic>
          <p:nvPicPr>
            <p:cNvPr id="12291" name="Picture 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6" y="3115815"/>
              <a:ext cx="1640969" cy="161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loud Callout 5"/>
            <p:cNvSpPr/>
            <p:nvPr/>
          </p:nvSpPr>
          <p:spPr>
            <a:xfrm>
              <a:off x="1905033" y="77585"/>
              <a:ext cx="5257941" cy="3464330"/>
            </a:xfrm>
            <a:prstGeom prst="cloudCallout">
              <a:avLst>
                <a:gd name="adj1" fmla="val -43929"/>
                <a:gd name="adj2" fmla="val 63855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Bookman Old Style" pitchFamily="18" charset="0"/>
                </a:rPr>
                <a:t>In the last module we arrive at a thought whether </a:t>
              </a:r>
              <a:r>
                <a:rPr lang="en-US" sz="2400" b="1" i="1" dirty="0">
                  <a:solidFill>
                    <a:srgbClr val="EC2095"/>
                  </a:solidFill>
                  <a:latin typeface="Bookman Old Style" pitchFamily="18" charset="0"/>
                </a:rPr>
                <a:t>Do organisms create exact copies of themselves???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647950"/>
            <a:ext cx="22860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2895600" y="319210"/>
            <a:ext cx="3886200" cy="2389406"/>
          </a:xfrm>
          <a:prstGeom prst="cloudCallout">
            <a:avLst>
              <a:gd name="adj1" fmla="val -57887"/>
              <a:gd name="adj2" fmla="val 67279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i="1" dirty="0">
                <a:solidFill>
                  <a:srgbClr val="FFFFFF"/>
                </a:solidFill>
                <a:latin typeface="Bookman Old Style" panose="02050604050505020204" pitchFamily="18" charset="0"/>
              </a:rPr>
              <a:t>Let us find out an answer to this in this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33" r="17600"/>
          <a:stretch/>
        </p:blipFill>
        <p:spPr>
          <a:xfrm>
            <a:off x="533400" y="679450"/>
            <a:ext cx="7785100" cy="415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3400" y="666750"/>
            <a:ext cx="7924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Organisms create new individuals which look very much like themselves.</a:t>
            </a:r>
            <a:endParaRPr lang="en-IN" sz="2000" b="1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00" y="1343025"/>
            <a:ext cx="8026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Organisms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look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similar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–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body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designs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are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similar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Blue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prints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have to be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similar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Reproduction –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making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copies</a:t>
            </a:r>
            <a:r>
              <a:rPr lang="en-US" kern="0" dirty="0">
                <a:solidFill>
                  <a:srgbClr val="000000"/>
                </a:solidFill>
                <a:latin typeface="Bookman Old Style" pitchFamily="18" charset="0"/>
                <a:cs typeface="+mn-cs"/>
              </a:rPr>
              <a:t> of the </a:t>
            </a: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</a:rPr>
              <a:t>blue print.</a:t>
            </a:r>
            <a:endParaRPr lang="en-IN" i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11" name="Picture 5" descr="C:\Documents and Settings\compu\Desktop\ch12\tori_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217738"/>
            <a:ext cx="19764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 noCrop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273425" y="3028950"/>
            <a:ext cx="2365375" cy="1827213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 noCrop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3028950"/>
            <a:ext cx="2598738" cy="18288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Same Side Corner Rectangle 8"/>
          <p:cNvSpPr/>
          <p:nvPr/>
        </p:nvSpPr>
        <p:spPr>
          <a:xfrm rot="5400000">
            <a:off x="1430338" y="-661987"/>
            <a:ext cx="350837" cy="2192337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23000">
                <a:srgbClr val="0000CC"/>
              </a:gs>
              <a:gs pos="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728663" y="209550"/>
            <a:ext cx="203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FFFF"/>
                </a:solidFill>
                <a:latin typeface="Bookman Old Style" pitchFamily="18" charset="0"/>
              </a:rPr>
              <a:t>Reproduction</a:t>
            </a:r>
          </a:p>
        </p:txBody>
      </p:sp>
      <p:pic>
        <p:nvPicPr>
          <p:cNvPr id="14" name="Picture 2"/>
          <p:cNvPicPr>
            <a:picLocks noChangeAspect="1" noChangeArrowheads="1" noCrop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3888" y="2349500"/>
            <a:ext cx="5043487" cy="243205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://d22izw7byeupn1.cloudfront.net/journals/PHYSICS/synopses/images/10.1103/PhysRevLett.104.21810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125" y="2266950"/>
            <a:ext cx="2273300" cy="2576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 rot="6168768">
            <a:off x="4575175" y="3108325"/>
            <a:ext cx="1317625" cy="13176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913" y="282575"/>
            <a:ext cx="2505075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>
            <a:grpSpLocks/>
          </p:cNvGrpSpPr>
          <p:nvPr/>
        </p:nvGrpSpPr>
        <p:grpSpPr bwMode="auto">
          <a:xfrm rot="659388">
            <a:off x="579438" y="1938338"/>
            <a:ext cx="2200275" cy="1820862"/>
            <a:chOff x="1333478" y="1623205"/>
            <a:chExt cx="2199263" cy="1819753"/>
          </a:xfrm>
        </p:grpSpPr>
        <p:sp>
          <p:nvSpPr>
            <p:cNvPr id="31" name="Oval Callout 30"/>
            <p:cNvSpPr/>
            <p:nvPr/>
          </p:nvSpPr>
          <p:spPr>
            <a:xfrm rot="9228768">
              <a:off x="1780604" y="1711912"/>
              <a:ext cx="1731165" cy="1730908"/>
            </a:xfrm>
            <a:prstGeom prst="wedgeEllipseCallout">
              <a:avLst>
                <a:gd name="adj1" fmla="val -48373"/>
                <a:gd name="adj2" fmla="val 77039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" name="Oval Callout 1"/>
            <p:cNvSpPr/>
            <p:nvPr/>
          </p:nvSpPr>
          <p:spPr>
            <a:xfrm rot="7068768">
              <a:off x="1560277" y="1355230"/>
              <a:ext cx="1702350" cy="2199263"/>
            </a:xfrm>
            <a:custGeom>
              <a:avLst/>
              <a:gdLst>
                <a:gd name="connsiteX0" fmla="*/ 28179 w 1731962"/>
                <a:gd name="connsiteY0" fmla="*/ 2200267 h 1731962"/>
                <a:gd name="connsiteX1" fmla="*/ 274005 w 1731962"/>
                <a:gd name="connsiteY1" fmla="*/ 1498031 h 1731962"/>
                <a:gd name="connsiteX2" fmla="*/ 180102 w 1731962"/>
                <a:gd name="connsiteY2" fmla="*/ 337309 h 1731962"/>
                <a:gd name="connsiteX3" fmla="*/ 1326480 w 1731962"/>
                <a:gd name="connsiteY3" fmla="*/ 132588 h 1731962"/>
                <a:gd name="connsiteX4" fmla="*/ 1640134 w 1731962"/>
                <a:gd name="connsiteY4" fmla="*/ 1254066 h 1731962"/>
                <a:gd name="connsiteX5" fmla="*/ 553881 w 1731962"/>
                <a:gd name="connsiteY5" fmla="*/ 1673765 h 1731962"/>
                <a:gd name="connsiteX6" fmla="*/ 28179 w 1731962"/>
                <a:gd name="connsiteY6" fmla="*/ 2200267 h 1731962"/>
                <a:gd name="connsiteX0" fmla="*/ 274018 w 1732089"/>
                <a:gd name="connsiteY0" fmla="*/ 1498089 h 2200325"/>
                <a:gd name="connsiteX1" fmla="*/ 180115 w 1732089"/>
                <a:gd name="connsiteY1" fmla="*/ 337367 h 2200325"/>
                <a:gd name="connsiteX2" fmla="*/ 1326493 w 1732089"/>
                <a:gd name="connsiteY2" fmla="*/ 132646 h 2200325"/>
                <a:gd name="connsiteX3" fmla="*/ 1640147 w 1732089"/>
                <a:gd name="connsiteY3" fmla="*/ 1254124 h 2200325"/>
                <a:gd name="connsiteX4" fmla="*/ 553894 w 1732089"/>
                <a:gd name="connsiteY4" fmla="*/ 1673823 h 2200325"/>
                <a:gd name="connsiteX5" fmla="*/ 28192 w 1732089"/>
                <a:gd name="connsiteY5" fmla="*/ 2200325 h 2200325"/>
                <a:gd name="connsiteX6" fmla="*/ 365458 w 1732089"/>
                <a:gd name="connsiteY6" fmla="*/ 1589529 h 2200325"/>
                <a:gd name="connsiteX0" fmla="*/ 151923 w 1703897"/>
                <a:gd name="connsiteY0" fmla="*/ 337367 h 2200325"/>
                <a:gd name="connsiteX1" fmla="*/ 1298301 w 1703897"/>
                <a:gd name="connsiteY1" fmla="*/ 132646 h 2200325"/>
                <a:gd name="connsiteX2" fmla="*/ 1611955 w 1703897"/>
                <a:gd name="connsiteY2" fmla="*/ 1254124 h 2200325"/>
                <a:gd name="connsiteX3" fmla="*/ 525702 w 1703897"/>
                <a:gd name="connsiteY3" fmla="*/ 1673823 h 2200325"/>
                <a:gd name="connsiteX4" fmla="*/ 0 w 1703897"/>
                <a:gd name="connsiteY4" fmla="*/ 2200325 h 2200325"/>
                <a:gd name="connsiteX5" fmla="*/ 337266 w 1703897"/>
                <a:gd name="connsiteY5" fmla="*/ 1589529 h 2200325"/>
                <a:gd name="connsiteX0" fmla="*/ 151923 w 1703897"/>
                <a:gd name="connsiteY0" fmla="*/ 337367 h 2200325"/>
                <a:gd name="connsiteX1" fmla="*/ 1298301 w 1703897"/>
                <a:gd name="connsiteY1" fmla="*/ 132646 h 2200325"/>
                <a:gd name="connsiteX2" fmla="*/ 1611955 w 1703897"/>
                <a:gd name="connsiteY2" fmla="*/ 1254124 h 2200325"/>
                <a:gd name="connsiteX3" fmla="*/ 525702 w 1703897"/>
                <a:gd name="connsiteY3" fmla="*/ 1673823 h 2200325"/>
                <a:gd name="connsiteX4" fmla="*/ 0 w 1703897"/>
                <a:gd name="connsiteY4" fmla="*/ 2200325 h 2200325"/>
                <a:gd name="connsiteX5" fmla="*/ 243339 w 1703897"/>
                <a:gd name="connsiteY5" fmla="*/ 1482927 h 220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897" h="2200325">
                  <a:moveTo>
                    <a:pt x="151923" y="337367"/>
                  </a:moveTo>
                  <a:cubicBezTo>
                    <a:pt x="424273" y="-15970"/>
                    <a:pt x="920487" y="-104584"/>
                    <a:pt x="1298301" y="132646"/>
                  </a:cubicBezTo>
                  <a:cubicBezTo>
                    <a:pt x="1676115" y="369876"/>
                    <a:pt x="1811881" y="855313"/>
                    <a:pt x="1611955" y="1254124"/>
                  </a:cubicBezTo>
                  <a:cubicBezTo>
                    <a:pt x="1412029" y="1652936"/>
                    <a:pt x="941840" y="1834604"/>
                    <a:pt x="525702" y="1673823"/>
                  </a:cubicBezTo>
                  <a:lnTo>
                    <a:pt x="0" y="2200325"/>
                  </a:lnTo>
                  <a:cubicBezTo>
                    <a:pt x="81942" y="1966246"/>
                    <a:pt x="243339" y="1482927"/>
                    <a:pt x="243339" y="1482927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389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974443" y="1924443"/>
              <a:ext cx="1344483" cy="1281212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Oval 19"/>
          <p:cNvSpPr/>
          <p:nvPr/>
        </p:nvSpPr>
        <p:spPr>
          <a:xfrm rot="6168768">
            <a:off x="3134519" y="3124994"/>
            <a:ext cx="1317625" cy="13192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142038" y="711200"/>
            <a:ext cx="244633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Chemical Reactions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13525" y="1016000"/>
            <a:ext cx="15033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DNA Copies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566988" y="1131888"/>
            <a:ext cx="1731962" cy="1731962"/>
            <a:chOff x="3392218" y="5344318"/>
            <a:chExt cx="1731126" cy="1731126"/>
          </a:xfrm>
        </p:grpSpPr>
        <p:sp>
          <p:nvSpPr>
            <p:cNvPr id="8" name="Oval Callout 7"/>
            <p:cNvSpPr/>
            <p:nvPr/>
          </p:nvSpPr>
          <p:spPr>
            <a:xfrm rot="6168768">
              <a:off x="3392218" y="5344318"/>
              <a:ext cx="1731126" cy="1731126"/>
            </a:xfrm>
            <a:prstGeom prst="wedgeEllipseCallout">
              <a:avLst>
                <a:gd name="adj1" fmla="val 48643"/>
                <a:gd name="adj2" fmla="val 39765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387" name="Pictur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623079" y="5622871"/>
              <a:ext cx="1261944" cy="120024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222750" y="882650"/>
            <a:ext cx="1747838" cy="1731963"/>
            <a:chOff x="5183492" y="706718"/>
            <a:chExt cx="1747431" cy="1731126"/>
          </a:xfrm>
        </p:grpSpPr>
        <p:sp>
          <p:nvSpPr>
            <p:cNvPr id="11" name="Oval Callout 10"/>
            <p:cNvSpPr/>
            <p:nvPr/>
          </p:nvSpPr>
          <p:spPr>
            <a:xfrm rot="6168768">
              <a:off x="5183709" y="706501"/>
              <a:ext cx="1731126" cy="1731560"/>
            </a:xfrm>
            <a:prstGeom prst="wedgeEllipseCallout">
              <a:avLst>
                <a:gd name="adj1" fmla="val 33043"/>
                <a:gd name="adj2" fmla="val 55468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8628" y="843435"/>
              <a:ext cx="1612295" cy="14576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52555" y="3784600"/>
            <a:ext cx="209544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rPr>
              <a:t>Reproducing cell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109819" y="2808607"/>
            <a:ext cx="10759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rPr>
              <a:t>Nucleus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67200" y="2649082"/>
            <a:ext cx="167706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rPr>
              <a:t>Chromosome</a:t>
            </a:r>
          </a:p>
        </p:txBody>
      </p:sp>
      <p:sp>
        <p:nvSpPr>
          <p:cNvPr id="17" name="Oval Callout 16"/>
          <p:cNvSpPr/>
          <p:nvPr/>
        </p:nvSpPr>
        <p:spPr>
          <a:xfrm rot="6168768">
            <a:off x="5833269" y="1781969"/>
            <a:ext cx="1730375" cy="1731963"/>
          </a:xfrm>
          <a:prstGeom prst="wedgeEllipseCallout">
            <a:avLst>
              <a:gd name="adj1" fmla="val -28466"/>
              <a:gd name="adj2" fmla="val 9132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551" t="10933" r="33224" b="20896"/>
          <a:stretch/>
        </p:blipFill>
        <p:spPr>
          <a:xfrm>
            <a:off x="6608957" y="2029510"/>
            <a:ext cx="591581" cy="10333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266" t="10905" r="18623" b="20902"/>
          <a:stretch/>
        </p:blipFill>
        <p:spPr>
          <a:xfrm>
            <a:off x="6185265" y="2112470"/>
            <a:ext cx="571574" cy="1033337"/>
          </a:xfrm>
          <a:prstGeom prst="rect">
            <a:avLst/>
          </a:prstGeom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24836" y="3491871"/>
            <a:ext cx="74732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rgbClr val="0000CC"/>
                </a:solidFill>
                <a:effectLst>
                  <a:glow rad="165100">
                    <a:srgbClr val="FFC000">
                      <a:alpha val="74000"/>
                    </a:srgbClr>
                  </a:glow>
                </a:effectLst>
                <a:latin typeface="Bookman Old Style" pitchFamily="18" charset="0"/>
                <a:cs typeface="+mn-cs"/>
              </a:rPr>
              <a:t>DNA 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786313" y="4445000"/>
            <a:ext cx="100488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Similar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41675" y="4443413"/>
            <a:ext cx="11922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Identical</a:t>
            </a:r>
          </a:p>
        </p:txBody>
      </p:sp>
      <p:sp>
        <p:nvSpPr>
          <p:cNvPr id="38" name="Multiply 37"/>
          <p:cNvSpPr/>
          <p:nvPr/>
        </p:nvSpPr>
        <p:spPr>
          <a:xfrm>
            <a:off x="3492737" y="4317206"/>
            <a:ext cx="690087" cy="609600"/>
          </a:xfrm>
          <a:prstGeom prst="mathMultiply">
            <a:avLst>
              <a:gd name="adj1" fmla="val 1102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608763" y="1355725"/>
            <a:ext cx="13509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Variations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-0.28264 0.225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32" y="1129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61569E-6 L -0.18003 0.2425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2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1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26" grpId="0"/>
      <p:bldP spid="27" grpId="0"/>
      <p:bldP spid="17" grpId="0" animBg="1"/>
      <p:bldP spid="17" grpId="1" animBg="1"/>
      <p:bldP spid="36" grpId="0"/>
      <p:bldP spid="36" grpId="1"/>
      <p:bldP spid="36" grpId="2"/>
      <p:bldP spid="37" grpId="0"/>
      <p:bldP spid="37" grpId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3344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93</Words>
  <Application>Microsoft Office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2022-04-24T13:24:30Z</dcterms:modified>
</cp:coreProperties>
</file>