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4" r:id="rId2"/>
    <p:sldId id="383" r:id="rId3"/>
    <p:sldId id="317" r:id="rId4"/>
    <p:sldId id="316" r:id="rId5"/>
    <p:sldId id="318" r:id="rId6"/>
    <p:sldId id="312" r:id="rId7"/>
    <p:sldId id="319" r:id="rId8"/>
    <p:sldId id="314" r:id="rId9"/>
    <p:sldId id="313" r:id="rId10"/>
    <p:sldId id="321" r:id="rId11"/>
    <p:sldId id="39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8EC0"/>
    <a:srgbClr val="008000"/>
    <a:srgbClr val="3399FF"/>
    <a:srgbClr val="66FFFF"/>
    <a:srgbClr val="FF99FF"/>
    <a:srgbClr val="B26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43" d="100"/>
          <a:sy n="143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Speciation</a:t>
            </a:r>
          </a:p>
        </p:txBody>
      </p:sp>
    </p:spTree>
    <p:extLst>
      <p:ext uri="{BB962C8B-B14F-4D97-AF65-F5344CB8AC3E}">
        <p14:creationId xmlns:p14="http://schemas.microsoft.com/office/powerpoint/2010/main" val="190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776" y="311329"/>
            <a:ext cx="1559810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Speciation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40" y="3856901"/>
            <a:ext cx="618334" cy="467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66" y="4308209"/>
            <a:ext cx="618334" cy="467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5" y="4308209"/>
            <a:ext cx="618334" cy="467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7" y="4324350"/>
            <a:ext cx="618334" cy="467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" y="3856901"/>
            <a:ext cx="618334" cy="467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7" y="3538175"/>
            <a:ext cx="618334" cy="467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32" y="3094635"/>
            <a:ext cx="618334" cy="467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79" y="1311667"/>
            <a:ext cx="618334" cy="467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41" y="1859958"/>
            <a:ext cx="618334" cy="467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9" y="4017216"/>
            <a:ext cx="618334" cy="467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05" y="3438974"/>
            <a:ext cx="618334" cy="467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59" y="3693702"/>
            <a:ext cx="618334" cy="467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52" y="3355442"/>
            <a:ext cx="618334" cy="467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9398" y="4438796"/>
            <a:ext cx="618334" cy="4674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43" y="3856901"/>
            <a:ext cx="618334" cy="4674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19" y="2130612"/>
            <a:ext cx="618334" cy="4674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9" y="1946519"/>
            <a:ext cx="618334" cy="4674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765" y="2184104"/>
            <a:ext cx="618334" cy="4674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1064" y="3650581"/>
            <a:ext cx="618334" cy="4674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5" y="1664020"/>
            <a:ext cx="618334" cy="4674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8" y="1915674"/>
            <a:ext cx="618334" cy="4674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97" y="1156612"/>
            <a:ext cx="618334" cy="4674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64" y="3041038"/>
            <a:ext cx="618334" cy="4674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6" y="1448211"/>
            <a:ext cx="618334" cy="4674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38" y="1626234"/>
            <a:ext cx="618334" cy="4674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1" y="1244423"/>
            <a:ext cx="618334" cy="4674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71" y="802749"/>
            <a:ext cx="618334" cy="4674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63" y="980762"/>
            <a:ext cx="618334" cy="4674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8" y="915283"/>
            <a:ext cx="618334" cy="4674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72" y="1639842"/>
            <a:ext cx="618334" cy="4674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6936" y="1896887"/>
            <a:ext cx="618334" cy="467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80190" y="1630913"/>
            <a:ext cx="618334" cy="4674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1424" y="1798643"/>
            <a:ext cx="618334" cy="4674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4994" y="1306618"/>
            <a:ext cx="618334" cy="4674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1718" y="1557449"/>
            <a:ext cx="618334" cy="4674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5270" y="1484641"/>
            <a:ext cx="618334" cy="4674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5263" y="980761"/>
            <a:ext cx="618334" cy="4674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1300" y="802749"/>
            <a:ext cx="618334" cy="4674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8073" y="1087864"/>
            <a:ext cx="618334" cy="4674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0032" y="1306618"/>
            <a:ext cx="618334" cy="4674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8466" y="1668288"/>
            <a:ext cx="618334" cy="4674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1978" y="3762373"/>
            <a:ext cx="618334" cy="4674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1424" y="4308208"/>
            <a:ext cx="618334" cy="4674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1978" y="4119982"/>
            <a:ext cx="618334" cy="4674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0591" y="4064987"/>
            <a:ext cx="618334" cy="4674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3378" y="3999226"/>
            <a:ext cx="618334" cy="4674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3644" y="4418757"/>
            <a:ext cx="618334" cy="4674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9357" y="3304450"/>
            <a:ext cx="618334" cy="4674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8026" y="1309101"/>
            <a:ext cx="618334" cy="4674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3478" y="2028506"/>
            <a:ext cx="618334" cy="467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8013" y="3427718"/>
            <a:ext cx="618334" cy="467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1812" y="3831260"/>
            <a:ext cx="618334" cy="46744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217659" y="612203"/>
            <a:ext cx="2943328" cy="1497358"/>
            <a:chOff x="3217659" y="612203"/>
            <a:chExt cx="2943328" cy="1497358"/>
          </a:xfrm>
        </p:grpSpPr>
        <p:sp>
          <p:nvSpPr>
            <p:cNvPr id="56" name="Cloud Callout 55"/>
            <p:cNvSpPr/>
            <p:nvPr/>
          </p:nvSpPr>
          <p:spPr>
            <a:xfrm>
              <a:off x="3217659" y="612203"/>
              <a:ext cx="2943328" cy="1497358"/>
            </a:xfrm>
            <a:prstGeom prst="cloudCallout">
              <a:avLst>
                <a:gd name="adj1" fmla="val 74563"/>
                <a:gd name="adj2" fmla="val 49737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The </a:t>
              </a:r>
              <a:r>
                <a:rPr lang="en-US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two populations will be further isolated. </a:t>
              </a:r>
            </a:p>
          </p:txBody>
        </p:sp>
        <p:sp>
          <p:nvSpPr>
            <p:cNvPr id="57" name="Cloud Callout 56"/>
            <p:cNvSpPr/>
            <p:nvPr/>
          </p:nvSpPr>
          <p:spPr>
            <a:xfrm>
              <a:off x="3217659" y="612203"/>
              <a:ext cx="2943328" cy="1497358"/>
            </a:xfrm>
            <a:prstGeom prst="cloudCallout">
              <a:avLst>
                <a:gd name="adj1" fmla="val -72573"/>
                <a:gd name="adj2" fmla="val 52282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The </a:t>
              </a:r>
              <a:r>
                <a:rPr lang="en-US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two populations will be further isolated. </a:t>
              </a:r>
            </a:p>
          </p:txBody>
        </p:sp>
      </p:grpSp>
      <p:sp>
        <p:nvSpPr>
          <p:cNvPr id="60" name="Cloud Callout 59"/>
          <p:cNvSpPr/>
          <p:nvPr/>
        </p:nvSpPr>
        <p:spPr>
          <a:xfrm>
            <a:off x="3105677" y="289578"/>
            <a:ext cx="3391781" cy="1909690"/>
          </a:xfrm>
          <a:prstGeom prst="cloudCallout">
            <a:avLst>
              <a:gd name="adj1" fmla="val -51085"/>
              <a:gd name="adj2" fmla="val 66687"/>
            </a:avLst>
          </a:prstGeom>
          <a:solidFill>
            <a:srgbClr val="66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The gene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flow between them will decrease even further.</a:t>
            </a:r>
          </a:p>
        </p:txBody>
      </p:sp>
      <p:sp>
        <p:nvSpPr>
          <p:cNvPr id="61" name="Horizontal Scroll 60"/>
          <p:cNvSpPr/>
          <p:nvPr/>
        </p:nvSpPr>
        <p:spPr>
          <a:xfrm>
            <a:off x="145647" y="2443538"/>
            <a:ext cx="5743009" cy="88669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Over generations, genetic drift will accumulate different changes </a:t>
            </a:r>
            <a:r>
              <a:rPr lang="en-US" dirty="0" smtClean="0">
                <a:latin typeface="Book Antiqua" panose="02040602050305030304" pitchFamily="18" charset="0"/>
              </a:rPr>
              <a:t>in each </a:t>
            </a:r>
            <a:r>
              <a:rPr lang="en-US" dirty="0">
                <a:latin typeface="Book Antiqua" panose="02040602050305030304" pitchFamily="18" charset="0"/>
              </a:rPr>
              <a:t>sub-population. </a:t>
            </a:r>
          </a:p>
        </p:txBody>
      </p:sp>
      <p:sp>
        <p:nvSpPr>
          <p:cNvPr id="62" name="Horizontal Scroll 61"/>
          <p:cNvSpPr/>
          <p:nvPr/>
        </p:nvSpPr>
        <p:spPr>
          <a:xfrm>
            <a:off x="145647" y="2443538"/>
            <a:ext cx="5743009" cy="88669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Natural </a:t>
            </a:r>
            <a:r>
              <a:rPr lang="en-US" dirty="0">
                <a:latin typeface="Book Antiqua" panose="02040602050305030304" pitchFamily="18" charset="0"/>
              </a:rPr>
              <a:t>selection may also operate differently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in these different geographic locations.</a:t>
            </a:r>
          </a:p>
        </p:txBody>
      </p:sp>
      <p:sp>
        <p:nvSpPr>
          <p:cNvPr id="70" name="Multiply 69"/>
          <p:cNvSpPr/>
          <p:nvPr/>
        </p:nvSpPr>
        <p:spPr>
          <a:xfrm>
            <a:off x="4237838" y="522371"/>
            <a:ext cx="335530" cy="334808"/>
          </a:xfrm>
          <a:prstGeom prst="mathMultiply">
            <a:avLst>
              <a:gd name="adj1" fmla="val 1145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orizontal Scroll 63"/>
          <p:cNvSpPr/>
          <p:nvPr/>
        </p:nvSpPr>
        <p:spPr>
          <a:xfrm>
            <a:off x="174342" y="2144218"/>
            <a:ext cx="5656541" cy="1502294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Members </a:t>
            </a:r>
            <a:r>
              <a:rPr lang="en-US" dirty="0">
                <a:latin typeface="Book Antiqua" panose="02040602050305030304" pitchFamily="18" charset="0"/>
              </a:rPr>
              <a:t>of these two </a:t>
            </a:r>
            <a:r>
              <a:rPr lang="en-US" dirty="0" smtClean="0">
                <a:latin typeface="Book Antiqua" panose="02040602050305030304" pitchFamily="18" charset="0"/>
              </a:rPr>
              <a:t>groups will </a:t>
            </a:r>
            <a:r>
              <a:rPr lang="en-US" dirty="0">
                <a:latin typeface="Book Antiqua" panose="02040602050305030304" pitchFamily="18" charset="0"/>
              </a:rPr>
              <a:t>be incapable of reproducing with each other even if they happen </a:t>
            </a:r>
            <a:r>
              <a:rPr lang="en-US" dirty="0" smtClean="0">
                <a:latin typeface="Book Antiqua" panose="02040602050305030304" pitchFamily="18" charset="0"/>
              </a:rPr>
              <a:t>to meet.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3" name="Horizontal Scroll 62"/>
          <p:cNvSpPr/>
          <p:nvPr/>
        </p:nvSpPr>
        <p:spPr>
          <a:xfrm>
            <a:off x="188881" y="2135737"/>
            <a:ext cx="5656541" cy="1502294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Together, the processes of </a:t>
            </a:r>
            <a:r>
              <a:rPr lang="en-US" dirty="0">
                <a:solidFill>
                  <a:srgbClr val="002060"/>
                </a:solidFill>
                <a:effectLst>
                  <a:glow rad="266700">
                    <a:srgbClr val="FFFF00">
                      <a:alpha val="83000"/>
                    </a:srgbClr>
                  </a:glow>
                </a:effectLst>
                <a:latin typeface="Book Antiqua" panose="02040602050305030304" pitchFamily="18" charset="0"/>
              </a:rPr>
              <a:t>genetic drift </a:t>
            </a:r>
            <a:r>
              <a:rPr lang="en-US" dirty="0">
                <a:latin typeface="Book Antiqua" panose="02040602050305030304" pitchFamily="18" charset="0"/>
              </a:rPr>
              <a:t>and </a:t>
            </a:r>
            <a:r>
              <a:rPr lang="en-US" dirty="0">
                <a:solidFill>
                  <a:srgbClr val="002060"/>
                </a:solidFill>
                <a:effectLst>
                  <a:glow rad="266700">
                    <a:srgbClr val="FFFF00">
                      <a:alpha val="83000"/>
                    </a:srgbClr>
                  </a:glow>
                </a:effectLst>
                <a:latin typeface="Book Antiqua" panose="02040602050305030304" pitchFamily="18" charset="0"/>
              </a:rPr>
              <a:t>natural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effectLst>
                  <a:glow rad="266700">
                    <a:srgbClr val="FFFF00">
                      <a:alpha val="83000"/>
                    </a:srgbClr>
                  </a:glow>
                </a:effectLst>
                <a:latin typeface="Book Antiqua" panose="02040602050305030304" pitchFamily="18" charset="0"/>
              </a:rPr>
              <a:t>selection</a:t>
            </a:r>
            <a:r>
              <a:rPr lang="en-US" dirty="0">
                <a:latin typeface="Book Antiqua" panose="02040602050305030304" pitchFamily="18" charset="0"/>
              </a:rPr>
              <a:t> will </a:t>
            </a:r>
            <a:r>
              <a:rPr lang="en-US" dirty="0" smtClean="0">
                <a:latin typeface="Book Antiqua" panose="02040602050305030304" pitchFamily="18" charset="0"/>
              </a:rPr>
              <a:t>result in </a:t>
            </a:r>
            <a:r>
              <a:rPr lang="en-US" dirty="0">
                <a:latin typeface="Book Antiqua" panose="02040602050305030304" pitchFamily="18" charset="0"/>
              </a:rPr>
              <a:t>these two isolated sub-populations of beetles becoming more </a:t>
            </a:r>
            <a:r>
              <a:rPr lang="en-US" dirty="0" smtClean="0">
                <a:latin typeface="Book Antiqua" panose="02040602050305030304" pitchFamily="18" charset="0"/>
              </a:rPr>
              <a:t>and more </a:t>
            </a:r>
            <a:r>
              <a:rPr lang="en-US" dirty="0">
                <a:latin typeface="Book Antiqua" panose="02040602050305030304" pitchFamily="18" charset="0"/>
              </a:rPr>
              <a:t>different from each other.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0400" y="393952"/>
            <a:ext cx="2521612" cy="1644398"/>
            <a:chOff x="3560223" y="215561"/>
            <a:chExt cx="2521612" cy="1644398"/>
          </a:xfrm>
        </p:grpSpPr>
        <p:grpSp>
          <p:nvGrpSpPr>
            <p:cNvPr id="66" name="Group 65"/>
            <p:cNvGrpSpPr/>
            <p:nvPr/>
          </p:nvGrpSpPr>
          <p:grpSpPr>
            <a:xfrm>
              <a:off x="3560223" y="215561"/>
              <a:ext cx="2521612" cy="1644398"/>
              <a:chOff x="3494589" y="3265549"/>
              <a:chExt cx="2521612" cy="1644398"/>
            </a:xfrm>
          </p:grpSpPr>
          <p:sp>
            <p:nvSpPr>
              <p:cNvPr id="68" name="Cloud Callout 67"/>
              <p:cNvSpPr/>
              <p:nvPr/>
            </p:nvSpPr>
            <p:spPr>
              <a:xfrm>
                <a:off x="3494589" y="3265549"/>
                <a:ext cx="2521612" cy="1644398"/>
              </a:xfrm>
              <a:prstGeom prst="cloudCallout">
                <a:avLst>
                  <a:gd name="adj1" fmla="val -44694"/>
                  <a:gd name="adj2" fmla="val 77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neighborhoods.</a:t>
                </a:r>
                <a:endParaRPr lang="en-US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pic>
            <p:nvPicPr>
              <p:cNvPr id="69" name="Picture 3"/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94918" y="3485385"/>
                <a:ext cx="987175" cy="1159197"/>
              </a:xfrm>
              <a:prstGeom prst="rect">
                <a:avLst/>
              </a:prstGeom>
              <a:noFill/>
            </p:spPr>
          </p:pic>
        </p:grpSp>
        <p:sp>
          <p:nvSpPr>
            <p:cNvPr id="67" name="Freeform 66"/>
            <p:cNvSpPr/>
            <p:nvPr/>
          </p:nvSpPr>
          <p:spPr>
            <a:xfrm>
              <a:off x="4761571" y="835018"/>
              <a:ext cx="343240" cy="661729"/>
            </a:xfrm>
            <a:custGeom>
              <a:avLst/>
              <a:gdLst>
                <a:gd name="connsiteX0" fmla="*/ 42248 w 361885"/>
                <a:gd name="connsiteY0" fmla="*/ 255932 h 662066"/>
                <a:gd name="connsiteX1" fmla="*/ 1767 w 361885"/>
                <a:gd name="connsiteY1" fmla="*/ 186875 h 662066"/>
                <a:gd name="connsiteX2" fmla="*/ 13673 w 361885"/>
                <a:gd name="connsiteY2" fmla="*/ 44000 h 662066"/>
                <a:gd name="connsiteX3" fmla="*/ 70823 w 361885"/>
                <a:gd name="connsiteY3" fmla="*/ 5900 h 662066"/>
                <a:gd name="connsiteX4" fmla="*/ 147023 w 361885"/>
                <a:gd name="connsiteY4" fmla="*/ 3519 h 662066"/>
                <a:gd name="connsiteX5" fmla="*/ 197029 w 361885"/>
                <a:gd name="connsiteY5" fmla="*/ 39238 h 662066"/>
                <a:gd name="connsiteX6" fmla="*/ 213698 w 361885"/>
                <a:gd name="connsiteY6" fmla="*/ 94007 h 662066"/>
                <a:gd name="connsiteX7" fmla="*/ 223223 w 361885"/>
                <a:gd name="connsiteY7" fmla="*/ 115438 h 662066"/>
                <a:gd name="connsiteX8" fmla="*/ 254179 w 361885"/>
                <a:gd name="connsiteY8" fmla="*/ 136869 h 662066"/>
                <a:gd name="connsiteX9" fmla="*/ 301804 w 361885"/>
                <a:gd name="connsiteY9" fmla="*/ 177350 h 662066"/>
                <a:gd name="connsiteX10" fmla="*/ 358954 w 361885"/>
                <a:gd name="connsiteY10" fmla="*/ 305938 h 662066"/>
                <a:gd name="connsiteX11" fmla="*/ 344667 w 361885"/>
                <a:gd name="connsiteY11" fmla="*/ 441669 h 662066"/>
                <a:gd name="connsiteX12" fmla="*/ 268467 w 361885"/>
                <a:gd name="connsiteY12" fmla="*/ 551207 h 662066"/>
                <a:gd name="connsiteX13" fmla="*/ 180360 w 361885"/>
                <a:gd name="connsiteY13" fmla="*/ 567875 h 662066"/>
                <a:gd name="connsiteX14" fmla="*/ 199410 w 361885"/>
                <a:gd name="connsiteY14" fmla="*/ 605975 h 662066"/>
                <a:gd name="connsiteX15" fmla="*/ 201792 w 361885"/>
                <a:gd name="connsiteY15" fmla="*/ 658363 h 662066"/>
                <a:gd name="connsiteX16" fmla="*/ 118448 w 361885"/>
                <a:gd name="connsiteY16" fmla="*/ 653600 h 662066"/>
                <a:gd name="connsiteX17" fmla="*/ 120829 w 361885"/>
                <a:gd name="connsiteY17" fmla="*/ 620263 h 662066"/>
                <a:gd name="connsiteX18" fmla="*/ 154167 w 361885"/>
                <a:gd name="connsiteY18" fmla="*/ 610738 h 662066"/>
                <a:gd name="connsiteX19" fmla="*/ 137498 w 361885"/>
                <a:gd name="connsiteY19" fmla="*/ 558350 h 662066"/>
                <a:gd name="connsiteX20" fmla="*/ 82729 w 361885"/>
                <a:gd name="connsiteY20" fmla="*/ 532157 h 662066"/>
                <a:gd name="connsiteX21" fmla="*/ 37485 w 361885"/>
                <a:gd name="connsiteY21" fmla="*/ 470244 h 662066"/>
                <a:gd name="connsiteX22" fmla="*/ 20817 w 361885"/>
                <a:gd name="connsiteY22" fmla="*/ 408332 h 662066"/>
                <a:gd name="connsiteX23" fmla="*/ 16054 w 361885"/>
                <a:gd name="connsiteY23" fmla="*/ 327369 h 662066"/>
                <a:gd name="connsiteX24" fmla="*/ 42248 w 361885"/>
                <a:gd name="connsiteY24" fmla="*/ 255932 h 662066"/>
                <a:gd name="connsiteX0" fmla="*/ 41161 w 360798"/>
                <a:gd name="connsiteY0" fmla="*/ 256738 h 662872"/>
                <a:gd name="connsiteX1" fmla="*/ 680 w 360798"/>
                <a:gd name="connsiteY1" fmla="*/ 187681 h 662872"/>
                <a:gd name="connsiteX2" fmla="*/ 19730 w 360798"/>
                <a:gd name="connsiteY2" fmla="*/ 59093 h 662872"/>
                <a:gd name="connsiteX3" fmla="*/ 69736 w 360798"/>
                <a:gd name="connsiteY3" fmla="*/ 6706 h 662872"/>
                <a:gd name="connsiteX4" fmla="*/ 145936 w 360798"/>
                <a:gd name="connsiteY4" fmla="*/ 4325 h 662872"/>
                <a:gd name="connsiteX5" fmla="*/ 195942 w 360798"/>
                <a:gd name="connsiteY5" fmla="*/ 40044 h 662872"/>
                <a:gd name="connsiteX6" fmla="*/ 212611 w 360798"/>
                <a:gd name="connsiteY6" fmla="*/ 94813 h 662872"/>
                <a:gd name="connsiteX7" fmla="*/ 222136 w 360798"/>
                <a:gd name="connsiteY7" fmla="*/ 116244 h 662872"/>
                <a:gd name="connsiteX8" fmla="*/ 253092 w 360798"/>
                <a:gd name="connsiteY8" fmla="*/ 137675 h 662872"/>
                <a:gd name="connsiteX9" fmla="*/ 300717 w 360798"/>
                <a:gd name="connsiteY9" fmla="*/ 178156 h 662872"/>
                <a:gd name="connsiteX10" fmla="*/ 357867 w 360798"/>
                <a:gd name="connsiteY10" fmla="*/ 306744 h 662872"/>
                <a:gd name="connsiteX11" fmla="*/ 343580 w 360798"/>
                <a:gd name="connsiteY11" fmla="*/ 442475 h 662872"/>
                <a:gd name="connsiteX12" fmla="*/ 267380 w 360798"/>
                <a:gd name="connsiteY12" fmla="*/ 552013 h 662872"/>
                <a:gd name="connsiteX13" fmla="*/ 179273 w 360798"/>
                <a:gd name="connsiteY13" fmla="*/ 568681 h 662872"/>
                <a:gd name="connsiteX14" fmla="*/ 198323 w 360798"/>
                <a:gd name="connsiteY14" fmla="*/ 606781 h 662872"/>
                <a:gd name="connsiteX15" fmla="*/ 200705 w 360798"/>
                <a:gd name="connsiteY15" fmla="*/ 659169 h 662872"/>
                <a:gd name="connsiteX16" fmla="*/ 117361 w 360798"/>
                <a:gd name="connsiteY16" fmla="*/ 654406 h 662872"/>
                <a:gd name="connsiteX17" fmla="*/ 119742 w 360798"/>
                <a:gd name="connsiteY17" fmla="*/ 621069 h 662872"/>
                <a:gd name="connsiteX18" fmla="*/ 153080 w 360798"/>
                <a:gd name="connsiteY18" fmla="*/ 611544 h 662872"/>
                <a:gd name="connsiteX19" fmla="*/ 136411 w 360798"/>
                <a:gd name="connsiteY19" fmla="*/ 559156 h 662872"/>
                <a:gd name="connsiteX20" fmla="*/ 81642 w 360798"/>
                <a:gd name="connsiteY20" fmla="*/ 532963 h 662872"/>
                <a:gd name="connsiteX21" fmla="*/ 36398 w 360798"/>
                <a:gd name="connsiteY21" fmla="*/ 471050 h 662872"/>
                <a:gd name="connsiteX22" fmla="*/ 19730 w 360798"/>
                <a:gd name="connsiteY22" fmla="*/ 409138 h 662872"/>
                <a:gd name="connsiteX23" fmla="*/ 14967 w 360798"/>
                <a:gd name="connsiteY23" fmla="*/ 328175 h 662872"/>
                <a:gd name="connsiteX24" fmla="*/ 41161 w 360798"/>
                <a:gd name="connsiteY24" fmla="*/ 256738 h 662872"/>
                <a:gd name="connsiteX0" fmla="*/ 41161 w 360798"/>
                <a:gd name="connsiteY0" fmla="*/ 256738 h 662872"/>
                <a:gd name="connsiteX1" fmla="*/ 680 w 360798"/>
                <a:gd name="connsiteY1" fmla="*/ 187681 h 662872"/>
                <a:gd name="connsiteX2" fmla="*/ 19730 w 360798"/>
                <a:gd name="connsiteY2" fmla="*/ 59093 h 662872"/>
                <a:gd name="connsiteX3" fmla="*/ 69736 w 360798"/>
                <a:gd name="connsiteY3" fmla="*/ 6706 h 662872"/>
                <a:gd name="connsiteX4" fmla="*/ 145936 w 360798"/>
                <a:gd name="connsiteY4" fmla="*/ 4325 h 662872"/>
                <a:gd name="connsiteX5" fmla="*/ 195942 w 360798"/>
                <a:gd name="connsiteY5" fmla="*/ 40044 h 662872"/>
                <a:gd name="connsiteX6" fmla="*/ 212611 w 360798"/>
                <a:gd name="connsiteY6" fmla="*/ 94813 h 662872"/>
                <a:gd name="connsiteX7" fmla="*/ 222136 w 360798"/>
                <a:gd name="connsiteY7" fmla="*/ 116244 h 662872"/>
                <a:gd name="connsiteX8" fmla="*/ 253092 w 360798"/>
                <a:gd name="connsiteY8" fmla="*/ 137675 h 662872"/>
                <a:gd name="connsiteX9" fmla="*/ 300717 w 360798"/>
                <a:gd name="connsiteY9" fmla="*/ 178156 h 662872"/>
                <a:gd name="connsiteX10" fmla="*/ 357867 w 360798"/>
                <a:gd name="connsiteY10" fmla="*/ 306744 h 662872"/>
                <a:gd name="connsiteX11" fmla="*/ 343580 w 360798"/>
                <a:gd name="connsiteY11" fmla="*/ 442475 h 662872"/>
                <a:gd name="connsiteX12" fmla="*/ 267380 w 360798"/>
                <a:gd name="connsiteY12" fmla="*/ 535344 h 662872"/>
                <a:gd name="connsiteX13" fmla="*/ 179273 w 360798"/>
                <a:gd name="connsiteY13" fmla="*/ 568681 h 662872"/>
                <a:gd name="connsiteX14" fmla="*/ 198323 w 360798"/>
                <a:gd name="connsiteY14" fmla="*/ 606781 h 662872"/>
                <a:gd name="connsiteX15" fmla="*/ 200705 w 360798"/>
                <a:gd name="connsiteY15" fmla="*/ 659169 h 662872"/>
                <a:gd name="connsiteX16" fmla="*/ 117361 w 360798"/>
                <a:gd name="connsiteY16" fmla="*/ 654406 h 662872"/>
                <a:gd name="connsiteX17" fmla="*/ 119742 w 360798"/>
                <a:gd name="connsiteY17" fmla="*/ 621069 h 662872"/>
                <a:gd name="connsiteX18" fmla="*/ 153080 w 360798"/>
                <a:gd name="connsiteY18" fmla="*/ 611544 h 662872"/>
                <a:gd name="connsiteX19" fmla="*/ 136411 w 360798"/>
                <a:gd name="connsiteY19" fmla="*/ 559156 h 662872"/>
                <a:gd name="connsiteX20" fmla="*/ 81642 w 360798"/>
                <a:gd name="connsiteY20" fmla="*/ 532963 h 662872"/>
                <a:gd name="connsiteX21" fmla="*/ 36398 w 360798"/>
                <a:gd name="connsiteY21" fmla="*/ 471050 h 662872"/>
                <a:gd name="connsiteX22" fmla="*/ 19730 w 360798"/>
                <a:gd name="connsiteY22" fmla="*/ 409138 h 662872"/>
                <a:gd name="connsiteX23" fmla="*/ 14967 w 360798"/>
                <a:gd name="connsiteY23" fmla="*/ 328175 h 662872"/>
                <a:gd name="connsiteX24" fmla="*/ 41161 w 360798"/>
                <a:gd name="connsiteY24" fmla="*/ 256738 h 662872"/>
                <a:gd name="connsiteX0" fmla="*/ 41161 w 360798"/>
                <a:gd name="connsiteY0" fmla="*/ 255595 h 661729"/>
                <a:gd name="connsiteX1" fmla="*/ 680 w 360798"/>
                <a:gd name="connsiteY1" fmla="*/ 186538 h 661729"/>
                <a:gd name="connsiteX2" fmla="*/ 19730 w 360798"/>
                <a:gd name="connsiteY2" fmla="*/ 57950 h 661729"/>
                <a:gd name="connsiteX3" fmla="*/ 69736 w 360798"/>
                <a:gd name="connsiteY3" fmla="*/ 7944 h 661729"/>
                <a:gd name="connsiteX4" fmla="*/ 145936 w 360798"/>
                <a:gd name="connsiteY4" fmla="*/ 3182 h 661729"/>
                <a:gd name="connsiteX5" fmla="*/ 195942 w 360798"/>
                <a:gd name="connsiteY5" fmla="*/ 38901 h 661729"/>
                <a:gd name="connsiteX6" fmla="*/ 212611 w 360798"/>
                <a:gd name="connsiteY6" fmla="*/ 93670 h 661729"/>
                <a:gd name="connsiteX7" fmla="*/ 222136 w 360798"/>
                <a:gd name="connsiteY7" fmla="*/ 115101 h 661729"/>
                <a:gd name="connsiteX8" fmla="*/ 253092 w 360798"/>
                <a:gd name="connsiteY8" fmla="*/ 136532 h 661729"/>
                <a:gd name="connsiteX9" fmla="*/ 300717 w 360798"/>
                <a:gd name="connsiteY9" fmla="*/ 177013 h 661729"/>
                <a:gd name="connsiteX10" fmla="*/ 357867 w 360798"/>
                <a:gd name="connsiteY10" fmla="*/ 305601 h 661729"/>
                <a:gd name="connsiteX11" fmla="*/ 343580 w 360798"/>
                <a:gd name="connsiteY11" fmla="*/ 441332 h 661729"/>
                <a:gd name="connsiteX12" fmla="*/ 267380 w 360798"/>
                <a:gd name="connsiteY12" fmla="*/ 534201 h 661729"/>
                <a:gd name="connsiteX13" fmla="*/ 179273 w 360798"/>
                <a:gd name="connsiteY13" fmla="*/ 567538 h 661729"/>
                <a:gd name="connsiteX14" fmla="*/ 198323 w 360798"/>
                <a:gd name="connsiteY14" fmla="*/ 605638 h 661729"/>
                <a:gd name="connsiteX15" fmla="*/ 200705 w 360798"/>
                <a:gd name="connsiteY15" fmla="*/ 658026 h 661729"/>
                <a:gd name="connsiteX16" fmla="*/ 117361 w 360798"/>
                <a:gd name="connsiteY16" fmla="*/ 653263 h 661729"/>
                <a:gd name="connsiteX17" fmla="*/ 119742 w 360798"/>
                <a:gd name="connsiteY17" fmla="*/ 619926 h 661729"/>
                <a:gd name="connsiteX18" fmla="*/ 153080 w 360798"/>
                <a:gd name="connsiteY18" fmla="*/ 610401 h 661729"/>
                <a:gd name="connsiteX19" fmla="*/ 136411 w 360798"/>
                <a:gd name="connsiteY19" fmla="*/ 558013 h 661729"/>
                <a:gd name="connsiteX20" fmla="*/ 81642 w 360798"/>
                <a:gd name="connsiteY20" fmla="*/ 531820 h 661729"/>
                <a:gd name="connsiteX21" fmla="*/ 36398 w 360798"/>
                <a:gd name="connsiteY21" fmla="*/ 469907 h 661729"/>
                <a:gd name="connsiteX22" fmla="*/ 19730 w 360798"/>
                <a:gd name="connsiteY22" fmla="*/ 407995 h 661729"/>
                <a:gd name="connsiteX23" fmla="*/ 14967 w 360798"/>
                <a:gd name="connsiteY23" fmla="*/ 327032 h 661729"/>
                <a:gd name="connsiteX24" fmla="*/ 41161 w 360798"/>
                <a:gd name="connsiteY24" fmla="*/ 255595 h 661729"/>
                <a:gd name="connsiteX0" fmla="*/ 36649 w 356286"/>
                <a:gd name="connsiteY0" fmla="*/ 255595 h 661729"/>
                <a:gd name="connsiteX1" fmla="*/ 930 w 356286"/>
                <a:gd name="connsiteY1" fmla="*/ 172251 h 661729"/>
                <a:gd name="connsiteX2" fmla="*/ 15218 w 356286"/>
                <a:gd name="connsiteY2" fmla="*/ 57950 h 661729"/>
                <a:gd name="connsiteX3" fmla="*/ 65224 w 356286"/>
                <a:gd name="connsiteY3" fmla="*/ 7944 h 661729"/>
                <a:gd name="connsiteX4" fmla="*/ 141424 w 356286"/>
                <a:gd name="connsiteY4" fmla="*/ 3182 h 661729"/>
                <a:gd name="connsiteX5" fmla="*/ 191430 w 356286"/>
                <a:gd name="connsiteY5" fmla="*/ 38901 h 661729"/>
                <a:gd name="connsiteX6" fmla="*/ 208099 w 356286"/>
                <a:gd name="connsiteY6" fmla="*/ 93670 h 661729"/>
                <a:gd name="connsiteX7" fmla="*/ 217624 w 356286"/>
                <a:gd name="connsiteY7" fmla="*/ 115101 h 661729"/>
                <a:gd name="connsiteX8" fmla="*/ 248580 w 356286"/>
                <a:gd name="connsiteY8" fmla="*/ 136532 h 661729"/>
                <a:gd name="connsiteX9" fmla="*/ 296205 w 356286"/>
                <a:gd name="connsiteY9" fmla="*/ 177013 h 661729"/>
                <a:gd name="connsiteX10" fmla="*/ 353355 w 356286"/>
                <a:gd name="connsiteY10" fmla="*/ 305601 h 661729"/>
                <a:gd name="connsiteX11" fmla="*/ 339068 w 356286"/>
                <a:gd name="connsiteY11" fmla="*/ 441332 h 661729"/>
                <a:gd name="connsiteX12" fmla="*/ 262868 w 356286"/>
                <a:gd name="connsiteY12" fmla="*/ 534201 h 661729"/>
                <a:gd name="connsiteX13" fmla="*/ 174761 w 356286"/>
                <a:gd name="connsiteY13" fmla="*/ 567538 h 661729"/>
                <a:gd name="connsiteX14" fmla="*/ 193811 w 356286"/>
                <a:gd name="connsiteY14" fmla="*/ 605638 h 661729"/>
                <a:gd name="connsiteX15" fmla="*/ 196193 w 356286"/>
                <a:gd name="connsiteY15" fmla="*/ 658026 h 661729"/>
                <a:gd name="connsiteX16" fmla="*/ 112849 w 356286"/>
                <a:gd name="connsiteY16" fmla="*/ 653263 h 661729"/>
                <a:gd name="connsiteX17" fmla="*/ 115230 w 356286"/>
                <a:gd name="connsiteY17" fmla="*/ 619926 h 661729"/>
                <a:gd name="connsiteX18" fmla="*/ 148568 w 356286"/>
                <a:gd name="connsiteY18" fmla="*/ 610401 h 661729"/>
                <a:gd name="connsiteX19" fmla="*/ 131899 w 356286"/>
                <a:gd name="connsiteY19" fmla="*/ 558013 h 661729"/>
                <a:gd name="connsiteX20" fmla="*/ 77130 w 356286"/>
                <a:gd name="connsiteY20" fmla="*/ 531820 h 661729"/>
                <a:gd name="connsiteX21" fmla="*/ 31886 w 356286"/>
                <a:gd name="connsiteY21" fmla="*/ 469907 h 661729"/>
                <a:gd name="connsiteX22" fmla="*/ 15218 w 356286"/>
                <a:gd name="connsiteY22" fmla="*/ 407995 h 661729"/>
                <a:gd name="connsiteX23" fmla="*/ 10455 w 356286"/>
                <a:gd name="connsiteY23" fmla="*/ 327032 h 661729"/>
                <a:gd name="connsiteX24" fmla="*/ 36649 w 356286"/>
                <a:gd name="connsiteY24" fmla="*/ 255595 h 661729"/>
                <a:gd name="connsiteX0" fmla="*/ 36649 w 354330"/>
                <a:gd name="connsiteY0" fmla="*/ 255595 h 661729"/>
                <a:gd name="connsiteX1" fmla="*/ 930 w 354330"/>
                <a:gd name="connsiteY1" fmla="*/ 172251 h 661729"/>
                <a:gd name="connsiteX2" fmla="*/ 15218 w 354330"/>
                <a:gd name="connsiteY2" fmla="*/ 57950 h 661729"/>
                <a:gd name="connsiteX3" fmla="*/ 65224 w 354330"/>
                <a:gd name="connsiteY3" fmla="*/ 7944 h 661729"/>
                <a:gd name="connsiteX4" fmla="*/ 141424 w 354330"/>
                <a:gd name="connsiteY4" fmla="*/ 3182 h 661729"/>
                <a:gd name="connsiteX5" fmla="*/ 191430 w 354330"/>
                <a:gd name="connsiteY5" fmla="*/ 38901 h 661729"/>
                <a:gd name="connsiteX6" fmla="*/ 208099 w 354330"/>
                <a:gd name="connsiteY6" fmla="*/ 93670 h 661729"/>
                <a:gd name="connsiteX7" fmla="*/ 217624 w 354330"/>
                <a:gd name="connsiteY7" fmla="*/ 115101 h 661729"/>
                <a:gd name="connsiteX8" fmla="*/ 248580 w 354330"/>
                <a:gd name="connsiteY8" fmla="*/ 136532 h 661729"/>
                <a:gd name="connsiteX9" fmla="*/ 296205 w 354330"/>
                <a:gd name="connsiteY9" fmla="*/ 177013 h 661729"/>
                <a:gd name="connsiteX10" fmla="*/ 353355 w 354330"/>
                <a:gd name="connsiteY10" fmla="*/ 305601 h 661729"/>
                <a:gd name="connsiteX11" fmla="*/ 327162 w 354330"/>
                <a:gd name="connsiteY11" fmla="*/ 441332 h 661729"/>
                <a:gd name="connsiteX12" fmla="*/ 262868 w 354330"/>
                <a:gd name="connsiteY12" fmla="*/ 534201 h 661729"/>
                <a:gd name="connsiteX13" fmla="*/ 174761 w 354330"/>
                <a:gd name="connsiteY13" fmla="*/ 567538 h 661729"/>
                <a:gd name="connsiteX14" fmla="*/ 193811 w 354330"/>
                <a:gd name="connsiteY14" fmla="*/ 605638 h 661729"/>
                <a:gd name="connsiteX15" fmla="*/ 196193 w 354330"/>
                <a:gd name="connsiteY15" fmla="*/ 658026 h 661729"/>
                <a:gd name="connsiteX16" fmla="*/ 112849 w 354330"/>
                <a:gd name="connsiteY16" fmla="*/ 653263 h 661729"/>
                <a:gd name="connsiteX17" fmla="*/ 115230 w 354330"/>
                <a:gd name="connsiteY17" fmla="*/ 619926 h 661729"/>
                <a:gd name="connsiteX18" fmla="*/ 148568 w 354330"/>
                <a:gd name="connsiteY18" fmla="*/ 610401 h 661729"/>
                <a:gd name="connsiteX19" fmla="*/ 131899 w 354330"/>
                <a:gd name="connsiteY19" fmla="*/ 558013 h 661729"/>
                <a:gd name="connsiteX20" fmla="*/ 77130 w 354330"/>
                <a:gd name="connsiteY20" fmla="*/ 531820 h 661729"/>
                <a:gd name="connsiteX21" fmla="*/ 31886 w 354330"/>
                <a:gd name="connsiteY21" fmla="*/ 469907 h 661729"/>
                <a:gd name="connsiteX22" fmla="*/ 15218 w 354330"/>
                <a:gd name="connsiteY22" fmla="*/ 407995 h 661729"/>
                <a:gd name="connsiteX23" fmla="*/ 10455 w 354330"/>
                <a:gd name="connsiteY23" fmla="*/ 327032 h 661729"/>
                <a:gd name="connsiteX24" fmla="*/ 36649 w 354330"/>
                <a:gd name="connsiteY24" fmla="*/ 255595 h 661729"/>
                <a:gd name="connsiteX0" fmla="*/ 36649 w 343240"/>
                <a:gd name="connsiteY0" fmla="*/ 255595 h 661729"/>
                <a:gd name="connsiteX1" fmla="*/ 930 w 343240"/>
                <a:gd name="connsiteY1" fmla="*/ 172251 h 661729"/>
                <a:gd name="connsiteX2" fmla="*/ 15218 w 343240"/>
                <a:gd name="connsiteY2" fmla="*/ 57950 h 661729"/>
                <a:gd name="connsiteX3" fmla="*/ 65224 w 343240"/>
                <a:gd name="connsiteY3" fmla="*/ 7944 h 661729"/>
                <a:gd name="connsiteX4" fmla="*/ 141424 w 343240"/>
                <a:gd name="connsiteY4" fmla="*/ 3182 h 661729"/>
                <a:gd name="connsiteX5" fmla="*/ 191430 w 343240"/>
                <a:gd name="connsiteY5" fmla="*/ 38901 h 661729"/>
                <a:gd name="connsiteX6" fmla="*/ 208099 w 343240"/>
                <a:gd name="connsiteY6" fmla="*/ 93670 h 661729"/>
                <a:gd name="connsiteX7" fmla="*/ 217624 w 343240"/>
                <a:gd name="connsiteY7" fmla="*/ 115101 h 661729"/>
                <a:gd name="connsiteX8" fmla="*/ 248580 w 343240"/>
                <a:gd name="connsiteY8" fmla="*/ 136532 h 661729"/>
                <a:gd name="connsiteX9" fmla="*/ 296205 w 343240"/>
                <a:gd name="connsiteY9" fmla="*/ 177013 h 661729"/>
                <a:gd name="connsiteX10" fmla="*/ 341448 w 343240"/>
                <a:gd name="connsiteY10" fmla="*/ 303220 h 661729"/>
                <a:gd name="connsiteX11" fmla="*/ 327162 w 343240"/>
                <a:gd name="connsiteY11" fmla="*/ 441332 h 661729"/>
                <a:gd name="connsiteX12" fmla="*/ 262868 w 343240"/>
                <a:gd name="connsiteY12" fmla="*/ 534201 h 661729"/>
                <a:gd name="connsiteX13" fmla="*/ 174761 w 343240"/>
                <a:gd name="connsiteY13" fmla="*/ 567538 h 661729"/>
                <a:gd name="connsiteX14" fmla="*/ 193811 w 343240"/>
                <a:gd name="connsiteY14" fmla="*/ 605638 h 661729"/>
                <a:gd name="connsiteX15" fmla="*/ 196193 w 343240"/>
                <a:gd name="connsiteY15" fmla="*/ 658026 h 661729"/>
                <a:gd name="connsiteX16" fmla="*/ 112849 w 343240"/>
                <a:gd name="connsiteY16" fmla="*/ 653263 h 661729"/>
                <a:gd name="connsiteX17" fmla="*/ 115230 w 343240"/>
                <a:gd name="connsiteY17" fmla="*/ 619926 h 661729"/>
                <a:gd name="connsiteX18" fmla="*/ 148568 w 343240"/>
                <a:gd name="connsiteY18" fmla="*/ 610401 h 661729"/>
                <a:gd name="connsiteX19" fmla="*/ 131899 w 343240"/>
                <a:gd name="connsiteY19" fmla="*/ 558013 h 661729"/>
                <a:gd name="connsiteX20" fmla="*/ 77130 w 343240"/>
                <a:gd name="connsiteY20" fmla="*/ 531820 h 661729"/>
                <a:gd name="connsiteX21" fmla="*/ 31886 w 343240"/>
                <a:gd name="connsiteY21" fmla="*/ 469907 h 661729"/>
                <a:gd name="connsiteX22" fmla="*/ 15218 w 343240"/>
                <a:gd name="connsiteY22" fmla="*/ 407995 h 661729"/>
                <a:gd name="connsiteX23" fmla="*/ 10455 w 343240"/>
                <a:gd name="connsiteY23" fmla="*/ 327032 h 661729"/>
                <a:gd name="connsiteX24" fmla="*/ 36649 w 343240"/>
                <a:gd name="connsiteY24" fmla="*/ 255595 h 661729"/>
                <a:gd name="connsiteX0" fmla="*/ 36649 w 343240"/>
                <a:gd name="connsiteY0" fmla="*/ 255595 h 661729"/>
                <a:gd name="connsiteX1" fmla="*/ 930 w 343240"/>
                <a:gd name="connsiteY1" fmla="*/ 172251 h 661729"/>
                <a:gd name="connsiteX2" fmla="*/ 15218 w 343240"/>
                <a:gd name="connsiteY2" fmla="*/ 57950 h 661729"/>
                <a:gd name="connsiteX3" fmla="*/ 65224 w 343240"/>
                <a:gd name="connsiteY3" fmla="*/ 7944 h 661729"/>
                <a:gd name="connsiteX4" fmla="*/ 141424 w 343240"/>
                <a:gd name="connsiteY4" fmla="*/ 3182 h 661729"/>
                <a:gd name="connsiteX5" fmla="*/ 191430 w 343240"/>
                <a:gd name="connsiteY5" fmla="*/ 38901 h 661729"/>
                <a:gd name="connsiteX6" fmla="*/ 208099 w 343240"/>
                <a:gd name="connsiteY6" fmla="*/ 93670 h 661729"/>
                <a:gd name="connsiteX7" fmla="*/ 217624 w 343240"/>
                <a:gd name="connsiteY7" fmla="*/ 115101 h 661729"/>
                <a:gd name="connsiteX8" fmla="*/ 248580 w 343240"/>
                <a:gd name="connsiteY8" fmla="*/ 136532 h 661729"/>
                <a:gd name="connsiteX9" fmla="*/ 296205 w 343240"/>
                <a:gd name="connsiteY9" fmla="*/ 177013 h 661729"/>
                <a:gd name="connsiteX10" fmla="*/ 341448 w 343240"/>
                <a:gd name="connsiteY10" fmla="*/ 303220 h 661729"/>
                <a:gd name="connsiteX11" fmla="*/ 327162 w 343240"/>
                <a:gd name="connsiteY11" fmla="*/ 441332 h 661729"/>
                <a:gd name="connsiteX12" fmla="*/ 262868 w 343240"/>
                <a:gd name="connsiteY12" fmla="*/ 534201 h 661729"/>
                <a:gd name="connsiteX13" fmla="*/ 174761 w 343240"/>
                <a:gd name="connsiteY13" fmla="*/ 567538 h 661729"/>
                <a:gd name="connsiteX14" fmla="*/ 193811 w 343240"/>
                <a:gd name="connsiteY14" fmla="*/ 605638 h 661729"/>
                <a:gd name="connsiteX15" fmla="*/ 196193 w 343240"/>
                <a:gd name="connsiteY15" fmla="*/ 658026 h 661729"/>
                <a:gd name="connsiteX16" fmla="*/ 112849 w 343240"/>
                <a:gd name="connsiteY16" fmla="*/ 653263 h 661729"/>
                <a:gd name="connsiteX17" fmla="*/ 115230 w 343240"/>
                <a:gd name="connsiteY17" fmla="*/ 619926 h 661729"/>
                <a:gd name="connsiteX18" fmla="*/ 148568 w 343240"/>
                <a:gd name="connsiteY18" fmla="*/ 610401 h 661729"/>
                <a:gd name="connsiteX19" fmla="*/ 131899 w 343240"/>
                <a:gd name="connsiteY19" fmla="*/ 558013 h 661729"/>
                <a:gd name="connsiteX20" fmla="*/ 79512 w 343240"/>
                <a:gd name="connsiteY20" fmla="*/ 524677 h 661729"/>
                <a:gd name="connsiteX21" fmla="*/ 31886 w 343240"/>
                <a:gd name="connsiteY21" fmla="*/ 469907 h 661729"/>
                <a:gd name="connsiteX22" fmla="*/ 15218 w 343240"/>
                <a:gd name="connsiteY22" fmla="*/ 407995 h 661729"/>
                <a:gd name="connsiteX23" fmla="*/ 10455 w 343240"/>
                <a:gd name="connsiteY23" fmla="*/ 327032 h 661729"/>
                <a:gd name="connsiteX24" fmla="*/ 36649 w 343240"/>
                <a:gd name="connsiteY24" fmla="*/ 255595 h 661729"/>
                <a:gd name="connsiteX0" fmla="*/ 36649 w 343240"/>
                <a:gd name="connsiteY0" fmla="*/ 255595 h 661729"/>
                <a:gd name="connsiteX1" fmla="*/ 930 w 343240"/>
                <a:gd name="connsiteY1" fmla="*/ 172251 h 661729"/>
                <a:gd name="connsiteX2" fmla="*/ 15218 w 343240"/>
                <a:gd name="connsiteY2" fmla="*/ 57950 h 661729"/>
                <a:gd name="connsiteX3" fmla="*/ 65224 w 343240"/>
                <a:gd name="connsiteY3" fmla="*/ 7944 h 661729"/>
                <a:gd name="connsiteX4" fmla="*/ 141424 w 343240"/>
                <a:gd name="connsiteY4" fmla="*/ 3182 h 661729"/>
                <a:gd name="connsiteX5" fmla="*/ 191430 w 343240"/>
                <a:gd name="connsiteY5" fmla="*/ 38901 h 661729"/>
                <a:gd name="connsiteX6" fmla="*/ 208099 w 343240"/>
                <a:gd name="connsiteY6" fmla="*/ 93670 h 661729"/>
                <a:gd name="connsiteX7" fmla="*/ 217624 w 343240"/>
                <a:gd name="connsiteY7" fmla="*/ 115101 h 661729"/>
                <a:gd name="connsiteX8" fmla="*/ 248580 w 343240"/>
                <a:gd name="connsiteY8" fmla="*/ 136532 h 661729"/>
                <a:gd name="connsiteX9" fmla="*/ 296205 w 343240"/>
                <a:gd name="connsiteY9" fmla="*/ 177013 h 661729"/>
                <a:gd name="connsiteX10" fmla="*/ 341448 w 343240"/>
                <a:gd name="connsiteY10" fmla="*/ 303220 h 661729"/>
                <a:gd name="connsiteX11" fmla="*/ 327162 w 343240"/>
                <a:gd name="connsiteY11" fmla="*/ 441332 h 661729"/>
                <a:gd name="connsiteX12" fmla="*/ 262868 w 343240"/>
                <a:gd name="connsiteY12" fmla="*/ 534201 h 661729"/>
                <a:gd name="connsiteX13" fmla="*/ 174761 w 343240"/>
                <a:gd name="connsiteY13" fmla="*/ 567538 h 661729"/>
                <a:gd name="connsiteX14" fmla="*/ 193811 w 343240"/>
                <a:gd name="connsiteY14" fmla="*/ 605638 h 661729"/>
                <a:gd name="connsiteX15" fmla="*/ 196193 w 343240"/>
                <a:gd name="connsiteY15" fmla="*/ 658026 h 661729"/>
                <a:gd name="connsiteX16" fmla="*/ 112849 w 343240"/>
                <a:gd name="connsiteY16" fmla="*/ 653263 h 661729"/>
                <a:gd name="connsiteX17" fmla="*/ 115230 w 343240"/>
                <a:gd name="connsiteY17" fmla="*/ 619926 h 661729"/>
                <a:gd name="connsiteX18" fmla="*/ 148568 w 343240"/>
                <a:gd name="connsiteY18" fmla="*/ 610401 h 661729"/>
                <a:gd name="connsiteX19" fmla="*/ 131899 w 343240"/>
                <a:gd name="connsiteY19" fmla="*/ 558013 h 661729"/>
                <a:gd name="connsiteX20" fmla="*/ 79512 w 343240"/>
                <a:gd name="connsiteY20" fmla="*/ 524677 h 661729"/>
                <a:gd name="connsiteX21" fmla="*/ 39030 w 343240"/>
                <a:gd name="connsiteY21" fmla="*/ 467525 h 661729"/>
                <a:gd name="connsiteX22" fmla="*/ 15218 w 343240"/>
                <a:gd name="connsiteY22" fmla="*/ 407995 h 661729"/>
                <a:gd name="connsiteX23" fmla="*/ 10455 w 343240"/>
                <a:gd name="connsiteY23" fmla="*/ 327032 h 661729"/>
                <a:gd name="connsiteX24" fmla="*/ 36649 w 343240"/>
                <a:gd name="connsiteY24" fmla="*/ 255595 h 66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3240" h="661729">
                  <a:moveTo>
                    <a:pt x="36649" y="255595"/>
                  </a:moveTo>
                  <a:cubicBezTo>
                    <a:pt x="35062" y="229798"/>
                    <a:pt x="4502" y="205192"/>
                    <a:pt x="930" y="172251"/>
                  </a:cubicBezTo>
                  <a:cubicBezTo>
                    <a:pt x="-2642" y="139310"/>
                    <a:pt x="4502" y="85334"/>
                    <a:pt x="15218" y="57950"/>
                  </a:cubicBezTo>
                  <a:cubicBezTo>
                    <a:pt x="25934" y="30566"/>
                    <a:pt x="44190" y="17072"/>
                    <a:pt x="65224" y="7944"/>
                  </a:cubicBezTo>
                  <a:cubicBezTo>
                    <a:pt x="86258" y="-1184"/>
                    <a:pt x="120390" y="-1978"/>
                    <a:pt x="141424" y="3182"/>
                  </a:cubicBezTo>
                  <a:cubicBezTo>
                    <a:pt x="162458" y="8342"/>
                    <a:pt x="180317" y="23820"/>
                    <a:pt x="191430" y="38901"/>
                  </a:cubicBezTo>
                  <a:cubicBezTo>
                    <a:pt x="202543" y="53982"/>
                    <a:pt x="203733" y="80970"/>
                    <a:pt x="208099" y="93670"/>
                  </a:cubicBezTo>
                  <a:cubicBezTo>
                    <a:pt x="212465" y="106370"/>
                    <a:pt x="210877" y="107957"/>
                    <a:pt x="217624" y="115101"/>
                  </a:cubicBezTo>
                  <a:cubicBezTo>
                    <a:pt x="224371" y="122245"/>
                    <a:pt x="235483" y="126213"/>
                    <a:pt x="248580" y="136532"/>
                  </a:cubicBezTo>
                  <a:cubicBezTo>
                    <a:pt x="261677" y="146851"/>
                    <a:pt x="280727" y="149232"/>
                    <a:pt x="296205" y="177013"/>
                  </a:cubicBezTo>
                  <a:cubicBezTo>
                    <a:pt x="311683" y="204794"/>
                    <a:pt x="336289" y="259167"/>
                    <a:pt x="341448" y="303220"/>
                  </a:cubicBezTo>
                  <a:cubicBezTo>
                    <a:pt x="346607" y="347273"/>
                    <a:pt x="340259" y="402835"/>
                    <a:pt x="327162" y="441332"/>
                  </a:cubicBezTo>
                  <a:cubicBezTo>
                    <a:pt x="314065" y="479829"/>
                    <a:pt x="288268" y="513167"/>
                    <a:pt x="262868" y="534201"/>
                  </a:cubicBezTo>
                  <a:cubicBezTo>
                    <a:pt x="237468" y="555235"/>
                    <a:pt x="186270" y="555632"/>
                    <a:pt x="174761" y="567538"/>
                  </a:cubicBezTo>
                  <a:cubicBezTo>
                    <a:pt x="163252" y="579444"/>
                    <a:pt x="190239" y="590557"/>
                    <a:pt x="193811" y="605638"/>
                  </a:cubicBezTo>
                  <a:cubicBezTo>
                    <a:pt x="197383" y="620719"/>
                    <a:pt x="209687" y="650089"/>
                    <a:pt x="196193" y="658026"/>
                  </a:cubicBezTo>
                  <a:cubicBezTo>
                    <a:pt x="182699" y="665963"/>
                    <a:pt x="126343" y="659613"/>
                    <a:pt x="112849" y="653263"/>
                  </a:cubicBezTo>
                  <a:cubicBezTo>
                    <a:pt x="99355" y="646913"/>
                    <a:pt x="109277" y="627070"/>
                    <a:pt x="115230" y="619926"/>
                  </a:cubicBezTo>
                  <a:cubicBezTo>
                    <a:pt x="121183" y="612782"/>
                    <a:pt x="145790" y="620720"/>
                    <a:pt x="148568" y="610401"/>
                  </a:cubicBezTo>
                  <a:cubicBezTo>
                    <a:pt x="151346" y="600082"/>
                    <a:pt x="143408" y="572300"/>
                    <a:pt x="131899" y="558013"/>
                  </a:cubicBezTo>
                  <a:cubicBezTo>
                    <a:pt x="120390" y="543726"/>
                    <a:pt x="94990" y="539758"/>
                    <a:pt x="79512" y="524677"/>
                  </a:cubicBezTo>
                  <a:cubicBezTo>
                    <a:pt x="64034" y="509596"/>
                    <a:pt x="49746" y="486972"/>
                    <a:pt x="39030" y="467525"/>
                  </a:cubicBezTo>
                  <a:cubicBezTo>
                    <a:pt x="28314" y="448078"/>
                    <a:pt x="18790" y="431807"/>
                    <a:pt x="15218" y="407995"/>
                  </a:cubicBezTo>
                  <a:cubicBezTo>
                    <a:pt x="11646" y="384183"/>
                    <a:pt x="9265" y="352829"/>
                    <a:pt x="10455" y="327032"/>
                  </a:cubicBezTo>
                  <a:cubicBezTo>
                    <a:pt x="11645" y="301235"/>
                    <a:pt x="38236" y="281392"/>
                    <a:pt x="36649" y="255595"/>
                  </a:cubicBez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Horizontal Scroll 70"/>
          <p:cNvSpPr/>
          <p:nvPr/>
        </p:nvSpPr>
        <p:spPr>
          <a:xfrm>
            <a:off x="537876" y="2352831"/>
            <a:ext cx="5583840" cy="88669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Hence new </a:t>
            </a:r>
            <a:r>
              <a:rPr lang="en-US" dirty="0" smtClean="0">
                <a:solidFill>
                  <a:srgbClr val="002060"/>
                </a:solidFill>
                <a:effectLst>
                  <a:glow rad="266700">
                    <a:srgbClr val="FFFF00">
                      <a:alpha val="83000"/>
                    </a:srgbClr>
                  </a:glow>
                </a:effectLst>
                <a:latin typeface="Book Antiqua" panose="02040602050305030304" pitchFamily="18" charset="0"/>
              </a:rPr>
              <a:t>species </a:t>
            </a:r>
            <a:r>
              <a:rPr lang="en-US" dirty="0">
                <a:latin typeface="Book Antiqua" panose="02040602050305030304" pitchFamily="18" charset="0"/>
              </a:rPr>
              <a:t>of </a:t>
            </a:r>
            <a:r>
              <a:rPr lang="en-US" dirty="0" smtClean="0">
                <a:latin typeface="Book Antiqua" panose="02040602050305030304" pitchFamily="18" charset="0"/>
              </a:rPr>
              <a:t>beetles </a:t>
            </a:r>
            <a:r>
              <a:rPr lang="en-US" dirty="0">
                <a:latin typeface="Book Antiqua" panose="02040602050305030304" pitchFamily="18" charset="0"/>
              </a:rPr>
              <a:t>are  </a:t>
            </a:r>
            <a:r>
              <a:rPr lang="en-US" dirty="0" smtClean="0">
                <a:latin typeface="Book Antiqua" panose="02040602050305030304" pitchFamily="18" charset="0"/>
              </a:rPr>
              <a:t>generated.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70" grpId="0" animBg="1"/>
      <p:bldP spid="70" grpId="1" animBg="1"/>
      <p:bldP spid="64" grpId="0" animBg="1"/>
      <p:bldP spid="64" grpId="1" animBg="1"/>
      <p:bldP spid="63" grpId="0" animBg="1"/>
      <p:bldP spid="63" grpId="1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8526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514350"/>
            <a:ext cx="5960265" cy="4267198"/>
            <a:chOff x="508550" y="5425493"/>
            <a:chExt cx="5960265" cy="42671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4" r="28856" b="12083"/>
            <a:stretch/>
          </p:blipFill>
          <p:spPr>
            <a:xfrm flipH="1">
              <a:off x="508550" y="6892732"/>
              <a:ext cx="2254459" cy="2799959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466057" y="5425493"/>
              <a:ext cx="4002758" cy="2362200"/>
              <a:chOff x="2960255" y="671979"/>
              <a:chExt cx="4002758" cy="2362200"/>
            </a:xfrm>
          </p:grpSpPr>
          <p:sp>
            <p:nvSpPr>
              <p:cNvPr id="5" name="Cloud Callout 4"/>
              <p:cNvSpPr/>
              <p:nvPr/>
            </p:nvSpPr>
            <p:spPr>
              <a:xfrm>
                <a:off x="2960255" y="671979"/>
                <a:ext cx="4002758" cy="2362200"/>
              </a:xfrm>
              <a:prstGeom prst="cloudCallout">
                <a:avLst>
                  <a:gd name="adj1" fmla="val -56008"/>
                  <a:gd name="adj2" fmla="val 52157"/>
                </a:avLst>
              </a:prstGeom>
              <a:solidFill>
                <a:srgbClr val="E6AF00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01671" y="976779"/>
                <a:ext cx="316367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Now, lets understand the process of formation of species on earth</a:t>
                </a:r>
                <a:endParaRPr lang="en-US" sz="2800" b="1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9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5182" y="819150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What we have seen so far is micro-evolution.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182" y="1197412"/>
            <a:ext cx="802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That means that the </a:t>
            </a:r>
            <a:r>
              <a:rPr lang="en-US" dirty="0" smtClean="0">
                <a:latin typeface="Book Antiqua" panose="02040602050305030304" pitchFamily="18" charset="0"/>
              </a:rPr>
              <a:t>changes are </a:t>
            </a:r>
            <a:r>
              <a:rPr lang="en-US" dirty="0">
                <a:latin typeface="Book Antiqua" panose="02040602050305030304" pitchFamily="18" charset="0"/>
              </a:rPr>
              <a:t>small, even though they are significant.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44" y="1930823"/>
            <a:ext cx="905302" cy="681218"/>
          </a:xfrm>
          <a:prstGeom prst="rect">
            <a:avLst/>
          </a:prstGeom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6" y="1581150"/>
            <a:ext cx="995832" cy="752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667">
            <a:off x="2300125" y="2262260"/>
            <a:ext cx="1111417" cy="896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2" y="2198129"/>
            <a:ext cx="995832" cy="752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92" y="1790459"/>
            <a:ext cx="995832" cy="752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2" y="2022237"/>
            <a:ext cx="995832" cy="7528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5079"/>
            <a:ext cx="995832" cy="7528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2" y="2683859"/>
            <a:ext cx="995832" cy="752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8" y="2089484"/>
            <a:ext cx="995832" cy="7528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34" y="2444935"/>
            <a:ext cx="905302" cy="681218"/>
          </a:xfrm>
          <a:prstGeom prst="rect">
            <a:avLst/>
          </a:prstGeom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66" y="2068520"/>
            <a:ext cx="905302" cy="681218"/>
          </a:xfrm>
          <a:prstGeom prst="rect">
            <a:avLst/>
          </a:prstGeom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34" y="2553131"/>
            <a:ext cx="905302" cy="681218"/>
          </a:xfrm>
          <a:prstGeom prst="rect">
            <a:avLst/>
          </a:prstGeom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65" y="1997755"/>
            <a:ext cx="905302" cy="681218"/>
          </a:xfrm>
          <a:prstGeom prst="rect">
            <a:avLst/>
          </a:prstGeom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03" y="1452820"/>
            <a:ext cx="905302" cy="681218"/>
          </a:xfrm>
          <a:prstGeom prst="rect">
            <a:avLst/>
          </a:prstGeom>
          <a:effec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68" y="2454693"/>
            <a:ext cx="995832" cy="7528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95" y="3008073"/>
            <a:ext cx="905302" cy="681218"/>
          </a:xfrm>
          <a:prstGeom prst="rect">
            <a:avLst/>
          </a:prstGeom>
          <a:effectLst/>
        </p:spPr>
      </p:pic>
      <p:sp>
        <p:nvSpPr>
          <p:cNvPr id="23" name="Cloud Callout 22"/>
          <p:cNvSpPr/>
          <p:nvPr/>
        </p:nvSpPr>
        <p:spPr>
          <a:xfrm>
            <a:off x="3542419" y="781707"/>
            <a:ext cx="4087773" cy="1909690"/>
          </a:xfrm>
          <a:prstGeom prst="cloudCallout">
            <a:avLst>
              <a:gd name="adj1" fmla="val -63481"/>
              <a:gd name="adj2" fmla="val 49075"/>
            </a:avLst>
          </a:prstGeom>
          <a:solidFill>
            <a:srgbClr val="66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The changes were naturally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selected and they simply change the common characteristics of species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5" name="Horizontal Scroll 24"/>
          <p:cNvSpPr/>
          <p:nvPr/>
        </p:nvSpPr>
        <p:spPr>
          <a:xfrm>
            <a:off x="540557" y="3714750"/>
            <a:ext cx="4715142" cy="88669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But this does not properly explain how new species come into existence.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775" y="311329"/>
            <a:ext cx="1650425" cy="369332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Speciation</a:t>
            </a:r>
            <a:endParaRPr lang="en-IN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133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3" grpId="0" animBg="1"/>
      <p:bldP spid="23" grpId="1" animBg="1"/>
      <p:bldP spid="2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004" y="133350"/>
            <a:ext cx="5373796" cy="4810124"/>
            <a:chOff x="265004" y="133350"/>
            <a:chExt cx="5373796" cy="481012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04" y="2495550"/>
              <a:ext cx="2213191" cy="2447924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762000" y="133350"/>
              <a:ext cx="4876800" cy="3586162"/>
              <a:chOff x="1565941" y="-582673"/>
              <a:chExt cx="4876800" cy="4410310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5941" y="-582673"/>
                <a:ext cx="4876800" cy="4410310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375566" y="307589"/>
                <a:ext cx="3733800" cy="1930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Lets see how new species come into existence</a:t>
                </a:r>
                <a:endParaRPr lang="en-US" sz="3200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9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3886200" y="511384"/>
            <a:ext cx="3391781" cy="1909690"/>
          </a:xfrm>
          <a:prstGeom prst="cloud">
            <a:avLst/>
          </a:prstGeom>
          <a:solidFill>
            <a:srgbClr val="66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the bushes the beetles feed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on,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spread widely over a mountain range.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776" y="311329"/>
            <a:ext cx="1559810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Speciation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77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776" y="311329"/>
            <a:ext cx="1559810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Speciation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66" y="4151322"/>
            <a:ext cx="618334" cy="467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5" y="4385046"/>
            <a:ext cx="618334" cy="467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183571"/>
            <a:ext cx="618334" cy="467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" y="3638767"/>
            <a:ext cx="618334" cy="467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40" y="3515463"/>
            <a:ext cx="618334" cy="467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71525"/>
            <a:ext cx="618334" cy="467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26" y="2164314"/>
            <a:ext cx="618334" cy="467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99" y="2449429"/>
            <a:ext cx="618334" cy="467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4736" y="2916878"/>
            <a:ext cx="618334" cy="467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7086" y="3226750"/>
            <a:ext cx="618334" cy="4674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0019" y="3294923"/>
            <a:ext cx="618334" cy="4674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4645" y="3939098"/>
            <a:ext cx="618334" cy="4674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3903" y="4439981"/>
            <a:ext cx="618334" cy="4674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1653" y="4441348"/>
            <a:ext cx="618334" cy="4674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43" y="3426543"/>
            <a:ext cx="618334" cy="4674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8353" y="2882677"/>
            <a:ext cx="618334" cy="4674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79" y="2759301"/>
            <a:ext cx="618334" cy="4674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05" y="1952090"/>
            <a:ext cx="618334" cy="4674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55" y="1072893"/>
            <a:ext cx="618334" cy="4674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4565" y="2398038"/>
            <a:ext cx="618334" cy="4674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49" y="3294924"/>
            <a:ext cx="618334" cy="4674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04" y="2038480"/>
            <a:ext cx="618334" cy="4674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30" y="2682655"/>
            <a:ext cx="618334" cy="4674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9" y="2916379"/>
            <a:ext cx="618334" cy="4674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52" y="747037"/>
            <a:ext cx="618334" cy="4674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8" y="2170100"/>
            <a:ext cx="618334" cy="4674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38" y="1626234"/>
            <a:ext cx="618334" cy="467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4" y="1502858"/>
            <a:ext cx="618334" cy="4674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90" y="695647"/>
            <a:ext cx="618334" cy="4674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63" y="980762"/>
            <a:ext cx="618334" cy="4674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0" y="554054"/>
            <a:ext cx="618334" cy="4674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34" y="2038481"/>
            <a:ext cx="618334" cy="4674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4" y="1896887"/>
            <a:ext cx="618334" cy="4674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20" y="2541062"/>
            <a:ext cx="618334" cy="4674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474" y="1127540"/>
            <a:ext cx="618334" cy="4674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88" y="2448930"/>
            <a:ext cx="618334" cy="4674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23518" y="2028507"/>
            <a:ext cx="618334" cy="4674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28" y="1484641"/>
            <a:ext cx="618334" cy="4674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3580" y="1594989"/>
            <a:ext cx="618334" cy="4674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2680" y="554054"/>
            <a:ext cx="618334" cy="4674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9453" y="839169"/>
            <a:ext cx="618334" cy="4674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90" y="1306618"/>
            <a:ext cx="618334" cy="4674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24" y="1896888"/>
            <a:ext cx="618334" cy="4674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5361" y="3562083"/>
            <a:ext cx="618334" cy="4674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4" y="3776903"/>
            <a:ext cx="618334" cy="4674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9445" y="4439982"/>
            <a:ext cx="618334" cy="467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8030" y="4238507"/>
            <a:ext cx="618334" cy="467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79494" y="3693703"/>
            <a:ext cx="618334" cy="467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04" y="3149837"/>
            <a:ext cx="618334" cy="4674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35879" y="2627452"/>
            <a:ext cx="618334" cy="46744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62" y="2028507"/>
            <a:ext cx="618334" cy="46744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9598" y="1306618"/>
            <a:ext cx="618334" cy="4674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25266" y="2971814"/>
            <a:ext cx="618334" cy="4674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3600" y="3562084"/>
            <a:ext cx="618334" cy="467449"/>
          </a:xfrm>
          <a:prstGeom prst="rect">
            <a:avLst/>
          </a:prstGeom>
        </p:spPr>
      </p:pic>
      <p:sp>
        <p:nvSpPr>
          <p:cNvPr id="62" name="Cloud 61"/>
          <p:cNvSpPr/>
          <p:nvPr/>
        </p:nvSpPr>
        <p:spPr>
          <a:xfrm>
            <a:off x="3607863" y="336652"/>
            <a:ext cx="3561427" cy="1578256"/>
          </a:xfrm>
          <a:prstGeom prst="cloud">
            <a:avLst/>
          </a:prstGeom>
          <a:solidFill>
            <a:srgbClr val="66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beetle population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becomes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very large</a:t>
            </a:r>
          </a:p>
        </p:txBody>
      </p:sp>
      <p:sp>
        <p:nvSpPr>
          <p:cNvPr id="63" name="Cloud 62"/>
          <p:cNvSpPr/>
          <p:nvPr/>
        </p:nvSpPr>
        <p:spPr>
          <a:xfrm>
            <a:off x="5162436" y="918416"/>
            <a:ext cx="3561427" cy="1992983"/>
          </a:xfrm>
          <a:prstGeom prst="cloud">
            <a:avLst/>
          </a:prstGeom>
          <a:solidFill>
            <a:srgbClr val="66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But individual beetles feed mostly on a few nearby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bushes throughout their lifetime. </a:t>
            </a:r>
          </a:p>
        </p:txBody>
      </p:sp>
    </p:spTree>
    <p:extLst>
      <p:ext uri="{BB962C8B-B14F-4D97-AF65-F5344CB8AC3E}">
        <p14:creationId xmlns:p14="http://schemas.microsoft.com/office/powerpoint/2010/main" val="22044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776" y="311329"/>
            <a:ext cx="1559810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Speciation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40" y="3856901"/>
            <a:ext cx="618334" cy="467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66" y="4308209"/>
            <a:ext cx="618334" cy="467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5" y="4308209"/>
            <a:ext cx="618334" cy="467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7" y="4324350"/>
            <a:ext cx="618334" cy="467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" y="3856901"/>
            <a:ext cx="618334" cy="467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7" y="3538175"/>
            <a:ext cx="618334" cy="467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32" y="3094635"/>
            <a:ext cx="618334" cy="467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79" y="1311667"/>
            <a:ext cx="618334" cy="467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41" y="1859958"/>
            <a:ext cx="618334" cy="467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9" y="4017216"/>
            <a:ext cx="618334" cy="467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05" y="3438974"/>
            <a:ext cx="618334" cy="4674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59" y="3693702"/>
            <a:ext cx="618334" cy="4674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52" y="3355442"/>
            <a:ext cx="618334" cy="4674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56" y="4438796"/>
            <a:ext cx="618334" cy="4674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43" y="3856901"/>
            <a:ext cx="618334" cy="4674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19" y="2130612"/>
            <a:ext cx="618334" cy="4674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9" y="1946519"/>
            <a:ext cx="618334" cy="4674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23" y="2184104"/>
            <a:ext cx="618334" cy="4674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22" y="3650581"/>
            <a:ext cx="618334" cy="4674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5" y="1664020"/>
            <a:ext cx="618334" cy="4674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8" y="1915674"/>
            <a:ext cx="618334" cy="4674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97" y="1156612"/>
            <a:ext cx="618334" cy="4674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64" y="3041038"/>
            <a:ext cx="618334" cy="4674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6" y="1448211"/>
            <a:ext cx="618334" cy="4674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38" y="1626234"/>
            <a:ext cx="618334" cy="467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1" y="1244423"/>
            <a:ext cx="618334" cy="4674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71" y="802749"/>
            <a:ext cx="618334" cy="4674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63" y="980762"/>
            <a:ext cx="618334" cy="4674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8" y="915283"/>
            <a:ext cx="618334" cy="4674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72" y="1639842"/>
            <a:ext cx="618334" cy="4674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4" y="1896887"/>
            <a:ext cx="618334" cy="4674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48" y="1630913"/>
            <a:ext cx="618334" cy="4674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82" y="1798643"/>
            <a:ext cx="618334" cy="4674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52" y="1306618"/>
            <a:ext cx="618334" cy="4674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76" y="1557449"/>
            <a:ext cx="618334" cy="4674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28" y="1484641"/>
            <a:ext cx="618334" cy="4674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54" y="1361265"/>
            <a:ext cx="618334" cy="4674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58" y="802749"/>
            <a:ext cx="618334" cy="4674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31" y="1087864"/>
            <a:ext cx="618334" cy="4674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90" y="1306618"/>
            <a:ext cx="618334" cy="4674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24" y="1668288"/>
            <a:ext cx="618334" cy="4674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6" y="3762373"/>
            <a:ext cx="618334" cy="4674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82" y="4308208"/>
            <a:ext cx="618334" cy="4674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6" y="4119982"/>
            <a:ext cx="618334" cy="467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49" y="4064987"/>
            <a:ext cx="618334" cy="467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6" y="3999226"/>
            <a:ext cx="618334" cy="467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02" y="4418757"/>
            <a:ext cx="618334" cy="4674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15" y="3304450"/>
            <a:ext cx="618334" cy="46744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84" y="1309101"/>
            <a:ext cx="618334" cy="46744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36" y="2028506"/>
            <a:ext cx="618334" cy="4674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71" y="3427718"/>
            <a:ext cx="618334" cy="4674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70" y="3831260"/>
            <a:ext cx="618334" cy="467449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2378442" y="264423"/>
            <a:ext cx="4328830" cy="894031"/>
          </a:xfrm>
          <a:prstGeom prst="roundRect">
            <a:avLst/>
          </a:prstGeom>
          <a:solidFill>
            <a:srgbClr val="66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They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do not travel far. So, in this huge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population of beetles, there will be </a:t>
            </a:r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sub-populations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in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neighbourhoods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66" name="Cloud Callout 65"/>
          <p:cNvSpPr/>
          <p:nvPr/>
        </p:nvSpPr>
        <p:spPr>
          <a:xfrm>
            <a:off x="2681793" y="756217"/>
            <a:ext cx="4353292" cy="2318886"/>
          </a:xfrm>
          <a:prstGeom prst="cloudCallout">
            <a:avLst>
              <a:gd name="adj1" fmla="val -57626"/>
              <a:gd name="adj2" fmla="val 57487"/>
            </a:avLst>
          </a:prstGeom>
          <a:solidFill>
            <a:srgbClr val="66FFFF"/>
          </a:solidFill>
          <a:ln w="127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Male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and female beetles have to meet for reproduction to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happen, most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reproduction will be within these sub-populations.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2446" y="1214486"/>
            <a:ext cx="2521612" cy="1583831"/>
            <a:chOff x="3494589" y="3326115"/>
            <a:chExt cx="2521612" cy="1583831"/>
          </a:xfrm>
        </p:grpSpPr>
        <p:sp>
          <p:nvSpPr>
            <p:cNvPr id="68" name="Cloud Callout 67"/>
            <p:cNvSpPr/>
            <p:nvPr/>
          </p:nvSpPr>
          <p:spPr>
            <a:xfrm>
              <a:off x="3494589" y="3326115"/>
              <a:ext cx="2521612" cy="1583831"/>
            </a:xfrm>
            <a:prstGeom prst="cloudCallout">
              <a:avLst>
                <a:gd name="adj1" fmla="val 50495"/>
                <a:gd name="adj2" fmla="val 5535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neighborhoods.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67" name="Picture 3" descr="C:\Users\RAJAT\Desktop\cbse heredity and evolution\ladybluv.gif"/>
            <p:cNvPicPr>
              <a:picLocks noChangeAspect="1" noChangeArrowheads="1" noCrop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707" y="3485385"/>
              <a:ext cx="993598" cy="11591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579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776" y="311329"/>
            <a:ext cx="1559810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Speciation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40" y="3856901"/>
            <a:ext cx="618334" cy="467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66" y="4308209"/>
            <a:ext cx="618334" cy="467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5" y="4308209"/>
            <a:ext cx="618334" cy="467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7" y="4324350"/>
            <a:ext cx="618334" cy="467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" y="3856901"/>
            <a:ext cx="618334" cy="467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7" y="3538175"/>
            <a:ext cx="618334" cy="467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32" y="3094635"/>
            <a:ext cx="618334" cy="467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79" y="1311667"/>
            <a:ext cx="618334" cy="467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41" y="1859958"/>
            <a:ext cx="618334" cy="467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9" y="4017216"/>
            <a:ext cx="618334" cy="467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05" y="3438974"/>
            <a:ext cx="618334" cy="4674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59" y="3693702"/>
            <a:ext cx="618334" cy="4674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52" y="3355442"/>
            <a:ext cx="618334" cy="4674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56" y="4438796"/>
            <a:ext cx="618334" cy="4674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43" y="3856901"/>
            <a:ext cx="618334" cy="4674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19" y="2130612"/>
            <a:ext cx="618334" cy="4674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9" y="1946519"/>
            <a:ext cx="618334" cy="4674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23" y="2184104"/>
            <a:ext cx="618334" cy="4674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22" y="3650581"/>
            <a:ext cx="618334" cy="4674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5" y="1664020"/>
            <a:ext cx="618334" cy="4674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8" y="1915674"/>
            <a:ext cx="618334" cy="4674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97" y="1156612"/>
            <a:ext cx="618334" cy="4674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64" y="3041038"/>
            <a:ext cx="618334" cy="4674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6" y="1448211"/>
            <a:ext cx="618334" cy="4674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38" y="1626234"/>
            <a:ext cx="618334" cy="467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1" y="1244423"/>
            <a:ext cx="618334" cy="4674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71" y="802749"/>
            <a:ext cx="618334" cy="4674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63" y="980762"/>
            <a:ext cx="618334" cy="4674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8" y="915283"/>
            <a:ext cx="618334" cy="4674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72" y="1639842"/>
            <a:ext cx="618334" cy="4674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4" y="1896887"/>
            <a:ext cx="618334" cy="4674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48" y="1630913"/>
            <a:ext cx="618334" cy="4674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82" y="1798643"/>
            <a:ext cx="618334" cy="4674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52" y="1306618"/>
            <a:ext cx="618334" cy="4674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76" y="1557449"/>
            <a:ext cx="618334" cy="4674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28" y="1484641"/>
            <a:ext cx="618334" cy="46744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54" y="1361265"/>
            <a:ext cx="618334" cy="4674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58" y="802749"/>
            <a:ext cx="618334" cy="4674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31" y="1087864"/>
            <a:ext cx="618334" cy="4674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90" y="1306618"/>
            <a:ext cx="618334" cy="4674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24" y="1668288"/>
            <a:ext cx="618334" cy="4674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6" y="3762373"/>
            <a:ext cx="618334" cy="4674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82" y="4308208"/>
            <a:ext cx="618334" cy="4674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6" y="4119982"/>
            <a:ext cx="618334" cy="467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49" y="4064987"/>
            <a:ext cx="618334" cy="467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6" y="3999226"/>
            <a:ext cx="618334" cy="467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02" y="4418757"/>
            <a:ext cx="618334" cy="4674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15" y="3304450"/>
            <a:ext cx="618334" cy="46744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84" y="1309101"/>
            <a:ext cx="618334" cy="46744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36" y="2028506"/>
            <a:ext cx="618334" cy="4674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71" y="3427718"/>
            <a:ext cx="618334" cy="4674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70" y="3831260"/>
            <a:ext cx="618334" cy="46744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80" y="3544917"/>
            <a:ext cx="618334" cy="46744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9" name="Cloud Callout 68"/>
          <p:cNvSpPr/>
          <p:nvPr/>
        </p:nvSpPr>
        <p:spPr>
          <a:xfrm>
            <a:off x="235133" y="700515"/>
            <a:ext cx="4353292" cy="2318886"/>
          </a:xfrm>
          <a:prstGeom prst="cloudCallout">
            <a:avLst>
              <a:gd name="adj1" fmla="val 68886"/>
              <a:gd name="adj2" fmla="val 2643"/>
            </a:avLst>
          </a:prstGeom>
          <a:solidFill>
            <a:srgbClr val="66FFFF"/>
          </a:solidFill>
          <a:ln w="127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But occasional beetle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is picked up by a crow from one site and dropped in the other site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without being eaten.</a:t>
            </a:r>
          </a:p>
        </p:txBody>
      </p:sp>
      <p:sp>
        <p:nvSpPr>
          <p:cNvPr id="70" name="Cloud Callout 69"/>
          <p:cNvSpPr/>
          <p:nvPr/>
        </p:nvSpPr>
        <p:spPr>
          <a:xfrm>
            <a:off x="3937555" y="1776217"/>
            <a:ext cx="3270693" cy="1742214"/>
          </a:xfrm>
          <a:prstGeom prst="cloudCallout">
            <a:avLst>
              <a:gd name="adj1" fmla="val 54747"/>
              <a:gd name="adj2" fmla="val 55128"/>
            </a:avLst>
          </a:prstGeom>
          <a:solidFill>
            <a:srgbClr val="66FFFF"/>
          </a:solidFill>
          <a:ln w="127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migrant beetle will reproduce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with the local population.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908" y="2275836"/>
            <a:ext cx="1974710" cy="1997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0556" y="215560"/>
            <a:ext cx="1974710" cy="1997852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3560223" y="215561"/>
            <a:ext cx="2521612" cy="1644398"/>
            <a:chOff x="3560223" y="215561"/>
            <a:chExt cx="2521612" cy="1644398"/>
          </a:xfrm>
        </p:grpSpPr>
        <p:grpSp>
          <p:nvGrpSpPr>
            <p:cNvPr id="71" name="Group 70"/>
            <p:cNvGrpSpPr/>
            <p:nvPr/>
          </p:nvGrpSpPr>
          <p:grpSpPr>
            <a:xfrm>
              <a:off x="3560223" y="215561"/>
              <a:ext cx="2521612" cy="1644398"/>
              <a:chOff x="3494589" y="3265549"/>
              <a:chExt cx="2521612" cy="1644398"/>
            </a:xfrm>
          </p:grpSpPr>
          <p:sp>
            <p:nvSpPr>
              <p:cNvPr id="72" name="Cloud Callout 71"/>
              <p:cNvSpPr/>
              <p:nvPr/>
            </p:nvSpPr>
            <p:spPr>
              <a:xfrm>
                <a:off x="3494589" y="3265549"/>
                <a:ext cx="2521612" cy="1644398"/>
              </a:xfrm>
              <a:prstGeom prst="cloudCallout">
                <a:avLst>
                  <a:gd name="adj1" fmla="val 50495"/>
                  <a:gd name="adj2" fmla="val 5535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neighborhoods.</a:t>
                </a:r>
                <a:endParaRPr lang="en-US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pic>
            <p:nvPicPr>
              <p:cNvPr id="73" name="Picture 3"/>
              <p:cNvPicPr>
                <a:picLocks noChangeAspect="1" noChangeArrowheads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94918" y="3485385"/>
                <a:ext cx="987175" cy="1159198"/>
              </a:xfrm>
              <a:prstGeom prst="rect">
                <a:avLst/>
              </a:prstGeom>
              <a:noFill/>
            </p:spPr>
          </p:pic>
        </p:grpSp>
        <p:sp>
          <p:nvSpPr>
            <p:cNvPr id="74" name="Freeform 73"/>
            <p:cNvSpPr/>
            <p:nvPr/>
          </p:nvSpPr>
          <p:spPr>
            <a:xfrm>
              <a:off x="4761571" y="835018"/>
              <a:ext cx="343240" cy="661729"/>
            </a:xfrm>
            <a:custGeom>
              <a:avLst/>
              <a:gdLst>
                <a:gd name="connsiteX0" fmla="*/ 42248 w 361885"/>
                <a:gd name="connsiteY0" fmla="*/ 255932 h 662066"/>
                <a:gd name="connsiteX1" fmla="*/ 1767 w 361885"/>
                <a:gd name="connsiteY1" fmla="*/ 186875 h 662066"/>
                <a:gd name="connsiteX2" fmla="*/ 13673 w 361885"/>
                <a:gd name="connsiteY2" fmla="*/ 44000 h 662066"/>
                <a:gd name="connsiteX3" fmla="*/ 70823 w 361885"/>
                <a:gd name="connsiteY3" fmla="*/ 5900 h 662066"/>
                <a:gd name="connsiteX4" fmla="*/ 147023 w 361885"/>
                <a:gd name="connsiteY4" fmla="*/ 3519 h 662066"/>
                <a:gd name="connsiteX5" fmla="*/ 197029 w 361885"/>
                <a:gd name="connsiteY5" fmla="*/ 39238 h 662066"/>
                <a:gd name="connsiteX6" fmla="*/ 213698 w 361885"/>
                <a:gd name="connsiteY6" fmla="*/ 94007 h 662066"/>
                <a:gd name="connsiteX7" fmla="*/ 223223 w 361885"/>
                <a:gd name="connsiteY7" fmla="*/ 115438 h 662066"/>
                <a:gd name="connsiteX8" fmla="*/ 254179 w 361885"/>
                <a:gd name="connsiteY8" fmla="*/ 136869 h 662066"/>
                <a:gd name="connsiteX9" fmla="*/ 301804 w 361885"/>
                <a:gd name="connsiteY9" fmla="*/ 177350 h 662066"/>
                <a:gd name="connsiteX10" fmla="*/ 358954 w 361885"/>
                <a:gd name="connsiteY10" fmla="*/ 305938 h 662066"/>
                <a:gd name="connsiteX11" fmla="*/ 344667 w 361885"/>
                <a:gd name="connsiteY11" fmla="*/ 441669 h 662066"/>
                <a:gd name="connsiteX12" fmla="*/ 268467 w 361885"/>
                <a:gd name="connsiteY12" fmla="*/ 551207 h 662066"/>
                <a:gd name="connsiteX13" fmla="*/ 180360 w 361885"/>
                <a:gd name="connsiteY13" fmla="*/ 567875 h 662066"/>
                <a:gd name="connsiteX14" fmla="*/ 199410 w 361885"/>
                <a:gd name="connsiteY14" fmla="*/ 605975 h 662066"/>
                <a:gd name="connsiteX15" fmla="*/ 201792 w 361885"/>
                <a:gd name="connsiteY15" fmla="*/ 658363 h 662066"/>
                <a:gd name="connsiteX16" fmla="*/ 118448 w 361885"/>
                <a:gd name="connsiteY16" fmla="*/ 653600 h 662066"/>
                <a:gd name="connsiteX17" fmla="*/ 120829 w 361885"/>
                <a:gd name="connsiteY17" fmla="*/ 620263 h 662066"/>
                <a:gd name="connsiteX18" fmla="*/ 154167 w 361885"/>
                <a:gd name="connsiteY18" fmla="*/ 610738 h 662066"/>
                <a:gd name="connsiteX19" fmla="*/ 137498 w 361885"/>
                <a:gd name="connsiteY19" fmla="*/ 558350 h 662066"/>
                <a:gd name="connsiteX20" fmla="*/ 82729 w 361885"/>
                <a:gd name="connsiteY20" fmla="*/ 532157 h 662066"/>
                <a:gd name="connsiteX21" fmla="*/ 37485 w 361885"/>
                <a:gd name="connsiteY21" fmla="*/ 470244 h 662066"/>
                <a:gd name="connsiteX22" fmla="*/ 20817 w 361885"/>
                <a:gd name="connsiteY22" fmla="*/ 408332 h 662066"/>
                <a:gd name="connsiteX23" fmla="*/ 16054 w 361885"/>
                <a:gd name="connsiteY23" fmla="*/ 327369 h 662066"/>
                <a:gd name="connsiteX24" fmla="*/ 42248 w 361885"/>
                <a:gd name="connsiteY24" fmla="*/ 255932 h 662066"/>
                <a:gd name="connsiteX0" fmla="*/ 41161 w 360798"/>
                <a:gd name="connsiteY0" fmla="*/ 256738 h 662872"/>
                <a:gd name="connsiteX1" fmla="*/ 680 w 360798"/>
                <a:gd name="connsiteY1" fmla="*/ 187681 h 662872"/>
                <a:gd name="connsiteX2" fmla="*/ 19730 w 360798"/>
                <a:gd name="connsiteY2" fmla="*/ 59093 h 662872"/>
                <a:gd name="connsiteX3" fmla="*/ 69736 w 360798"/>
                <a:gd name="connsiteY3" fmla="*/ 6706 h 662872"/>
                <a:gd name="connsiteX4" fmla="*/ 145936 w 360798"/>
                <a:gd name="connsiteY4" fmla="*/ 4325 h 662872"/>
                <a:gd name="connsiteX5" fmla="*/ 195942 w 360798"/>
                <a:gd name="connsiteY5" fmla="*/ 40044 h 662872"/>
                <a:gd name="connsiteX6" fmla="*/ 212611 w 360798"/>
                <a:gd name="connsiteY6" fmla="*/ 94813 h 662872"/>
                <a:gd name="connsiteX7" fmla="*/ 222136 w 360798"/>
                <a:gd name="connsiteY7" fmla="*/ 116244 h 662872"/>
                <a:gd name="connsiteX8" fmla="*/ 253092 w 360798"/>
                <a:gd name="connsiteY8" fmla="*/ 137675 h 662872"/>
                <a:gd name="connsiteX9" fmla="*/ 300717 w 360798"/>
                <a:gd name="connsiteY9" fmla="*/ 178156 h 662872"/>
                <a:gd name="connsiteX10" fmla="*/ 357867 w 360798"/>
                <a:gd name="connsiteY10" fmla="*/ 306744 h 662872"/>
                <a:gd name="connsiteX11" fmla="*/ 343580 w 360798"/>
                <a:gd name="connsiteY11" fmla="*/ 442475 h 662872"/>
                <a:gd name="connsiteX12" fmla="*/ 267380 w 360798"/>
                <a:gd name="connsiteY12" fmla="*/ 552013 h 662872"/>
                <a:gd name="connsiteX13" fmla="*/ 179273 w 360798"/>
                <a:gd name="connsiteY13" fmla="*/ 568681 h 662872"/>
                <a:gd name="connsiteX14" fmla="*/ 198323 w 360798"/>
                <a:gd name="connsiteY14" fmla="*/ 606781 h 662872"/>
                <a:gd name="connsiteX15" fmla="*/ 200705 w 360798"/>
                <a:gd name="connsiteY15" fmla="*/ 659169 h 662872"/>
                <a:gd name="connsiteX16" fmla="*/ 117361 w 360798"/>
                <a:gd name="connsiteY16" fmla="*/ 654406 h 662872"/>
                <a:gd name="connsiteX17" fmla="*/ 119742 w 360798"/>
                <a:gd name="connsiteY17" fmla="*/ 621069 h 662872"/>
                <a:gd name="connsiteX18" fmla="*/ 153080 w 360798"/>
                <a:gd name="connsiteY18" fmla="*/ 611544 h 662872"/>
                <a:gd name="connsiteX19" fmla="*/ 136411 w 360798"/>
                <a:gd name="connsiteY19" fmla="*/ 559156 h 662872"/>
                <a:gd name="connsiteX20" fmla="*/ 81642 w 360798"/>
                <a:gd name="connsiteY20" fmla="*/ 532963 h 662872"/>
                <a:gd name="connsiteX21" fmla="*/ 36398 w 360798"/>
                <a:gd name="connsiteY21" fmla="*/ 471050 h 662872"/>
                <a:gd name="connsiteX22" fmla="*/ 19730 w 360798"/>
                <a:gd name="connsiteY22" fmla="*/ 409138 h 662872"/>
                <a:gd name="connsiteX23" fmla="*/ 14967 w 360798"/>
                <a:gd name="connsiteY23" fmla="*/ 328175 h 662872"/>
                <a:gd name="connsiteX24" fmla="*/ 41161 w 360798"/>
                <a:gd name="connsiteY24" fmla="*/ 256738 h 662872"/>
                <a:gd name="connsiteX0" fmla="*/ 41161 w 360798"/>
                <a:gd name="connsiteY0" fmla="*/ 256738 h 662872"/>
                <a:gd name="connsiteX1" fmla="*/ 680 w 360798"/>
                <a:gd name="connsiteY1" fmla="*/ 187681 h 662872"/>
                <a:gd name="connsiteX2" fmla="*/ 19730 w 360798"/>
                <a:gd name="connsiteY2" fmla="*/ 59093 h 662872"/>
                <a:gd name="connsiteX3" fmla="*/ 69736 w 360798"/>
                <a:gd name="connsiteY3" fmla="*/ 6706 h 662872"/>
                <a:gd name="connsiteX4" fmla="*/ 145936 w 360798"/>
                <a:gd name="connsiteY4" fmla="*/ 4325 h 662872"/>
                <a:gd name="connsiteX5" fmla="*/ 195942 w 360798"/>
                <a:gd name="connsiteY5" fmla="*/ 40044 h 662872"/>
                <a:gd name="connsiteX6" fmla="*/ 212611 w 360798"/>
                <a:gd name="connsiteY6" fmla="*/ 94813 h 662872"/>
                <a:gd name="connsiteX7" fmla="*/ 222136 w 360798"/>
                <a:gd name="connsiteY7" fmla="*/ 116244 h 662872"/>
                <a:gd name="connsiteX8" fmla="*/ 253092 w 360798"/>
                <a:gd name="connsiteY8" fmla="*/ 137675 h 662872"/>
                <a:gd name="connsiteX9" fmla="*/ 300717 w 360798"/>
                <a:gd name="connsiteY9" fmla="*/ 178156 h 662872"/>
                <a:gd name="connsiteX10" fmla="*/ 357867 w 360798"/>
                <a:gd name="connsiteY10" fmla="*/ 306744 h 662872"/>
                <a:gd name="connsiteX11" fmla="*/ 343580 w 360798"/>
                <a:gd name="connsiteY11" fmla="*/ 442475 h 662872"/>
                <a:gd name="connsiteX12" fmla="*/ 267380 w 360798"/>
                <a:gd name="connsiteY12" fmla="*/ 535344 h 662872"/>
                <a:gd name="connsiteX13" fmla="*/ 179273 w 360798"/>
                <a:gd name="connsiteY13" fmla="*/ 568681 h 662872"/>
                <a:gd name="connsiteX14" fmla="*/ 198323 w 360798"/>
                <a:gd name="connsiteY14" fmla="*/ 606781 h 662872"/>
                <a:gd name="connsiteX15" fmla="*/ 200705 w 360798"/>
                <a:gd name="connsiteY15" fmla="*/ 659169 h 662872"/>
                <a:gd name="connsiteX16" fmla="*/ 117361 w 360798"/>
                <a:gd name="connsiteY16" fmla="*/ 654406 h 662872"/>
                <a:gd name="connsiteX17" fmla="*/ 119742 w 360798"/>
                <a:gd name="connsiteY17" fmla="*/ 621069 h 662872"/>
                <a:gd name="connsiteX18" fmla="*/ 153080 w 360798"/>
                <a:gd name="connsiteY18" fmla="*/ 611544 h 662872"/>
                <a:gd name="connsiteX19" fmla="*/ 136411 w 360798"/>
                <a:gd name="connsiteY19" fmla="*/ 559156 h 662872"/>
                <a:gd name="connsiteX20" fmla="*/ 81642 w 360798"/>
                <a:gd name="connsiteY20" fmla="*/ 532963 h 662872"/>
                <a:gd name="connsiteX21" fmla="*/ 36398 w 360798"/>
                <a:gd name="connsiteY21" fmla="*/ 471050 h 662872"/>
                <a:gd name="connsiteX22" fmla="*/ 19730 w 360798"/>
                <a:gd name="connsiteY22" fmla="*/ 409138 h 662872"/>
                <a:gd name="connsiteX23" fmla="*/ 14967 w 360798"/>
                <a:gd name="connsiteY23" fmla="*/ 328175 h 662872"/>
                <a:gd name="connsiteX24" fmla="*/ 41161 w 360798"/>
                <a:gd name="connsiteY24" fmla="*/ 256738 h 662872"/>
                <a:gd name="connsiteX0" fmla="*/ 41161 w 360798"/>
                <a:gd name="connsiteY0" fmla="*/ 255595 h 661729"/>
                <a:gd name="connsiteX1" fmla="*/ 680 w 360798"/>
                <a:gd name="connsiteY1" fmla="*/ 186538 h 661729"/>
                <a:gd name="connsiteX2" fmla="*/ 19730 w 360798"/>
                <a:gd name="connsiteY2" fmla="*/ 57950 h 661729"/>
                <a:gd name="connsiteX3" fmla="*/ 69736 w 360798"/>
                <a:gd name="connsiteY3" fmla="*/ 7944 h 661729"/>
                <a:gd name="connsiteX4" fmla="*/ 145936 w 360798"/>
                <a:gd name="connsiteY4" fmla="*/ 3182 h 661729"/>
                <a:gd name="connsiteX5" fmla="*/ 195942 w 360798"/>
                <a:gd name="connsiteY5" fmla="*/ 38901 h 661729"/>
                <a:gd name="connsiteX6" fmla="*/ 212611 w 360798"/>
                <a:gd name="connsiteY6" fmla="*/ 93670 h 661729"/>
                <a:gd name="connsiteX7" fmla="*/ 222136 w 360798"/>
                <a:gd name="connsiteY7" fmla="*/ 115101 h 661729"/>
                <a:gd name="connsiteX8" fmla="*/ 253092 w 360798"/>
                <a:gd name="connsiteY8" fmla="*/ 136532 h 661729"/>
                <a:gd name="connsiteX9" fmla="*/ 300717 w 360798"/>
                <a:gd name="connsiteY9" fmla="*/ 177013 h 661729"/>
                <a:gd name="connsiteX10" fmla="*/ 357867 w 360798"/>
                <a:gd name="connsiteY10" fmla="*/ 305601 h 661729"/>
                <a:gd name="connsiteX11" fmla="*/ 343580 w 360798"/>
                <a:gd name="connsiteY11" fmla="*/ 441332 h 661729"/>
                <a:gd name="connsiteX12" fmla="*/ 267380 w 360798"/>
                <a:gd name="connsiteY12" fmla="*/ 534201 h 661729"/>
                <a:gd name="connsiteX13" fmla="*/ 179273 w 360798"/>
                <a:gd name="connsiteY13" fmla="*/ 567538 h 661729"/>
                <a:gd name="connsiteX14" fmla="*/ 198323 w 360798"/>
                <a:gd name="connsiteY14" fmla="*/ 605638 h 661729"/>
                <a:gd name="connsiteX15" fmla="*/ 200705 w 360798"/>
                <a:gd name="connsiteY15" fmla="*/ 658026 h 661729"/>
                <a:gd name="connsiteX16" fmla="*/ 117361 w 360798"/>
                <a:gd name="connsiteY16" fmla="*/ 653263 h 661729"/>
                <a:gd name="connsiteX17" fmla="*/ 119742 w 360798"/>
                <a:gd name="connsiteY17" fmla="*/ 619926 h 661729"/>
                <a:gd name="connsiteX18" fmla="*/ 153080 w 360798"/>
                <a:gd name="connsiteY18" fmla="*/ 610401 h 661729"/>
                <a:gd name="connsiteX19" fmla="*/ 136411 w 360798"/>
                <a:gd name="connsiteY19" fmla="*/ 558013 h 661729"/>
                <a:gd name="connsiteX20" fmla="*/ 81642 w 360798"/>
                <a:gd name="connsiteY20" fmla="*/ 531820 h 661729"/>
                <a:gd name="connsiteX21" fmla="*/ 36398 w 360798"/>
                <a:gd name="connsiteY21" fmla="*/ 469907 h 661729"/>
                <a:gd name="connsiteX22" fmla="*/ 19730 w 360798"/>
                <a:gd name="connsiteY22" fmla="*/ 407995 h 661729"/>
                <a:gd name="connsiteX23" fmla="*/ 14967 w 360798"/>
                <a:gd name="connsiteY23" fmla="*/ 327032 h 661729"/>
                <a:gd name="connsiteX24" fmla="*/ 41161 w 360798"/>
                <a:gd name="connsiteY24" fmla="*/ 255595 h 661729"/>
                <a:gd name="connsiteX0" fmla="*/ 36649 w 356286"/>
                <a:gd name="connsiteY0" fmla="*/ 255595 h 661729"/>
                <a:gd name="connsiteX1" fmla="*/ 930 w 356286"/>
                <a:gd name="connsiteY1" fmla="*/ 172251 h 661729"/>
                <a:gd name="connsiteX2" fmla="*/ 15218 w 356286"/>
                <a:gd name="connsiteY2" fmla="*/ 57950 h 661729"/>
                <a:gd name="connsiteX3" fmla="*/ 65224 w 356286"/>
                <a:gd name="connsiteY3" fmla="*/ 7944 h 661729"/>
                <a:gd name="connsiteX4" fmla="*/ 141424 w 356286"/>
                <a:gd name="connsiteY4" fmla="*/ 3182 h 661729"/>
                <a:gd name="connsiteX5" fmla="*/ 191430 w 356286"/>
                <a:gd name="connsiteY5" fmla="*/ 38901 h 661729"/>
                <a:gd name="connsiteX6" fmla="*/ 208099 w 356286"/>
                <a:gd name="connsiteY6" fmla="*/ 93670 h 661729"/>
                <a:gd name="connsiteX7" fmla="*/ 217624 w 356286"/>
                <a:gd name="connsiteY7" fmla="*/ 115101 h 661729"/>
                <a:gd name="connsiteX8" fmla="*/ 248580 w 356286"/>
                <a:gd name="connsiteY8" fmla="*/ 136532 h 661729"/>
                <a:gd name="connsiteX9" fmla="*/ 296205 w 356286"/>
                <a:gd name="connsiteY9" fmla="*/ 177013 h 661729"/>
                <a:gd name="connsiteX10" fmla="*/ 353355 w 356286"/>
                <a:gd name="connsiteY10" fmla="*/ 305601 h 661729"/>
                <a:gd name="connsiteX11" fmla="*/ 339068 w 356286"/>
                <a:gd name="connsiteY11" fmla="*/ 441332 h 661729"/>
                <a:gd name="connsiteX12" fmla="*/ 262868 w 356286"/>
                <a:gd name="connsiteY12" fmla="*/ 534201 h 661729"/>
                <a:gd name="connsiteX13" fmla="*/ 174761 w 356286"/>
                <a:gd name="connsiteY13" fmla="*/ 567538 h 661729"/>
                <a:gd name="connsiteX14" fmla="*/ 193811 w 356286"/>
                <a:gd name="connsiteY14" fmla="*/ 605638 h 661729"/>
                <a:gd name="connsiteX15" fmla="*/ 196193 w 356286"/>
                <a:gd name="connsiteY15" fmla="*/ 658026 h 661729"/>
                <a:gd name="connsiteX16" fmla="*/ 112849 w 356286"/>
                <a:gd name="connsiteY16" fmla="*/ 653263 h 661729"/>
                <a:gd name="connsiteX17" fmla="*/ 115230 w 356286"/>
                <a:gd name="connsiteY17" fmla="*/ 619926 h 661729"/>
                <a:gd name="connsiteX18" fmla="*/ 148568 w 356286"/>
                <a:gd name="connsiteY18" fmla="*/ 610401 h 661729"/>
                <a:gd name="connsiteX19" fmla="*/ 131899 w 356286"/>
                <a:gd name="connsiteY19" fmla="*/ 558013 h 661729"/>
                <a:gd name="connsiteX20" fmla="*/ 77130 w 356286"/>
                <a:gd name="connsiteY20" fmla="*/ 531820 h 661729"/>
                <a:gd name="connsiteX21" fmla="*/ 31886 w 356286"/>
                <a:gd name="connsiteY21" fmla="*/ 469907 h 661729"/>
                <a:gd name="connsiteX22" fmla="*/ 15218 w 356286"/>
                <a:gd name="connsiteY22" fmla="*/ 407995 h 661729"/>
                <a:gd name="connsiteX23" fmla="*/ 10455 w 356286"/>
                <a:gd name="connsiteY23" fmla="*/ 327032 h 661729"/>
                <a:gd name="connsiteX24" fmla="*/ 36649 w 356286"/>
                <a:gd name="connsiteY24" fmla="*/ 255595 h 661729"/>
                <a:gd name="connsiteX0" fmla="*/ 36649 w 354330"/>
                <a:gd name="connsiteY0" fmla="*/ 255595 h 661729"/>
                <a:gd name="connsiteX1" fmla="*/ 930 w 354330"/>
                <a:gd name="connsiteY1" fmla="*/ 172251 h 661729"/>
                <a:gd name="connsiteX2" fmla="*/ 15218 w 354330"/>
                <a:gd name="connsiteY2" fmla="*/ 57950 h 661729"/>
                <a:gd name="connsiteX3" fmla="*/ 65224 w 354330"/>
                <a:gd name="connsiteY3" fmla="*/ 7944 h 661729"/>
                <a:gd name="connsiteX4" fmla="*/ 141424 w 354330"/>
                <a:gd name="connsiteY4" fmla="*/ 3182 h 661729"/>
                <a:gd name="connsiteX5" fmla="*/ 191430 w 354330"/>
                <a:gd name="connsiteY5" fmla="*/ 38901 h 661729"/>
                <a:gd name="connsiteX6" fmla="*/ 208099 w 354330"/>
                <a:gd name="connsiteY6" fmla="*/ 93670 h 661729"/>
                <a:gd name="connsiteX7" fmla="*/ 217624 w 354330"/>
                <a:gd name="connsiteY7" fmla="*/ 115101 h 661729"/>
                <a:gd name="connsiteX8" fmla="*/ 248580 w 354330"/>
                <a:gd name="connsiteY8" fmla="*/ 136532 h 661729"/>
                <a:gd name="connsiteX9" fmla="*/ 296205 w 354330"/>
                <a:gd name="connsiteY9" fmla="*/ 177013 h 661729"/>
                <a:gd name="connsiteX10" fmla="*/ 353355 w 354330"/>
                <a:gd name="connsiteY10" fmla="*/ 305601 h 661729"/>
                <a:gd name="connsiteX11" fmla="*/ 327162 w 354330"/>
                <a:gd name="connsiteY11" fmla="*/ 441332 h 661729"/>
                <a:gd name="connsiteX12" fmla="*/ 262868 w 354330"/>
                <a:gd name="connsiteY12" fmla="*/ 534201 h 661729"/>
                <a:gd name="connsiteX13" fmla="*/ 174761 w 354330"/>
                <a:gd name="connsiteY13" fmla="*/ 567538 h 661729"/>
                <a:gd name="connsiteX14" fmla="*/ 193811 w 354330"/>
                <a:gd name="connsiteY14" fmla="*/ 605638 h 661729"/>
                <a:gd name="connsiteX15" fmla="*/ 196193 w 354330"/>
                <a:gd name="connsiteY15" fmla="*/ 658026 h 661729"/>
                <a:gd name="connsiteX16" fmla="*/ 112849 w 354330"/>
                <a:gd name="connsiteY16" fmla="*/ 653263 h 661729"/>
                <a:gd name="connsiteX17" fmla="*/ 115230 w 354330"/>
                <a:gd name="connsiteY17" fmla="*/ 619926 h 661729"/>
                <a:gd name="connsiteX18" fmla="*/ 148568 w 354330"/>
                <a:gd name="connsiteY18" fmla="*/ 610401 h 661729"/>
                <a:gd name="connsiteX19" fmla="*/ 131899 w 354330"/>
                <a:gd name="connsiteY19" fmla="*/ 558013 h 661729"/>
                <a:gd name="connsiteX20" fmla="*/ 77130 w 354330"/>
                <a:gd name="connsiteY20" fmla="*/ 531820 h 661729"/>
                <a:gd name="connsiteX21" fmla="*/ 31886 w 354330"/>
                <a:gd name="connsiteY21" fmla="*/ 469907 h 661729"/>
                <a:gd name="connsiteX22" fmla="*/ 15218 w 354330"/>
                <a:gd name="connsiteY22" fmla="*/ 407995 h 661729"/>
                <a:gd name="connsiteX23" fmla="*/ 10455 w 354330"/>
                <a:gd name="connsiteY23" fmla="*/ 327032 h 661729"/>
                <a:gd name="connsiteX24" fmla="*/ 36649 w 354330"/>
                <a:gd name="connsiteY24" fmla="*/ 255595 h 661729"/>
                <a:gd name="connsiteX0" fmla="*/ 36649 w 343240"/>
                <a:gd name="connsiteY0" fmla="*/ 255595 h 661729"/>
                <a:gd name="connsiteX1" fmla="*/ 930 w 343240"/>
                <a:gd name="connsiteY1" fmla="*/ 172251 h 661729"/>
                <a:gd name="connsiteX2" fmla="*/ 15218 w 343240"/>
                <a:gd name="connsiteY2" fmla="*/ 57950 h 661729"/>
                <a:gd name="connsiteX3" fmla="*/ 65224 w 343240"/>
                <a:gd name="connsiteY3" fmla="*/ 7944 h 661729"/>
                <a:gd name="connsiteX4" fmla="*/ 141424 w 343240"/>
                <a:gd name="connsiteY4" fmla="*/ 3182 h 661729"/>
                <a:gd name="connsiteX5" fmla="*/ 191430 w 343240"/>
                <a:gd name="connsiteY5" fmla="*/ 38901 h 661729"/>
                <a:gd name="connsiteX6" fmla="*/ 208099 w 343240"/>
                <a:gd name="connsiteY6" fmla="*/ 93670 h 661729"/>
                <a:gd name="connsiteX7" fmla="*/ 217624 w 343240"/>
                <a:gd name="connsiteY7" fmla="*/ 115101 h 661729"/>
                <a:gd name="connsiteX8" fmla="*/ 248580 w 343240"/>
                <a:gd name="connsiteY8" fmla="*/ 136532 h 661729"/>
                <a:gd name="connsiteX9" fmla="*/ 296205 w 343240"/>
                <a:gd name="connsiteY9" fmla="*/ 177013 h 661729"/>
                <a:gd name="connsiteX10" fmla="*/ 341448 w 343240"/>
                <a:gd name="connsiteY10" fmla="*/ 303220 h 661729"/>
                <a:gd name="connsiteX11" fmla="*/ 327162 w 343240"/>
                <a:gd name="connsiteY11" fmla="*/ 441332 h 661729"/>
                <a:gd name="connsiteX12" fmla="*/ 262868 w 343240"/>
                <a:gd name="connsiteY12" fmla="*/ 534201 h 661729"/>
                <a:gd name="connsiteX13" fmla="*/ 174761 w 343240"/>
                <a:gd name="connsiteY13" fmla="*/ 567538 h 661729"/>
                <a:gd name="connsiteX14" fmla="*/ 193811 w 343240"/>
                <a:gd name="connsiteY14" fmla="*/ 605638 h 661729"/>
                <a:gd name="connsiteX15" fmla="*/ 196193 w 343240"/>
                <a:gd name="connsiteY15" fmla="*/ 658026 h 661729"/>
                <a:gd name="connsiteX16" fmla="*/ 112849 w 343240"/>
                <a:gd name="connsiteY16" fmla="*/ 653263 h 661729"/>
                <a:gd name="connsiteX17" fmla="*/ 115230 w 343240"/>
                <a:gd name="connsiteY17" fmla="*/ 619926 h 661729"/>
                <a:gd name="connsiteX18" fmla="*/ 148568 w 343240"/>
                <a:gd name="connsiteY18" fmla="*/ 610401 h 661729"/>
                <a:gd name="connsiteX19" fmla="*/ 131899 w 343240"/>
                <a:gd name="connsiteY19" fmla="*/ 558013 h 661729"/>
                <a:gd name="connsiteX20" fmla="*/ 77130 w 343240"/>
                <a:gd name="connsiteY20" fmla="*/ 531820 h 661729"/>
                <a:gd name="connsiteX21" fmla="*/ 31886 w 343240"/>
                <a:gd name="connsiteY21" fmla="*/ 469907 h 661729"/>
                <a:gd name="connsiteX22" fmla="*/ 15218 w 343240"/>
                <a:gd name="connsiteY22" fmla="*/ 407995 h 661729"/>
                <a:gd name="connsiteX23" fmla="*/ 10455 w 343240"/>
                <a:gd name="connsiteY23" fmla="*/ 327032 h 661729"/>
                <a:gd name="connsiteX24" fmla="*/ 36649 w 343240"/>
                <a:gd name="connsiteY24" fmla="*/ 255595 h 661729"/>
                <a:gd name="connsiteX0" fmla="*/ 36649 w 343240"/>
                <a:gd name="connsiteY0" fmla="*/ 255595 h 661729"/>
                <a:gd name="connsiteX1" fmla="*/ 930 w 343240"/>
                <a:gd name="connsiteY1" fmla="*/ 172251 h 661729"/>
                <a:gd name="connsiteX2" fmla="*/ 15218 w 343240"/>
                <a:gd name="connsiteY2" fmla="*/ 57950 h 661729"/>
                <a:gd name="connsiteX3" fmla="*/ 65224 w 343240"/>
                <a:gd name="connsiteY3" fmla="*/ 7944 h 661729"/>
                <a:gd name="connsiteX4" fmla="*/ 141424 w 343240"/>
                <a:gd name="connsiteY4" fmla="*/ 3182 h 661729"/>
                <a:gd name="connsiteX5" fmla="*/ 191430 w 343240"/>
                <a:gd name="connsiteY5" fmla="*/ 38901 h 661729"/>
                <a:gd name="connsiteX6" fmla="*/ 208099 w 343240"/>
                <a:gd name="connsiteY6" fmla="*/ 93670 h 661729"/>
                <a:gd name="connsiteX7" fmla="*/ 217624 w 343240"/>
                <a:gd name="connsiteY7" fmla="*/ 115101 h 661729"/>
                <a:gd name="connsiteX8" fmla="*/ 248580 w 343240"/>
                <a:gd name="connsiteY8" fmla="*/ 136532 h 661729"/>
                <a:gd name="connsiteX9" fmla="*/ 296205 w 343240"/>
                <a:gd name="connsiteY9" fmla="*/ 177013 h 661729"/>
                <a:gd name="connsiteX10" fmla="*/ 341448 w 343240"/>
                <a:gd name="connsiteY10" fmla="*/ 303220 h 661729"/>
                <a:gd name="connsiteX11" fmla="*/ 327162 w 343240"/>
                <a:gd name="connsiteY11" fmla="*/ 441332 h 661729"/>
                <a:gd name="connsiteX12" fmla="*/ 262868 w 343240"/>
                <a:gd name="connsiteY12" fmla="*/ 534201 h 661729"/>
                <a:gd name="connsiteX13" fmla="*/ 174761 w 343240"/>
                <a:gd name="connsiteY13" fmla="*/ 567538 h 661729"/>
                <a:gd name="connsiteX14" fmla="*/ 193811 w 343240"/>
                <a:gd name="connsiteY14" fmla="*/ 605638 h 661729"/>
                <a:gd name="connsiteX15" fmla="*/ 196193 w 343240"/>
                <a:gd name="connsiteY15" fmla="*/ 658026 h 661729"/>
                <a:gd name="connsiteX16" fmla="*/ 112849 w 343240"/>
                <a:gd name="connsiteY16" fmla="*/ 653263 h 661729"/>
                <a:gd name="connsiteX17" fmla="*/ 115230 w 343240"/>
                <a:gd name="connsiteY17" fmla="*/ 619926 h 661729"/>
                <a:gd name="connsiteX18" fmla="*/ 148568 w 343240"/>
                <a:gd name="connsiteY18" fmla="*/ 610401 h 661729"/>
                <a:gd name="connsiteX19" fmla="*/ 131899 w 343240"/>
                <a:gd name="connsiteY19" fmla="*/ 558013 h 661729"/>
                <a:gd name="connsiteX20" fmla="*/ 79512 w 343240"/>
                <a:gd name="connsiteY20" fmla="*/ 524677 h 661729"/>
                <a:gd name="connsiteX21" fmla="*/ 31886 w 343240"/>
                <a:gd name="connsiteY21" fmla="*/ 469907 h 661729"/>
                <a:gd name="connsiteX22" fmla="*/ 15218 w 343240"/>
                <a:gd name="connsiteY22" fmla="*/ 407995 h 661729"/>
                <a:gd name="connsiteX23" fmla="*/ 10455 w 343240"/>
                <a:gd name="connsiteY23" fmla="*/ 327032 h 661729"/>
                <a:gd name="connsiteX24" fmla="*/ 36649 w 343240"/>
                <a:gd name="connsiteY24" fmla="*/ 255595 h 661729"/>
                <a:gd name="connsiteX0" fmla="*/ 36649 w 343240"/>
                <a:gd name="connsiteY0" fmla="*/ 255595 h 661729"/>
                <a:gd name="connsiteX1" fmla="*/ 930 w 343240"/>
                <a:gd name="connsiteY1" fmla="*/ 172251 h 661729"/>
                <a:gd name="connsiteX2" fmla="*/ 15218 w 343240"/>
                <a:gd name="connsiteY2" fmla="*/ 57950 h 661729"/>
                <a:gd name="connsiteX3" fmla="*/ 65224 w 343240"/>
                <a:gd name="connsiteY3" fmla="*/ 7944 h 661729"/>
                <a:gd name="connsiteX4" fmla="*/ 141424 w 343240"/>
                <a:gd name="connsiteY4" fmla="*/ 3182 h 661729"/>
                <a:gd name="connsiteX5" fmla="*/ 191430 w 343240"/>
                <a:gd name="connsiteY5" fmla="*/ 38901 h 661729"/>
                <a:gd name="connsiteX6" fmla="*/ 208099 w 343240"/>
                <a:gd name="connsiteY6" fmla="*/ 93670 h 661729"/>
                <a:gd name="connsiteX7" fmla="*/ 217624 w 343240"/>
                <a:gd name="connsiteY7" fmla="*/ 115101 h 661729"/>
                <a:gd name="connsiteX8" fmla="*/ 248580 w 343240"/>
                <a:gd name="connsiteY8" fmla="*/ 136532 h 661729"/>
                <a:gd name="connsiteX9" fmla="*/ 296205 w 343240"/>
                <a:gd name="connsiteY9" fmla="*/ 177013 h 661729"/>
                <a:gd name="connsiteX10" fmla="*/ 341448 w 343240"/>
                <a:gd name="connsiteY10" fmla="*/ 303220 h 661729"/>
                <a:gd name="connsiteX11" fmla="*/ 327162 w 343240"/>
                <a:gd name="connsiteY11" fmla="*/ 441332 h 661729"/>
                <a:gd name="connsiteX12" fmla="*/ 262868 w 343240"/>
                <a:gd name="connsiteY12" fmla="*/ 534201 h 661729"/>
                <a:gd name="connsiteX13" fmla="*/ 174761 w 343240"/>
                <a:gd name="connsiteY13" fmla="*/ 567538 h 661729"/>
                <a:gd name="connsiteX14" fmla="*/ 193811 w 343240"/>
                <a:gd name="connsiteY14" fmla="*/ 605638 h 661729"/>
                <a:gd name="connsiteX15" fmla="*/ 196193 w 343240"/>
                <a:gd name="connsiteY15" fmla="*/ 658026 h 661729"/>
                <a:gd name="connsiteX16" fmla="*/ 112849 w 343240"/>
                <a:gd name="connsiteY16" fmla="*/ 653263 h 661729"/>
                <a:gd name="connsiteX17" fmla="*/ 115230 w 343240"/>
                <a:gd name="connsiteY17" fmla="*/ 619926 h 661729"/>
                <a:gd name="connsiteX18" fmla="*/ 148568 w 343240"/>
                <a:gd name="connsiteY18" fmla="*/ 610401 h 661729"/>
                <a:gd name="connsiteX19" fmla="*/ 131899 w 343240"/>
                <a:gd name="connsiteY19" fmla="*/ 558013 h 661729"/>
                <a:gd name="connsiteX20" fmla="*/ 79512 w 343240"/>
                <a:gd name="connsiteY20" fmla="*/ 524677 h 661729"/>
                <a:gd name="connsiteX21" fmla="*/ 39030 w 343240"/>
                <a:gd name="connsiteY21" fmla="*/ 467525 h 661729"/>
                <a:gd name="connsiteX22" fmla="*/ 15218 w 343240"/>
                <a:gd name="connsiteY22" fmla="*/ 407995 h 661729"/>
                <a:gd name="connsiteX23" fmla="*/ 10455 w 343240"/>
                <a:gd name="connsiteY23" fmla="*/ 327032 h 661729"/>
                <a:gd name="connsiteX24" fmla="*/ 36649 w 343240"/>
                <a:gd name="connsiteY24" fmla="*/ 255595 h 66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3240" h="661729">
                  <a:moveTo>
                    <a:pt x="36649" y="255595"/>
                  </a:moveTo>
                  <a:cubicBezTo>
                    <a:pt x="35062" y="229798"/>
                    <a:pt x="4502" y="205192"/>
                    <a:pt x="930" y="172251"/>
                  </a:cubicBezTo>
                  <a:cubicBezTo>
                    <a:pt x="-2642" y="139310"/>
                    <a:pt x="4502" y="85334"/>
                    <a:pt x="15218" y="57950"/>
                  </a:cubicBezTo>
                  <a:cubicBezTo>
                    <a:pt x="25934" y="30566"/>
                    <a:pt x="44190" y="17072"/>
                    <a:pt x="65224" y="7944"/>
                  </a:cubicBezTo>
                  <a:cubicBezTo>
                    <a:pt x="86258" y="-1184"/>
                    <a:pt x="120390" y="-1978"/>
                    <a:pt x="141424" y="3182"/>
                  </a:cubicBezTo>
                  <a:cubicBezTo>
                    <a:pt x="162458" y="8342"/>
                    <a:pt x="180317" y="23820"/>
                    <a:pt x="191430" y="38901"/>
                  </a:cubicBezTo>
                  <a:cubicBezTo>
                    <a:pt x="202543" y="53982"/>
                    <a:pt x="203733" y="80970"/>
                    <a:pt x="208099" y="93670"/>
                  </a:cubicBezTo>
                  <a:cubicBezTo>
                    <a:pt x="212465" y="106370"/>
                    <a:pt x="210877" y="107957"/>
                    <a:pt x="217624" y="115101"/>
                  </a:cubicBezTo>
                  <a:cubicBezTo>
                    <a:pt x="224371" y="122245"/>
                    <a:pt x="235483" y="126213"/>
                    <a:pt x="248580" y="136532"/>
                  </a:cubicBezTo>
                  <a:cubicBezTo>
                    <a:pt x="261677" y="146851"/>
                    <a:pt x="280727" y="149232"/>
                    <a:pt x="296205" y="177013"/>
                  </a:cubicBezTo>
                  <a:cubicBezTo>
                    <a:pt x="311683" y="204794"/>
                    <a:pt x="336289" y="259167"/>
                    <a:pt x="341448" y="303220"/>
                  </a:cubicBezTo>
                  <a:cubicBezTo>
                    <a:pt x="346607" y="347273"/>
                    <a:pt x="340259" y="402835"/>
                    <a:pt x="327162" y="441332"/>
                  </a:cubicBezTo>
                  <a:cubicBezTo>
                    <a:pt x="314065" y="479829"/>
                    <a:pt x="288268" y="513167"/>
                    <a:pt x="262868" y="534201"/>
                  </a:cubicBezTo>
                  <a:cubicBezTo>
                    <a:pt x="237468" y="555235"/>
                    <a:pt x="186270" y="555632"/>
                    <a:pt x="174761" y="567538"/>
                  </a:cubicBezTo>
                  <a:cubicBezTo>
                    <a:pt x="163252" y="579444"/>
                    <a:pt x="190239" y="590557"/>
                    <a:pt x="193811" y="605638"/>
                  </a:cubicBezTo>
                  <a:cubicBezTo>
                    <a:pt x="197383" y="620719"/>
                    <a:pt x="209687" y="650089"/>
                    <a:pt x="196193" y="658026"/>
                  </a:cubicBezTo>
                  <a:cubicBezTo>
                    <a:pt x="182699" y="665963"/>
                    <a:pt x="126343" y="659613"/>
                    <a:pt x="112849" y="653263"/>
                  </a:cubicBezTo>
                  <a:cubicBezTo>
                    <a:pt x="99355" y="646913"/>
                    <a:pt x="109277" y="627070"/>
                    <a:pt x="115230" y="619926"/>
                  </a:cubicBezTo>
                  <a:cubicBezTo>
                    <a:pt x="121183" y="612782"/>
                    <a:pt x="145790" y="620720"/>
                    <a:pt x="148568" y="610401"/>
                  </a:cubicBezTo>
                  <a:cubicBezTo>
                    <a:pt x="151346" y="600082"/>
                    <a:pt x="143408" y="572300"/>
                    <a:pt x="131899" y="558013"/>
                  </a:cubicBezTo>
                  <a:cubicBezTo>
                    <a:pt x="120390" y="543726"/>
                    <a:pt x="94990" y="539758"/>
                    <a:pt x="79512" y="524677"/>
                  </a:cubicBezTo>
                  <a:cubicBezTo>
                    <a:pt x="64034" y="509596"/>
                    <a:pt x="49746" y="486972"/>
                    <a:pt x="39030" y="467525"/>
                  </a:cubicBezTo>
                  <a:cubicBezTo>
                    <a:pt x="28314" y="448078"/>
                    <a:pt x="18790" y="431807"/>
                    <a:pt x="15218" y="407995"/>
                  </a:cubicBezTo>
                  <a:cubicBezTo>
                    <a:pt x="11646" y="384183"/>
                    <a:pt x="9265" y="352829"/>
                    <a:pt x="10455" y="327032"/>
                  </a:cubicBezTo>
                  <a:cubicBezTo>
                    <a:pt x="11645" y="301235"/>
                    <a:pt x="38236" y="281392"/>
                    <a:pt x="36649" y="255595"/>
                  </a:cubicBez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loud Callout 75"/>
          <p:cNvSpPr/>
          <p:nvPr/>
        </p:nvSpPr>
        <p:spPr>
          <a:xfrm>
            <a:off x="2892534" y="1774067"/>
            <a:ext cx="3661161" cy="1909690"/>
          </a:xfrm>
          <a:prstGeom prst="cloudCallout">
            <a:avLst>
              <a:gd name="adj1" fmla="val 47456"/>
              <a:gd name="adj2" fmla="val 59532"/>
            </a:avLst>
          </a:prstGeom>
          <a:solidFill>
            <a:srgbClr val="66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This will result in the genes of the migrant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beetle entering a new population.</a:t>
            </a:r>
          </a:p>
        </p:txBody>
      </p:sp>
      <p:sp>
        <p:nvSpPr>
          <p:cNvPr id="77" name="Horizontal Scroll 76"/>
          <p:cNvSpPr/>
          <p:nvPr/>
        </p:nvSpPr>
        <p:spPr>
          <a:xfrm>
            <a:off x="537876" y="2352831"/>
            <a:ext cx="5583840" cy="88669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But populations are </a:t>
            </a:r>
            <a:r>
              <a:rPr lang="en-US" dirty="0">
                <a:latin typeface="Book Antiqua" panose="02040602050305030304" pitchFamily="18" charset="0"/>
              </a:rPr>
              <a:t>partly, but not </a:t>
            </a:r>
            <a:r>
              <a:rPr lang="en-US" dirty="0" smtClean="0">
                <a:latin typeface="Book Antiqua" panose="02040602050305030304" pitchFamily="18" charset="0"/>
              </a:rPr>
              <a:t>completely separated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r>
              <a:rPr lang="en-US" dirty="0" smtClean="0">
                <a:latin typeface="Book Antiqua" panose="02040602050305030304" pitchFamily="18" charset="0"/>
              </a:rPr>
              <a:t>So, separate </a:t>
            </a:r>
            <a:r>
              <a:rPr lang="en-US" dirty="0" smtClean="0">
                <a:solidFill>
                  <a:srgbClr val="002060"/>
                </a:solidFill>
                <a:effectLst>
                  <a:glow rad="266700">
                    <a:srgbClr val="FFFF00">
                      <a:alpha val="83000"/>
                    </a:srgbClr>
                  </a:glow>
                </a:effectLst>
                <a:latin typeface="Book Antiqua" panose="02040602050305030304" pitchFamily="18" charset="0"/>
              </a:rPr>
              <a:t>species</a:t>
            </a: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can not be formed.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6" grpId="0" animBg="1"/>
      <p:bldP spid="76" grpId="1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776" y="311329"/>
            <a:ext cx="1559810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Speciation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5257799" y="311329"/>
            <a:ext cx="3561427" cy="1992983"/>
          </a:xfrm>
          <a:prstGeom prst="cloudCallout">
            <a:avLst>
              <a:gd name="adj1" fmla="val -55453"/>
              <a:gd name="adj2" fmla="val 72444"/>
            </a:avLst>
          </a:prstGeom>
          <a:solidFill>
            <a:srgbClr val="66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If a large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river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comes into existence between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the bushes. 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5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352</Words>
  <Application>Microsoft Office PowerPoint</Application>
  <PresentationFormat>On-screen Show (16:9)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528</cp:revision>
  <dcterms:created xsi:type="dcterms:W3CDTF">2013-07-31T12:47:49Z</dcterms:created>
  <dcterms:modified xsi:type="dcterms:W3CDTF">2022-04-25T02:24:21Z</dcterms:modified>
</cp:coreProperties>
</file>