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97" r:id="rId2"/>
    <p:sldId id="352" r:id="rId3"/>
    <p:sldId id="353" r:id="rId4"/>
    <p:sldId id="354" r:id="rId5"/>
    <p:sldId id="351" r:id="rId6"/>
    <p:sldId id="355" r:id="rId7"/>
    <p:sldId id="356" r:id="rId8"/>
    <p:sldId id="357" r:id="rId9"/>
    <p:sldId id="39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  <a:srgbClr val="008EC0"/>
    <a:srgbClr val="008000"/>
    <a:srgbClr val="3399FF"/>
    <a:srgbClr val="66FFFF"/>
    <a:srgbClr val="FF99FF"/>
    <a:srgbClr val="B26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/>
  </p:normalViewPr>
  <p:slideViewPr>
    <p:cSldViewPr>
      <p:cViewPr varScale="1">
        <p:scale>
          <a:sx n="143" d="100"/>
          <a:sy n="143" d="100"/>
        </p:scale>
        <p:origin x="660" y="108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gi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6270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 b="1" dirty="0">
                <a:solidFill>
                  <a:srgbClr val="FF6600"/>
                </a:solidFill>
                <a:latin typeface="Bookman Old Style" pitchFamily="18" charset="0"/>
              </a:rPr>
              <a:t>Evolution By Stages</a:t>
            </a:r>
          </a:p>
        </p:txBody>
      </p:sp>
    </p:spTree>
    <p:extLst>
      <p:ext uri="{BB962C8B-B14F-4D97-AF65-F5344CB8AC3E}">
        <p14:creationId xmlns:p14="http://schemas.microsoft.com/office/powerpoint/2010/main" val="19062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4" y="2495550"/>
            <a:ext cx="2213191" cy="244792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752599" y="585036"/>
            <a:ext cx="5240689" cy="3134476"/>
            <a:chOff x="2556540" y="-27183"/>
            <a:chExt cx="5240689" cy="38548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540" y="-27183"/>
              <a:ext cx="5240689" cy="385482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12762" y="797765"/>
              <a:ext cx="3694005" cy="2384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It is all very well to say that very dissimilar- looking structures evolve from a common ancestral design.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47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4" y="2495550"/>
            <a:ext cx="2213191" cy="244792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752599" y="585036"/>
            <a:ext cx="5240689" cy="3134476"/>
            <a:chOff x="2556540" y="-27183"/>
            <a:chExt cx="5240689" cy="38548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540" y="-27183"/>
              <a:ext cx="5240689" cy="385482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12762" y="993955"/>
              <a:ext cx="3694005" cy="1703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Book Antiqua" panose="02040602050305030304" pitchFamily="18" charset="0"/>
                </a:rPr>
                <a:t>But those are guesses</a:t>
              </a:r>
            </a:p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Book Antiqua" panose="02040602050305030304" pitchFamily="18" charset="0"/>
                </a:rPr>
                <a:t>about what happened in history</a:t>
              </a:r>
              <a:r>
                <a:rPr lang="en-US" sz="2800" b="1" dirty="0" smtClean="0">
                  <a:solidFill>
                    <a:srgbClr val="FFFF00"/>
                  </a:solidFill>
                  <a:latin typeface="Book Antiqua" panose="02040602050305030304" pitchFamily="18" charset="0"/>
                </a:rPr>
                <a:t>. </a:t>
              </a:r>
              <a:endParaRPr lang="en-US" sz="2800" b="1" dirty="0">
                <a:solidFill>
                  <a:srgbClr val="FFFF00"/>
                </a:solidFill>
                <a:latin typeface="Book Antiqua" panose="020406020503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3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4" y="2495550"/>
            <a:ext cx="2213191" cy="244792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447800" y="120117"/>
            <a:ext cx="4331148" cy="2590476"/>
            <a:chOff x="3011310" y="307326"/>
            <a:chExt cx="4331148" cy="31858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1310" y="307326"/>
              <a:ext cx="4331148" cy="318580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12762" y="993955"/>
              <a:ext cx="3694005" cy="1703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Book Antiqua" panose="02040602050305030304" pitchFamily="18" charset="0"/>
                </a:rPr>
                <a:t>Are there any</a:t>
              </a:r>
            </a:p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Book Antiqua" panose="02040602050305030304" pitchFamily="18" charset="0"/>
                </a:rPr>
                <a:t>current examples of such a process? 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16" y="1791605"/>
            <a:ext cx="3540956" cy="33359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59437" y="2409825"/>
            <a:ext cx="2601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8EC0"/>
                </a:solidFill>
                <a:latin typeface="Book Antiqua" panose="02040602050305030304" pitchFamily="18" charset="0"/>
              </a:rPr>
              <a:t>Wild cabbage plant is one such example</a:t>
            </a:r>
            <a:endParaRPr lang="en-US" sz="2400" b="1" dirty="0">
              <a:solidFill>
                <a:srgbClr val="008EC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6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775" y="311329"/>
            <a:ext cx="3848016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Evolution by stages of Cabbage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8982" y="752609"/>
            <a:ext cx="8101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Humans, from more </a:t>
            </a:r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than two thousand years, cultivated </a:t>
            </a:r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wild cabbage </a:t>
            </a:r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as a food plant, and generated </a:t>
            </a:r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different vegetables </a:t>
            </a:r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from it by </a:t>
            </a:r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selection.</a:t>
            </a:r>
            <a:endParaRPr lang="en-US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0262" y="1352550"/>
            <a:ext cx="3860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The wild cabbage plant is selected and different cabbages were grown for different purposes.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87898" y="1885432"/>
            <a:ext cx="3125428" cy="3125428"/>
            <a:chOff x="3085485" y="3726835"/>
            <a:chExt cx="3125428" cy="3125428"/>
          </a:xfrm>
        </p:grpSpPr>
        <p:sp>
          <p:nvSpPr>
            <p:cNvPr id="12" name="Block Arc 11"/>
            <p:cNvSpPr/>
            <p:nvPr/>
          </p:nvSpPr>
          <p:spPr>
            <a:xfrm>
              <a:off x="3085485" y="3726835"/>
              <a:ext cx="3125428" cy="312542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00206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Block Arc 12"/>
            <p:cNvSpPr/>
            <p:nvPr/>
          </p:nvSpPr>
          <p:spPr>
            <a:xfrm>
              <a:off x="3085485" y="3726835"/>
              <a:ext cx="3125428" cy="312542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00206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Block Arc 13"/>
            <p:cNvSpPr/>
            <p:nvPr/>
          </p:nvSpPr>
          <p:spPr>
            <a:xfrm>
              <a:off x="3085485" y="3726835"/>
              <a:ext cx="3125428" cy="312542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00206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Block Arc 14"/>
            <p:cNvSpPr/>
            <p:nvPr/>
          </p:nvSpPr>
          <p:spPr>
            <a:xfrm>
              <a:off x="3085485" y="3726835"/>
              <a:ext cx="3125428" cy="312542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00206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3928616" y="4569966"/>
              <a:ext cx="1439167" cy="1439167"/>
            </a:xfrm>
            <a:custGeom>
              <a:avLst/>
              <a:gdLst>
                <a:gd name="connsiteX0" fmla="*/ 0 w 1439167"/>
                <a:gd name="connsiteY0" fmla="*/ 719584 h 1439167"/>
                <a:gd name="connsiteX1" fmla="*/ 719584 w 1439167"/>
                <a:gd name="connsiteY1" fmla="*/ 0 h 1439167"/>
                <a:gd name="connsiteX2" fmla="*/ 1439168 w 1439167"/>
                <a:gd name="connsiteY2" fmla="*/ 719584 h 1439167"/>
                <a:gd name="connsiteX3" fmla="*/ 719584 w 1439167"/>
                <a:gd name="connsiteY3" fmla="*/ 1439168 h 1439167"/>
                <a:gd name="connsiteX4" fmla="*/ 0 w 1439167"/>
                <a:gd name="connsiteY4" fmla="*/ 719584 h 14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167" h="1439167">
                  <a:moveTo>
                    <a:pt x="0" y="719584"/>
                  </a:moveTo>
                  <a:cubicBezTo>
                    <a:pt x="0" y="322169"/>
                    <a:pt x="322169" y="0"/>
                    <a:pt x="719584" y="0"/>
                  </a:cubicBezTo>
                  <a:cubicBezTo>
                    <a:pt x="1116999" y="0"/>
                    <a:pt x="1439168" y="322169"/>
                    <a:pt x="1439168" y="719584"/>
                  </a:cubicBezTo>
                  <a:cubicBezTo>
                    <a:pt x="1439168" y="1116999"/>
                    <a:pt x="1116999" y="1439168"/>
                    <a:pt x="719584" y="1439168"/>
                  </a:cubicBezTo>
                  <a:cubicBezTo>
                    <a:pt x="322169" y="1439168"/>
                    <a:pt x="0" y="1116999"/>
                    <a:pt x="0" y="719584"/>
                  </a:cubicBez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1401" tIns="251401" rIns="251401" bIns="251401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kern="120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2918580" y="1354490"/>
            <a:ext cx="1371600" cy="100741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5473" tIns="175473" rIns="175473" bIns="175473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sp>
        <p:nvSpPr>
          <p:cNvPr id="23" name="Rounded Rectangle 22"/>
          <p:cNvSpPr/>
          <p:nvPr/>
        </p:nvSpPr>
        <p:spPr>
          <a:xfrm>
            <a:off x="4573349" y="2453982"/>
            <a:ext cx="1371600" cy="1007417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5473" tIns="175473" rIns="175473" bIns="175473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sp>
        <p:nvSpPr>
          <p:cNvPr id="24" name="Rounded Rectangle 23"/>
          <p:cNvSpPr/>
          <p:nvPr/>
        </p:nvSpPr>
        <p:spPr>
          <a:xfrm>
            <a:off x="1457800" y="3980198"/>
            <a:ext cx="1371600" cy="1007417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5473" tIns="175473" rIns="175473" bIns="175473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sp>
        <p:nvSpPr>
          <p:cNvPr id="25" name="Rounded Rectangle 24"/>
          <p:cNvSpPr/>
          <p:nvPr/>
        </p:nvSpPr>
        <p:spPr>
          <a:xfrm>
            <a:off x="1305400" y="2453982"/>
            <a:ext cx="1371600" cy="1007417"/>
          </a:xfrm>
          <a:prstGeom prst="round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5473" tIns="175473" rIns="175473" bIns="175473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sp>
        <p:nvSpPr>
          <p:cNvPr id="26" name="Rounded Rectangle 25"/>
          <p:cNvSpPr/>
          <p:nvPr/>
        </p:nvSpPr>
        <p:spPr>
          <a:xfrm>
            <a:off x="4201000" y="3980198"/>
            <a:ext cx="1371600" cy="1007417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5473" tIns="175473" rIns="175473" bIns="175473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sp>
        <p:nvSpPr>
          <p:cNvPr id="27" name="Rectangle 26"/>
          <p:cNvSpPr/>
          <p:nvPr/>
        </p:nvSpPr>
        <p:spPr>
          <a:xfrm>
            <a:off x="2943797" y="4186780"/>
            <a:ext cx="1209200" cy="276999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Book Antiqua" panose="02040602050305030304" pitchFamily="18" charset="0"/>
                <a:cs typeface="Aharoni" pitchFamily="2" charset="-79"/>
              </a:rPr>
              <a:t>Wild cabbage</a:t>
            </a:r>
            <a:endParaRPr lang="en-US" sz="1200" b="1" dirty="0">
              <a:solidFill>
                <a:srgbClr val="002060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15461" y="2390482"/>
            <a:ext cx="999339" cy="276999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Book Antiqua" panose="02040602050305030304" pitchFamily="18" charset="0"/>
                <a:cs typeface="Aharoni" pitchFamily="2" charset="-79"/>
              </a:rPr>
              <a:t>Cabbage</a:t>
            </a:r>
            <a:endParaRPr lang="en-US" sz="1200" b="1" dirty="0">
              <a:solidFill>
                <a:srgbClr val="002060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86000" y="2819190"/>
            <a:ext cx="999339" cy="276999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Book Antiqua" panose="02040602050305030304" pitchFamily="18" charset="0"/>
                <a:cs typeface="Aharoni" pitchFamily="2" charset="-79"/>
              </a:rPr>
              <a:t>Broccoli</a:t>
            </a:r>
            <a:endParaRPr lang="en-US" sz="1200" b="1" dirty="0">
              <a:solidFill>
                <a:srgbClr val="002060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82527" y="4345406"/>
            <a:ext cx="1099273" cy="276999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Book Antiqua" panose="02040602050305030304" pitchFamily="18" charset="0"/>
                <a:cs typeface="Aharoni" pitchFamily="2" charset="-79"/>
              </a:rPr>
              <a:t>Cauliflower</a:t>
            </a:r>
            <a:endParaRPr lang="en-US" sz="1200" b="1" dirty="0">
              <a:solidFill>
                <a:srgbClr val="002060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8982" y="4325279"/>
            <a:ext cx="869380" cy="276999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Book Antiqua" panose="02040602050305030304" pitchFamily="18" charset="0"/>
                <a:cs typeface="Aharoni" pitchFamily="2" charset="-79"/>
              </a:rPr>
              <a:t>Kohlrabi</a:t>
            </a:r>
            <a:endParaRPr lang="en-US" sz="1200" b="1" dirty="0">
              <a:solidFill>
                <a:srgbClr val="002060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8982" y="2819190"/>
            <a:ext cx="710218" cy="276999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Book Antiqua" panose="02040602050305030304" pitchFamily="18" charset="0"/>
                <a:cs typeface="Aharoni" pitchFamily="2" charset="-79"/>
              </a:rPr>
              <a:t>K</a:t>
            </a:r>
            <a:r>
              <a:rPr lang="en-US" sz="1200" b="1" dirty="0" smtClean="0">
                <a:solidFill>
                  <a:srgbClr val="002060"/>
                </a:solidFill>
                <a:latin typeface="Book Antiqua" panose="02040602050305030304" pitchFamily="18" charset="0"/>
                <a:cs typeface="Aharoni" pitchFamily="2" charset="-79"/>
              </a:rPr>
              <a:t>ale</a:t>
            </a:r>
            <a:endParaRPr lang="en-US" sz="1200" b="1" dirty="0">
              <a:solidFill>
                <a:srgbClr val="002060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772607" y="3646006"/>
            <a:ext cx="2428393" cy="1399801"/>
            <a:chOff x="3125106" y="1055722"/>
            <a:chExt cx="2519517" cy="1399801"/>
          </a:xfrm>
        </p:grpSpPr>
        <p:sp>
          <p:nvSpPr>
            <p:cNvPr id="40" name="Cloud 39"/>
            <p:cNvSpPr/>
            <p:nvPr/>
          </p:nvSpPr>
          <p:spPr>
            <a:xfrm>
              <a:off x="3125106" y="1055722"/>
              <a:ext cx="2519517" cy="1399801"/>
            </a:xfrm>
            <a:prstGeom prst="cloud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73717" y="1174432"/>
              <a:ext cx="185799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Some have </a:t>
              </a:r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bred for sterile flowers and made the </a:t>
              </a:r>
              <a:r>
                <a:rPr lang="en-US" sz="1600" dirty="0">
                  <a:effectLst>
                    <a:glow rad="152400">
                      <a:srgbClr val="FFFF00">
                        <a:alpha val="85000"/>
                      </a:srgbClr>
                    </a:glow>
                  </a:effectLst>
                  <a:latin typeface="Book Antiqua" panose="02040602050305030304" pitchFamily="18" charset="0"/>
                </a:rPr>
                <a:t>cauliflower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360427" y="2767929"/>
            <a:ext cx="2428393" cy="1399801"/>
            <a:chOff x="3115262" y="1055722"/>
            <a:chExt cx="2519517" cy="1399801"/>
          </a:xfrm>
        </p:grpSpPr>
        <p:sp>
          <p:nvSpPr>
            <p:cNvPr id="43" name="Cloud 42"/>
            <p:cNvSpPr/>
            <p:nvPr/>
          </p:nvSpPr>
          <p:spPr>
            <a:xfrm>
              <a:off x="3115262" y="1055722"/>
              <a:ext cx="2519517" cy="1399801"/>
            </a:xfrm>
            <a:prstGeom prst="cloud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73717" y="1174432"/>
              <a:ext cx="185799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Some have </a:t>
              </a:r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bred for swollen parts and come up with </a:t>
              </a:r>
              <a:r>
                <a:rPr lang="en-US" sz="1600" dirty="0" smtClean="0">
                  <a:effectLst>
                    <a:glow rad="152400">
                      <a:srgbClr val="FFFF00">
                        <a:alpha val="85000"/>
                      </a:srgbClr>
                    </a:glow>
                  </a:effectLst>
                  <a:latin typeface="Book Antiqua" panose="02040602050305030304" pitchFamily="18" charset="0"/>
                </a:rPr>
                <a:t>kohlrabi.</a:t>
              </a:r>
              <a:endParaRPr lang="en-US" sz="1600" dirty="0">
                <a:effectLst>
                  <a:glow rad="152400">
                    <a:srgbClr val="FFFF00">
                      <a:alpha val="85000"/>
                    </a:srgbClr>
                  </a:glow>
                </a:effectLst>
                <a:latin typeface="Book Antiqua" panose="02040602050305030304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411871" y="2617493"/>
            <a:ext cx="2938354" cy="1693759"/>
            <a:chOff x="2850713" y="908743"/>
            <a:chExt cx="3048615" cy="1693759"/>
          </a:xfrm>
        </p:grpSpPr>
        <p:sp>
          <p:nvSpPr>
            <p:cNvPr id="46" name="Cloud 45"/>
            <p:cNvSpPr/>
            <p:nvPr/>
          </p:nvSpPr>
          <p:spPr>
            <a:xfrm>
              <a:off x="2850713" y="908743"/>
              <a:ext cx="3048615" cy="1693759"/>
            </a:xfrm>
            <a:prstGeom prst="cloud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86241" y="1103883"/>
              <a:ext cx="254809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Some have simply </a:t>
              </a:r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looked for </a:t>
              </a:r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slightly larger leaves, and come up with a leafy vegetable called </a:t>
              </a:r>
              <a:r>
                <a:rPr lang="en-US" sz="1600" dirty="0" smtClean="0">
                  <a:effectLst>
                    <a:glow rad="152400">
                      <a:srgbClr val="FFFF00">
                        <a:alpha val="85000"/>
                      </a:srgbClr>
                    </a:glow>
                  </a:effectLst>
                  <a:latin typeface="Book Antiqua" panose="02040602050305030304" pitchFamily="18" charset="0"/>
                </a:rPr>
                <a:t>kale</a:t>
              </a:r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267" y="1820601"/>
            <a:ext cx="2938354" cy="1693759"/>
            <a:chOff x="2860557" y="908743"/>
            <a:chExt cx="3048615" cy="1693759"/>
          </a:xfrm>
        </p:grpSpPr>
        <p:sp>
          <p:nvSpPr>
            <p:cNvPr id="34" name="Cloud 33"/>
            <p:cNvSpPr/>
            <p:nvPr/>
          </p:nvSpPr>
          <p:spPr>
            <a:xfrm>
              <a:off x="2860557" y="908743"/>
              <a:ext cx="3048615" cy="1693759"/>
            </a:xfrm>
            <a:prstGeom prst="cloud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02620" y="1049927"/>
              <a:ext cx="270570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Some </a:t>
              </a:r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farmers have wanted to select </a:t>
              </a:r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for very </a:t>
              </a:r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short distances between leaves, and have </a:t>
              </a:r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bred the </a:t>
              </a:r>
              <a:r>
                <a:rPr lang="en-US" sz="1600" dirty="0">
                  <a:effectLst>
                    <a:glow rad="152400">
                      <a:srgbClr val="FFFF00">
                        <a:alpha val="85000"/>
                      </a:srgbClr>
                    </a:glow>
                  </a:effectLst>
                  <a:latin typeface="Book Antiqua" panose="02040602050305030304" pitchFamily="18" charset="0"/>
                </a:rPr>
                <a:t>cabbage</a:t>
              </a:r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 we eat. 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33646" y="2647950"/>
            <a:ext cx="2938354" cy="1693759"/>
            <a:chOff x="2860557" y="908743"/>
            <a:chExt cx="3048615" cy="1693759"/>
          </a:xfrm>
        </p:grpSpPr>
        <p:sp>
          <p:nvSpPr>
            <p:cNvPr id="37" name="Cloud 36"/>
            <p:cNvSpPr/>
            <p:nvPr/>
          </p:nvSpPr>
          <p:spPr>
            <a:xfrm>
              <a:off x="2860557" y="908743"/>
              <a:ext cx="3048615" cy="1693759"/>
            </a:xfrm>
            <a:prstGeom prst="cloud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02620" y="1186557"/>
              <a:ext cx="270570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Some have wanted to select </a:t>
              </a:r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for arrested </a:t>
              </a:r>
              <a:r>
                <a:rPr lang="en-US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flower development, and have bred </a:t>
              </a:r>
              <a:r>
                <a:rPr lang="en-US" sz="1600" dirty="0">
                  <a:effectLst>
                    <a:glow rad="152400">
                      <a:srgbClr val="FFFF00">
                        <a:alpha val="85000"/>
                      </a:srgbClr>
                    </a:glow>
                  </a:effectLst>
                  <a:latin typeface="Book Antiqua" panose="02040602050305030304" pitchFamily="18" charset="0"/>
                </a:rPr>
                <a:t>broccoli</a:t>
              </a:r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73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775" y="311329"/>
            <a:ext cx="3848016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Evolution by stages of Cabbage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8982" y="1354490"/>
            <a:ext cx="6576357" cy="3656370"/>
            <a:chOff x="508982" y="1354490"/>
            <a:chExt cx="6576357" cy="3656370"/>
          </a:xfrm>
        </p:grpSpPr>
        <p:grpSp>
          <p:nvGrpSpPr>
            <p:cNvPr id="6" name="Group 5"/>
            <p:cNvGrpSpPr/>
            <p:nvPr/>
          </p:nvGrpSpPr>
          <p:grpSpPr>
            <a:xfrm>
              <a:off x="1987898" y="1885432"/>
              <a:ext cx="3125428" cy="3125428"/>
              <a:chOff x="3085485" y="3726835"/>
              <a:chExt cx="3125428" cy="3125428"/>
            </a:xfrm>
          </p:grpSpPr>
          <p:sp>
            <p:nvSpPr>
              <p:cNvPr id="12" name="Block Arc 11"/>
              <p:cNvSpPr/>
              <p:nvPr/>
            </p:nvSpPr>
            <p:spPr>
              <a:xfrm>
                <a:off x="3085485" y="3726835"/>
                <a:ext cx="3125428" cy="3125428"/>
              </a:xfrm>
              <a:prstGeom prst="blockArc">
                <a:avLst>
                  <a:gd name="adj1" fmla="val 10800000"/>
                  <a:gd name="adj2" fmla="val 16200000"/>
                  <a:gd name="adj3" fmla="val 4642"/>
                </a:avLst>
              </a:prstGeom>
              <a:solidFill>
                <a:srgbClr val="002060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Block Arc 12"/>
              <p:cNvSpPr/>
              <p:nvPr/>
            </p:nvSpPr>
            <p:spPr>
              <a:xfrm>
                <a:off x="3085485" y="3726835"/>
                <a:ext cx="3125428" cy="3125428"/>
              </a:xfrm>
              <a:prstGeom prst="blockArc">
                <a:avLst>
                  <a:gd name="adj1" fmla="val 5400000"/>
                  <a:gd name="adj2" fmla="val 10800000"/>
                  <a:gd name="adj3" fmla="val 4642"/>
                </a:avLst>
              </a:prstGeom>
              <a:solidFill>
                <a:srgbClr val="002060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Block Arc 13"/>
              <p:cNvSpPr/>
              <p:nvPr/>
            </p:nvSpPr>
            <p:spPr>
              <a:xfrm>
                <a:off x="3085485" y="3726835"/>
                <a:ext cx="3125428" cy="3125428"/>
              </a:xfrm>
              <a:prstGeom prst="blockArc">
                <a:avLst>
                  <a:gd name="adj1" fmla="val 0"/>
                  <a:gd name="adj2" fmla="val 5400000"/>
                  <a:gd name="adj3" fmla="val 4642"/>
                </a:avLst>
              </a:prstGeom>
              <a:solidFill>
                <a:srgbClr val="002060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Block Arc 14"/>
              <p:cNvSpPr/>
              <p:nvPr/>
            </p:nvSpPr>
            <p:spPr>
              <a:xfrm>
                <a:off x="3085485" y="3726835"/>
                <a:ext cx="3125428" cy="3125428"/>
              </a:xfrm>
              <a:prstGeom prst="blockArc">
                <a:avLst>
                  <a:gd name="adj1" fmla="val 16200000"/>
                  <a:gd name="adj2" fmla="val 0"/>
                  <a:gd name="adj3" fmla="val 4642"/>
                </a:avLst>
              </a:prstGeom>
              <a:solidFill>
                <a:srgbClr val="002060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Freeform 15"/>
              <p:cNvSpPr/>
              <p:nvPr/>
            </p:nvSpPr>
            <p:spPr>
              <a:xfrm>
                <a:off x="3928616" y="4569966"/>
                <a:ext cx="1439167" cy="1439167"/>
              </a:xfrm>
              <a:custGeom>
                <a:avLst/>
                <a:gdLst>
                  <a:gd name="connsiteX0" fmla="*/ 0 w 1439167"/>
                  <a:gd name="connsiteY0" fmla="*/ 719584 h 1439167"/>
                  <a:gd name="connsiteX1" fmla="*/ 719584 w 1439167"/>
                  <a:gd name="connsiteY1" fmla="*/ 0 h 1439167"/>
                  <a:gd name="connsiteX2" fmla="*/ 1439168 w 1439167"/>
                  <a:gd name="connsiteY2" fmla="*/ 719584 h 1439167"/>
                  <a:gd name="connsiteX3" fmla="*/ 719584 w 1439167"/>
                  <a:gd name="connsiteY3" fmla="*/ 1439168 h 1439167"/>
                  <a:gd name="connsiteX4" fmla="*/ 0 w 1439167"/>
                  <a:gd name="connsiteY4" fmla="*/ 719584 h 143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9167" h="1439167">
                    <a:moveTo>
                      <a:pt x="0" y="719584"/>
                    </a:moveTo>
                    <a:cubicBezTo>
                      <a:pt x="0" y="322169"/>
                      <a:pt x="322169" y="0"/>
                      <a:pt x="719584" y="0"/>
                    </a:cubicBezTo>
                    <a:cubicBezTo>
                      <a:pt x="1116999" y="0"/>
                      <a:pt x="1439168" y="322169"/>
                      <a:pt x="1439168" y="719584"/>
                    </a:cubicBezTo>
                    <a:cubicBezTo>
                      <a:pt x="1439168" y="1116999"/>
                      <a:pt x="1116999" y="1439168"/>
                      <a:pt x="719584" y="1439168"/>
                    </a:cubicBezTo>
                    <a:cubicBezTo>
                      <a:pt x="322169" y="1439168"/>
                      <a:pt x="0" y="1116999"/>
                      <a:pt x="0" y="719584"/>
                    </a:cubicBezTo>
                    <a:close/>
                  </a:path>
                </a:pathLst>
              </a:cu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1401" tIns="251401" rIns="251401" bIns="251401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200" kern="1200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2918580" y="1354490"/>
              <a:ext cx="1371600" cy="1007417"/>
            </a:xfrm>
            <a:prstGeom prst="round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473" tIns="175473" rIns="175473" bIns="1754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73349" y="2453982"/>
              <a:ext cx="1371600" cy="1007417"/>
            </a:xfrm>
            <a:prstGeom prst="round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473" tIns="175473" rIns="175473" bIns="1754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457800" y="3980198"/>
              <a:ext cx="1371600" cy="1007417"/>
            </a:xfrm>
            <a:prstGeom prst="round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473" tIns="175473" rIns="175473" bIns="1754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05400" y="2453982"/>
              <a:ext cx="1371600" cy="1007417"/>
            </a:xfrm>
            <a:prstGeom prst="roundRect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473" tIns="175473" rIns="175473" bIns="1754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201000" y="3980198"/>
              <a:ext cx="1371600" cy="1007417"/>
            </a:xfrm>
            <a:prstGeom prst="round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473" tIns="175473" rIns="175473" bIns="1754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43797" y="4186780"/>
              <a:ext cx="1209200" cy="27699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 Antiqua" panose="02040602050305030304" pitchFamily="18" charset="0"/>
                  <a:cs typeface="Aharoni" pitchFamily="2" charset="-79"/>
                </a:rPr>
                <a:t>Wild cabbage</a:t>
              </a:r>
              <a:endParaRPr lang="en-US" sz="1200" b="1" dirty="0">
                <a:solidFill>
                  <a:srgbClr val="002060"/>
                </a:solidFill>
                <a:latin typeface="Book Antiqua" panose="02040602050305030304" pitchFamily="18" charset="0"/>
                <a:cs typeface="Aharoni" pitchFamily="2" charset="-79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15461" y="2390482"/>
              <a:ext cx="999339" cy="27699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 Antiqua" panose="02040602050305030304" pitchFamily="18" charset="0"/>
                  <a:cs typeface="Aharoni" pitchFamily="2" charset="-79"/>
                </a:rPr>
                <a:t>Cabbage</a:t>
              </a:r>
              <a:endParaRPr lang="en-US" sz="1200" b="1" dirty="0">
                <a:solidFill>
                  <a:srgbClr val="002060"/>
                </a:solidFill>
                <a:latin typeface="Book Antiqua" panose="02040602050305030304" pitchFamily="18" charset="0"/>
                <a:cs typeface="Aharoni" pitchFamily="2" charset="-79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86000" y="2819190"/>
              <a:ext cx="999339" cy="27699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 Antiqua" panose="02040602050305030304" pitchFamily="18" charset="0"/>
                  <a:cs typeface="Aharoni" pitchFamily="2" charset="-79"/>
                </a:rPr>
                <a:t>Broccoli</a:t>
              </a:r>
              <a:endParaRPr lang="en-US" sz="1200" b="1" dirty="0">
                <a:solidFill>
                  <a:srgbClr val="002060"/>
                </a:solidFill>
                <a:latin typeface="Book Antiqua" panose="02040602050305030304" pitchFamily="18" charset="0"/>
                <a:cs typeface="Aharoni" pitchFamily="2" charset="-79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82527" y="4345406"/>
              <a:ext cx="1099273" cy="27699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 Antiqua" panose="02040602050305030304" pitchFamily="18" charset="0"/>
                  <a:cs typeface="Aharoni" pitchFamily="2" charset="-79"/>
                </a:rPr>
                <a:t>Cauliflower</a:t>
              </a:r>
              <a:endParaRPr lang="en-US" sz="1200" b="1" dirty="0">
                <a:solidFill>
                  <a:srgbClr val="002060"/>
                </a:solidFill>
                <a:latin typeface="Book Antiqua" panose="02040602050305030304" pitchFamily="18" charset="0"/>
                <a:cs typeface="Aharoni" pitchFamily="2" charset="-79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8982" y="4325279"/>
              <a:ext cx="869380" cy="27699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Book Antiqua" panose="02040602050305030304" pitchFamily="18" charset="0"/>
                  <a:cs typeface="Aharoni" pitchFamily="2" charset="-79"/>
                </a:rPr>
                <a:t>Kohlrabi</a:t>
              </a:r>
              <a:endParaRPr lang="en-US" sz="1200" b="1" dirty="0">
                <a:solidFill>
                  <a:srgbClr val="002060"/>
                </a:solidFill>
                <a:latin typeface="Book Antiqua" panose="02040602050305030304" pitchFamily="18" charset="0"/>
                <a:cs typeface="Aharoni" pitchFamily="2" charset="-79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8982" y="2819190"/>
              <a:ext cx="710218" cy="27699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Book Antiqua" panose="02040602050305030304" pitchFamily="18" charset="0"/>
                  <a:cs typeface="Aharoni" pitchFamily="2" charset="-79"/>
                </a:rPr>
                <a:t>K</a:t>
              </a:r>
              <a:r>
                <a:rPr lang="en-US" sz="1200" b="1" dirty="0" smtClean="0">
                  <a:solidFill>
                    <a:srgbClr val="002060"/>
                  </a:solidFill>
                  <a:latin typeface="Book Antiqua" panose="02040602050305030304" pitchFamily="18" charset="0"/>
                  <a:cs typeface="Aharoni" pitchFamily="2" charset="-79"/>
                </a:rPr>
                <a:t>ale</a:t>
              </a:r>
              <a:endParaRPr lang="en-US" sz="1200" b="1" dirty="0">
                <a:solidFill>
                  <a:srgbClr val="002060"/>
                </a:solidFill>
                <a:latin typeface="Book Antiqua" panose="02040602050305030304" pitchFamily="18" charset="0"/>
                <a:cs typeface="Aharoni" pitchFamily="2" charset="-79"/>
              </a:endParaRPr>
            </a:p>
          </p:txBody>
        </p:sp>
      </p:grpSp>
      <p:sp>
        <p:nvSpPr>
          <p:cNvPr id="48" name="Horizontal Scroll 47"/>
          <p:cNvSpPr/>
          <p:nvPr/>
        </p:nvSpPr>
        <p:spPr>
          <a:xfrm>
            <a:off x="4419600" y="666232"/>
            <a:ext cx="4191000" cy="1219200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So, we can say that  all these structures are descended from </a:t>
            </a:r>
            <a:r>
              <a:rPr lang="en-US" dirty="0" smtClean="0">
                <a:latin typeface="Book Antiqua" panose="02040602050305030304" pitchFamily="18" charset="0"/>
              </a:rPr>
              <a:t>the same ancestor.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8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144000" cy="5156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1775" y="311329"/>
            <a:ext cx="3848016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Evolution and its progress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633" y="2961754"/>
            <a:ext cx="12628247" cy="27375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265" y="1476743"/>
            <a:ext cx="3929565" cy="31154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87" y="1619318"/>
            <a:ext cx="6559499" cy="18921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5235">
            <a:off x="6246315" y="2879561"/>
            <a:ext cx="1782982" cy="8249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633" y="2952750"/>
            <a:ext cx="12628247" cy="2737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18" y="3943897"/>
            <a:ext cx="3290974" cy="773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9400" y="3943897"/>
            <a:ext cx="3290974" cy="773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29" y="3981821"/>
            <a:ext cx="3290974" cy="7732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81821"/>
            <a:ext cx="3290974" cy="7732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3800" y="4202713"/>
            <a:ext cx="3775188" cy="8870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74" y="4117335"/>
            <a:ext cx="900026" cy="4545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97" y="2656537"/>
            <a:ext cx="943703" cy="7313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91" y="4202713"/>
            <a:ext cx="1075963" cy="4978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09" y="4465397"/>
            <a:ext cx="781646" cy="3616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8871" y="4103740"/>
            <a:ext cx="781646" cy="3616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2948" y="3538307"/>
            <a:ext cx="3775188" cy="88702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5728" y="3397541"/>
            <a:ext cx="3775188" cy="8870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603" y="3457564"/>
            <a:ext cx="3775188" cy="8870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47900" y="4313412"/>
            <a:ext cx="3775188" cy="8870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87594" y="4321335"/>
            <a:ext cx="3775188" cy="887027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293809" y="1563697"/>
            <a:ext cx="2938354" cy="1693759"/>
            <a:chOff x="2850713" y="908743"/>
            <a:chExt cx="3048615" cy="1693759"/>
          </a:xfrm>
        </p:grpSpPr>
        <p:sp>
          <p:nvSpPr>
            <p:cNvPr id="31" name="Cloud Callout 30"/>
            <p:cNvSpPr/>
            <p:nvPr/>
          </p:nvSpPr>
          <p:spPr>
            <a:xfrm>
              <a:off x="2850713" y="908743"/>
              <a:ext cx="3048615" cy="1693759"/>
            </a:xfrm>
            <a:prstGeom prst="cloudCallout">
              <a:avLst>
                <a:gd name="adj1" fmla="val -49993"/>
                <a:gd name="adj2" fmla="val 61775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86241" y="1111013"/>
              <a:ext cx="254809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Pisces is a successful aquatic adaption, so we can see so many fishes living in the sea.</a:t>
              </a:r>
              <a:endParaRPr lang="en-US" sz="1600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68" y="3914340"/>
            <a:ext cx="688832" cy="34786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74" y="4069994"/>
            <a:ext cx="688832" cy="34786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16" y="3633961"/>
            <a:ext cx="688832" cy="34786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862" y="4344591"/>
            <a:ext cx="688832" cy="34786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06468" y="4526617"/>
            <a:ext cx="688832" cy="3478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9270" y="3936708"/>
            <a:ext cx="688832" cy="34786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3306424" y="772438"/>
            <a:ext cx="2938354" cy="1693759"/>
            <a:chOff x="2850713" y="908743"/>
            <a:chExt cx="3048615" cy="1693759"/>
          </a:xfrm>
        </p:grpSpPr>
        <p:sp>
          <p:nvSpPr>
            <p:cNvPr id="43" name="Cloud Callout 42"/>
            <p:cNvSpPr/>
            <p:nvPr/>
          </p:nvSpPr>
          <p:spPr>
            <a:xfrm>
              <a:off x="2850713" y="908743"/>
              <a:ext cx="3048615" cy="1693759"/>
            </a:xfrm>
            <a:prstGeom prst="cloudCallout">
              <a:avLst>
                <a:gd name="adj1" fmla="val 52442"/>
                <a:gd name="adj2" fmla="val 89331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86241" y="1111013"/>
              <a:ext cx="254809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But due to change in environment some fishes started evolving to form a intermediate structure like lung fish </a:t>
              </a:r>
              <a:endParaRPr lang="en-US" sz="1600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391572" y="924765"/>
            <a:ext cx="2938354" cy="1693759"/>
            <a:chOff x="2850713" y="908743"/>
            <a:chExt cx="3048615" cy="1693759"/>
          </a:xfrm>
        </p:grpSpPr>
        <p:sp>
          <p:nvSpPr>
            <p:cNvPr id="46" name="Cloud Callout 45"/>
            <p:cNvSpPr/>
            <p:nvPr/>
          </p:nvSpPr>
          <p:spPr>
            <a:xfrm>
              <a:off x="2850713" y="908743"/>
              <a:ext cx="3048615" cy="1693759"/>
            </a:xfrm>
            <a:prstGeom prst="cloudCallout">
              <a:avLst>
                <a:gd name="adj1" fmla="val 52442"/>
                <a:gd name="adj2" fmla="val 89331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86241" y="1168970"/>
              <a:ext cx="254809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But lung fish is not a successful adaption so lung fish again started evolving.</a:t>
              </a:r>
              <a:endParaRPr lang="en-US" sz="1600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618582" y="919087"/>
            <a:ext cx="2938354" cy="1693759"/>
            <a:chOff x="2850713" y="908743"/>
            <a:chExt cx="3048615" cy="1693759"/>
          </a:xfrm>
        </p:grpSpPr>
        <p:sp>
          <p:nvSpPr>
            <p:cNvPr id="49" name="Cloud Callout 48"/>
            <p:cNvSpPr/>
            <p:nvPr/>
          </p:nvSpPr>
          <p:spPr>
            <a:xfrm>
              <a:off x="2850713" y="908743"/>
              <a:ext cx="3048615" cy="1693759"/>
            </a:xfrm>
            <a:prstGeom prst="cloudCallout">
              <a:avLst>
                <a:gd name="adj1" fmla="val -49993"/>
                <a:gd name="adj2" fmla="val 61775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86241" y="1111013"/>
              <a:ext cx="254809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Lung fish further evolved into another successful adaption which is the frog.</a:t>
              </a:r>
              <a:endParaRPr lang="en-US" sz="1600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7" name="Left Arrow 6"/>
          <p:cNvSpPr/>
          <p:nvPr/>
        </p:nvSpPr>
        <p:spPr>
          <a:xfrm>
            <a:off x="4369375" y="2965072"/>
            <a:ext cx="1802824" cy="381000"/>
          </a:xfrm>
          <a:prstGeom prst="leftArrow">
            <a:avLst>
              <a:gd name="adj1" fmla="val 50000"/>
              <a:gd name="adj2" fmla="val 96667"/>
            </a:avLst>
          </a:prstGeom>
          <a:solidFill>
            <a:srgbClr val="E6AF00"/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6384788">
            <a:off x="6360326" y="3432187"/>
            <a:ext cx="855530" cy="729717"/>
          </a:xfrm>
          <a:custGeom>
            <a:avLst/>
            <a:gdLst>
              <a:gd name="connsiteX0" fmla="*/ 0 w 1802824"/>
              <a:gd name="connsiteY0" fmla="*/ 190500 h 381000"/>
              <a:gd name="connsiteX1" fmla="*/ 368301 w 1802824"/>
              <a:gd name="connsiteY1" fmla="*/ 0 h 381000"/>
              <a:gd name="connsiteX2" fmla="*/ 368301 w 1802824"/>
              <a:gd name="connsiteY2" fmla="*/ 95250 h 381000"/>
              <a:gd name="connsiteX3" fmla="*/ 1802824 w 1802824"/>
              <a:gd name="connsiteY3" fmla="*/ 95250 h 381000"/>
              <a:gd name="connsiteX4" fmla="*/ 1802824 w 1802824"/>
              <a:gd name="connsiteY4" fmla="*/ 285750 h 381000"/>
              <a:gd name="connsiteX5" fmla="*/ 368301 w 1802824"/>
              <a:gd name="connsiteY5" fmla="*/ 285750 h 381000"/>
              <a:gd name="connsiteX6" fmla="*/ 368301 w 1802824"/>
              <a:gd name="connsiteY6" fmla="*/ 381000 h 381000"/>
              <a:gd name="connsiteX7" fmla="*/ 0 w 1802824"/>
              <a:gd name="connsiteY7" fmla="*/ 190500 h 381000"/>
              <a:gd name="connsiteX0" fmla="*/ 0 w 1802824"/>
              <a:gd name="connsiteY0" fmla="*/ 190500 h 381000"/>
              <a:gd name="connsiteX1" fmla="*/ 368301 w 1802824"/>
              <a:gd name="connsiteY1" fmla="*/ 0 h 381000"/>
              <a:gd name="connsiteX2" fmla="*/ 368301 w 1802824"/>
              <a:gd name="connsiteY2" fmla="*/ 95250 h 381000"/>
              <a:gd name="connsiteX3" fmla="*/ 1802824 w 1802824"/>
              <a:gd name="connsiteY3" fmla="*/ 285750 h 381000"/>
              <a:gd name="connsiteX4" fmla="*/ 368301 w 1802824"/>
              <a:gd name="connsiteY4" fmla="*/ 285750 h 381000"/>
              <a:gd name="connsiteX5" fmla="*/ 368301 w 1802824"/>
              <a:gd name="connsiteY5" fmla="*/ 381000 h 381000"/>
              <a:gd name="connsiteX6" fmla="*/ 0 w 1802824"/>
              <a:gd name="connsiteY6" fmla="*/ 190500 h 381000"/>
              <a:gd name="connsiteX0" fmla="*/ 0 w 1625024"/>
              <a:gd name="connsiteY0" fmla="*/ 190500 h 857250"/>
              <a:gd name="connsiteX1" fmla="*/ 368301 w 1625024"/>
              <a:gd name="connsiteY1" fmla="*/ 0 h 857250"/>
              <a:gd name="connsiteX2" fmla="*/ 368301 w 1625024"/>
              <a:gd name="connsiteY2" fmla="*/ 95250 h 857250"/>
              <a:gd name="connsiteX3" fmla="*/ 1625024 w 1625024"/>
              <a:gd name="connsiteY3" fmla="*/ 857250 h 857250"/>
              <a:gd name="connsiteX4" fmla="*/ 368301 w 1625024"/>
              <a:gd name="connsiteY4" fmla="*/ 285750 h 857250"/>
              <a:gd name="connsiteX5" fmla="*/ 368301 w 1625024"/>
              <a:gd name="connsiteY5" fmla="*/ 381000 h 857250"/>
              <a:gd name="connsiteX6" fmla="*/ 0 w 1625024"/>
              <a:gd name="connsiteY6" fmla="*/ 190500 h 857250"/>
              <a:gd name="connsiteX0" fmla="*/ 0 w 1625024"/>
              <a:gd name="connsiteY0" fmla="*/ 190500 h 857250"/>
              <a:gd name="connsiteX1" fmla="*/ 368301 w 1625024"/>
              <a:gd name="connsiteY1" fmla="*/ 0 h 857250"/>
              <a:gd name="connsiteX2" fmla="*/ 368301 w 1625024"/>
              <a:gd name="connsiteY2" fmla="*/ 95250 h 857250"/>
              <a:gd name="connsiteX3" fmla="*/ 1625024 w 1625024"/>
              <a:gd name="connsiteY3" fmla="*/ 857250 h 857250"/>
              <a:gd name="connsiteX4" fmla="*/ 368301 w 1625024"/>
              <a:gd name="connsiteY4" fmla="*/ 285750 h 857250"/>
              <a:gd name="connsiteX5" fmla="*/ 368301 w 1625024"/>
              <a:gd name="connsiteY5" fmla="*/ 381000 h 857250"/>
              <a:gd name="connsiteX6" fmla="*/ 0 w 1625024"/>
              <a:gd name="connsiteY6" fmla="*/ 190500 h 857250"/>
              <a:gd name="connsiteX0" fmla="*/ 0 w 1625024"/>
              <a:gd name="connsiteY0" fmla="*/ 190500 h 857250"/>
              <a:gd name="connsiteX1" fmla="*/ 368301 w 1625024"/>
              <a:gd name="connsiteY1" fmla="*/ 0 h 857250"/>
              <a:gd name="connsiteX2" fmla="*/ 368301 w 1625024"/>
              <a:gd name="connsiteY2" fmla="*/ 95250 h 857250"/>
              <a:gd name="connsiteX3" fmla="*/ 1625024 w 1625024"/>
              <a:gd name="connsiteY3" fmla="*/ 857250 h 857250"/>
              <a:gd name="connsiteX4" fmla="*/ 368301 w 1625024"/>
              <a:gd name="connsiteY4" fmla="*/ 285750 h 857250"/>
              <a:gd name="connsiteX5" fmla="*/ 368301 w 1625024"/>
              <a:gd name="connsiteY5" fmla="*/ 381000 h 857250"/>
              <a:gd name="connsiteX6" fmla="*/ 0 w 1625024"/>
              <a:gd name="connsiteY6" fmla="*/ 19050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024" h="857250">
                <a:moveTo>
                  <a:pt x="0" y="190500"/>
                </a:moveTo>
                <a:lnTo>
                  <a:pt x="368301" y="0"/>
                </a:lnTo>
                <a:lnTo>
                  <a:pt x="368301" y="95250"/>
                </a:lnTo>
                <a:cubicBezTo>
                  <a:pt x="787209" y="349250"/>
                  <a:pt x="1269616" y="-209550"/>
                  <a:pt x="1625024" y="857250"/>
                </a:cubicBezTo>
                <a:cubicBezTo>
                  <a:pt x="1320416" y="69850"/>
                  <a:pt x="787209" y="476250"/>
                  <a:pt x="368301" y="285750"/>
                </a:cubicBezTo>
                <a:lnTo>
                  <a:pt x="368301" y="381000"/>
                </a:lnTo>
                <a:lnTo>
                  <a:pt x="0" y="190500"/>
                </a:lnTo>
                <a:close/>
              </a:path>
            </a:pathLst>
          </a:custGeom>
          <a:solidFill>
            <a:srgbClr val="E6AF00"/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2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16744E-6 L -0.1349 -0.17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3" y="-865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27464E-6 L 0.20347 0.0225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74" y="1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87594" y="4321335"/>
            <a:ext cx="3775188" cy="887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144000" cy="5156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1775" y="311329"/>
            <a:ext cx="3848016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Evolution and its progress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633" y="2961754"/>
            <a:ext cx="12628247" cy="27375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265" y="1476743"/>
            <a:ext cx="3929565" cy="31154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87" y="1619318"/>
            <a:ext cx="6559499" cy="18921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5235">
            <a:off x="6246315" y="2879561"/>
            <a:ext cx="1782982" cy="8249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633" y="2952750"/>
            <a:ext cx="12628247" cy="2737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18" y="3943897"/>
            <a:ext cx="3290974" cy="773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9400" y="3943897"/>
            <a:ext cx="3290974" cy="773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29" y="3981821"/>
            <a:ext cx="3290974" cy="7732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81821"/>
            <a:ext cx="3290974" cy="7732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3800" y="4202713"/>
            <a:ext cx="3775188" cy="8870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74" y="4117335"/>
            <a:ext cx="900026" cy="4545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91" y="4202713"/>
            <a:ext cx="1075963" cy="4978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09" y="4465397"/>
            <a:ext cx="781646" cy="3616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8871" y="4103740"/>
            <a:ext cx="781646" cy="3616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2948" y="3538307"/>
            <a:ext cx="3775188" cy="88702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5728" y="3397541"/>
            <a:ext cx="3775188" cy="8870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603" y="3457564"/>
            <a:ext cx="3775188" cy="8870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47900" y="4313412"/>
            <a:ext cx="3775188" cy="88702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68" y="3914340"/>
            <a:ext cx="688832" cy="34786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74" y="4069994"/>
            <a:ext cx="688832" cy="34786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16" y="3633961"/>
            <a:ext cx="688832" cy="34786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862" y="4344591"/>
            <a:ext cx="688832" cy="34786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06468" y="4526617"/>
            <a:ext cx="688832" cy="3478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9270" y="3936708"/>
            <a:ext cx="688832" cy="347860"/>
          </a:xfrm>
          <a:prstGeom prst="rect">
            <a:avLst/>
          </a:prstGeom>
        </p:spPr>
      </p:pic>
      <p:sp>
        <p:nvSpPr>
          <p:cNvPr id="51" name="Horizontal Scroll 50"/>
          <p:cNvSpPr/>
          <p:nvPr/>
        </p:nvSpPr>
        <p:spPr>
          <a:xfrm>
            <a:off x="4783282" y="931729"/>
            <a:ext cx="3463636" cy="688207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A new species has emerged.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97" y="2656537"/>
            <a:ext cx="943703" cy="731370"/>
          </a:xfrm>
          <a:prstGeom prst="rect">
            <a:avLst/>
          </a:prstGeom>
          <a:effectLst>
            <a:glow rad="228600">
              <a:srgbClr val="FF0000">
                <a:alpha val="58000"/>
              </a:srgbClr>
            </a:glow>
          </a:effec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97" y="2656537"/>
            <a:ext cx="943703" cy="731370"/>
          </a:xfrm>
          <a:prstGeom prst="rect">
            <a:avLst/>
          </a:prstGeom>
        </p:spPr>
      </p:pic>
      <p:sp>
        <p:nvSpPr>
          <p:cNvPr id="54" name="Horizontal Scroll 53"/>
          <p:cNvSpPr/>
          <p:nvPr/>
        </p:nvSpPr>
        <p:spPr>
          <a:xfrm>
            <a:off x="3886200" y="862329"/>
            <a:ext cx="4513118" cy="871221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 But does that mean the old species will disappear. </a:t>
            </a:r>
          </a:p>
        </p:txBody>
      </p:sp>
      <p:sp>
        <p:nvSpPr>
          <p:cNvPr id="55" name="Horizontal Scroll 54"/>
          <p:cNvSpPr/>
          <p:nvPr/>
        </p:nvSpPr>
        <p:spPr>
          <a:xfrm>
            <a:off x="3886200" y="875029"/>
            <a:ext cx="4513118" cy="871221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No, the old species will not disappear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6" name="Horizontal Scroll 55"/>
          <p:cNvSpPr/>
          <p:nvPr/>
        </p:nvSpPr>
        <p:spPr>
          <a:xfrm>
            <a:off x="3862273" y="899979"/>
            <a:ext cx="4513118" cy="871221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The newly generated </a:t>
            </a:r>
            <a:r>
              <a:rPr lang="en-US" dirty="0" smtClean="0">
                <a:latin typeface="Book Antiqua" panose="02040602050305030304" pitchFamily="18" charset="0"/>
              </a:rPr>
              <a:t>species </a:t>
            </a:r>
            <a:r>
              <a:rPr lang="en-US" dirty="0">
                <a:latin typeface="Book Antiqua" panose="02040602050305030304" pitchFamily="18" charset="0"/>
              </a:rPr>
              <a:t>are in any </a:t>
            </a:r>
            <a:r>
              <a:rPr lang="en-US" dirty="0" smtClean="0">
                <a:latin typeface="Book Antiqua" panose="02040602050305030304" pitchFamily="18" charset="0"/>
              </a:rPr>
              <a:t>way not ‘better’ than </a:t>
            </a:r>
            <a:r>
              <a:rPr lang="en-US" dirty="0">
                <a:latin typeface="Book Antiqua" panose="02040602050305030304" pitchFamily="18" charset="0"/>
              </a:rPr>
              <a:t>the older one. </a:t>
            </a:r>
          </a:p>
        </p:txBody>
      </p:sp>
      <p:sp>
        <p:nvSpPr>
          <p:cNvPr id="57" name="Horizontal Scroll 56"/>
          <p:cNvSpPr/>
          <p:nvPr/>
        </p:nvSpPr>
        <p:spPr>
          <a:xfrm>
            <a:off x="3006468" y="730489"/>
            <a:ext cx="5695900" cy="1159595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But it is just that </a:t>
            </a:r>
            <a:r>
              <a:rPr lang="en-US" dirty="0">
                <a:solidFill>
                  <a:schemeClr val="tx1"/>
                </a:solidFill>
                <a:effectLst>
                  <a:glow rad="152400">
                    <a:srgbClr val="FFFF00">
                      <a:alpha val="85000"/>
                    </a:srgbClr>
                  </a:glow>
                </a:effectLst>
                <a:latin typeface="Book Antiqua" panose="02040602050305030304" pitchFamily="18" charset="0"/>
              </a:rPr>
              <a:t>natural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glow rad="152400">
                    <a:srgbClr val="FFFF00">
                      <a:alpha val="85000"/>
                    </a:srgbClr>
                  </a:glow>
                </a:effectLst>
                <a:latin typeface="Book Antiqua" panose="02040602050305030304" pitchFamily="18" charset="0"/>
              </a:rPr>
              <a:t>selection</a:t>
            </a:r>
            <a:r>
              <a:rPr lang="en-US" dirty="0">
                <a:latin typeface="Book Antiqua" panose="02040602050305030304" pitchFamily="18" charset="0"/>
              </a:rPr>
              <a:t> and </a:t>
            </a:r>
            <a:r>
              <a:rPr lang="en-US" dirty="0">
                <a:solidFill>
                  <a:schemeClr val="tx1"/>
                </a:solidFill>
                <a:effectLst>
                  <a:glow rad="152400">
                    <a:srgbClr val="FFFF00">
                      <a:alpha val="85000"/>
                    </a:srgbClr>
                  </a:glow>
                </a:effectLst>
                <a:latin typeface="Book Antiqua" panose="02040602050305030304" pitchFamily="18" charset="0"/>
              </a:rPr>
              <a:t>genetic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glow rad="152400">
                    <a:srgbClr val="FFFF00">
                      <a:alpha val="85000"/>
                    </a:srgbClr>
                  </a:glow>
                </a:effectLst>
                <a:latin typeface="Book Antiqua" panose="02040602050305030304" pitchFamily="18" charset="0"/>
              </a:rPr>
              <a:t>drift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have together </a:t>
            </a:r>
            <a:r>
              <a:rPr lang="en-US" dirty="0">
                <a:latin typeface="Book Antiqua" panose="02040602050305030304" pitchFamily="18" charset="0"/>
              </a:rPr>
              <a:t>led to the formation of a population that cannot reproduce </a:t>
            </a:r>
            <a:r>
              <a:rPr lang="en-US" dirty="0" smtClean="0">
                <a:latin typeface="Book Antiqua" panose="02040602050305030304" pitchFamily="18" charset="0"/>
              </a:rPr>
              <a:t>with the </a:t>
            </a:r>
            <a:r>
              <a:rPr lang="en-US" dirty="0">
                <a:latin typeface="Book Antiqua" panose="02040602050305030304" pitchFamily="18" charset="0"/>
              </a:rPr>
              <a:t>original one. </a:t>
            </a:r>
          </a:p>
        </p:txBody>
      </p:sp>
    </p:spTree>
    <p:extLst>
      <p:ext uri="{BB962C8B-B14F-4D97-AF65-F5344CB8AC3E}">
        <p14:creationId xmlns:p14="http://schemas.microsoft.com/office/powerpoint/2010/main" val="11219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4266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354</Words>
  <Application>Microsoft Office PowerPoint</Application>
  <PresentationFormat>On-screen Show (16:9)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528</cp:revision>
  <dcterms:created xsi:type="dcterms:W3CDTF">2013-07-31T12:47:49Z</dcterms:created>
  <dcterms:modified xsi:type="dcterms:W3CDTF">2022-04-25T02:25:02Z</dcterms:modified>
</cp:coreProperties>
</file>