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9" r:id="rId2"/>
    <p:sldId id="377" r:id="rId3"/>
    <p:sldId id="378" r:id="rId4"/>
    <p:sldId id="369" r:id="rId5"/>
    <p:sldId id="379" r:id="rId6"/>
    <p:sldId id="381" r:id="rId7"/>
    <p:sldId id="380" r:id="rId8"/>
    <p:sldId id="48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33750"/>
            <a:ext cx="4771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Bishnoi Community and</a:t>
            </a:r>
          </a:p>
          <a:p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	  Chipko Andolan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710" y="249019"/>
            <a:ext cx="705209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example, the case of the </a:t>
            </a:r>
            <a:r>
              <a:rPr lang="en-US" dirty="0" err="1">
                <a:latin typeface="Bookman Old Style" panose="02050604050505020204" pitchFamily="18" charset="0"/>
              </a:rPr>
              <a:t>Bishnoi</a:t>
            </a:r>
            <a:r>
              <a:rPr lang="en-US" dirty="0">
                <a:latin typeface="Bookman Old Style" panose="02050604050505020204" pitchFamily="18" charset="0"/>
              </a:rPr>
              <a:t> community in Rajasthan, for whom conservation of forest and wildlife has been a religious tenet.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2367" y="1314711"/>
            <a:ext cx="4535216" cy="3466839"/>
            <a:chOff x="522367" y="1352550"/>
            <a:chExt cx="4535216" cy="34668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58" y="1352550"/>
              <a:ext cx="3878035" cy="2895600"/>
            </a:xfrm>
            <a:prstGeom prst="rect">
              <a:avLst/>
            </a:prstGeom>
            <a:ln>
              <a:solidFill>
                <a:srgbClr val="6600F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22367" y="4234614"/>
              <a:ext cx="453521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Bookman Old Style" panose="02050604050505020204" pitchFamily="18" charset="0"/>
                </a:rPr>
                <a:t>Bishnoi</a:t>
              </a:r>
              <a:r>
                <a:rPr lang="en-US" sz="3200" b="1" dirty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Bookman Old Style" panose="02050604050505020204" pitchFamily="18" charset="0"/>
                </a:rPr>
                <a:t> community 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7" r="34001"/>
          <a:stretch/>
        </p:blipFill>
        <p:spPr>
          <a:xfrm>
            <a:off x="609600" y="1172349"/>
            <a:ext cx="3164114" cy="2010204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94261"/>
            <a:ext cx="3030197" cy="2010204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66" y="1172657"/>
            <a:ext cx="2981234" cy="2010204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" b="9056"/>
          <a:stretch/>
        </p:blipFill>
        <p:spPr>
          <a:xfrm>
            <a:off x="4979569" y="1314711"/>
            <a:ext cx="2391228" cy="1828169"/>
          </a:xfrm>
          <a:prstGeom prst="round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5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710" y="249019"/>
            <a:ext cx="705209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Government of India has recently instituted an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‘Amrita Devi </a:t>
            </a:r>
            <a:r>
              <a:rPr lang="en-US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Bishnoi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National Award for Wildlife Conservation’ </a:t>
            </a:r>
            <a:r>
              <a:rPr lang="en-US" dirty="0">
                <a:latin typeface="Bookman Old Style" panose="02050604050505020204" pitchFamily="18" charset="0"/>
              </a:rPr>
              <a:t>in the memory of Amrita Devi </a:t>
            </a:r>
            <a:r>
              <a:rPr lang="en-US" dirty="0" err="1" smtClean="0">
                <a:latin typeface="Bookman Old Style" panose="02050604050505020204" pitchFamily="18" charset="0"/>
              </a:rPr>
              <a:t>Bishnoi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1172349"/>
            <a:ext cx="4423087" cy="3368493"/>
            <a:chOff x="685800" y="1172349"/>
            <a:chExt cx="4423087" cy="33684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72349"/>
              <a:ext cx="4423087" cy="29683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1371600" y="4140732"/>
              <a:ext cx="28857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Amrita Devi </a:t>
              </a:r>
              <a:r>
                <a:rPr lang="en-US" sz="2000" b="1" dirty="0" err="1" smtClean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Bishnoi</a:t>
              </a:r>
              <a:endParaRPr lang="en-US" sz="2000" b="1" dirty="0">
                <a:ln w="10541" cmpd="sng">
                  <a:noFill/>
                  <a:prstDash val="solid"/>
                </a:ln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026" name="Picture 2" descr="http://indebo.com/blog/wp-content/uploads/2013/07/IMG_598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895350"/>
            <a:ext cx="41148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38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4452" y="285750"/>
            <a:ext cx="7135547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Amrita </a:t>
            </a:r>
            <a:r>
              <a:rPr lang="en-US" dirty="0">
                <a:latin typeface="Bookman Old Style" panose="02050604050505020204" pitchFamily="18" charset="0"/>
              </a:rPr>
              <a:t>Devi </a:t>
            </a:r>
            <a:r>
              <a:rPr lang="en-US" dirty="0" err="1" smtClean="0">
                <a:latin typeface="Bookman Old Style" panose="02050604050505020204" pitchFamily="18" charset="0"/>
              </a:rPr>
              <a:t>Bishnoi</a:t>
            </a:r>
            <a:r>
              <a:rPr lang="en-US" dirty="0" smtClean="0">
                <a:latin typeface="Bookman Old Style" panose="02050604050505020204" pitchFamily="18" charset="0"/>
              </a:rPr>
              <a:t> in 1931 </a:t>
            </a:r>
            <a:r>
              <a:rPr lang="en-US" dirty="0">
                <a:latin typeface="Bookman Old Style" panose="02050604050505020204" pitchFamily="18" charset="0"/>
              </a:rPr>
              <a:t>sacrificed her life along with 363 others for the protection of 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‘</a:t>
            </a:r>
            <a:r>
              <a:rPr lang="en-US" b="1" i="1" dirty="0" err="1">
                <a:solidFill>
                  <a:srgbClr val="6600FF"/>
                </a:solidFill>
                <a:latin typeface="Bookman Old Style" panose="02050604050505020204" pitchFamily="18" charset="0"/>
              </a:rPr>
              <a:t>khejri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’ </a:t>
            </a:r>
            <a:r>
              <a:rPr lang="en-US" dirty="0">
                <a:latin typeface="Bookman Old Style" panose="02050604050505020204" pitchFamily="18" charset="0"/>
              </a:rPr>
              <a:t>trees in </a:t>
            </a:r>
            <a:r>
              <a:rPr lang="en-US" b="1" i="1" dirty="0" err="1">
                <a:solidFill>
                  <a:srgbClr val="6600FF"/>
                </a:solidFill>
                <a:latin typeface="Bookman Old Style" panose="02050604050505020204" pitchFamily="18" charset="0"/>
              </a:rPr>
              <a:t>Khejrali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village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near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Jodhpur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in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Rajasthan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" y="1209080"/>
            <a:ext cx="3581400" cy="3562068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9080"/>
            <a:ext cx="4191000" cy="2649431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37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253092"/>
            <a:ext cx="3528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Sustainable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743" y="590550"/>
            <a:ext cx="81098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Forest resources are often made available for industrial use at rates far below the market value while these are denied to the local people.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9" r="12705"/>
          <a:stretch/>
        </p:blipFill>
        <p:spPr>
          <a:xfrm>
            <a:off x="622300" y="1238250"/>
            <a:ext cx="2882901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Notched Right Arrow 7"/>
          <p:cNvSpPr/>
          <p:nvPr/>
        </p:nvSpPr>
        <p:spPr>
          <a:xfrm>
            <a:off x="3923673" y="1416012"/>
            <a:ext cx="1744890" cy="590324"/>
          </a:xfrm>
          <a:prstGeom prst="notchedRightArrow">
            <a:avLst/>
          </a:prstGeom>
          <a:solidFill>
            <a:srgbClr val="CC0099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81" y="1236881"/>
            <a:ext cx="2532719" cy="2076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" y="3079980"/>
            <a:ext cx="2448603" cy="1828800"/>
          </a:xfrm>
          <a:prstGeom prst="ellips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/>
          <a:stretch/>
        </p:blipFill>
        <p:spPr>
          <a:xfrm>
            <a:off x="3072565" y="3079980"/>
            <a:ext cx="2738477" cy="1828800"/>
          </a:xfrm>
          <a:prstGeom prst="ellips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39" y="3079980"/>
            <a:ext cx="2741861" cy="1828800"/>
          </a:xfrm>
          <a:prstGeom prst="ellips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Multiply 12"/>
          <p:cNvSpPr/>
          <p:nvPr/>
        </p:nvSpPr>
        <p:spPr>
          <a:xfrm>
            <a:off x="635000" y="635000"/>
            <a:ext cx="2743200" cy="2743200"/>
          </a:xfrm>
          <a:prstGeom prst="mathMultiply">
            <a:avLst>
              <a:gd name="adj1" fmla="val 825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3443972">
            <a:off x="6675929" y="581107"/>
            <a:ext cx="1188564" cy="2597158"/>
          </a:xfrm>
          <a:custGeom>
            <a:avLst/>
            <a:gdLst>
              <a:gd name="connsiteX0" fmla="*/ 0 w 1788725"/>
              <a:gd name="connsiteY0" fmla="*/ 2557960 h 2743200"/>
              <a:gd name="connsiteX1" fmla="*/ 1248924 w 1788725"/>
              <a:gd name="connsiteY1" fmla="*/ 2557960 h 2743200"/>
              <a:gd name="connsiteX2" fmla="*/ 1248924 w 1788725"/>
              <a:gd name="connsiteY2" fmla="*/ 461044 h 2743200"/>
              <a:gd name="connsiteX3" fmla="*/ 894363 w 1788725"/>
              <a:gd name="connsiteY3" fmla="*/ 461044 h 2743200"/>
              <a:gd name="connsiteX4" fmla="*/ 1341544 w 1788725"/>
              <a:gd name="connsiteY4" fmla="*/ 0 h 2743200"/>
              <a:gd name="connsiteX5" fmla="*/ 1788725 w 1788725"/>
              <a:gd name="connsiteY5" fmla="*/ 461044 h 2743200"/>
              <a:gd name="connsiteX6" fmla="*/ 1434164 w 1788725"/>
              <a:gd name="connsiteY6" fmla="*/ 461044 h 2743200"/>
              <a:gd name="connsiteX7" fmla="*/ 1434164 w 1788725"/>
              <a:gd name="connsiteY7" fmla="*/ 2743200 h 2743200"/>
              <a:gd name="connsiteX8" fmla="*/ 0 w 1788725"/>
              <a:gd name="connsiteY8" fmla="*/ 2743200 h 2743200"/>
              <a:gd name="connsiteX9" fmla="*/ 0 w 1788725"/>
              <a:gd name="connsiteY9" fmla="*/ 2557960 h 2743200"/>
              <a:gd name="connsiteX0" fmla="*/ 0 w 1788725"/>
              <a:gd name="connsiteY0" fmla="*/ 2096916 h 2282156"/>
              <a:gd name="connsiteX1" fmla="*/ 1248924 w 1788725"/>
              <a:gd name="connsiteY1" fmla="*/ 2096916 h 2282156"/>
              <a:gd name="connsiteX2" fmla="*/ 1248924 w 1788725"/>
              <a:gd name="connsiteY2" fmla="*/ 0 h 2282156"/>
              <a:gd name="connsiteX3" fmla="*/ 894363 w 1788725"/>
              <a:gd name="connsiteY3" fmla="*/ 0 h 2282156"/>
              <a:gd name="connsiteX4" fmla="*/ 1788725 w 1788725"/>
              <a:gd name="connsiteY4" fmla="*/ 0 h 2282156"/>
              <a:gd name="connsiteX5" fmla="*/ 1434164 w 1788725"/>
              <a:gd name="connsiteY5" fmla="*/ 0 h 2282156"/>
              <a:gd name="connsiteX6" fmla="*/ 1434164 w 1788725"/>
              <a:gd name="connsiteY6" fmla="*/ 2282156 h 2282156"/>
              <a:gd name="connsiteX7" fmla="*/ 0 w 1788725"/>
              <a:gd name="connsiteY7" fmla="*/ 2282156 h 2282156"/>
              <a:gd name="connsiteX8" fmla="*/ 0 w 1788725"/>
              <a:gd name="connsiteY8" fmla="*/ 2096916 h 2282156"/>
              <a:gd name="connsiteX0" fmla="*/ 0 w 1434164"/>
              <a:gd name="connsiteY0" fmla="*/ 2096916 h 2282156"/>
              <a:gd name="connsiteX1" fmla="*/ 1248924 w 1434164"/>
              <a:gd name="connsiteY1" fmla="*/ 2096916 h 2282156"/>
              <a:gd name="connsiteX2" fmla="*/ 1248924 w 1434164"/>
              <a:gd name="connsiteY2" fmla="*/ 0 h 2282156"/>
              <a:gd name="connsiteX3" fmla="*/ 894363 w 1434164"/>
              <a:gd name="connsiteY3" fmla="*/ 0 h 2282156"/>
              <a:gd name="connsiteX4" fmla="*/ 1434164 w 1434164"/>
              <a:gd name="connsiteY4" fmla="*/ 0 h 2282156"/>
              <a:gd name="connsiteX5" fmla="*/ 1434164 w 1434164"/>
              <a:gd name="connsiteY5" fmla="*/ 2282156 h 2282156"/>
              <a:gd name="connsiteX6" fmla="*/ 0 w 1434164"/>
              <a:gd name="connsiteY6" fmla="*/ 2282156 h 2282156"/>
              <a:gd name="connsiteX7" fmla="*/ 0 w 1434164"/>
              <a:gd name="connsiteY7" fmla="*/ 2096916 h 2282156"/>
              <a:gd name="connsiteX0" fmla="*/ 0 w 1434164"/>
              <a:gd name="connsiteY0" fmla="*/ 2096916 h 2282156"/>
              <a:gd name="connsiteX1" fmla="*/ 1248924 w 1434164"/>
              <a:gd name="connsiteY1" fmla="*/ 2096916 h 2282156"/>
              <a:gd name="connsiteX2" fmla="*/ 1248924 w 1434164"/>
              <a:gd name="connsiteY2" fmla="*/ 0 h 2282156"/>
              <a:gd name="connsiteX3" fmla="*/ 1434164 w 1434164"/>
              <a:gd name="connsiteY3" fmla="*/ 0 h 2282156"/>
              <a:gd name="connsiteX4" fmla="*/ 1434164 w 1434164"/>
              <a:gd name="connsiteY4" fmla="*/ 2282156 h 2282156"/>
              <a:gd name="connsiteX5" fmla="*/ 0 w 1434164"/>
              <a:gd name="connsiteY5" fmla="*/ 2282156 h 2282156"/>
              <a:gd name="connsiteX6" fmla="*/ 0 w 1434164"/>
              <a:gd name="connsiteY6" fmla="*/ 2096916 h 2282156"/>
              <a:gd name="connsiteX0" fmla="*/ 494448 w 1434164"/>
              <a:gd name="connsiteY0" fmla="*/ 2087512 h 2282156"/>
              <a:gd name="connsiteX1" fmla="*/ 1248924 w 1434164"/>
              <a:gd name="connsiteY1" fmla="*/ 2096916 h 2282156"/>
              <a:gd name="connsiteX2" fmla="*/ 1248924 w 1434164"/>
              <a:gd name="connsiteY2" fmla="*/ 0 h 2282156"/>
              <a:gd name="connsiteX3" fmla="*/ 1434164 w 1434164"/>
              <a:gd name="connsiteY3" fmla="*/ 0 h 2282156"/>
              <a:gd name="connsiteX4" fmla="*/ 1434164 w 1434164"/>
              <a:gd name="connsiteY4" fmla="*/ 2282156 h 2282156"/>
              <a:gd name="connsiteX5" fmla="*/ 0 w 1434164"/>
              <a:gd name="connsiteY5" fmla="*/ 2282156 h 2282156"/>
              <a:gd name="connsiteX6" fmla="*/ 494448 w 1434164"/>
              <a:gd name="connsiteY6" fmla="*/ 2087512 h 2282156"/>
              <a:gd name="connsiteX0" fmla="*/ 48519 w 988235"/>
              <a:gd name="connsiteY0" fmla="*/ 2087512 h 2282156"/>
              <a:gd name="connsiteX1" fmla="*/ 802995 w 988235"/>
              <a:gd name="connsiteY1" fmla="*/ 2096916 h 2282156"/>
              <a:gd name="connsiteX2" fmla="*/ 802995 w 988235"/>
              <a:gd name="connsiteY2" fmla="*/ 0 h 2282156"/>
              <a:gd name="connsiteX3" fmla="*/ 988235 w 988235"/>
              <a:gd name="connsiteY3" fmla="*/ 0 h 2282156"/>
              <a:gd name="connsiteX4" fmla="*/ 988235 w 988235"/>
              <a:gd name="connsiteY4" fmla="*/ 2282156 h 2282156"/>
              <a:gd name="connsiteX5" fmla="*/ 0 w 988235"/>
              <a:gd name="connsiteY5" fmla="*/ 2277903 h 2282156"/>
              <a:gd name="connsiteX6" fmla="*/ 48519 w 988235"/>
              <a:gd name="connsiteY6" fmla="*/ 2087512 h 2282156"/>
              <a:gd name="connsiteX0" fmla="*/ 48519 w 988235"/>
              <a:gd name="connsiteY0" fmla="*/ 2402514 h 2597158"/>
              <a:gd name="connsiteX1" fmla="*/ 802995 w 988235"/>
              <a:gd name="connsiteY1" fmla="*/ 2411918 h 2597158"/>
              <a:gd name="connsiteX2" fmla="*/ 805459 w 988235"/>
              <a:gd name="connsiteY2" fmla="*/ 0 h 2597158"/>
              <a:gd name="connsiteX3" fmla="*/ 988235 w 988235"/>
              <a:gd name="connsiteY3" fmla="*/ 315002 h 2597158"/>
              <a:gd name="connsiteX4" fmla="*/ 988235 w 988235"/>
              <a:gd name="connsiteY4" fmla="*/ 2597158 h 2597158"/>
              <a:gd name="connsiteX5" fmla="*/ 0 w 988235"/>
              <a:gd name="connsiteY5" fmla="*/ 2592905 h 2597158"/>
              <a:gd name="connsiteX6" fmla="*/ 48519 w 988235"/>
              <a:gd name="connsiteY6" fmla="*/ 2402514 h 259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235" h="2597158">
                <a:moveTo>
                  <a:pt x="48519" y="2402514"/>
                </a:moveTo>
                <a:lnTo>
                  <a:pt x="802995" y="2411918"/>
                </a:lnTo>
                <a:cubicBezTo>
                  <a:pt x="803816" y="1607945"/>
                  <a:pt x="804638" y="803973"/>
                  <a:pt x="805459" y="0"/>
                </a:cubicBezTo>
                <a:lnTo>
                  <a:pt x="988235" y="315002"/>
                </a:lnTo>
                <a:lnTo>
                  <a:pt x="988235" y="2597158"/>
                </a:lnTo>
                <a:lnTo>
                  <a:pt x="0" y="2592905"/>
                </a:lnTo>
                <a:lnTo>
                  <a:pt x="48519" y="240251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1" y="2554680"/>
            <a:ext cx="2948189" cy="143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253092"/>
            <a:ext cx="3528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Sustainable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743" y="628650"/>
            <a:ext cx="80336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Chipko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Andolan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was </a:t>
            </a:r>
            <a:r>
              <a:rPr lang="en-US" dirty="0">
                <a:latin typeface="Bookman Old Style" panose="02050604050505020204" pitchFamily="18" charset="0"/>
              </a:rPr>
              <a:t>the result of a </a:t>
            </a:r>
            <a:r>
              <a:rPr lang="en-US" dirty="0" err="1">
                <a:latin typeface="Bookman Old Style" panose="02050604050505020204" pitchFamily="18" charset="0"/>
              </a:rPr>
              <a:t>grassroot</a:t>
            </a:r>
            <a:r>
              <a:rPr lang="en-US" dirty="0">
                <a:latin typeface="Bookman Old Style" panose="02050604050505020204" pitchFamily="18" charset="0"/>
              </a:rPr>
              <a:t> level effort to end the alienation of people from their forests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3603"/>
            <a:ext cx="1957065" cy="2755547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83" y="1873603"/>
            <a:ext cx="2673017" cy="1778772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ounded Rectangular Callout 3"/>
          <p:cNvSpPr/>
          <p:nvPr/>
        </p:nvSpPr>
        <p:spPr>
          <a:xfrm>
            <a:off x="3200400" y="653202"/>
            <a:ext cx="3025311" cy="408623"/>
          </a:xfrm>
          <a:prstGeom prst="wedgeRoundRectCallout">
            <a:avLst>
              <a:gd name="adj1" fmla="val -59780"/>
              <a:gd name="adj2" fmla="val 2116"/>
              <a:gd name="adj3" fmla="val 16667"/>
            </a:avLst>
          </a:prstGeom>
          <a:solidFill>
            <a:srgbClr val="6600FF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Hug </a:t>
            </a:r>
            <a:r>
              <a:rPr lang="en-US" dirty="0">
                <a:latin typeface="Bookman Old Style" panose="02050604050505020204" pitchFamily="18" charset="0"/>
              </a:rPr>
              <a:t>the Trees </a:t>
            </a:r>
            <a:r>
              <a:rPr lang="en-US" dirty="0" smtClean="0">
                <a:latin typeface="Bookman Old Style" panose="02050604050505020204" pitchFamily="18" charset="0"/>
              </a:rPr>
              <a:t>Movement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743" y="1210424"/>
            <a:ext cx="8338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movement originated from an incident in a remote </a:t>
            </a:r>
            <a:r>
              <a:rPr lang="en-US" dirty="0">
                <a:latin typeface="Bookman Old Style" panose="02050604050505020204" pitchFamily="18" charset="0"/>
              </a:rPr>
              <a:t>village </a:t>
            </a:r>
            <a:r>
              <a:rPr lang="en-US" dirty="0" smtClean="0">
                <a:latin typeface="Bookman Old Style" panose="02050604050505020204" pitchFamily="18" charset="0"/>
              </a:rPr>
              <a:t>called Reni </a:t>
            </a: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dirty="0" err="1">
                <a:latin typeface="Bookman Old Style" panose="02050604050505020204" pitchFamily="18" charset="0"/>
              </a:rPr>
              <a:t>Garhwal</a:t>
            </a:r>
            <a:r>
              <a:rPr lang="en-US" dirty="0">
                <a:latin typeface="Bookman Old Style" panose="02050604050505020204" pitchFamily="18" charset="0"/>
              </a:rPr>
              <a:t>, high-up in the Himalayas during the early 1970s. </a:t>
            </a:r>
          </a:p>
        </p:txBody>
      </p:sp>
    </p:spTree>
    <p:extLst>
      <p:ext uri="{BB962C8B-B14F-4D97-AF65-F5344CB8AC3E}">
        <p14:creationId xmlns:p14="http://schemas.microsoft.com/office/powerpoint/2010/main" val="19618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0" y="333097"/>
            <a:ext cx="6016170" cy="4429403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Snip Diagonal Corner Rectangle 27"/>
          <p:cNvSpPr/>
          <p:nvPr/>
        </p:nvSpPr>
        <p:spPr>
          <a:xfrm>
            <a:off x="304800" y="3776528"/>
            <a:ext cx="6575630" cy="1081222"/>
          </a:xfrm>
          <a:prstGeom prst="snip2DiagRect">
            <a:avLst>
              <a:gd name="adj1" fmla="val 20833"/>
              <a:gd name="adj2" fmla="val 0"/>
            </a:avLst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215900">
                    <a:schemeClr val="tx1"/>
                  </a:glow>
                </a:effectLst>
                <a:latin typeface="Bookman Old Style" panose="02050604050505020204" pitchFamily="18" charset="0"/>
              </a:rPr>
              <a:t>Undeterred, the women of the village reached the forest quickly and clasped the tree trunks thus preventing the workers from felling the trees. </a:t>
            </a:r>
          </a:p>
        </p:txBody>
      </p:sp>
      <p:sp>
        <p:nvSpPr>
          <p:cNvPr id="29" name="Snip Diagonal Corner Rectangle 28"/>
          <p:cNvSpPr/>
          <p:nvPr/>
        </p:nvSpPr>
        <p:spPr>
          <a:xfrm>
            <a:off x="282370" y="3776528"/>
            <a:ext cx="6575630" cy="1081222"/>
          </a:xfrm>
          <a:prstGeom prst="snip2DiagRect">
            <a:avLst>
              <a:gd name="adj1" fmla="val 20833"/>
              <a:gd name="adj2" fmla="val 0"/>
            </a:avLst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215900">
                    <a:schemeClr val="tx1"/>
                  </a:glow>
                </a:effectLst>
                <a:latin typeface="Bookman Old Style" panose="02050604050505020204" pitchFamily="18" charset="0"/>
              </a:rPr>
              <a:t>On a particular day, the contractor’s  workers appeared in the forest to cut the trees while the men folk were absent. </a:t>
            </a:r>
          </a:p>
        </p:txBody>
      </p:sp>
      <p:sp>
        <p:nvSpPr>
          <p:cNvPr id="31" name="Snip Diagonal Corner Rectangle 30"/>
          <p:cNvSpPr/>
          <p:nvPr/>
        </p:nvSpPr>
        <p:spPr>
          <a:xfrm>
            <a:off x="352550" y="3790950"/>
            <a:ext cx="6575630" cy="1081222"/>
          </a:xfrm>
          <a:prstGeom prst="snip2DiagRect">
            <a:avLst>
              <a:gd name="adj1" fmla="val 20833"/>
              <a:gd name="adj2" fmla="val 0"/>
            </a:avLst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215900">
                    <a:schemeClr val="tx1"/>
                  </a:glow>
                </a:effectLst>
                <a:latin typeface="Bookman Old Style" panose="02050604050505020204" pitchFamily="18" charset="0"/>
              </a:rPr>
              <a:t>There was a dispute between the local villagers and a logging contractor who had been allowed to fell trees in a forest close to the village.</a:t>
            </a:r>
          </a:p>
        </p:txBody>
      </p:sp>
    </p:spTree>
    <p:extLst>
      <p:ext uri="{BB962C8B-B14F-4D97-AF65-F5344CB8AC3E}">
        <p14:creationId xmlns:p14="http://schemas.microsoft.com/office/powerpoint/2010/main" val="3824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2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10265</TotalTime>
  <Words>258</Words>
  <Application>Microsoft Office PowerPoint</Application>
  <PresentationFormat>On-screen Show (16:9)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2022-04-25T02:29:20Z</dcterms:modified>
</cp:coreProperties>
</file>