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73" r:id="rId2"/>
    <p:sldId id="333" r:id="rId3"/>
    <p:sldId id="339" r:id="rId4"/>
    <p:sldId id="340" r:id="rId5"/>
    <p:sldId id="341" r:id="rId6"/>
    <p:sldId id="47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7033"/>
    <a:srgbClr val="0000FF"/>
    <a:srgbClr val="97F7B7"/>
    <a:srgbClr val="452D87"/>
    <a:srgbClr val="6600FF"/>
    <a:srgbClr val="FFFF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982" autoAdjust="0"/>
  </p:normalViewPr>
  <p:slideViewPr>
    <p:cSldViewPr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E209-1360-4287-A31A-944116C325D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6B49-A166-4026-9980-76611C21A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16B49-A166-4026-9980-76611C21A8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3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38628" y="3391806"/>
            <a:ext cx="477157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sz="2000" dirty="0">
                <a:solidFill>
                  <a:srgbClr val="FF6600"/>
                </a:solidFill>
                <a:latin typeface="Bookman Old Style" pitchFamily="18" charset="0"/>
              </a:rPr>
              <a:t>Sustainable Developement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38628" y="2419350"/>
            <a:ext cx="6019800" cy="9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97125" algn="l"/>
                <a:tab pos="2519363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MANAGEMENT OF	</a:t>
            </a:r>
            <a: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  <a:t/>
            </a:r>
            <a:b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NATURAL RESOURCES</a:t>
            </a:r>
            <a:r>
              <a:rPr lang="en-US" altLang="en-US" sz="3000" dirty="0" smtClean="0">
                <a:solidFill>
                  <a:srgbClr val="034EA2"/>
                </a:solidFill>
                <a:latin typeface="Bookman Old Style" pitchFamily="18" charset="0"/>
              </a:rPr>
              <a:t>		 </a:t>
            </a:r>
            <a:endParaRPr lang="en-US" altLang="en-US" sz="30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2400" y="57150"/>
            <a:ext cx="7772400" cy="2714171"/>
            <a:chOff x="0" y="188686"/>
            <a:chExt cx="7772400" cy="271417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48" b="10119"/>
            <a:stretch/>
          </p:blipFill>
          <p:spPr>
            <a:xfrm>
              <a:off x="0" y="188686"/>
              <a:ext cx="7772400" cy="271417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70430" y="691921"/>
              <a:ext cx="58674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Bookman Old Style" panose="02050604050505020204" pitchFamily="18" charset="0"/>
                </a:rPr>
                <a:t>The concept of sustainable development encourages forms of growth that meet current basic human needs, while preserving the resources for the needs of future generations.</a:t>
              </a:r>
            </a:p>
          </p:txBody>
        </p:sp>
      </p:grpSp>
      <p:pic>
        <p:nvPicPr>
          <p:cNvPr id="5" name="Picture 4" descr="Green Tec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2982" y="2571750"/>
            <a:ext cx="1554818" cy="2286000"/>
          </a:xfrm>
          <a:prstGeom prst="rect">
            <a:avLst/>
          </a:prstGeom>
          <a:ln w="28575">
            <a:solidFill>
              <a:srgbClr val="0033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5" descr="Environment Protecti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8435" y="2571750"/>
            <a:ext cx="1933193" cy="2286000"/>
          </a:xfrm>
          <a:prstGeom prst="rect">
            <a:avLst/>
          </a:prstGeom>
          <a:ln w="28575">
            <a:solidFill>
              <a:srgbClr val="0033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3825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 of Resour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6312" y="1287598"/>
            <a:ext cx="2730138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Continuous Economic Growth.jpg"/>
          <p:cNvPicPr>
            <a:picLocks noChangeAspect="1"/>
          </p:cNvPicPr>
          <p:nvPr/>
        </p:nvPicPr>
        <p:blipFill rotWithShape="1">
          <a:blip r:embed="rId3" cstate="print"/>
          <a:srcRect l="7228" r="11019"/>
          <a:stretch/>
        </p:blipFill>
        <p:spPr>
          <a:xfrm>
            <a:off x="533400" y="2442076"/>
            <a:ext cx="2912912" cy="2371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3"/>
          <p:cNvGrpSpPr/>
          <p:nvPr/>
        </p:nvGrpSpPr>
        <p:grpSpPr>
          <a:xfrm>
            <a:off x="-152400" y="209551"/>
            <a:ext cx="7772400" cy="1295399"/>
            <a:chOff x="0" y="188687"/>
            <a:chExt cx="7772400" cy="12953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48" b="10119"/>
            <a:stretch/>
          </p:blipFill>
          <p:spPr>
            <a:xfrm>
              <a:off x="0" y="188687"/>
              <a:ext cx="7772400" cy="129539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70430" y="493486"/>
              <a:ext cx="59399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Bookman Old Style" panose="02050604050505020204" pitchFamily="18" charset="0"/>
                </a:rPr>
                <a:t>Economic development is linked to environmental conservation.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744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2400" y="209551"/>
            <a:ext cx="7772400" cy="1295399"/>
            <a:chOff x="0" y="188687"/>
            <a:chExt cx="7772400" cy="12953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48" b="10119"/>
            <a:stretch/>
          </p:blipFill>
          <p:spPr>
            <a:xfrm>
              <a:off x="0" y="188687"/>
              <a:ext cx="7772400" cy="129539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70430" y="493486"/>
              <a:ext cx="59399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Bookman Old Style" panose="02050604050505020204" pitchFamily="18" charset="0"/>
                </a:rPr>
                <a:t>Thus sustainable development implies a change in all aspects of life.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18030" y="1496060"/>
            <a:ext cx="5148944" cy="3285490"/>
            <a:chOff x="918030" y="1496060"/>
            <a:chExt cx="5148944" cy="32854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030" y="1504950"/>
              <a:ext cx="5148944" cy="3276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9" name="Group 8"/>
            <p:cNvGrpSpPr/>
            <p:nvPr/>
          </p:nvGrpSpPr>
          <p:grpSpPr>
            <a:xfrm>
              <a:off x="4826000" y="1496060"/>
              <a:ext cx="1117600" cy="754380"/>
              <a:chOff x="4826000" y="1496060"/>
              <a:chExt cx="1117600" cy="75438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826000" y="1496060"/>
                <a:ext cx="1117600" cy="75438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 descr="Save environment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064760" y="1564630"/>
                <a:ext cx="640079" cy="6172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25122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http://t3.gstatic.com/images?q=tbn:ANd9GcRabLNaFqeEwKloLvb0ZvpAYg4qXeDZLSzmA-v25kwZ3WOv9Mu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882" y="1733550"/>
            <a:ext cx="3111872" cy="274320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1" y="1733550"/>
            <a:ext cx="3325390" cy="2693565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23" name="Group 22"/>
          <p:cNvGrpSpPr/>
          <p:nvPr/>
        </p:nvGrpSpPr>
        <p:grpSpPr>
          <a:xfrm>
            <a:off x="1448433" y="744284"/>
            <a:ext cx="4319846" cy="1201446"/>
            <a:chOff x="1432340" y="3046704"/>
            <a:chExt cx="4319846" cy="1201446"/>
          </a:xfrm>
        </p:grpSpPr>
        <p:sp>
          <p:nvSpPr>
            <p:cNvPr id="13" name="Freeform 12"/>
            <p:cNvSpPr/>
            <p:nvPr/>
          </p:nvSpPr>
          <p:spPr>
            <a:xfrm>
              <a:off x="3246590" y="3046704"/>
              <a:ext cx="788142" cy="12014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88142" y="0"/>
                  </a:moveTo>
                  <a:lnTo>
                    <a:pt x="788142" y="1064325"/>
                  </a:lnTo>
                  <a:lnTo>
                    <a:pt x="0" y="1064325"/>
                  </a:lnTo>
                  <a:lnTo>
                    <a:pt x="0" y="120144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1" name="Group 20"/>
            <p:cNvGrpSpPr/>
            <p:nvPr/>
          </p:nvGrpSpPr>
          <p:grpSpPr>
            <a:xfrm>
              <a:off x="1432340" y="3046704"/>
              <a:ext cx="4319846" cy="1201446"/>
              <a:chOff x="1432340" y="744285"/>
              <a:chExt cx="4319846" cy="1201446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4034732" y="744285"/>
                <a:ext cx="1717454" cy="120144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1064325"/>
                    </a:lnTo>
                    <a:lnTo>
                      <a:pt x="1717454" y="1064325"/>
                    </a:lnTo>
                    <a:lnTo>
                      <a:pt x="1717454" y="120144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>
                  <a:rot lat="0" lon="0" rev="7500000"/>
                </a:lightRig>
              </a:scene3d>
              <a:sp3d z="-40000" prstMaterial="matte"/>
            </p:spPr>
            <p:style>
              <a:lnRef idx="2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6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Freeform 13"/>
              <p:cNvSpPr/>
              <p:nvPr/>
            </p:nvSpPr>
            <p:spPr>
              <a:xfrm>
                <a:off x="1432340" y="744285"/>
                <a:ext cx="2602392" cy="120144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602392" y="0"/>
                    </a:moveTo>
                    <a:lnTo>
                      <a:pt x="2602392" y="1064325"/>
                    </a:lnTo>
                    <a:lnTo>
                      <a:pt x="0" y="1064325"/>
                    </a:lnTo>
                    <a:lnTo>
                      <a:pt x="0" y="120144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>
                  <a:rot lat="0" lon="0" rev="7500000"/>
                </a:lightRig>
              </a:scene3d>
              <a:sp3d z="-40000" prstMaterial="matte"/>
            </p:spPr>
            <p:style>
              <a:lnRef idx="2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6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  <p:sp>
        <p:nvSpPr>
          <p:cNvPr id="15" name="Freeform 14"/>
          <p:cNvSpPr/>
          <p:nvPr/>
        </p:nvSpPr>
        <p:spPr>
          <a:xfrm>
            <a:off x="2165105" y="361950"/>
            <a:ext cx="3739254" cy="382334"/>
          </a:xfrm>
          <a:custGeom>
            <a:avLst/>
            <a:gdLst>
              <a:gd name="connsiteX0" fmla="*/ 0 w 3739254"/>
              <a:gd name="connsiteY0" fmla="*/ 0 h 382334"/>
              <a:gd name="connsiteX1" fmla="*/ 3739254 w 3739254"/>
              <a:gd name="connsiteY1" fmla="*/ 0 h 382334"/>
              <a:gd name="connsiteX2" fmla="*/ 3739254 w 3739254"/>
              <a:gd name="connsiteY2" fmla="*/ 382334 h 382334"/>
              <a:gd name="connsiteX3" fmla="*/ 0 w 3739254"/>
              <a:gd name="connsiteY3" fmla="*/ 382334 h 382334"/>
              <a:gd name="connsiteX4" fmla="*/ 0 w 3739254"/>
              <a:gd name="connsiteY4" fmla="*/ 0 h 38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9254" h="382334">
                <a:moveTo>
                  <a:pt x="0" y="0"/>
                </a:moveTo>
                <a:lnTo>
                  <a:pt x="3739254" y="0"/>
                </a:lnTo>
                <a:lnTo>
                  <a:pt x="3739254" y="382334"/>
                </a:lnTo>
                <a:lnTo>
                  <a:pt x="0" y="38233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 smtClean="0">
                <a:latin typeface="Book Antiqua" panose="02040602050305030304" pitchFamily="18" charset="0"/>
              </a:rPr>
              <a:t>Sustainable development depends upon</a:t>
            </a:r>
            <a:endParaRPr lang="en-US" sz="1500" kern="1200" dirty="0">
              <a:latin typeface="Book Antiqua" panose="02040602050305030304" pitchFamily="18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62337" y="1914525"/>
            <a:ext cx="1540006" cy="739716"/>
          </a:xfrm>
          <a:custGeom>
            <a:avLst/>
            <a:gdLst>
              <a:gd name="connsiteX0" fmla="*/ 0 w 1540006"/>
              <a:gd name="connsiteY0" fmla="*/ 0 h 1083019"/>
              <a:gd name="connsiteX1" fmla="*/ 1540006 w 1540006"/>
              <a:gd name="connsiteY1" fmla="*/ 0 h 1083019"/>
              <a:gd name="connsiteX2" fmla="*/ 1540006 w 1540006"/>
              <a:gd name="connsiteY2" fmla="*/ 1083019 h 1083019"/>
              <a:gd name="connsiteX3" fmla="*/ 0 w 1540006"/>
              <a:gd name="connsiteY3" fmla="*/ 1083019 h 1083019"/>
              <a:gd name="connsiteX4" fmla="*/ 0 w 1540006"/>
              <a:gd name="connsiteY4" fmla="*/ 0 h 108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006" h="1083019">
                <a:moveTo>
                  <a:pt x="0" y="0"/>
                </a:moveTo>
                <a:lnTo>
                  <a:pt x="1540006" y="0"/>
                </a:lnTo>
                <a:lnTo>
                  <a:pt x="1540006" y="1083019"/>
                </a:lnTo>
                <a:lnTo>
                  <a:pt x="0" y="1083019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>
                <a:solidFill>
                  <a:srgbClr val="0000FF"/>
                </a:solidFill>
                <a:latin typeface="Book Antiqua" panose="02040602050305030304" pitchFamily="18" charset="0"/>
              </a:rPr>
              <a:t>S</a:t>
            </a:r>
            <a:r>
              <a:rPr lang="en-US" sz="1500" kern="1200" dirty="0" smtClean="0">
                <a:solidFill>
                  <a:srgbClr val="0000FF"/>
                </a:solidFill>
                <a:latin typeface="Book Antiqua" panose="02040602050305030304" pitchFamily="18" charset="0"/>
              </a:rPr>
              <a:t>ocio-economic conditions</a:t>
            </a:r>
            <a:endParaRPr lang="en-US" sz="1500" kern="1200" dirty="0">
              <a:solidFill>
                <a:srgbClr val="0000FF"/>
              </a:solidFill>
              <a:latin typeface="Book Antiqua" panose="02040602050305030304" pitchFamily="18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476587" y="1914525"/>
            <a:ext cx="1540006" cy="739716"/>
          </a:xfrm>
          <a:custGeom>
            <a:avLst/>
            <a:gdLst>
              <a:gd name="connsiteX0" fmla="*/ 0 w 1540006"/>
              <a:gd name="connsiteY0" fmla="*/ 0 h 1083019"/>
              <a:gd name="connsiteX1" fmla="*/ 1540006 w 1540006"/>
              <a:gd name="connsiteY1" fmla="*/ 0 h 1083019"/>
              <a:gd name="connsiteX2" fmla="*/ 1540006 w 1540006"/>
              <a:gd name="connsiteY2" fmla="*/ 1083019 h 1083019"/>
              <a:gd name="connsiteX3" fmla="*/ 0 w 1540006"/>
              <a:gd name="connsiteY3" fmla="*/ 1083019 h 1083019"/>
              <a:gd name="connsiteX4" fmla="*/ 0 w 1540006"/>
              <a:gd name="connsiteY4" fmla="*/ 0 h 108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006" h="1083019">
                <a:moveTo>
                  <a:pt x="0" y="0"/>
                </a:moveTo>
                <a:lnTo>
                  <a:pt x="1540006" y="0"/>
                </a:lnTo>
                <a:lnTo>
                  <a:pt x="1540006" y="1083019"/>
                </a:lnTo>
                <a:lnTo>
                  <a:pt x="0" y="1083019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>
                <a:solidFill>
                  <a:srgbClr val="0000FF"/>
                </a:solidFill>
                <a:latin typeface="Book Antiqua" panose="02040602050305030304" pitchFamily="18" charset="0"/>
              </a:rPr>
              <a:t>E</a:t>
            </a:r>
            <a:r>
              <a:rPr lang="en-US" sz="1500" kern="1200" dirty="0" smtClean="0">
                <a:solidFill>
                  <a:srgbClr val="0000FF"/>
                </a:solidFill>
                <a:latin typeface="Book Antiqua" panose="02040602050305030304" pitchFamily="18" charset="0"/>
              </a:rPr>
              <a:t>nvironmental conditions</a:t>
            </a:r>
            <a:endParaRPr lang="en-US" sz="1500" kern="1200" dirty="0">
              <a:solidFill>
                <a:srgbClr val="0000FF"/>
              </a:solidFill>
              <a:latin typeface="Book Antiqua" panose="02040602050305030304" pitchFamily="18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290836" y="1914525"/>
            <a:ext cx="2922701" cy="739716"/>
          </a:xfrm>
          <a:custGeom>
            <a:avLst/>
            <a:gdLst>
              <a:gd name="connsiteX0" fmla="*/ 0 w 2922701"/>
              <a:gd name="connsiteY0" fmla="*/ 0 h 1083019"/>
              <a:gd name="connsiteX1" fmla="*/ 2922701 w 2922701"/>
              <a:gd name="connsiteY1" fmla="*/ 0 h 1083019"/>
              <a:gd name="connsiteX2" fmla="*/ 2922701 w 2922701"/>
              <a:gd name="connsiteY2" fmla="*/ 1083019 h 1083019"/>
              <a:gd name="connsiteX3" fmla="*/ 0 w 2922701"/>
              <a:gd name="connsiteY3" fmla="*/ 1083019 h 1083019"/>
              <a:gd name="connsiteX4" fmla="*/ 0 w 2922701"/>
              <a:gd name="connsiteY4" fmla="*/ 0 h 108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2701" h="1083019">
                <a:moveTo>
                  <a:pt x="0" y="0"/>
                </a:moveTo>
                <a:lnTo>
                  <a:pt x="2922701" y="0"/>
                </a:lnTo>
                <a:lnTo>
                  <a:pt x="2922701" y="1083019"/>
                </a:lnTo>
                <a:lnTo>
                  <a:pt x="0" y="1083019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>
                <a:solidFill>
                  <a:srgbClr val="0000FF"/>
                </a:solidFill>
                <a:latin typeface="Book Antiqua" panose="02040602050305030304" pitchFamily="18" charset="0"/>
              </a:rPr>
              <a:t>A</a:t>
            </a:r>
            <a:r>
              <a:rPr lang="en-US" sz="1500" kern="1200" dirty="0" smtClean="0">
                <a:solidFill>
                  <a:srgbClr val="0000FF"/>
                </a:solidFill>
                <a:latin typeface="Book Antiqua" panose="02040602050305030304" pitchFamily="18" charset="0"/>
              </a:rPr>
              <a:t>nd the readiness of each individual to alter their present use of natural resources.</a:t>
            </a:r>
            <a:endParaRPr lang="en-US" sz="1500" kern="1200" dirty="0">
              <a:solidFill>
                <a:srgbClr val="0000FF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62337" y="1108989"/>
            <a:ext cx="3138480" cy="472037"/>
          </a:xfrm>
          <a:custGeom>
            <a:avLst/>
            <a:gdLst>
              <a:gd name="connsiteX0" fmla="*/ 0 w 2870687"/>
              <a:gd name="connsiteY0" fmla="*/ 0 h 472037"/>
              <a:gd name="connsiteX1" fmla="*/ 2870687 w 2870687"/>
              <a:gd name="connsiteY1" fmla="*/ 0 h 472037"/>
              <a:gd name="connsiteX2" fmla="*/ 2870687 w 2870687"/>
              <a:gd name="connsiteY2" fmla="*/ 472037 h 472037"/>
              <a:gd name="connsiteX3" fmla="*/ 0 w 2870687"/>
              <a:gd name="connsiteY3" fmla="*/ 472037 h 472037"/>
              <a:gd name="connsiteX4" fmla="*/ 0 w 2870687"/>
              <a:gd name="connsiteY4" fmla="*/ 0 h 47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0687" h="472037">
                <a:moveTo>
                  <a:pt x="0" y="0"/>
                </a:moveTo>
                <a:lnTo>
                  <a:pt x="2870687" y="0"/>
                </a:lnTo>
                <a:lnTo>
                  <a:pt x="2870687" y="472037"/>
                </a:lnTo>
                <a:lnTo>
                  <a:pt x="0" y="47203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 smtClean="0">
                <a:latin typeface="Book Antiqua" panose="02040602050305030304" pitchFamily="18" charset="0"/>
              </a:rPr>
              <a:t>The willingness of the people to change their perceptions of</a:t>
            </a:r>
            <a:endParaRPr lang="en-US" sz="1500" kern="1200" dirty="0">
              <a:latin typeface="Book Antiqua" panose="02040602050305030304" pitchFamily="18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811061" y="744284"/>
            <a:ext cx="233916" cy="6007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3916" y="0"/>
                </a:moveTo>
                <a:lnTo>
                  <a:pt x="233916" y="600723"/>
                </a:lnTo>
                <a:lnTo>
                  <a:pt x="0" y="600723"/>
                </a:lnTo>
              </a:path>
            </a:pathLst>
          </a:custGeom>
          <a:noFill/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882" y="2794385"/>
            <a:ext cx="2689226" cy="171094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1607" y="2794385"/>
            <a:ext cx="1946193" cy="171094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0" name="Picture 29" descr="Biogas plant.jpg"/>
          <p:cNvPicPr>
            <a:picLocks noChangeAspect="1"/>
          </p:cNvPicPr>
          <p:nvPr/>
        </p:nvPicPr>
        <p:blipFill>
          <a:blip r:embed="rId6" cstate="print"/>
          <a:srcRect l="8914" t="20800" b="4000"/>
          <a:stretch>
            <a:fillRect/>
          </a:stretch>
        </p:blipFill>
        <p:spPr>
          <a:xfrm>
            <a:off x="569141" y="2828311"/>
            <a:ext cx="1590472" cy="182880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1" name="Picture 30" descr="Wind Energ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95774" y="2828311"/>
            <a:ext cx="2495550" cy="182880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348" y="2828311"/>
            <a:ext cx="2732102" cy="1828800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23" y="1733550"/>
            <a:ext cx="1902235" cy="2693565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2726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3131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10260</TotalTime>
  <Words>94</Words>
  <Application>Microsoft Office PowerPoint</Application>
  <PresentationFormat>On-screen Show (16:9)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vedika</dc:creator>
  <cp:lastModifiedBy>T.S BORA</cp:lastModifiedBy>
  <cp:revision>860</cp:revision>
  <dcterms:created xsi:type="dcterms:W3CDTF">2013-09-21T02:10:41Z</dcterms:created>
  <dcterms:modified xsi:type="dcterms:W3CDTF">2022-04-25T02:28:11Z</dcterms:modified>
</cp:coreProperties>
</file>