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34"/>
  </p:notesMasterIdLst>
  <p:sldIdLst>
    <p:sldId id="911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730" r:id="rId28"/>
    <p:sldId id="731" r:id="rId29"/>
    <p:sldId id="732" r:id="rId30"/>
    <p:sldId id="733" r:id="rId31"/>
    <p:sldId id="734" r:id="rId32"/>
    <p:sldId id="912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09" d="100"/>
          <a:sy n="109" d="100"/>
        </p:scale>
        <p:origin x="374" y="82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1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.wmf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7.png"/><Relationship Id="rId18" Type="http://schemas.openxmlformats.org/officeDocument/2006/relationships/image" Target="../media/image334.png"/><Relationship Id="rId26" Type="http://schemas.openxmlformats.org/officeDocument/2006/relationships/image" Target="../media/image342.png"/><Relationship Id="rId3" Type="http://schemas.openxmlformats.org/officeDocument/2006/relationships/image" Target="../media/image861.png"/><Relationship Id="rId21" Type="http://schemas.openxmlformats.org/officeDocument/2006/relationships/image" Target="../media/image337.png"/><Relationship Id="rId7" Type="http://schemas.openxmlformats.org/officeDocument/2006/relationships/image" Target="../media/image1100.png"/><Relationship Id="rId12" Type="http://schemas.openxmlformats.org/officeDocument/2006/relationships/image" Target="../media/image6.png"/><Relationship Id="rId17" Type="http://schemas.openxmlformats.org/officeDocument/2006/relationships/image" Target="../media/image333.png"/><Relationship Id="rId25" Type="http://schemas.openxmlformats.org/officeDocument/2006/relationships/image" Target="../media/image3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2.png"/><Relationship Id="rId20" Type="http://schemas.openxmlformats.org/officeDocument/2006/relationships/image" Target="../media/image336.png"/><Relationship Id="rId29" Type="http://schemas.openxmlformats.org/officeDocument/2006/relationships/image" Target="../media/image3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5.png"/><Relationship Id="rId24" Type="http://schemas.openxmlformats.org/officeDocument/2006/relationships/image" Target="../media/image340.png"/><Relationship Id="rId5" Type="http://schemas.openxmlformats.org/officeDocument/2006/relationships/image" Target="../media/image911.png"/><Relationship Id="rId23" Type="http://schemas.openxmlformats.org/officeDocument/2006/relationships/image" Target="../media/image339.png"/><Relationship Id="rId28" Type="http://schemas.openxmlformats.org/officeDocument/2006/relationships/image" Target="../media/image355.png"/><Relationship Id="rId10" Type="http://schemas.openxmlformats.org/officeDocument/2006/relationships/image" Target="../media/image4.png"/><Relationship Id="rId19" Type="http://schemas.openxmlformats.org/officeDocument/2006/relationships/image" Target="../media/image335.png"/><Relationship Id="rId4" Type="http://schemas.openxmlformats.org/officeDocument/2006/relationships/image" Target="../media/image860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338.png"/><Relationship Id="rId27" Type="http://schemas.openxmlformats.org/officeDocument/2006/relationships/image" Target="../media/image3320.png"/><Relationship Id="rId30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prstClr val="black"/>
                </a:solidFill>
              </a:rPr>
              <a:t>Lecture_03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8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sequence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67604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Alternate Process 76"/>
          <p:cNvSpPr/>
          <p:nvPr/>
        </p:nvSpPr>
        <p:spPr>
          <a:xfrm>
            <a:off x="1684513" y="4101859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84411" y="3790504"/>
            <a:ext cx="169103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657600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Alternate Process 53"/>
          <p:cNvSpPr/>
          <p:nvPr/>
        </p:nvSpPr>
        <p:spPr>
          <a:xfrm>
            <a:off x="1310148" y="2788676"/>
            <a:ext cx="1415926" cy="29187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1258686" y="2176353"/>
            <a:ext cx="1415926" cy="29187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" y="954031"/>
            <a:ext cx="2499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ii)        ,  13,        ,  3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589" y="1009941"/>
            <a:ext cx="332850" cy="20587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4645" y="1009941"/>
            <a:ext cx="332850" cy="20587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675" y="125594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64064" y="1533718"/>
            <a:ext cx="2281394" cy="327234"/>
            <a:chOff x="2465840" y="3307146"/>
            <a:chExt cx="2281394" cy="37585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509161" y="3307146"/>
              <a:ext cx="2209103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5840" y="3311652"/>
              <a:ext cx="2281394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27525" y="1522343"/>
            <a:ext cx="2007281" cy="327234"/>
            <a:chOff x="2602893" y="3307146"/>
            <a:chExt cx="2007281" cy="375850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2893" y="3311652"/>
              <a:ext cx="200728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50329" y="1255643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13,   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461" y="1558227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2530" y="1828201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2970" y="21463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96390" y="2146336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3802" y="2146336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960" y="244598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3d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276412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6390" y="2764121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3d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25232" y="2764121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6414" y="3029943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977" y="3317078"/>
            <a:ext cx="163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3d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0077" y="3307271"/>
            <a:ext cx="44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3042" y="3592900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 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7732" y="3583093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09778" y="4045887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>
            <a:off x="910045" y="4342174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73072" y="374935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3192" y="373792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50384" y="3725798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1507" y="4036273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2d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3620" y="403166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176573" y="3394402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rot="5400000">
            <a:off x="1176573" y="3679705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752600" y="4366796"/>
            <a:ext cx="120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 = 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34807" y="1280097"/>
            <a:ext cx="295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 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– 5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1008" y="1574542"/>
            <a:ext cx="179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(– 5)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55119" y="1859452"/>
            <a:ext cx="182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–   5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7919" y="2146432"/>
            <a:ext cx="159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   18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3189" y="15745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4619" y="1861066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0" y="247359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32548" y="2785780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18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2(– 5)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36358" y="3094894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18 – 10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79620" y="3403372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4359" y="3801830"/>
            <a:ext cx="1837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18 , 13,   8 , 3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56782" y="3834143"/>
            <a:ext cx="295671" cy="2462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5295" y="3841763"/>
            <a:ext cx="270343" cy="24625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3" name="Curved Right Arrow 52"/>
          <p:cNvSpPr/>
          <p:nvPr/>
        </p:nvSpPr>
        <p:spPr>
          <a:xfrm rot="16200000" flipH="1">
            <a:off x="5693218" y="1326349"/>
            <a:ext cx="258515" cy="9194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16720" y="1953247"/>
            <a:ext cx="2103461" cy="523219"/>
            <a:chOff x="2554816" y="3311652"/>
            <a:chExt cx="2103461" cy="600953"/>
          </a:xfrm>
        </p:grpSpPr>
        <p:sp>
          <p:nvSpPr>
            <p:cNvPr id="57" name="Rounded Rectangular Callout 5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30334" y="1840167"/>
            <a:ext cx="1750800" cy="330507"/>
            <a:chOff x="2731149" y="3410294"/>
            <a:chExt cx="1750800" cy="379612"/>
          </a:xfrm>
        </p:grpSpPr>
        <p:sp>
          <p:nvSpPr>
            <p:cNvPr id="60" name="Rounded Rectangular Callout 59"/>
            <p:cNvSpPr/>
            <p:nvPr/>
          </p:nvSpPr>
          <p:spPr>
            <a:xfrm>
              <a:off x="2794221" y="3410294"/>
              <a:ext cx="1638983" cy="379612"/>
            </a:xfrm>
            <a:prstGeom prst="wedgeRoundRectCallout">
              <a:avLst>
                <a:gd name="adj1" fmla="val -52148"/>
                <a:gd name="adj2" fmla="val 1114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1149" y="3416677"/>
              <a:ext cx="1750800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3067806" y="639650"/>
            <a:ext cx="2514319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969369" y="911016"/>
            <a:ext cx="2178802" cy="327234"/>
            <a:chOff x="2517139" y="3307146"/>
            <a:chExt cx="2178802" cy="375850"/>
          </a:xfrm>
        </p:grpSpPr>
        <p:sp>
          <p:nvSpPr>
            <p:cNvPr id="66" name="Rounded Rectangular Callout 65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6298"/>
                <a:gd name="adj2" fmla="val 1106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50904" y="1791747"/>
            <a:ext cx="2178802" cy="327234"/>
            <a:chOff x="2517139" y="3307146"/>
            <a:chExt cx="2178802" cy="375850"/>
          </a:xfrm>
        </p:grpSpPr>
        <p:sp>
          <p:nvSpPr>
            <p:cNvPr id="69" name="Rounded Rectangular Callout 68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91593" y="1896781"/>
            <a:ext cx="3611886" cy="523220"/>
            <a:chOff x="1800616" y="3311652"/>
            <a:chExt cx="3611886" cy="600954"/>
          </a:xfrm>
        </p:grpSpPr>
        <p:sp>
          <p:nvSpPr>
            <p:cNvPr id="72" name="Rounded Rectangular Callout 71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088715" y="1449815"/>
            <a:ext cx="2860087" cy="403278"/>
            <a:chOff x="2180126" y="3359750"/>
            <a:chExt cx="2860087" cy="463192"/>
          </a:xfrm>
        </p:grpSpPr>
        <p:sp>
          <p:nvSpPr>
            <p:cNvPr id="75" name="Rounded Rectangular Callout 74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8" name="Left Arrow 77"/>
          <p:cNvSpPr/>
          <p:nvPr/>
        </p:nvSpPr>
        <p:spPr>
          <a:xfrm rot="11337065">
            <a:off x="1861224" y="4291515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9620" y="-1085850"/>
            <a:ext cx="394213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3(ii)</a:t>
            </a:r>
          </a:p>
        </p:txBody>
      </p:sp>
    </p:spTree>
    <p:extLst>
      <p:ext uri="{BB962C8B-B14F-4D97-AF65-F5344CB8AC3E}">
        <p14:creationId xmlns:p14="http://schemas.microsoft.com/office/powerpoint/2010/main" val="37020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52" grpId="0" animBg="1"/>
      <p:bldP spid="54" grpId="0" animBg="1"/>
      <p:bldP spid="54" grpId="1" animBg="1"/>
      <p:bldP spid="55" grpId="0" animBg="1"/>
      <p:bldP spid="55" grpId="1" animBg="1"/>
      <p:bldP spid="3" grpId="0"/>
      <p:bldP spid="4" grpId="0" animBg="1"/>
      <p:bldP spid="5" grpId="0" animBg="1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3" grpId="0" animBg="1"/>
      <p:bldP spid="53" grpId="1" animBg="1"/>
      <p:bldP spid="7" grpId="0" animBg="1"/>
      <p:bldP spid="7" grpId="1" animBg="1"/>
      <p:bldP spid="78" grpId="0" animBg="1"/>
      <p:bldP spid="7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owchart: Alternate Process 95"/>
          <p:cNvSpPr/>
          <p:nvPr/>
        </p:nvSpPr>
        <p:spPr>
          <a:xfrm>
            <a:off x="1438275" y="4063759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96798" y="2592764"/>
            <a:ext cx="2354277" cy="336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8927" y="1256745"/>
            <a:ext cx="295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–15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173577" y="1336896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98495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3067806" y="633620"/>
            <a:ext cx="2529157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16" y="936705"/>
            <a:ext cx="327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iii)      , 38,      ,      ,      , -22</a:t>
            </a:r>
          </a:p>
        </p:txBody>
      </p:sp>
      <p:sp>
        <p:nvSpPr>
          <p:cNvPr id="4" name="Rectangle 3"/>
          <p:cNvSpPr/>
          <p:nvPr/>
        </p:nvSpPr>
        <p:spPr>
          <a:xfrm>
            <a:off x="901220" y="994331"/>
            <a:ext cx="283859" cy="21637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793" y="992165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464" y="123418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0616" y="985248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3056" y="985248"/>
            <a:ext cx="292461" cy="22293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61231" y="1534936"/>
            <a:ext cx="3015569" cy="318499"/>
            <a:chOff x="2098754" y="3311652"/>
            <a:chExt cx="3015569" cy="36581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34438" y="3312673"/>
              <a:ext cx="2889968" cy="364796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8754" y="3311652"/>
              <a:ext cx="3015569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sp>
        <p:nvSpPr>
          <p:cNvPr id="16" name="Flowchart: Alternate Process 15"/>
          <p:cNvSpPr/>
          <p:nvPr/>
        </p:nvSpPr>
        <p:spPr>
          <a:xfrm>
            <a:off x="962375" y="2750730"/>
            <a:ext cx="1524732" cy="32105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013418" y="2147933"/>
            <a:ext cx="1415926" cy="321058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329" y="1234183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38,   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-22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7461" y="153487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405" y="1804849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845" y="212298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8265" y="2122984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75677" y="2122984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5835" y="2422634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5d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275" y="2740769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-22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8265" y="2740769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5d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87107" y="2740769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289" y="3006591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4852" y="3293726"/>
            <a:ext cx="137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6222" y="3283919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-22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4917" y="3569548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 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1037" y="3559741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71653" y="4022535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671920" y="4318822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34947" y="372600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85067" y="3714571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2259" y="3713876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93382" y="4012921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4d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5495" y="4008309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–60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938448" y="3382480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 rot="5400000">
            <a:off x="938448" y="3656353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1514475" y="4343444"/>
            <a:ext cx="120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 = 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–15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35128" y="1551190"/>
            <a:ext cx="179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(–15)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7809" y="1836100"/>
            <a:ext cx="182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–  15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49189" y="2134510"/>
            <a:ext cx="159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  53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7309" y="1551190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98739" y="1837714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96120" y="24502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6668" y="2762428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2(–15)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60478" y="3071542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30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03739" y="3368590"/>
            <a:ext cx="114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23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Curved Right Arrow 56"/>
          <p:cNvSpPr/>
          <p:nvPr/>
        </p:nvSpPr>
        <p:spPr>
          <a:xfrm rot="16200000" flipH="1">
            <a:off x="4817338" y="1302997"/>
            <a:ext cx="258515" cy="9194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016720" y="1929895"/>
            <a:ext cx="2103461" cy="523219"/>
            <a:chOff x="2554816" y="3311652"/>
            <a:chExt cx="2103461" cy="600953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716251" y="367705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6799" y="3989234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3(–15)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80609" y="4298348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45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3871" y="4561529"/>
            <a:ext cx="868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94029" y="126978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54577" y="1581963"/>
            <a:ext cx="188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4(–15)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58387" y="1891077"/>
            <a:ext cx="149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53 –  60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1649" y="2188125"/>
            <a:ext cx="109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– 7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82137" y="2593174"/>
            <a:ext cx="2528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53, 38, 23,  8,  -7, -22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70428" y="2634963"/>
            <a:ext cx="323009" cy="236291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56062" y="2635800"/>
            <a:ext cx="292461" cy="22741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475322" y="2635800"/>
            <a:ext cx="202384" cy="22741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89289" y="2640736"/>
            <a:ext cx="254429" cy="22516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2846" y="1519635"/>
            <a:ext cx="2007281" cy="327234"/>
            <a:chOff x="2602893" y="3307146"/>
            <a:chExt cx="2007281" cy="37585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2893" y="3311652"/>
              <a:ext cx="200728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08713" y="1559475"/>
            <a:ext cx="1527982" cy="533924"/>
            <a:chOff x="2842558" y="3416677"/>
            <a:chExt cx="1527982" cy="613254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52148"/>
                <a:gd name="adj2" fmla="val 9993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2558" y="3416677"/>
              <a:ext cx="1527982" cy="600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97944" y="863391"/>
            <a:ext cx="2178802" cy="327234"/>
            <a:chOff x="2517139" y="3307146"/>
            <a:chExt cx="2178802" cy="375850"/>
          </a:xfrm>
        </p:grpSpPr>
        <p:sp>
          <p:nvSpPr>
            <p:cNvPr id="85" name="Rounded Rectangular Callout 84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6298"/>
                <a:gd name="adj2" fmla="val 11068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31879" y="1753647"/>
            <a:ext cx="2178802" cy="327234"/>
            <a:chOff x="2517139" y="3307146"/>
            <a:chExt cx="2178802" cy="375850"/>
          </a:xfrm>
        </p:grpSpPr>
        <p:sp>
          <p:nvSpPr>
            <p:cNvPr id="88" name="Rounded Rectangular Callout 87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77762" y="1925269"/>
            <a:ext cx="3611886" cy="523220"/>
            <a:chOff x="1800616" y="3311652"/>
            <a:chExt cx="3611886" cy="600954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800616" y="3311652"/>
              <a:ext cx="3611886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have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774884" y="1478303"/>
            <a:ext cx="2860087" cy="403278"/>
            <a:chOff x="2180126" y="3359750"/>
            <a:chExt cx="2860087" cy="463192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7" name="Left Arrow 96"/>
          <p:cNvSpPr/>
          <p:nvPr/>
        </p:nvSpPr>
        <p:spPr>
          <a:xfrm rot="11337065">
            <a:off x="1614986" y="4253415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92615" y="-933450"/>
            <a:ext cx="4016715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3(V)</a:t>
            </a:r>
          </a:p>
        </p:txBody>
      </p:sp>
    </p:spTree>
    <p:extLst>
      <p:ext uri="{BB962C8B-B14F-4D97-AF65-F5344CB8AC3E}">
        <p14:creationId xmlns:p14="http://schemas.microsoft.com/office/powerpoint/2010/main" val="15928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82" grpId="0" animBg="1"/>
      <p:bldP spid="43" grpId="0"/>
      <p:bldP spid="9" grpId="0" animBg="1"/>
      <p:bldP spid="9" grpId="1" animBg="1"/>
      <p:bldP spid="3" grpId="0"/>
      <p:bldP spid="4" grpId="0" animBg="1"/>
      <p:bldP spid="5" grpId="0" animBg="1"/>
      <p:bldP spid="6" grpId="0"/>
      <p:bldP spid="7" grpId="0" animBg="1"/>
      <p:bldP spid="8" grpId="0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 animBg="1"/>
      <p:bldP spid="57" grpId="1" animBg="1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 animBg="1"/>
      <p:bldP spid="81" grpId="0" animBg="1"/>
      <p:bldP spid="97" grpId="0" animBg="1"/>
      <p:bldP spid="9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21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5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207942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eft Arrow 40"/>
          <p:cNvSpPr/>
          <p:nvPr/>
        </p:nvSpPr>
        <p:spPr>
          <a:xfrm rot="21204248">
            <a:off x="1550194" y="2995324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600" y="3784648"/>
            <a:ext cx="2912567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2655566" y="2846654"/>
            <a:ext cx="212656" cy="20738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360" y="590550"/>
            <a:ext cx="5951220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4) Which term of the AP  3, 8, 13, 18, . . . is 78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941" y="90477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2000" y="1372138"/>
            <a:ext cx="4419600" cy="437612"/>
            <a:chOff x="1756769" y="3324946"/>
            <a:chExt cx="3648756" cy="340255"/>
          </a:xfrm>
        </p:grpSpPr>
        <p:sp>
          <p:nvSpPr>
            <p:cNvPr id="17" name="Rounded Rectangular Callout 16"/>
            <p:cNvSpPr/>
            <p:nvPr/>
          </p:nvSpPr>
          <p:spPr>
            <a:xfrm>
              <a:off x="2119988" y="3324946"/>
              <a:ext cx="2918868" cy="340255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6769" y="3338172"/>
              <a:ext cx="3648756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which term no. is 78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23790" y="904770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3, 8, 13, 18, 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27047" y="118968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3,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206" y="118968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25581" y="118968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–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1699" y="118968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5,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616" y="1164281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78,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9783" y="147743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26140" y="177736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394" y="176593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904" y="2112286"/>
            <a:ext cx="1514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78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1788" y="2112286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44691" y="2112286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2816" y="2112286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( 5 )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Curved Right Arrow 34"/>
          <p:cNvSpPr/>
          <p:nvPr/>
        </p:nvSpPr>
        <p:spPr>
          <a:xfrm rot="5400000">
            <a:off x="1658052" y="1702664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3289" y="2424074"/>
            <a:ext cx="1387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78 – 3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68526" y="2424074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7417" y="2781227"/>
            <a:ext cx="149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75  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4227" y="2781227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5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6530" y="3108386"/>
            <a:ext cx="145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0443" y="3097137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Curved Right Arrow 43"/>
          <p:cNvSpPr/>
          <p:nvPr/>
        </p:nvSpPr>
        <p:spPr>
          <a:xfrm rot="5400000">
            <a:off x="1873952" y="2528061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3797" y="3419075"/>
            <a:ext cx="133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 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3900" y="3419075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16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3790950"/>
            <a:ext cx="3429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78 is the 16th term of AP.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473137" y="1864883"/>
            <a:ext cx="2590347" cy="325867"/>
            <a:chOff x="2284249" y="3324946"/>
            <a:chExt cx="2590347" cy="340255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284249" y="3324946"/>
              <a:ext cx="2590347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03581" y="3338172"/>
              <a:ext cx="2355132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78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84370" y="1424890"/>
            <a:ext cx="2379177" cy="325867"/>
            <a:chOff x="2391557" y="3324946"/>
            <a:chExt cx="2379177" cy="340255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334402" y="-1162050"/>
            <a:ext cx="3428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4027" y="-13144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12515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51" grpId="0" animBg="1"/>
      <p:bldP spid="40" grpId="0" animBg="1"/>
      <p:bldP spid="40" grpId="1" animBg="1"/>
      <p:bldP spid="2" grpId="0"/>
      <p:bldP spid="15" grpId="0"/>
      <p:bldP spid="19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/>
      <p:bldP spid="37" grpId="0"/>
      <p:bldP spid="38" grpId="0"/>
      <p:bldP spid="39" grpId="0"/>
      <p:bldP spid="42" grpId="0"/>
      <p:bldP spid="43" grpId="0"/>
      <p:bldP spid="44" grpId="0" animBg="1"/>
      <p:bldP spid="44" grpId="1" animBg="1"/>
      <p:bldP spid="45" grpId="0"/>
      <p:bldP spid="46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22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236342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eft Arrow 34"/>
          <p:cNvSpPr/>
          <p:nvPr/>
        </p:nvSpPr>
        <p:spPr>
          <a:xfrm rot="21204248">
            <a:off x="1554006" y="3190122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928" y="523875"/>
            <a:ext cx="6347072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Q.5) Find the number of terms in each of the following AP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1152" y="4004846"/>
            <a:ext cx="39257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540" y="848003"/>
            <a:ext cx="2654422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 7, 13, 19, ..., 205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228" y="115157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5764" y="1352550"/>
            <a:ext cx="2848858" cy="325867"/>
            <a:chOff x="2156713" y="3324946"/>
            <a:chExt cx="2848858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217270" y="3324946"/>
              <a:ext cx="2749705" cy="340255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56713" y="3338172"/>
              <a:ext cx="2848858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no. of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7602" y="1151579"/>
            <a:ext cx="338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7, 13, 19, …, 205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859" y="142892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7,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1968" y="142892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635" y="142892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205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22349" y="1428929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13 – 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78872" y="1428929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6,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2656997" y="3033464"/>
            <a:ext cx="212656" cy="22811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3595" y="1710333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29952" y="2010267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8206" y="1998837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2345184"/>
            <a:ext cx="1613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205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25600" y="2345184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48503" y="2345184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6628" y="2345184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( 6 )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661864" y="1935562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885" y="2656972"/>
            <a:ext cx="155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205 – 7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2338" y="2656972"/>
            <a:ext cx="1176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399" y="2976025"/>
            <a:ext cx="157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198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8039" y="2976025"/>
            <a:ext cx="1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 6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303184"/>
            <a:ext cx="1459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33     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16955" y="3291935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1877764" y="2722859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399" y="3626573"/>
            <a:ext cx="1561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   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73112" y="3626573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34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399" y="4000679"/>
            <a:ext cx="463952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Number of terms in given AP are 34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23890" y="1657350"/>
            <a:ext cx="2379177" cy="325867"/>
            <a:chOff x="2391557" y="3324946"/>
            <a:chExt cx="2379177" cy="340255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14817" y="2190750"/>
            <a:ext cx="2668837" cy="325867"/>
            <a:chOff x="2235479" y="3324946"/>
            <a:chExt cx="2668837" cy="340255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2235479" y="3324946"/>
              <a:ext cx="2668837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44270" y="3338172"/>
              <a:ext cx="247375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205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850190" y="-1314450"/>
            <a:ext cx="4015620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5(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6" grpId="0" animBg="1"/>
      <p:bldP spid="45" grpId="0" animBg="1"/>
      <p:bldP spid="2" grpId="0"/>
      <p:bldP spid="3" grpId="0"/>
      <p:bldP spid="13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38" grpId="1" animBg="1"/>
      <p:bldP spid="39" grpId="0"/>
      <p:bldP spid="40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4645101" y="3143250"/>
            <a:ext cx="365117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3248" y="859155"/>
                <a:ext cx="3138152" cy="44678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ii) 18, </a:t>
                </a:r>
                <a14:m>
                  <m:oMath xmlns:m="http://schemas.openxmlformats.org/officeDocument/2006/math"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𝟏𝟓</m:t>
                    </m:r>
                    <m:f>
                      <m:fPr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kern="0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, 13, ….., – 47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8" y="859155"/>
                <a:ext cx="3138152" cy="446789"/>
              </a:xfrm>
              <a:prstGeom prst="rect">
                <a:avLst/>
              </a:prstGeom>
              <a:blipFill rotWithShape="1">
                <a:blip r:embed="rId4"/>
                <a:stretch>
                  <a:fillRect l="-577" b="-1266"/>
                </a:stretch>
              </a:blip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10928" y="552866"/>
            <a:ext cx="6347072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Q.5) Find the number of terms in each of the following AP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96299" y="1144103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399439" y="4010025"/>
                <a:ext cx="93302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439" y="4010025"/>
                <a:ext cx="933026" cy="6455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4258960" y="114410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– 65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24898" y="1144103"/>
            <a:ext cx="138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791200" y="990600"/>
                <a:ext cx="933026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990600"/>
                <a:ext cx="933026" cy="6455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7493" y="11993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3310" y="1412810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310" y="162604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8163" y="16260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4983" y="16260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81200" y="1571929"/>
                <a:ext cx="723788" cy="4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 </m:t>
                    </m:r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15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kern="0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71929"/>
                <a:ext cx="723788" cy="446789"/>
              </a:xfrm>
              <a:prstGeom prst="rect">
                <a:avLst/>
              </a:prstGeom>
              <a:blipFill rotWithShape="1">
                <a:blip r:embed="rId7"/>
                <a:stretch>
                  <a:fillRect l="-4202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2543175" y="204211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6231" y="1942518"/>
                <a:ext cx="673582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31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31" y="1942518"/>
                <a:ext cx="673582" cy="535468"/>
              </a:xfrm>
              <a:prstGeom prst="rect">
                <a:avLst/>
              </a:prstGeom>
              <a:blipFill rotWithShape="1">
                <a:blip r:embed="rId8"/>
                <a:stretch>
                  <a:fillRect l="-5455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86231" y="2408211"/>
                <a:ext cx="1095172" cy="527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31 − 36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231" y="2408211"/>
                <a:ext cx="1095172" cy="527580"/>
              </a:xfrm>
              <a:prstGeom prst="rect">
                <a:avLst/>
              </a:prstGeom>
              <a:blipFill rotWithShape="1">
                <a:blip r:embed="rId9"/>
                <a:stretch>
                  <a:fillRect l="-3352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800225" y="301310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76706" y="2914650"/>
                <a:ext cx="684803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−5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06" y="2914650"/>
                <a:ext cx="684803" cy="532005"/>
              </a:xfrm>
              <a:prstGeom prst="rect">
                <a:avLst/>
              </a:prstGeom>
              <a:blipFill rotWithShape="1">
                <a:blip r:embed="rId10"/>
                <a:stretch>
                  <a:fillRect l="-4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63310" y="3381375"/>
            <a:ext cx="1022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–47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4260" y="3723734"/>
            <a:ext cx="71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6613" y="3723734"/>
            <a:ext cx="33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66875" y="3723734"/>
            <a:ext cx="130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(n – 1)d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258733" y="1152525"/>
            <a:ext cx="0" cy="3518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415400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– 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08814" y="4154003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80263" y="4154003"/>
            <a:ext cx="138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 + (n 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58960" y="1599813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81500" y="1492127"/>
                <a:ext cx="933026" cy="55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−130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cs typeface="Calibri" pitchFamily="34" charset="0"/>
                            </a:rPr>
                            <m:t>− 5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1492127"/>
                <a:ext cx="933026" cy="55906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19675" y="1616415"/>
                <a:ext cx="1237826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n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 −1)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675" y="1616415"/>
                <a:ext cx="1237826" cy="332912"/>
              </a:xfrm>
              <a:prstGeom prst="rect">
                <a:avLst/>
              </a:prstGeom>
              <a:blipFill rotWithShape="1"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 flipH="1">
            <a:off x="4727575" y="1805227"/>
            <a:ext cx="381000" cy="2563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27575" y="1528211"/>
            <a:ext cx="381000" cy="2563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4109" y="1379232"/>
            <a:ext cx="478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26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6086" y="1869500"/>
            <a:ext cx="26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2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58960" y="2103500"/>
            <a:ext cx="989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26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96299" y="2103500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4899" y="2103500"/>
            <a:ext cx="93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58960" y="2438400"/>
            <a:ext cx="121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96299" y="2438400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24899" y="243840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29275" y="2438400"/>
            <a:ext cx="29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58933" y="2438400"/>
            <a:ext cx="29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58960" y="2770714"/>
            <a:ext cx="1218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96299" y="2770714"/>
            <a:ext cx="38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24899" y="277071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49435" y="3124200"/>
            <a:ext cx="4199240" cy="338554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 The given A.P has 27 terms in it.</a:t>
            </a:r>
            <a:endParaRPr lang="en-US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63310" y="1145209"/>
                <a:ext cx="3433376" cy="43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For given A.P</a:t>
                </a:r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18, </m:t>
                    </m:r>
                    <m:r>
                      <a:rPr lang="en-US" sz="1600" i="1" ker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15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kern="0" dirty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, 13, …– 47</a:t>
                </a:r>
                <a:endParaRPr lang="en-US" sz="1600" kern="0" dirty="0">
                  <a:solidFill>
                    <a:srgbClr val="0070C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0" y="1145209"/>
                <a:ext cx="3433376" cy="439992"/>
              </a:xfrm>
              <a:prstGeom prst="rect">
                <a:avLst/>
              </a:prstGeom>
              <a:blipFill rotWithShape="1">
                <a:blip r:embed="rId13"/>
                <a:stretch>
                  <a:fillRect l="-88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200400" y="994443"/>
            <a:ext cx="1767185" cy="615282"/>
            <a:chOff x="4398795" y="3379844"/>
            <a:chExt cx="1943901" cy="642455"/>
          </a:xfrm>
        </p:grpSpPr>
        <p:sp>
          <p:nvSpPr>
            <p:cNvPr id="76" name="Rounded Rectangular Callout 75"/>
            <p:cNvSpPr/>
            <p:nvPr/>
          </p:nvSpPr>
          <p:spPr>
            <a:xfrm>
              <a:off x="4398795" y="3379844"/>
              <a:ext cx="1891280" cy="642455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9939" y="3433547"/>
              <a:ext cx="193275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no. of terms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153381" y="853369"/>
            <a:ext cx="2461049" cy="346912"/>
            <a:chOff x="4314975" y="3384867"/>
            <a:chExt cx="2707150" cy="362233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4314975" y="3384867"/>
              <a:ext cx="2617741" cy="362233"/>
            </a:xfrm>
            <a:prstGeom prst="wedgeRoundRectCallout">
              <a:avLst>
                <a:gd name="adj1" fmla="val -36707"/>
                <a:gd name="adj2" fmla="val -3820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14975" y="3413656"/>
              <a:ext cx="2707150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Let’s find value of a &amp; d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73134" y="2255408"/>
            <a:ext cx="2749705" cy="325867"/>
            <a:chOff x="2195045" y="3324946"/>
            <a:chExt cx="2749705" cy="340255"/>
          </a:xfrm>
        </p:grpSpPr>
        <p:sp>
          <p:nvSpPr>
            <p:cNvPr id="109" name="Rounded Rectangular Callout 108"/>
            <p:cNvSpPr/>
            <p:nvPr/>
          </p:nvSpPr>
          <p:spPr>
            <a:xfrm>
              <a:off x="2195045" y="3324946"/>
              <a:ext cx="2749705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28240" y="3338172"/>
              <a:ext cx="25058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– 47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1" name="Curved Right Arrow 110"/>
          <p:cNvSpPr/>
          <p:nvPr/>
        </p:nvSpPr>
        <p:spPr>
          <a:xfrm rot="5400000">
            <a:off x="1214989" y="3772738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Curved Right Arrow 111"/>
          <p:cNvSpPr/>
          <p:nvPr/>
        </p:nvSpPr>
        <p:spPr>
          <a:xfrm rot="5400000">
            <a:off x="5486161" y="183080"/>
            <a:ext cx="324365" cy="140356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2950737" y="966074"/>
            <a:ext cx="1559436" cy="527575"/>
            <a:chOff x="4102295" y="4043092"/>
            <a:chExt cx="1559436" cy="527575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4102295" y="4043092"/>
              <a:ext cx="1559436" cy="527575"/>
            </a:xfrm>
            <a:prstGeom prst="wedgeRoundRectCallout">
              <a:avLst>
                <a:gd name="adj1" fmla="val 58512"/>
                <a:gd name="adj2" fmla="val 1011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graphicFrame>
          <p:nvGraphicFramePr>
            <p:cNvPr id="115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688820"/>
                </p:ext>
              </p:extLst>
            </p:nvPr>
          </p:nvGraphicFramePr>
          <p:xfrm>
            <a:off x="4159638" y="4070583"/>
            <a:ext cx="1470836" cy="49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393480" progId="Equation.DSMT4">
                    <p:embed/>
                  </p:oleObj>
                </mc:Choice>
                <mc:Fallback>
                  <p:oleObj name="Equation" r:id="rId14" imgW="11682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638" y="4070583"/>
                          <a:ext cx="1470836" cy="49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" name="Curved Right Arrow 115"/>
          <p:cNvSpPr/>
          <p:nvPr/>
        </p:nvSpPr>
        <p:spPr>
          <a:xfrm rot="5400000">
            <a:off x="5280700" y="1590893"/>
            <a:ext cx="229420" cy="85565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40917" y="-1466850"/>
            <a:ext cx="4114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5(ii)</a:t>
            </a:r>
          </a:p>
        </p:txBody>
      </p:sp>
    </p:spTree>
    <p:extLst>
      <p:ext uri="{BB962C8B-B14F-4D97-AF65-F5344CB8AC3E}">
        <p14:creationId xmlns:p14="http://schemas.microsoft.com/office/powerpoint/2010/main" val="1618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" grpId="0"/>
      <p:bldP spid="68" grpId="0" animBg="1"/>
      <p:bldP spid="79" grpId="0"/>
      <p:bldP spid="66" grpId="0"/>
      <p:bldP spid="78" grpId="0"/>
      <p:bldP spid="80" grpId="0"/>
      <p:bldP spid="106" grpId="0"/>
      <p:bldP spid="3" grpId="0"/>
      <p:bldP spid="13" grpId="0"/>
      <p:bldP spid="18" grpId="0"/>
      <p:bldP spid="19" grpId="0"/>
      <p:bldP spid="20" grpId="0"/>
      <p:bldP spid="21" grpId="0"/>
      <p:bldP spid="46" grpId="0"/>
      <p:bldP spid="47" grpId="0"/>
      <p:bldP spid="49" grpId="0"/>
      <p:bldP spid="53" grpId="0"/>
      <p:bldP spid="54" grpId="0"/>
      <p:bldP spid="56" grpId="0"/>
      <p:bldP spid="58" grpId="0"/>
      <p:bldP spid="59" grpId="0"/>
      <p:bldP spid="60" grpId="0"/>
      <p:bldP spid="63" grpId="0"/>
      <p:bldP spid="64" grpId="0"/>
      <p:bldP spid="65" grpId="0"/>
      <p:bldP spid="67" grpId="0"/>
      <p:bldP spid="69" grpId="0"/>
      <p:bldP spid="70" grpId="0"/>
      <p:bldP spid="74" grpId="0"/>
      <p:bldP spid="75" grpId="0"/>
      <p:bldP spid="83" grpId="0"/>
      <p:bldP spid="84" grpId="0"/>
      <p:bldP spid="85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81" grpId="0"/>
      <p:bldP spid="111" grpId="0" animBg="1"/>
      <p:bldP spid="111" grpId="1" animBg="1"/>
      <p:bldP spid="112" grpId="0" animBg="1"/>
      <p:bldP spid="112" grpId="1" animBg="1"/>
      <p:bldP spid="116" grpId="0" animBg="1"/>
      <p:bldP spid="1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18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2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23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181313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eft Arrow 45"/>
          <p:cNvSpPr/>
          <p:nvPr/>
        </p:nvSpPr>
        <p:spPr>
          <a:xfrm rot="21204248">
            <a:off x="1670972" y="2961879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4467" y="4138196"/>
            <a:ext cx="355388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6416" y="1197511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- 3,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8330" y="119751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- 150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4121329"/>
            <a:ext cx="411480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-150 cannot be a term of the AP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80" y="575846"/>
            <a:ext cx="6332220" cy="338554"/>
          </a:xfrm>
          <a:prstGeom prst="rect">
            <a:avLst/>
          </a:prstGeom>
          <a:noFill/>
          <a:ln w="28575">
            <a:noFill/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6) Check whether -150 is a term of the AP 11, 8, 5, 2, ...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77" y="895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0" y="1178674"/>
            <a:ext cx="4389343" cy="325867"/>
            <a:chOff x="1386478" y="3324946"/>
            <a:chExt cx="4389343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1428037" y="3324946"/>
              <a:ext cx="4302770" cy="340255"/>
            </a:xfrm>
            <a:prstGeom prst="wedgeRoundRectCallout">
              <a:avLst>
                <a:gd name="adj1" fmla="val -45708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86478" y="3338172"/>
              <a:ext cx="4389343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check -150 is a term of AP or not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50610" y="899547"/>
            <a:ext cx="292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 11, 8, 5, 2, 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02623" y="1442245"/>
            <a:ext cx="2379177" cy="325867"/>
            <a:chOff x="2391557" y="3324946"/>
            <a:chExt cx="2379177" cy="340255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395194" y="3324946"/>
              <a:ext cx="2368457" cy="340255"/>
            </a:xfrm>
            <a:prstGeom prst="wedgeRoundRectCallout">
              <a:avLst>
                <a:gd name="adj1" fmla="val -48547"/>
                <a:gd name="adj2" fmla="val -1477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1557" y="3338172"/>
              <a:ext cx="237917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53867" y="1197511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11,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1496" y="1197511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877" y="119751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 – 11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94632" y="1331985"/>
            <a:ext cx="2539568" cy="756583"/>
            <a:chOff x="2448998" y="3204565"/>
            <a:chExt cx="1173983" cy="473582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68309" y="3204565"/>
              <a:ext cx="1154672" cy="473582"/>
            </a:xfrm>
            <a:prstGeom prst="wedgeRoundRectCallout">
              <a:avLst>
                <a:gd name="adj1" fmla="val -62702"/>
                <a:gd name="adj2" fmla="val -1031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998" y="3211077"/>
              <a:ext cx="1162441" cy="46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Lets consider that -150 is a term of AP &amp; find which term it</a:t>
              </a:r>
              <a:r>
                <a:rPr lang="en-US" sz="12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is?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49303" y="148209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16460" y="1776309"/>
            <a:ext cx="95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4714" y="1776309"/>
            <a:ext cx="167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a  +   (n – 1) d</a:t>
            </a:r>
            <a:endParaRPr lang="en-US" sz="160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2723952" y="2797463"/>
            <a:ext cx="384116" cy="26903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2116941"/>
            <a:ext cx="19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-150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2566" y="2116941"/>
            <a:ext cx="443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1669" y="2116941"/>
            <a:ext cx="126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9794" y="2116941"/>
            <a:ext cx="692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1778830" y="1707319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3323" y="2428729"/>
            <a:ext cx="181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-150 – 11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9304" y="2428729"/>
            <a:ext cx="136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199" y="2735082"/>
            <a:ext cx="175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-161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75004" y="2735082"/>
            <a:ext cx="129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(n – 1)(-3)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3087641"/>
            <a:ext cx="175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53.6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 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33921" y="3076392"/>
            <a:ext cx="103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n – 1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Curved Right Arrow 48"/>
          <p:cNvSpPr/>
          <p:nvPr/>
        </p:nvSpPr>
        <p:spPr>
          <a:xfrm rot="5400000">
            <a:off x="1994730" y="2494616"/>
            <a:ext cx="229420" cy="10257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948" y="3411030"/>
            <a:ext cx="19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     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90078" y="3411030"/>
            <a:ext cx="743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54.6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856023" y="2916664"/>
            <a:ext cx="1880643" cy="523220"/>
            <a:chOff x="2666231" y="3416677"/>
            <a:chExt cx="1880643" cy="600960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2697054" y="3444500"/>
              <a:ext cx="1810457" cy="570844"/>
            </a:xfrm>
            <a:prstGeom prst="wedgeRoundRectCallout">
              <a:avLst>
                <a:gd name="adj1" fmla="val -61723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66231" y="3416677"/>
              <a:ext cx="1880643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 -150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is 54.6 term of AP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95800" y="3104353"/>
            <a:ext cx="3505200" cy="1143797"/>
            <a:chOff x="2386991" y="3074903"/>
            <a:chExt cx="1576739" cy="676186"/>
          </a:xfrm>
        </p:grpSpPr>
        <p:sp>
          <p:nvSpPr>
            <p:cNvPr id="56" name="Cloud Callout 67"/>
            <p:cNvSpPr/>
            <p:nvPr/>
          </p:nvSpPr>
          <p:spPr>
            <a:xfrm>
              <a:off x="2386991" y="3074903"/>
              <a:ext cx="1576739" cy="676186"/>
            </a:xfrm>
            <a:prstGeom prst="cloud">
              <a:avLst/>
            </a:prstGeom>
            <a:solidFill>
              <a:srgbClr val="99FF99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kern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94609" y="3142007"/>
              <a:ext cx="1569119" cy="43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  <a:sym typeface="Symbol"/>
                </a:rPr>
                <a:t>    But ‘n’ represents the position 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  <a:sym typeface="Symbol"/>
                </a:rPr>
                <a:t>of a term and hence has to be a natural number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942591" y="2215216"/>
            <a:ext cx="2749705" cy="325867"/>
            <a:chOff x="2195045" y="3324946"/>
            <a:chExt cx="2749705" cy="340255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195045" y="3324946"/>
              <a:ext cx="2749705" cy="340255"/>
            </a:xfrm>
            <a:prstGeom prst="wedgeRoundRectCallout">
              <a:avLst>
                <a:gd name="adj1" fmla="val -44363"/>
                <a:gd name="adj2" fmla="val -10880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99385" y="3338172"/>
              <a:ext cx="2563523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find n when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=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 pitchFamily="18" charset="0"/>
                  <a:cs typeface="Calibri" pitchFamily="34" charset="0"/>
                </a:rPr>
                <a:t>–150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66800" y="3714750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But n is a natural number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3652" y="-1162050"/>
            <a:ext cx="3733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6</a:t>
            </a:r>
          </a:p>
        </p:txBody>
      </p:sp>
    </p:spTree>
    <p:extLst>
      <p:ext uri="{BB962C8B-B14F-4D97-AF65-F5344CB8AC3E}">
        <p14:creationId xmlns:p14="http://schemas.microsoft.com/office/powerpoint/2010/main" val="16742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63" grpId="0" animBg="1"/>
      <p:bldP spid="14" grpId="0"/>
      <p:bldP spid="18" grpId="0"/>
      <p:bldP spid="62" grpId="0"/>
      <p:bldP spid="2" grpId="0"/>
      <p:bldP spid="3" grpId="0"/>
      <p:bldP spid="7" grpId="0"/>
      <p:bldP spid="11" grpId="0"/>
      <p:bldP spid="12" grpId="0"/>
      <p:bldP spid="13" grpId="0"/>
      <p:bldP spid="20" grpId="0"/>
      <p:bldP spid="21" grpId="0"/>
      <p:bldP spid="22" grpId="0"/>
      <p:bldP spid="36" grpId="0" animBg="1"/>
      <p:bldP spid="36" grpId="1" animBg="1"/>
      <p:bldP spid="37" grpId="0"/>
      <p:bldP spid="38" grpId="0"/>
      <p:bldP spid="39" grpId="0"/>
      <p:bldP spid="40" grpId="0"/>
      <p:bldP spid="41" grpId="0" animBg="1"/>
      <p:bldP spid="41" grpId="1" animBg="1"/>
      <p:bldP spid="42" grpId="0"/>
      <p:bldP spid="43" grpId="0"/>
      <p:bldP spid="44" grpId="0"/>
      <p:bldP spid="45" grpId="0"/>
      <p:bldP spid="47" grpId="0"/>
      <p:bldP spid="48" grpId="0"/>
      <p:bldP spid="49" grpId="0" animBg="1"/>
      <p:bldP spid="49" grpId="1" animBg="1"/>
      <p:bldP spid="50" grpId="0"/>
      <p:bldP spid="51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16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994154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Alternate Process 66"/>
          <p:cNvSpPr/>
          <p:nvPr/>
        </p:nvSpPr>
        <p:spPr>
          <a:xfrm>
            <a:off x="1602890" y="3788672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66514" y="9802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28340" y="3496352"/>
            <a:ext cx="248389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83488" y="1340429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>
          <a:xfrm>
            <a:off x="4506984" y="552103"/>
            <a:ext cx="1623239" cy="26903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254999" y="767586"/>
            <a:ext cx="1607167" cy="29593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271" y="502229"/>
            <a:ext cx="6698597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7) Find the 31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st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of an AP whose 11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38 and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the 16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73: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408" y="98482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868" y="98917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9512" y="980235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38,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182480" y="2473532"/>
            <a:ext cx="1518064" cy="29773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232969" y="1871569"/>
            <a:ext cx="1488152" cy="27066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926" y="1515990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+ 10d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866" y="18341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3286" y="183412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+ 10d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0698" y="183412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1956" y="2133775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+ 15d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296" y="245191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73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3286" y="245191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+ 15d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2128" y="245191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310" y="2717732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3968" y="3004867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15d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4743" y="2995060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4538" y="3280689"/>
            <a:ext cx="1624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10d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6058" y="3270882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56674" y="3733676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56941" y="4029963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19968" y="34371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0088" y="342571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7280" y="34250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8403" y="3724062"/>
            <a:ext cx="11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5d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9416" y="3719450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098069" y="308092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123469" y="336749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03808" y="4021029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 =  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719" y="4253905"/>
            <a:ext cx="269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7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308" y="4528284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10(7)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2542" y="4528284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2113" y="1240597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70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3277" y="124059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>
          <a:xfrm rot="16200000" flipH="1">
            <a:off x="5004875" y="744213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86712" y="1516225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56889" y="1516225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 – 70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4851" y="1818642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5028" y="1818642"/>
            <a:ext cx="6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32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736895" y="1395406"/>
            <a:ext cx="1806905" cy="326802"/>
            <a:chOff x="2703097" y="3416677"/>
            <a:chExt cx="1806905" cy="375356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740988" y="3434420"/>
              <a:ext cx="1722588" cy="357613"/>
            </a:xfrm>
            <a:prstGeom prst="wedgeRoundRectCallout">
              <a:avLst>
                <a:gd name="adj1" fmla="val -54360"/>
                <a:gd name="adj2" fmla="val 1325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03097" y="3416677"/>
              <a:ext cx="1806905" cy="353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96568" y="2151118"/>
            <a:ext cx="178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8737" y="2444248"/>
            <a:ext cx="176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– 32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30(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7)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06369" y="3080329"/>
            <a:ext cx="16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31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178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1033" y="2778645"/>
            <a:ext cx="1768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– 32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210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14879" y="3479485"/>
            <a:ext cx="312120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31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st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is 178.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29729" y="1266769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4068" y="934029"/>
            <a:ext cx="1972014" cy="325867"/>
            <a:chOff x="2595144" y="3324946"/>
            <a:chExt cx="1972014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18504" y="3324946"/>
              <a:ext cx="1921836" cy="340255"/>
            </a:xfrm>
            <a:prstGeom prst="wedgeRoundRectCallout">
              <a:avLst>
                <a:gd name="adj1" fmla="val -64211"/>
                <a:gd name="adj2" fmla="val -1204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5144" y="3338172"/>
              <a:ext cx="19720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63616" y="1615636"/>
            <a:ext cx="2103461" cy="523219"/>
            <a:chOff x="2554816" y="3311652"/>
            <a:chExt cx="2103461" cy="600953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86431" y="1633976"/>
            <a:ext cx="3493264" cy="523220"/>
            <a:chOff x="1859927" y="3311652"/>
            <a:chExt cx="3493264" cy="600954"/>
          </a:xfrm>
        </p:grpSpPr>
        <p:sp>
          <p:nvSpPr>
            <p:cNvPr id="62" name="Rounded Rectangular Callout 61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19037" y="1187010"/>
            <a:ext cx="2865292" cy="403278"/>
            <a:chOff x="2174921" y="3359750"/>
            <a:chExt cx="2865292" cy="463192"/>
          </a:xfrm>
        </p:grpSpPr>
        <p:sp>
          <p:nvSpPr>
            <p:cNvPr id="65" name="Rounded Rectangular Callout 64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74921" y="3410113"/>
              <a:ext cx="2863284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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68" name="Left Arrow 67"/>
          <p:cNvSpPr/>
          <p:nvPr/>
        </p:nvSpPr>
        <p:spPr>
          <a:xfrm rot="11337065">
            <a:off x="1779601" y="3978328"/>
            <a:ext cx="646915" cy="73548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1161" y="-1162050"/>
            <a:ext cx="345837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7</a:t>
            </a:r>
          </a:p>
        </p:txBody>
      </p:sp>
    </p:spTree>
    <p:extLst>
      <p:ext uri="{BB962C8B-B14F-4D97-AF65-F5344CB8AC3E}">
        <p14:creationId xmlns:p14="http://schemas.microsoft.com/office/powerpoint/2010/main" val="28627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0" grpId="0"/>
      <p:bldP spid="58" grpId="0" animBg="1"/>
      <p:bldP spid="9" grpId="0" animBg="1"/>
      <p:bldP spid="9" grpId="1" animBg="1"/>
      <p:bldP spid="10" grpId="0" animBg="1"/>
      <p:bldP spid="10" grpId="1" animBg="1"/>
      <p:bldP spid="2" grpId="0"/>
      <p:bldP spid="3" grpId="0"/>
      <p:bldP spid="7" grpId="0"/>
      <p:bldP spid="8" grpId="0"/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5" grpId="0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/>
      <p:bldP spid="47" grpId="0"/>
      <p:bldP spid="48" grpId="0"/>
      <p:bldP spid="49" grpId="0"/>
      <p:bldP spid="53" grpId="0"/>
      <p:bldP spid="54" grpId="0"/>
      <p:bldP spid="55" grpId="0"/>
      <p:bldP spid="56" grpId="0"/>
      <p:bldP spid="57" grpId="0"/>
      <p:bldP spid="59" grpId="0"/>
      <p:bldP spid="68" grpId="0" animBg="1"/>
      <p:bldP spid="6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3972636" y="3481413"/>
            <a:ext cx="248389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411220" y="1332254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>
          <a:xfrm>
            <a:off x="785106" y="782936"/>
            <a:ext cx="1740331" cy="22014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692507" y="550985"/>
            <a:ext cx="1469496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4500" y="477130"/>
            <a:ext cx="6413500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8) An AP consists of 50 terms of which 3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12 and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last term is 106. Find the 29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411" y="9943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76996" y="1188734"/>
            <a:ext cx="1972014" cy="325867"/>
            <a:chOff x="2595144" y="3324946"/>
            <a:chExt cx="1972014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2618504" y="3324946"/>
              <a:ext cx="1921836" cy="340255"/>
            </a:xfrm>
            <a:prstGeom prst="wedgeRoundRectCallout">
              <a:avLst>
                <a:gd name="adj1" fmla="val -64211"/>
                <a:gd name="adj2" fmla="val -12049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5144" y="3338172"/>
              <a:ext cx="1972014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29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3600" y="99437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7244" y="9943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43967" y="9943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106</a:t>
            </a:r>
          </a:p>
        </p:txBody>
      </p:sp>
      <p:sp>
        <p:nvSpPr>
          <p:cNvPr id="64" name="Flowchart: Alternate Process 63"/>
          <p:cNvSpPr/>
          <p:nvPr/>
        </p:nvSpPr>
        <p:spPr>
          <a:xfrm>
            <a:off x="1066800" y="2524769"/>
            <a:ext cx="1561476" cy="24606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5" name="Flowchart: Alternate Process 64"/>
          <p:cNvSpPr/>
          <p:nvPr/>
        </p:nvSpPr>
        <p:spPr>
          <a:xfrm>
            <a:off x="1160701" y="1920456"/>
            <a:ext cx="1488152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92558" y="1541390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7598" y="18595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71018" y="185952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2d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88430" y="185952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9688" y="2159175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+ 49d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50928" y="247731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106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71018" y="2477310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+ 49d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99860" y="247731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042" y="2743132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01700" y="3030267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49d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63575" y="3020460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106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7671" y="3306089"/>
            <a:ext cx="130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9190" y="3296282"/>
            <a:ext cx="511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84406" y="3759076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>
            <a:off x="784673" y="4055363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647700" y="346254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97820" y="345111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25012" y="34504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21177" y="3749462"/>
            <a:ext cx="83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47d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57148" y="3744850"/>
            <a:ext cx="50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1025801" y="3106321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 rot="5400000">
            <a:off x="1051201" y="3392894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666237" y="4046429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=  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91348" y="1666436"/>
            <a:ext cx="2103461" cy="523219"/>
            <a:chOff x="2554816" y="3311652"/>
            <a:chExt cx="2103461" cy="600953"/>
          </a:xfrm>
        </p:grpSpPr>
        <p:sp>
          <p:nvSpPr>
            <p:cNvPr id="90" name="Rounded Rectangular Callout 89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54451" y="4266605"/>
            <a:ext cx="2698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5429" y="4536673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2(2)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38663" y="453667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39845" y="1225658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32909" y="1225658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 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Curved Right Arrow 97"/>
          <p:cNvSpPr/>
          <p:nvPr/>
        </p:nvSpPr>
        <p:spPr>
          <a:xfrm rot="16200000" flipH="1">
            <a:off x="4932607" y="729274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63326" y="1465149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33821" y="1501286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 –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02583" y="1803703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85460" y="1803703"/>
            <a:ext cx="66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664626" y="1380467"/>
            <a:ext cx="1806906" cy="326802"/>
            <a:chOff x="2703096" y="3416677"/>
            <a:chExt cx="1806906" cy="375356"/>
          </a:xfrm>
        </p:grpSpPr>
        <p:sp>
          <p:nvSpPr>
            <p:cNvPr id="104" name="Rounded Rectangular Callout 103"/>
            <p:cNvSpPr/>
            <p:nvPr/>
          </p:nvSpPr>
          <p:spPr>
            <a:xfrm>
              <a:off x="2740988" y="3434420"/>
              <a:ext cx="1722588" cy="357613"/>
            </a:xfrm>
            <a:prstGeom prst="wedgeRoundRectCallout">
              <a:avLst>
                <a:gd name="adj1" fmla="val -54360"/>
                <a:gd name="adj2" fmla="val 1325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3096" y="3416677"/>
              <a:ext cx="1806906" cy="353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29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924300" y="2136179"/>
            <a:ext cx="178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56469" y="2429309"/>
            <a:ext cx="156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8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28(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34101" y="3065390"/>
            <a:ext cx="16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64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8766" y="2763706"/>
            <a:ext cx="139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8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56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81400" y="3464546"/>
            <a:ext cx="3121201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29</a:t>
            </a:r>
            <a:r>
              <a:rPr lang="en-US" sz="1600" b="1" kern="0" baseline="30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th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 term of AP is 64.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8561" y="1289930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41966" y="1191619"/>
            <a:ext cx="2638352" cy="812045"/>
            <a:chOff x="2448998" y="3204565"/>
            <a:chExt cx="1173983" cy="473582"/>
          </a:xfrm>
        </p:grpSpPr>
        <p:sp>
          <p:nvSpPr>
            <p:cNvPr id="16" name="Rounded Rectangular Callout 15"/>
            <p:cNvSpPr/>
            <p:nvPr/>
          </p:nvSpPr>
          <p:spPr>
            <a:xfrm>
              <a:off x="2468309" y="3204565"/>
              <a:ext cx="1154672" cy="473582"/>
            </a:xfrm>
            <a:prstGeom prst="wedgeRoundRectCallout">
              <a:avLst>
                <a:gd name="adj1" fmla="val -62702"/>
                <a:gd name="adj2" fmla="val -10312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48998" y="3211077"/>
              <a:ext cx="1162441" cy="43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Since, AP consist of 50 terms</a:t>
              </a:r>
            </a:p>
            <a:p>
              <a:pPr algn="ctr"/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Then, last term is </a:t>
              </a:r>
              <a:r>
                <a:rPr lang="en-US" sz="1400" b="1" i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  <a:sym typeface="Symbol"/>
                </a:rPr>
                <a:t>50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endParaRPr lang="en-US" sz="12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836191" y="1613880"/>
            <a:ext cx="3493264" cy="523220"/>
            <a:chOff x="1859927" y="3311652"/>
            <a:chExt cx="3493264" cy="600954"/>
          </a:xfrm>
        </p:grpSpPr>
        <p:sp>
          <p:nvSpPr>
            <p:cNvPr id="114" name="Rounded Rectangular Callout 113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974002" y="1166914"/>
            <a:ext cx="2860087" cy="403278"/>
            <a:chOff x="2180126" y="3359750"/>
            <a:chExt cx="2860087" cy="463192"/>
          </a:xfrm>
        </p:grpSpPr>
        <p:sp>
          <p:nvSpPr>
            <p:cNvPr id="117" name="Rounded Rectangular Callout 116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42247" y="3410114"/>
              <a:ext cx="2728632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508241" y="-1162050"/>
            <a:ext cx="3386104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27248" y="-1162051"/>
            <a:ext cx="34935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3022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0" grpId="0" animBg="1"/>
      <p:bldP spid="10" grpId="1" animBg="1"/>
      <p:bldP spid="7" grpId="0" animBg="1"/>
      <p:bldP spid="7" grpId="1" animBg="1"/>
      <p:bldP spid="2" grpId="0"/>
      <p:bldP spid="3" grpId="0"/>
      <p:bldP spid="8" grpId="0"/>
      <p:bldP spid="9" grpId="0"/>
      <p:bldP spid="14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4" grpId="0"/>
      <p:bldP spid="85" grpId="0"/>
      <p:bldP spid="88" grpId="0"/>
      <p:bldP spid="93" grpId="0"/>
      <p:bldP spid="94" grpId="0"/>
      <p:bldP spid="95" grpId="0"/>
      <p:bldP spid="96" grpId="0"/>
      <p:bldP spid="97" grpId="0"/>
      <p:bldP spid="98" grpId="0" animBg="1"/>
      <p:bldP spid="98" grpId="1" animBg="1"/>
      <p:bldP spid="99" grpId="0"/>
      <p:bldP spid="100" grpId="0"/>
      <p:bldP spid="101" grpId="0"/>
      <p:bldP spid="102" grpId="0"/>
      <p:bldP spid="106" grpId="0"/>
      <p:bldP spid="107" grpId="0"/>
      <p:bldP spid="108" grpId="0"/>
      <p:bldP spid="109" grpId="0"/>
      <p:bldP spid="110" grpId="0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6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289957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Sums based on ‘a</a:t>
            </a:r>
            <a:r>
              <a:rPr lang="en-US" sz="2000" b="1" baseline="-25000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n</a:t>
            </a: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’ Formula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90421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eft Arrow 76"/>
          <p:cNvSpPr/>
          <p:nvPr/>
        </p:nvSpPr>
        <p:spPr>
          <a:xfrm rot="21204248">
            <a:off x="4313724" y="3123397"/>
            <a:ext cx="1103651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73413" y="3926144"/>
            <a:ext cx="294169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49320" y="1322729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Alternate Process 75"/>
          <p:cNvSpPr/>
          <p:nvPr/>
        </p:nvSpPr>
        <p:spPr>
          <a:xfrm>
            <a:off x="5382554" y="2984826"/>
            <a:ext cx="384116" cy="244576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627538" y="568716"/>
            <a:ext cx="1006829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420542" y="566395"/>
            <a:ext cx="1810995" cy="222342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008" y="505308"/>
            <a:ext cx="711579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9) If the 3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rd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and 9</a:t>
            </a:r>
            <a:r>
              <a:rPr lang="en-US" sz="1600" b="1" kern="0" baseline="30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th</a:t>
            </a: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terms of an AP are 4 and – 8 respectively,     </a:t>
            </a:r>
          </a:p>
          <a:p>
            <a:pPr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 which term of this AP is zero.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" y="100638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1965" y="1227859"/>
            <a:ext cx="3291287" cy="325867"/>
            <a:chOff x="1935510" y="3324946"/>
            <a:chExt cx="3291287" cy="340255"/>
          </a:xfrm>
        </p:grpSpPr>
        <p:sp>
          <p:nvSpPr>
            <p:cNvPr id="5" name="Rounded Rectangular Callout 4"/>
            <p:cNvSpPr/>
            <p:nvPr/>
          </p:nvSpPr>
          <p:spPr>
            <a:xfrm>
              <a:off x="1967299" y="3324946"/>
              <a:ext cx="3224246" cy="340255"/>
            </a:xfrm>
            <a:prstGeom prst="wedgeRoundRectCallout">
              <a:avLst>
                <a:gd name="adj1" fmla="val -53182"/>
                <a:gd name="adj2" fmla="val -1282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35510" y="3338172"/>
              <a:ext cx="3291287" cy="321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which term is ‘0’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1700" y="100281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5344" y="979584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4,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– 8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148312" y="2526428"/>
            <a:ext cx="1518064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198801" y="1910931"/>
            <a:ext cx="1488152" cy="223694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0658" y="1531865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698" y="1850000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9118" y="1850000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2d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6530" y="1850000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3988" y="2149650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8d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9028" y="2467785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9118" y="2467785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 +  8d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7960" y="2467785"/>
            <a:ext cx="79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…..(ii)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142" y="2733607"/>
            <a:ext cx="261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Subtracting (</a:t>
            </a:r>
            <a:r>
              <a:rPr lang="en-US" sz="1600" b="1" dirty="0" err="1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) from (ii)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7295" y="3020742"/>
            <a:ext cx="1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8d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7075" y="3010935"/>
            <a:ext cx="58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5771" y="3296564"/>
            <a:ext cx="130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 2d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5635" y="3286757"/>
            <a:ext cx="349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22506" y="3749551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22773" y="4045838"/>
            <a:ext cx="1877888" cy="160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85800" y="345301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5920" y="3441587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3112" y="3440892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 - 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8977" y="3739937"/>
            <a:ext cx="83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6d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06348" y="3735325"/>
            <a:ext cx="6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12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1102001" y="3096796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rot="5400000">
            <a:off x="1089301" y="3383369"/>
            <a:ext cx="174589" cy="198699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712726" y="4070460"/>
            <a:ext cx="111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 =  –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929448" y="1656911"/>
            <a:ext cx="2103461" cy="523219"/>
            <a:chOff x="2554816" y="3311652"/>
            <a:chExt cx="2103461" cy="600953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2573175" y="3319158"/>
              <a:ext cx="2081075" cy="588135"/>
            </a:xfrm>
            <a:prstGeom prst="wedgeRoundRectCallout">
              <a:avLst>
                <a:gd name="adj1" fmla="val -60517"/>
                <a:gd name="adj2" fmla="val 8377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4816" y="3311652"/>
              <a:ext cx="2103461" cy="60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These are linear </a:t>
              </a:r>
              <a:r>
                <a:rPr lang="en-US" sz="1400" b="1" dirty="0" err="1">
                  <a:solidFill>
                    <a:prstClr val="white"/>
                  </a:solidFill>
                  <a:latin typeface="Bookman Old Style"/>
                </a:rPr>
                <a:t>eq</a:t>
              </a:r>
              <a:r>
                <a:rPr lang="en-US" sz="1400" b="1" baseline="30000" dirty="0" err="1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in 2 variables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&amp;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d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5506" y="4307414"/>
            <a:ext cx="2801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Substituting d = -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b="1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  <a:sym typeface="Symbol"/>
              </a:rPr>
              <a:t> in (i)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5140" y="4585871"/>
            <a:ext cx="189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+  2(–2)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5386" y="4585871"/>
            <a:ext cx="367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77945" y="1216133"/>
            <a:ext cx="16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–   4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71009" y="1216133"/>
            <a:ext cx="73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Curved Right Arrow 44"/>
          <p:cNvSpPr/>
          <p:nvPr/>
        </p:nvSpPr>
        <p:spPr>
          <a:xfrm rot="16200000" flipH="1">
            <a:off x="4907207" y="732449"/>
            <a:ext cx="241122" cy="815948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1744" y="1491761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1921" y="1491761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27983" y="1781478"/>
            <a:ext cx="104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rgbClr val="0070C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9876" y="1781478"/>
            <a:ext cx="47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5573467" y="936516"/>
            <a:ext cx="2595582" cy="743362"/>
            <a:chOff x="2308761" y="3484213"/>
            <a:chExt cx="2595582" cy="853807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357646" y="3484213"/>
              <a:ext cx="2489273" cy="841499"/>
            </a:xfrm>
            <a:prstGeom prst="wedgeRoundRectCallout">
              <a:avLst>
                <a:gd name="adj1" fmla="val -53850"/>
                <a:gd name="adj2" fmla="val 8923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308761" y="3489611"/>
              <a:ext cx="2595582" cy="848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which term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of this AP is 0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i.e. find ‘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’ when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06661" y="1280405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0418" y="2116065"/>
            <a:ext cx="171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8224" y="2346558"/>
            <a:ext cx="77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86794" y="2346558"/>
            <a:ext cx="1628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a  +  (n – 1)d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77752" y="2629109"/>
            <a:ext cx="101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6759" y="2629109"/>
            <a:ext cx="428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49830" y="2629109"/>
            <a:ext cx="1189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(n – 1)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49759" y="2629109"/>
            <a:ext cx="779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(–2)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3442" y="2932586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(n – 1)(–2)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4524" y="2932586"/>
            <a:ext cx="1124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 8  =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95736" y="3546967"/>
            <a:ext cx="115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 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51269" y="3546967"/>
            <a:ext cx="37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12916" y="3250762"/>
            <a:ext cx="102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 4  = 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49800" y="3237611"/>
            <a:ext cx="74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 – 1</a:t>
            </a:r>
          </a:p>
        </p:txBody>
      </p:sp>
      <p:sp>
        <p:nvSpPr>
          <p:cNvPr id="74" name="Curved Right Arrow 73"/>
          <p:cNvSpPr/>
          <p:nvPr/>
        </p:nvSpPr>
        <p:spPr>
          <a:xfrm rot="5400000">
            <a:off x="4483480" y="2277390"/>
            <a:ext cx="216124" cy="61142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Curved Right Arrow 74"/>
          <p:cNvSpPr/>
          <p:nvPr/>
        </p:nvSpPr>
        <p:spPr>
          <a:xfrm rot="5400000">
            <a:off x="4674232" y="2684935"/>
            <a:ext cx="250912" cy="96633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83977" y="3016478"/>
            <a:ext cx="1454514" cy="533924"/>
            <a:chOff x="2875025" y="3416677"/>
            <a:chExt cx="1454514" cy="613254"/>
          </a:xfrm>
        </p:grpSpPr>
        <p:sp>
          <p:nvSpPr>
            <p:cNvPr id="79" name="Rounded Rectangular Callout 78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68738"/>
                <a:gd name="adj2" fmla="val 8716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4730" y="3416677"/>
              <a:ext cx="1343637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That means,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560249" y="3921977"/>
            <a:ext cx="3429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Zero is the 5th term of AP. </a:t>
            </a:r>
            <a:endParaRPr lang="en-US" sz="1600" b="1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866335" y="1593784"/>
            <a:ext cx="3493264" cy="523220"/>
            <a:chOff x="1859927" y="3311652"/>
            <a:chExt cx="3493264" cy="600954"/>
          </a:xfrm>
        </p:grpSpPr>
        <p:sp>
          <p:nvSpPr>
            <p:cNvPr id="84" name="Rounded Rectangular Callout 83"/>
            <p:cNvSpPr/>
            <p:nvPr/>
          </p:nvSpPr>
          <p:spPr>
            <a:xfrm>
              <a:off x="1863471" y="3319158"/>
              <a:ext cx="3455297" cy="588135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859927" y="3311652"/>
              <a:ext cx="3493264" cy="60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Since, terms with variable ‘a’ </a:t>
              </a:r>
            </a:p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has same coefficient and same sign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04146" y="1146818"/>
            <a:ext cx="2860087" cy="403278"/>
            <a:chOff x="2180126" y="3359750"/>
            <a:chExt cx="2860087" cy="463192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2180126" y="3359750"/>
              <a:ext cx="2860087" cy="463192"/>
            </a:xfrm>
            <a:prstGeom prst="wedgeRoundRectCallout">
              <a:avLst>
                <a:gd name="adj1" fmla="val -54452"/>
                <a:gd name="adj2" fmla="val 10051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11790" y="3410114"/>
              <a:ext cx="2789546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  <a:sym typeface="Symbol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Subtract the two equations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865549" y="-1314450"/>
            <a:ext cx="36571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9</a:t>
            </a:r>
          </a:p>
        </p:txBody>
      </p:sp>
    </p:spTree>
    <p:extLst>
      <p:ext uri="{BB962C8B-B14F-4D97-AF65-F5344CB8AC3E}">
        <p14:creationId xmlns:p14="http://schemas.microsoft.com/office/powerpoint/2010/main" val="392267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82" grpId="0" animBg="1"/>
      <p:bldP spid="76" grpId="0" animBg="1"/>
      <p:bldP spid="76" grpId="1" animBg="1"/>
      <p:bldP spid="7" grpId="0" animBg="1"/>
      <p:bldP spid="7" grpId="1" animBg="1"/>
      <p:bldP spid="8" grpId="0" animBg="1"/>
      <p:bldP spid="8" grpId="1" animBg="1"/>
      <p:bldP spid="2" grpId="0"/>
      <p:bldP spid="3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5" grpId="0"/>
      <p:bldP spid="40" grpId="0"/>
      <p:bldP spid="41" grpId="0"/>
      <p:bldP spid="42" grpId="0"/>
      <p:bldP spid="43" grpId="0"/>
      <p:bldP spid="44" grpId="0"/>
      <p:bldP spid="45" grpId="0" animBg="1"/>
      <p:bldP spid="45" grpId="1" animBg="1"/>
      <p:bldP spid="46" grpId="0"/>
      <p:bldP spid="47" grpId="0"/>
      <p:bldP spid="48" grpId="0"/>
      <p:bldP spid="49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5" grpId="0" animBg="1"/>
      <p:bldP spid="75" grpId="1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sequence</a:t>
            </a:r>
          </a:p>
        </p:txBody>
      </p:sp>
    </p:spTree>
    <p:extLst>
      <p:ext uri="{BB962C8B-B14F-4D97-AF65-F5344CB8AC3E}">
        <p14:creationId xmlns:p14="http://schemas.microsoft.com/office/powerpoint/2010/main" val="2060538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35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512726" y="2886973"/>
            <a:ext cx="1482920" cy="346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657600" y="1337310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2006112" y="2908643"/>
            <a:ext cx="212656" cy="25093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087171" y="627501"/>
            <a:ext cx="2493791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20" y="91910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) 2,         , 26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4367" y="971803"/>
            <a:ext cx="332850" cy="23664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570" y="124523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04881" y="1444888"/>
            <a:ext cx="1902808" cy="327234"/>
            <a:chOff x="2662308" y="3307146"/>
            <a:chExt cx="1902808" cy="375850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07" y="3311652"/>
              <a:ext cx="18854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51906" y="1246818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2,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1143" y="124681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26,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7093" y="1547758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2162" y="1829162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2d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2602" y="21748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6022" y="2174800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74434" y="21748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2d </a:t>
            </a:r>
          </a:p>
        </p:txBody>
      </p:sp>
      <p:sp>
        <p:nvSpPr>
          <p:cNvPr id="20" name="Curved Right Arrow 19"/>
          <p:cNvSpPr/>
          <p:nvPr/>
        </p:nvSpPr>
        <p:spPr>
          <a:xfrm rot="5400000">
            <a:off x="1683932" y="1775527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2082" y="2524784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26 –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7452" y="2524784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863" y="28644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2755" y="2864468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2d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303121"/>
              </p:ext>
            </p:extLst>
          </p:nvPr>
        </p:nvGraphicFramePr>
        <p:xfrm>
          <a:off x="1086077" y="3249454"/>
          <a:ext cx="553267" cy="48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93480" progId="Equation.DSMT4">
                  <p:embed/>
                </p:oleObj>
              </mc:Choice>
              <mc:Fallback>
                <p:oleObj name="Equation" r:id="rId2" imgW="444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77" y="3249454"/>
                        <a:ext cx="553267" cy="487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eft Arrow 26"/>
          <p:cNvSpPr/>
          <p:nvPr/>
        </p:nvSpPr>
        <p:spPr>
          <a:xfrm rot="20904699">
            <a:off x="1521128" y="3080920"/>
            <a:ext cx="5232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08752" y="3291188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3545" y="371909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11007" y="371909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37594" y="1791914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d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1454" y="213755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29866" y="2137552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12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4789" y="247610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14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71641" y="249001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4391" y="2890107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2,   14 ,  26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95628" y="2918954"/>
            <a:ext cx="369796" cy="28070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337927" y="3386254"/>
            <a:ext cx="1750800" cy="330507"/>
            <a:chOff x="2731149" y="3410294"/>
            <a:chExt cx="1750800" cy="379612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2794221" y="3410294"/>
              <a:ext cx="1638983" cy="379612"/>
            </a:xfrm>
            <a:prstGeom prst="wedgeRoundRectCallout">
              <a:avLst>
                <a:gd name="adj1" fmla="val -52148"/>
                <a:gd name="adj2" fmla="val 11143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31149" y="3416677"/>
              <a:ext cx="1750800" cy="353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i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3400" y="1524843"/>
            <a:ext cx="1914131" cy="327234"/>
            <a:chOff x="2650985" y="3307146"/>
            <a:chExt cx="1914131" cy="375850"/>
          </a:xfrm>
        </p:grpSpPr>
        <p:sp>
          <p:nvSpPr>
            <p:cNvPr id="8" name="Rounded Rectangular Callout 7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50985" y="3311652"/>
              <a:ext cx="1911101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8027" y="1796500"/>
            <a:ext cx="2178802" cy="327234"/>
            <a:chOff x="2517139" y="3307146"/>
            <a:chExt cx="2178802" cy="375850"/>
          </a:xfrm>
        </p:grpSpPr>
        <p:sp>
          <p:nvSpPr>
            <p:cNvPr id="44" name="Rounded Rectangular Callout 43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39003" y="-10096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3(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8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25" grpId="0" animBg="1"/>
      <p:bldP spid="25" grpId="1" animBg="1"/>
      <p:bldP spid="6" grpId="0" animBg="1"/>
      <p:bldP spid="6" grpId="1" animBg="1"/>
      <p:bldP spid="3" grpId="0"/>
      <p:bldP spid="4" grpId="0" animBg="1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0" grpId="1" animBg="1"/>
      <p:bldP spid="21" grpId="0"/>
      <p:bldP spid="22" grpId="0"/>
      <p:bldP spid="23" grpId="0"/>
      <p:bldP spid="24" grpId="0"/>
      <p:bldP spid="27" grpId="0" animBg="1"/>
      <p:bldP spid="27" grpId="1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19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5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0" y="-1714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3379036"/>
            <a:ext cx="4782078" cy="707886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Finding missing terms in given </a:t>
            </a:r>
          </a:p>
          <a:p>
            <a:pPr>
              <a:tabLst>
                <a:tab pos="342900" algn="l"/>
              </a:tabLst>
            </a:pPr>
            <a:r>
              <a:rPr lang="en-US" sz="20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	sequence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685800" y="2635250"/>
            <a:ext cx="73914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</a:p>
        </p:txBody>
      </p:sp>
    </p:spTree>
    <p:extLst>
      <p:ext uri="{BB962C8B-B14F-4D97-AF65-F5344CB8AC3E}">
        <p14:creationId xmlns:p14="http://schemas.microsoft.com/office/powerpoint/2010/main" val="15089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154314" y="4437043"/>
            <a:ext cx="2226379" cy="384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971800" y="1299017"/>
            <a:ext cx="0" cy="3526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190" y="599068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069394" y="644411"/>
            <a:ext cx="2512256" cy="282845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37796"/>
            <a:ext cx="2980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90513" marR="0" lvl="0" indent="-29051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okman Old Style" pitchFamily="18" charset="0"/>
              </a:defRPr>
            </a:lvl1pPr>
          </a:lstStyle>
          <a:p>
            <a:r>
              <a:rPr lang="en-US" dirty="0"/>
              <a:t>iv) - 4,     ,      ,     ,      ,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785" y="987655"/>
            <a:ext cx="270082" cy="2142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1883" y="990805"/>
            <a:ext cx="267408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6739" y="990805"/>
            <a:ext cx="256974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0070" y="988715"/>
            <a:ext cx="256974" cy="21211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027" y="120853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329" y="1194139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= -4,    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6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1942118" y="2838902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433" y="1504343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502" y="1785747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 +  5d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4662" y="2108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2362" y="2108525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69354" y="2108525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  5d </a:t>
            </a:r>
          </a:p>
        </p:txBody>
      </p:sp>
      <p:sp>
        <p:nvSpPr>
          <p:cNvPr id="23" name="Curved Right Arrow 22"/>
          <p:cNvSpPr/>
          <p:nvPr/>
        </p:nvSpPr>
        <p:spPr>
          <a:xfrm rot="5400000">
            <a:off x="1610272" y="1732112"/>
            <a:ext cx="229420" cy="6362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1282" y="243564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 + 4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3792" y="2435649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8773" y="2775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95" y="2775333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5d</a:t>
            </a:r>
          </a:p>
        </p:txBody>
      </p:sp>
      <p:sp>
        <p:nvSpPr>
          <p:cNvPr id="28" name="Left Arrow 27"/>
          <p:cNvSpPr/>
          <p:nvPr/>
        </p:nvSpPr>
        <p:spPr>
          <a:xfrm rot="20904699">
            <a:off x="1447468" y="2991785"/>
            <a:ext cx="5232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7035" y="3149901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48777" y="314990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231672" y="2536329"/>
            <a:ext cx="1568058" cy="533924"/>
            <a:chOff x="2822520" y="3416677"/>
            <a:chExt cx="1568058" cy="613254"/>
          </a:xfrm>
        </p:grpSpPr>
        <p:sp>
          <p:nvSpPr>
            <p:cNvPr id="32" name="Rounded Rectangular Callout 31"/>
            <p:cNvSpPr/>
            <p:nvPr/>
          </p:nvSpPr>
          <p:spPr>
            <a:xfrm>
              <a:off x="2875025" y="3459087"/>
              <a:ext cx="1454514" cy="570844"/>
            </a:xfrm>
            <a:prstGeom prst="wedgeRoundRectCallout">
              <a:avLst>
                <a:gd name="adj1" fmla="val -52148"/>
                <a:gd name="adj2" fmla="val 9993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22520" y="3416677"/>
              <a:ext cx="1568058" cy="60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Now, lets find </a:t>
              </a:r>
            </a:p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10934" y="34849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1504" y="3778080"/>
            <a:ext cx="150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8260" y="4065199"/>
            <a:ext cx="1154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- 2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6021" y="1191923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9696" y="1454813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9696" y="1736753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+ 4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1340" y="202250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 0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8685" y="22669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2360" y="2571750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2360" y="2822928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+ 6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2574" y="303530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 2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8728" y="328647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=  a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543" y="3597275"/>
            <a:ext cx="172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</a:t>
            </a:r>
            <a:r>
              <a:rPr lang="en-US" sz="1600" kern="0" baseline="-2500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C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4(2)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29543" y="3891498"/>
            <a:ext cx="172621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- 4 + 8 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187" y="4113748"/>
            <a:ext cx="1028700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  4</a:t>
            </a:r>
            <a:endParaRPr lang="en-US" sz="1600" kern="0" baseline="-25000" dirty="0">
              <a:solidFill>
                <a:srgbClr val="C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4200" y="4445248"/>
            <a:ext cx="2278188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-4, -2,  0 ,  2 ,  4 , 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09442" y="4497789"/>
            <a:ext cx="288589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18549" y="4497789"/>
            <a:ext cx="262139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14345" y="4497789"/>
            <a:ext cx="278266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54137" y="4497789"/>
            <a:ext cx="244503" cy="2452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71054" y="1486973"/>
            <a:ext cx="3094117" cy="318499"/>
            <a:chOff x="2059480" y="3311652"/>
            <a:chExt cx="3094117" cy="365817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2134438" y="3312673"/>
              <a:ext cx="2889968" cy="364796"/>
            </a:xfrm>
            <a:prstGeom prst="wedgeRoundRectCallout">
              <a:avLst>
                <a:gd name="adj1" fmla="val -41576"/>
                <a:gd name="adj2" fmla="val -15557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9480" y="3311652"/>
              <a:ext cx="3094117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We need to find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 &amp;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5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62334" y="1481483"/>
            <a:ext cx="1902808" cy="327234"/>
            <a:chOff x="2662308" y="3307146"/>
            <a:chExt cx="1902808" cy="375850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2662308" y="3307146"/>
              <a:ext cx="1902808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07" y="3311652"/>
              <a:ext cx="1885453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and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 are given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846059" y="1711720"/>
            <a:ext cx="2178802" cy="327234"/>
            <a:chOff x="2517139" y="3307146"/>
            <a:chExt cx="2178802" cy="375850"/>
          </a:xfrm>
        </p:grpSpPr>
        <p:sp>
          <p:nvSpPr>
            <p:cNvPr id="58" name="Rounded Rectangular Callout 57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6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998640" y="-1085850"/>
            <a:ext cx="41905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3(</a:t>
            </a:r>
            <a:r>
              <a:rPr lang="en-US" sz="4400" dirty="0" err="1"/>
              <a:t>iV</a:t>
            </a:r>
            <a:r>
              <a:rPr lang="en-US" sz="4400" dirty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5820" y="-106680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72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9" grpId="1" animBg="1"/>
      <p:bldP spid="3" grpId="0"/>
      <p:bldP spid="4" grpId="0" animBg="1"/>
      <p:bldP spid="5" grpId="0" animBg="1"/>
      <p:bldP spid="6" grpId="0" animBg="1"/>
      <p:bldP spid="7" grpId="0" animBg="1"/>
      <p:bldP spid="8" grpId="0"/>
      <p:bldP spid="16" grpId="0"/>
      <p:bldP spid="17" grpId="0" animBg="1"/>
      <p:bldP spid="17" grpId="1" animBg="1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/>
      <p:bldP spid="30" grpId="0"/>
      <p:bldP spid="3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404729" y="1173704"/>
                <a:ext cx="700794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solidFill>
                      <a:prstClr val="black"/>
                    </a:solidFill>
                    <a:cs typeface="Calibri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19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C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29" y="1173704"/>
                <a:ext cx="700794" cy="527580"/>
              </a:xfrm>
              <a:prstGeom prst="rect">
                <a:avLst/>
              </a:prstGeom>
              <a:blipFill rotWithShape="1">
                <a:blip r:embed="rId3"/>
                <a:stretch>
                  <a:fillRect l="-434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lowchart: Alternate Process 107"/>
          <p:cNvSpPr/>
          <p:nvPr/>
        </p:nvSpPr>
        <p:spPr>
          <a:xfrm>
            <a:off x="2010008" y="3856720"/>
            <a:ext cx="193324" cy="207381"/>
          </a:xfrm>
          <a:prstGeom prst="flowChartAlternateProcess">
            <a:avLst/>
          </a:prstGeom>
          <a:solidFill>
            <a:srgbClr val="FF9900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Left Arrow 108"/>
          <p:cNvSpPr/>
          <p:nvPr/>
        </p:nvSpPr>
        <p:spPr>
          <a:xfrm rot="20904699">
            <a:off x="1672533" y="4000078"/>
            <a:ext cx="354975" cy="10704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928" y="562973"/>
            <a:ext cx="6785610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12813">
              <a:defRPr sz="1600" b="1" kern="0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3) In the following APs, find the missing terms in the boxes :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3078498" y="592776"/>
            <a:ext cx="2516698" cy="30532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73728" y="863227"/>
                <a:ext cx="2075120" cy="446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  <a:cs typeface="Calibri" pitchFamily="34" charset="0"/>
                  </a:rPr>
                  <a:t> v)   5,     ,      ,</a:t>
                </a:r>
                <a14:m>
                  <m:oMath xmlns:m="http://schemas.openxmlformats.org/officeDocument/2006/math"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   </m:t>
                    </m:r>
                    <m:r>
                      <a:rPr lang="en-US" sz="1600" b="1" kern="0" smtClean="0">
                        <a:solidFill>
                          <a:srgbClr val="0000FF"/>
                        </a:solidFill>
                        <a:latin typeface="Cambria Math"/>
                        <a:cs typeface="Calibri" pitchFamily="34" charset="0"/>
                      </a:rPr>
                      <m:t>𝟗</m:t>
                    </m:r>
                    <m:f>
                      <m:fPr>
                        <m:ctrlP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kern="0">
                            <a:solidFill>
                              <a:srgbClr val="0000FF"/>
                            </a:solidFill>
                            <a:latin typeface="Cambria Math"/>
                            <a:cs typeface="Calibri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8" y="863227"/>
                <a:ext cx="2075120" cy="446789"/>
              </a:xfrm>
              <a:prstGeom prst="rect">
                <a:avLst/>
              </a:prstGeom>
              <a:blipFill rotWithShape="1"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/>
          <p:cNvSpPr/>
          <p:nvPr/>
        </p:nvSpPr>
        <p:spPr>
          <a:xfrm>
            <a:off x="1281833" y="974046"/>
            <a:ext cx="270082" cy="2142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67931" y="977196"/>
            <a:ext cx="267408" cy="207933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600" b="1" kern="0">
              <a:solidFill>
                <a:sysClr val="window" lastClr="FFFFFF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9127" y="12610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969184" y="1228587"/>
                <a:ext cx="1669567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a = 5,  a</a:t>
                </a:r>
                <a:r>
                  <a:rPr lang="en-US" sz="1600" kern="0" baseline="-2500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4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kern="0" smtClean="0">
                        <a:solidFill>
                          <a:prstClr val="black"/>
                        </a:solidFill>
                        <a:latin typeface="Cambria Math"/>
                        <a:cs typeface="Calibri" pitchFamily="34" charset="0"/>
                      </a:rPr>
                      <m:t>9</m:t>
                    </m:r>
                    <m:f>
                      <m:fPr>
                        <m:ctrlPr>
                          <a:rPr lang="en-US" sz="1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600" i="1" ker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kern="0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endParaRPr lang="en-US" sz="2000" dirty="0">
                  <a:solidFill>
                    <a:srgbClr val="C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84" y="1228587"/>
                <a:ext cx="1669567" cy="439992"/>
              </a:xfrm>
              <a:prstGeom prst="rect">
                <a:avLst/>
              </a:prstGeom>
              <a:blipFill rotWithShape="1">
                <a:blip r:embed="rId5"/>
                <a:stretch>
                  <a:fillRect l="-219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950573" y="1596019"/>
            <a:ext cx="1801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0573" y="1857375"/>
            <a:ext cx="150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 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0573" y="2181225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2181225"/>
                <a:ext cx="421027" cy="5745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127169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981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37457" y="2308563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9234" y="2308563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50573" y="2660650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2660650"/>
                <a:ext cx="421027" cy="5745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27169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981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67937" y="27879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9234" y="2787988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61314" y="2793630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4" y="2793630"/>
                <a:ext cx="421027" cy="332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0573" y="3181350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19 −10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3" y="3181350"/>
                <a:ext cx="421027" cy="574581"/>
              </a:xfrm>
              <a:prstGeom prst="rect">
                <a:avLst/>
              </a:prstGeom>
              <a:blipFill rotWithShape="1">
                <a:blip r:embed="rId9"/>
                <a:stretch>
                  <a:fillRect r="-97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271697" y="33086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–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52600" y="3308688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91400" y="3288751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212243" y="3667219"/>
                <a:ext cx="421027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43" y="3667219"/>
                <a:ext cx="421027" cy="57458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767840" y="3794557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9137" y="3794557"/>
            <a:ext cx="86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25418" y="3800199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18" y="3800199"/>
                <a:ext cx="421027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12243" y="426221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43" y="4262215"/>
                <a:ext cx="421027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1767840" y="4259394"/>
            <a:ext cx="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96440" y="4151993"/>
                <a:ext cx="33166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4151993"/>
                <a:ext cx="331668" cy="5533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25418" y="426221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18" y="4262215"/>
                <a:ext cx="421027" cy="33291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>
            <a:off x="3048000" y="956310"/>
            <a:ext cx="0" cy="3755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95625" y="1336132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baseline="-25000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1336132"/>
                <a:ext cx="421027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267075" y="1336132"/>
                <a:ext cx="1055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</m:t>
                      </m:r>
                      <m:r>
                        <a:rPr lang="en-US" dirty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75" y="1336132"/>
                <a:ext cx="1055348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034801" y="1200241"/>
                <a:ext cx="1055348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=5+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01" y="1200241"/>
                <a:ext cx="1055348" cy="55335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76800" y="1200241"/>
                <a:ext cx="1155421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dirty="0" smtClean="0">
                          <a:latin typeface="Cambria Math"/>
                        </a:rPr>
                        <m:t> +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200241"/>
                <a:ext cx="1155421" cy="55335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867400" y="1200241"/>
                <a:ext cx="652205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200241"/>
                <a:ext cx="652205" cy="55335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095625" y="1884310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baseline="-25000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1884310"/>
                <a:ext cx="421027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3267075" y="1884310"/>
                <a:ext cx="10553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75" y="1884310"/>
                <a:ext cx="1055348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4800" y="1748419"/>
                <a:ext cx="1527799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=5+</m:t>
                      </m:r>
                      <m:r>
                        <a:rPr lang="en-US" i="1" dirty="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00" y="1748419"/>
                <a:ext cx="1527799" cy="64556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153025" y="1884310"/>
                <a:ext cx="1155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5+3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25" y="1884310"/>
                <a:ext cx="1155421" cy="3385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962650" y="1884310"/>
                <a:ext cx="6522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0" y="1884310"/>
                <a:ext cx="652205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095625" y="2606872"/>
                <a:ext cx="421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kern="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25" y="2606872"/>
                <a:ext cx="421027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564822" y="2502755"/>
            <a:ext cx="1594010" cy="545245"/>
            <a:chOff x="3564822" y="2168382"/>
            <a:chExt cx="1594010" cy="545245"/>
          </a:xfrm>
        </p:grpSpPr>
        <p:sp>
          <p:nvSpPr>
            <p:cNvPr id="93" name="Rectangle 92"/>
            <p:cNvSpPr/>
            <p:nvPr/>
          </p:nvSpPr>
          <p:spPr>
            <a:xfrm>
              <a:off x="3564822" y="2168382"/>
              <a:ext cx="1594010" cy="5452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600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574230" y="2200320"/>
                  <a:ext cx="1555747" cy="446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ysClr val="windowText" lastClr="000000"/>
                      </a:solidFill>
                      <a:latin typeface="Bookman Old Style" pitchFamily="18" charset="0"/>
                      <a:cs typeface="Calibri" pitchFamily="34" charset="0"/>
                    </a:rPr>
                    <a:t>5,     ,      ,</a:t>
                  </a:r>
                  <a14:m>
                    <m:oMath xmlns:m="http://schemas.openxmlformats.org/officeDocument/2006/math">
                      <m:r>
                        <a:rPr lang="en-US" sz="1600" b="1" kern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</a:rPr>
                        <m:t>𝟗</m:t>
                      </m:r>
                      <m:f>
                        <m:fPr>
                          <m:ctrlP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ker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1600" b="1" dirty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230" y="2200320"/>
                  <a:ext cx="1555747" cy="44678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953" b="-5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3917554" y="2212160"/>
              <a:ext cx="270082" cy="45922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b="1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03652" y="2360667"/>
              <a:ext cx="267408" cy="207933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b="1" kern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846992" y="2190750"/>
                  <a:ext cx="404968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  <a:cs typeface="Calibri" pitchFamily="34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latin typeface="Cambria Math"/>
                              </a:rPr>
                              <m:t>𝟏𝟑</m:t>
                            </m:r>
                          </m:num>
                          <m:den>
                            <m:r>
                              <a:rPr lang="en-US" sz="1400" b="1" i="1" dirty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992" y="2190750"/>
                  <a:ext cx="404968" cy="49564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35226" y="2302073"/>
                  <a:ext cx="404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R="0" lvl="0" indent="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600" b="0" i="0" u="none" strike="noStrike" kern="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Bookman Old Style" pitchFamily="18" charset="0"/>
                      <a:cs typeface="Calibri" pitchFamily="34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226" y="2302073"/>
                  <a:ext cx="40496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1754994" y="1382365"/>
            <a:ext cx="1803199" cy="572427"/>
            <a:chOff x="4095565" y="3438432"/>
            <a:chExt cx="1983517" cy="597707"/>
          </a:xfrm>
        </p:grpSpPr>
        <p:sp>
          <p:nvSpPr>
            <p:cNvPr id="73" name="Rounded Rectangular Callout 72"/>
            <p:cNvSpPr/>
            <p:nvPr/>
          </p:nvSpPr>
          <p:spPr>
            <a:xfrm>
              <a:off x="4158219" y="3438432"/>
              <a:ext cx="1828232" cy="597707"/>
            </a:xfrm>
            <a:prstGeom prst="wedgeRoundRectCallout">
              <a:avLst>
                <a:gd name="adj1" fmla="val -51826"/>
                <a:gd name="adj2" fmla="val -926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95565" y="3438432"/>
              <a:ext cx="198351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We need to find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2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and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25662" y="1330174"/>
            <a:ext cx="1510937" cy="676810"/>
            <a:chOff x="4262951" y="3347721"/>
            <a:chExt cx="1662029" cy="706700"/>
          </a:xfrm>
        </p:grpSpPr>
        <p:sp>
          <p:nvSpPr>
            <p:cNvPr id="102" name="Rounded Rectangular Callout 101"/>
            <p:cNvSpPr/>
            <p:nvPr/>
          </p:nvSpPr>
          <p:spPr>
            <a:xfrm>
              <a:off x="4262951" y="3347721"/>
              <a:ext cx="1662029" cy="706700"/>
            </a:xfrm>
            <a:prstGeom prst="wedgeRoundRectCallout">
              <a:avLst>
                <a:gd name="adj1" fmla="val -41510"/>
                <a:gd name="adj2" fmla="val -7598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44156" y="3438432"/>
              <a:ext cx="1486333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a and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 are given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619897" y="1868695"/>
            <a:ext cx="2178802" cy="327234"/>
            <a:chOff x="2517139" y="3307146"/>
            <a:chExt cx="2178802" cy="375850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2573952" y="3307146"/>
              <a:ext cx="2060470" cy="375850"/>
            </a:xfrm>
            <a:prstGeom prst="wedgeRoundRectCallout">
              <a:avLst>
                <a:gd name="adj1" fmla="val -64911"/>
                <a:gd name="adj2" fmla="val -14837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17139" y="3311652"/>
              <a:ext cx="2178802" cy="35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i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62882" y="3275975"/>
                <a:ext cx="421027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2" y="3275975"/>
                <a:ext cx="421027" cy="33291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urved Right Arrow 110"/>
          <p:cNvSpPr/>
          <p:nvPr/>
        </p:nvSpPr>
        <p:spPr>
          <a:xfrm rot="5400000">
            <a:off x="1254539" y="1869920"/>
            <a:ext cx="222673" cy="564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068974" y="2127608"/>
            <a:ext cx="160664" cy="1692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793936" y="1990154"/>
            <a:ext cx="182469" cy="180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938305" y="-1085850"/>
            <a:ext cx="41143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Exercise 5.2 3(Iii)</a:t>
            </a:r>
          </a:p>
        </p:txBody>
      </p:sp>
    </p:spTree>
    <p:extLst>
      <p:ext uri="{BB962C8B-B14F-4D97-AF65-F5344CB8AC3E}">
        <p14:creationId xmlns:p14="http://schemas.microsoft.com/office/powerpoint/2010/main" val="278260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8" grpId="0" animBg="1"/>
      <p:bldP spid="108" grpId="1" animBg="1"/>
      <p:bldP spid="109" grpId="0" animBg="1"/>
      <p:bldP spid="109" grpId="1" animBg="1"/>
      <p:bldP spid="120" grpId="0" animBg="1"/>
      <p:bldP spid="100" grpId="0" animBg="1"/>
      <p:bldP spid="100" grpId="1" animBg="1"/>
      <p:bldP spid="121" grpId="0"/>
      <p:bldP spid="122" grpId="0" animBg="1"/>
      <p:bldP spid="123" grpId="0" animBg="1"/>
      <p:bldP spid="126" grpId="0"/>
      <p:bldP spid="133" grpId="0"/>
      <p:bldP spid="135" grpId="0"/>
      <p:bldP spid="47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107" grpId="0"/>
      <p:bldP spid="111" grpId="0" animBg="1"/>
      <p:bldP spid="1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prstClr val="black"/>
                </a:solidFill>
              </a:rPr>
              <a:t>No. </a:t>
            </a:r>
            <a:r>
              <a:rPr lang="en-US" sz="7200" b="1" dirty="0">
                <a:solidFill>
                  <a:prstClr val="black"/>
                </a:solidFill>
              </a:rPr>
              <a:t>20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4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2439</Words>
  <Application>Microsoft Office PowerPoint</Application>
  <PresentationFormat>On-screen Show (16:9)</PresentationFormat>
  <Paragraphs>554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1815</cp:revision>
  <cp:lastPrinted>2024-01-27T08:47:37Z</cp:lastPrinted>
  <dcterms:created xsi:type="dcterms:W3CDTF">2013-07-31T12:47:49Z</dcterms:created>
  <dcterms:modified xsi:type="dcterms:W3CDTF">2024-01-27T08:47:37Z</dcterms:modified>
</cp:coreProperties>
</file>