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25"/>
  </p:notesMasterIdLst>
  <p:sldIdLst>
    <p:sldId id="914" r:id="rId4"/>
    <p:sldId id="782" r:id="rId5"/>
    <p:sldId id="783" r:id="rId6"/>
    <p:sldId id="784" r:id="rId7"/>
    <p:sldId id="785" r:id="rId8"/>
    <p:sldId id="786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795" r:id="rId18"/>
    <p:sldId id="796" r:id="rId19"/>
    <p:sldId id="797" r:id="rId20"/>
    <p:sldId id="798" r:id="rId21"/>
    <p:sldId id="799" r:id="rId22"/>
    <p:sldId id="800" r:id="rId23"/>
    <p:sldId id="915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09" d="100"/>
          <a:sy n="109" d="100"/>
        </p:scale>
        <p:origin x="374" y="82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3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8.bin"/><Relationship Id="rId21" Type="http://schemas.openxmlformats.org/officeDocument/2006/relationships/oleObject" Target="../embeddings/oleObject25.bin"/><Relationship Id="rId34" Type="http://schemas.openxmlformats.org/officeDocument/2006/relationships/oleObject" Target="../embeddings/oleObject33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2.bin"/><Relationship Id="rId25" Type="http://schemas.openxmlformats.org/officeDocument/2006/relationships/image" Target="../media/image24.wmf"/><Relationship Id="rId33" Type="http://schemas.openxmlformats.org/officeDocument/2006/relationships/image" Target="../media/image27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4.bin"/><Relationship Id="rId29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7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29.wmf"/><Relationship Id="rId5" Type="http://schemas.openxmlformats.org/officeDocument/2006/relationships/image" Target="../media/image17.wmf"/><Relationship Id="rId15" Type="http://schemas.openxmlformats.org/officeDocument/2006/relationships/image" Target="../media/image21.wmf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5.wmf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2.wmf"/><Relationship Id="rId31" Type="http://schemas.openxmlformats.org/officeDocument/2006/relationships/oleObject" Target="../embeddings/oleObject31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26.wmf"/><Relationship Id="rId35" Type="http://schemas.openxmlformats.org/officeDocument/2006/relationships/image" Target="../media/image28.wmf"/><Relationship Id="rId8" Type="http://schemas.openxmlformats.org/officeDocument/2006/relationships/oleObject" Target="../embeddings/oleObject16.bin"/><Relationship Id="rId3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1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image" Target="../media/image34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.wmf"/><Relationship Id="rId1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image" Target="../media/image4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46.bin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3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150.png"/><Relationship Id="rId18" Type="http://schemas.openxmlformats.org/officeDocument/2006/relationships/oleObject" Target="../embeddings/oleObject64.bin"/><Relationship Id="rId3" Type="http://schemas.openxmlformats.org/officeDocument/2006/relationships/image" Target="../media/image48.wmf"/><Relationship Id="rId21" Type="http://schemas.openxmlformats.org/officeDocument/2006/relationships/image" Target="../media/image55.wmf"/><Relationship Id="rId7" Type="http://schemas.openxmlformats.org/officeDocument/2006/relationships/image" Target="../media/image50.wmf"/><Relationship Id="rId17" Type="http://schemas.openxmlformats.org/officeDocument/2006/relationships/image" Target="../media/image54.wmf"/><Relationship Id="rId25" Type="http://schemas.openxmlformats.org/officeDocument/2006/relationships/image" Target="../media/image57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7.bin"/><Relationship Id="rId5" Type="http://schemas.openxmlformats.org/officeDocument/2006/relationships/image" Target="../media/image49.wmf"/><Relationship Id="rId15" Type="http://schemas.openxmlformats.org/officeDocument/2006/relationships/image" Target="../media/image53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60.png"/><Relationship Id="rId2" Type="http://schemas.openxmlformats.org/officeDocument/2006/relationships/image" Target="../media/image2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Lecture_06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3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7509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6354111" y="3995084"/>
            <a:ext cx="861886" cy="307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kern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3581563" y="1357783"/>
            <a:ext cx="0" cy="349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/>
          <p:cNvSpPr/>
          <p:nvPr/>
        </p:nvSpPr>
        <p:spPr>
          <a:xfrm>
            <a:off x="3912242" y="1093606"/>
            <a:ext cx="1089636" cy="22680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0" name="Flowchart: Alternate Process 49"/>
          <p:cNvSpPr/>
          <p:nvPr/>
        </p:nvSpPr>
        <p:spPr>
          <a:xfrm>
            <a:off x="1819723" y="3065718"/>
            <a:ext cx="168892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2127228" y="2674303"/>
            <a:ext cx="140307" cy="19121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2736027" y="2681708"/>
            <a:ext cx="140307" cy="19121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1330704" y="2230719"/>
            <a:ext cx="246362" cy="21033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442649" y="1105709"/>
            <a:ext cx="901934" cy="18375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649" y="807922"/>
            <a:ext cx="2019327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335915" y="575353"/>
            <a:ext cx="2321163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425286" y="575640"/>
            <a:ext cx="3421680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690" y="531419"/>
            <a:ext cx="7380483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9) If the sum of first 7 terms of an AP is 49 and that of 17 terms is 289,</a:t>
            </a:r>
          </a:p>
          <a:p>
            <a:pPr>
              <a:defRPr/>
            </a:pP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find the sum of first n terms.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121" y="1010568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343" y="1018881"/>
            <a:ext cx="160950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307" y="1018881"/>
            <a:ext cx="122003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7655" y="1018881"/>
            <a:ext cx="183055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&amp;   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17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289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44472" y="1188158"/>
            <a:ext cx="2126410" cy="346384"/>
            <a:chOff x="3468453" y="3500127"/>
            <a:chExt cx="2126410" cy="361683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3512199" y="3500127"/>
              <a:ext cx="2018940" cy="361683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453" y="3514040"/>
              <a:ext cx="2126410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That means find ‘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’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96983" y="1284423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2348" y="1671869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90601"/>
              </p:ext>
            </p:extLst>
          </p:nvPr>
        </p:nvGraphicFramePr>
        <p:xfrm>
          <a:off x="1805635" y="1580580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393480" progId="Equation.DSMT4">
                  <p:embed/>
                </p:oleObj>
              </mc:Choice>
              <mc:Fallback>
                <p:oleObj name="Equation" r:id="rId2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635" y="1580580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605426" y="1378527"/>
            <a:ext cx="2253899" cy="523220"/>
            <a:chOff x="3865616" y="3395819"/>
            <a:chExt cx="2253899" cy="546328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59526"/>
                <a:gd name="adj2" fmla="val -949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7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28944" y="1382830"/>
            <a:ext cx="1756766" cy="317320"/>
            <a:chOff x="3919483" y="3411683"/>
            <a:chExt cx="1756766" cy="331340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3941754" y="3422053"/>
              <a:ext cx="1704746" cy="320970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19483" y="3411683"/>
              <a:ext cx="1756766" cy="32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 n = 7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47562" y="2145166"/>
            <a:ext cx="10880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87858"/>
              </p:ext>
            </p:extLst>
          </p:nvPr>
        </p:nvGraphicFramePr>
        <p:xfrm>
          <a:off x="1815597" y="2085699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597" y="2085699"/>
                        <a:ext cx="2190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021366"/>
              </p:ext>
            </p:extLst>
          </p:nvPr>
        </p:nvGraphicFramePr>
        <p:xfrm>
          <a:off x="2004081" y="2164020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203040" progId="Equation.DSMT4">
                  <p:embed/>
                </p:oleObj>
              </mc:Choice>
              <mc:Fallback>
                <p:oleObj name="Equation" r:id="rId6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081" y="2164020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47063"/>
              </p:ext>
            </p:extLst>
          </p:nvPr>
        </p:nvGraphicFramePr>
        <p:xfrm>
          <a:off x="2414818" y="2172276"/>
          <a:ext cx="726163" cy="27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203040" progId="Equation.DSMT4">
                  <p:embed/>
                </p:oleObj>
              </mc:Choice>
              <mc:Fallback>
                <p:oleObj name="Equation" r:id="rId8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818" y="2172276"/>
                        <a:ext cx="726163" cy="276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45854"/>
              </p:ext>
            </p:extLst>
          </p:nvPr>
        </p:nvGraphicFramePr>
        <p:xfrm>
          <a:off x="3101982" y="2172130"/>
          <a:ext cx="2444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03040" progId="Equation.DSMT4">
                  <p:embed/>
                </p:oleObj>
              </mc:Choice>
              <mc:Fallback>
                <p:oleObj name="Equation" r:id="rId10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82" y="2172130"/>
                        <a:ext cx="2444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19380" y="2628913"/>
            <a:ext cx="95872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49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04929"/>
              </p:ext>
            </p:extLst>
          </p:nvPr>
        </p:nvGraphicFramePr>
        <p:xfrm>
          <a:off x="1815597" y="2569446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393480" progId="Equation.DSMT4">
                  <p:embed/>
                </p:oleObj>
              </mc:Choice>
              <mc:Fallback>
                <p:oleObj name="Equation" r:id="rId12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597" y="2569446"/>
                        <a:ext cx="2190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55916"/>
              </p:ext>
            </p:extLst>
          </p:nvPr>
        </p:nvGraphicFramePr>
        <p:xfrm>
          <a:off x="2004081" y="2647767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560" imgH="203040" progId="Equation.DSMT4">
                  <p:embed/>
                </p:oleObj>
              </mc:Choice>
              <mc:Fallback>
                <p:oleObj name="Equation" r:id="rId13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081" y="2647767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59109"/>
              </p:ext>
            </p:extLst>
          </p:nvPr>
        </p:nvGraphicFramePr>
        <p:xfrm>
          <a:off x="2494871" y="2656317"/>
          <a:ext cx="6413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9800" imgH="203040" progId="Equation.DSMT4">
                  <p:embed/>
                </p:oleObj>
              </mc:Choice>
              <mc:Fallback>
                <p:oleObj name="Equation" r:id="rId14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871" y="2656317"/>
                        <a:ext cx="6413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3079412" y="2208658"/>
            <a:ext cx="1675067" cy="312795"/>
            <a:chOff x="3958550" y="3416408"/>
            <a:chExt cx="1675067" cy="326615"/>
          </a:xfrm>
        </p:grpSpPr>
        <p:sp>
          <p:nvSpPr>
            <p:cNvPr id="40" name="Rounded Rectangular Callout 39"/>
            <p:cNvSpPr/>
            <p:nvPr/>
          </p:nvSpPr>
          <p:spPr>
            <a:xfrm>
              <a:off x="3958550" y="3422053"/>
              <a:ext cx="1671155" cy="320970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115" y="3416408"/>
              <a:ext cx="1671502" cy="32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Take 2 common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14617" y="3094297"/>
            <a:ext cx="95872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49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358849"/>
              </p:ext>
            </p:extLst>
          </p:nvPr>
        </p:nvGraphicFramePr>
        <p:xfrm>
          <a:off x="1806170" y="3034830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0" imgH="393480" progId="Equation.DSMT4">
                  <p:embed/>
                </p:oleObj>
              </mc:Choice>
              <mc:Fallback>
                <p:oleObj name="Equation" r:id="rId16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170" y="3034830"/>
                        <a:ext cx="2190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946979" y="3094297"/>
            <a:ext cx="53341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×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52670" y="3084870"/>
            <a:ext cx="946157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(a + 3d)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1820403" y="3335953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rot="5400000">
            <a:off x="2179039" y="3155780"/>
            <a:ext cx="166115" cy="1967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1" name="Left Arrow 50"/>
          <p:cNvSpPr/>
          <p:nvPr/>
        </p:nvSpPr>
        <p:spPr>
          <a:xfrm rot="20537210">
            <a:off x="1446357" y="3273657"/>
            <a:ext cx="411878" cy="8586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019" y="3508388"/>
            <a:ext cx="13797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a + 3d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45640" y="3513151"/>
            <a:ext cx="33846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93657" y="3522677"/>
            <a:ext cx="74880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….(</a:t>
            </a: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258747" y="1392585"/>
            <a:ext cx="2253899" cy="523220"/>
            <a:chOff x="3865616" y="3395819"/>
            <a:chExt cx="2253899" cy="546328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59526"/>
                <a:gd name="adj2" fmla="val -949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17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8" name="Flowchart: Alternate Process 57"/>
          <p:cNvSpPr/>
          <p:nvPr/>
        </p:nvSpPr>
        <p:spPr>
          <a:xfrm>
            <a:off x="4927606" y="1724643"/>
            <a:ext cx="224795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9" name="Flowchart: Alternate Process 58"/>
          <p:cNvSpPr/>
          <p:nvPr/>
        </p:nvSpPr>
        <p:spPr>
          <a:xfrm>
            <a:off x="5298073" y="1333228"/>
            <a:ext cx="136967" cy="19121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0" name="Flowchart: Alternate Process 59"/>
          <p:cNvSpPr/>
          <p:nvPr/>
        </p:nvSpPr>
        <p:spPr>
          <a:xfrm>
            <a:off x="5763041" y="1331073"/>
            <a:ext cx="253161" cy="21033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1" name="Flowchart: Alternate Process 60"/>
          <p:cNvSpPr/>
          <p:nvPr/>
        </p:nvSpPr>
        <p:spPr>
          <a:xfrm>
            <a:off x="1241598" y="4431005"/>
            <a:ext cx="337315" cy="23136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36999" y="3877909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73077"/>
              </p:ext>
            </p:extLst>
          </p:nvPr>
        </p:nvGraphicFramePr>
        <p:xfrm>
          <a:off x="1790286" y="3786620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04840" imgH="393480" progId="Equation.DSMT4">
                  <p:embed/>
                </p:oleObj>
              </mc:Choice>
              <mc:Fallback>
                <p:oleObj name="Equation" r:id="rId17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286" y="3786620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859874" y="4351206"/>
            <a:ext cx="10880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17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72139"/>
              </p:ext>
            </p:extLst>
          </p:nvPr>
        </p:nvGraphicFramePr>
        <p:xfrm>
          <a:off x="1759409" y="4292457"/>
          <a:ext cx="320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393480" progId="Equation.DSMT4">
                  <p:embed/>
                </p:oleObj>
              </mc:Choice>
              <mc:Fallback>
                <p:oleObj name="Equation" r:id="rId18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409" y="4292457"/>
                        <a:ext cx="3206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73457"/>
              </p:ext>
            </p:extLst>
          </p:nvPr>
        </p:nvGraphicFramePr>
        <p:xfrm>
          <a:off x="2026440" y="4370060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560" imgH="203040" progId="Equation.DSMT4">
                  <p:embed/>
                </p:oleObj>
              </mc:Choice>
              <mc:Fallback>
                <p:oleObj name="Equation" r:id="rId20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440" y="4370060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464038"/>
              </p:ext>
            </p:extLst>
          </p:nvPr>
        </p:nvGraphicFramePr>
        <p:xfrm>
          <a:off x="2425669" y="4378182"/>
          <a:ext cx="8636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34680" imgH="203040" progId="Equation.DSMT4">
                  <p:embed/>
                </p:oleObj>
              </mc:Choice>
              <mc:Fallback>
                <p:oleObj name="Equation" r:id="rId21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669" y="4378182"/>
                        <a:ext cx="8636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93745"/>
              </p:ext>
            </p:extLst>
          </p:nvPr>
        </p:nvGraphicFramePr>
        <p:xfrm>
          <a:off x="3246892" y="4378170"/>
          <a:ext cx="2444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7480" imgH="203040" progId="Equation.DSMT4">
                  <p:embed/>
                </p:oleObj>
              </mc:Choice>
              <mc:Fallback>
                <p:oleObj name="Equation" r:id="rId23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892" y="4378170"/>
                        <a:ext cx="2444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927716" y="1287838"/>
            <a:ext cx="106577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289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915830"/>
              </p:ext>
            </p:extLst>
          </p:nvPr>
        </p:nvGraphicFramePr>
        <p:xfrm>
          <a:off x="4882509" y="1227942"/>
          <a:ext cx="320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1200" imgH="393480" progId="Equation.DSMT4">
                  <p:embed/>
                </p:oleObj>
              </mc:Choice>
              <mc:Fallback>
                <p:oleObj name="Equation" r:id="rId24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509" y="1227942"/>
                        <a:ext cx="3206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83766"/>
              </p:ext>
            </p:extLst>
          </p:nvPr>
        </p:nvGraphicFramePr>
        <p:xfrm>
          <a:off x="5178019" y="1306692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04560" imgH="203040" progId="Equation.DSMT4">
                  <p:embed/>
                </p:oleObj>
              </mc:Choice>
              <mc:Fallback>
                <p:oleObj name="Equation" r:id="rId26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019" y="1306692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82088"/>
              </p:ext>
            </p:extLst>
          </p:nvPr>
        </p:nvGraphicFramePr>
        <p:xfrm>
          <a:off x="5582196" y="1315254"/>
          <a:ext cx="693737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507960" imgH="203040" progId="Equation.DSMT4">
                  <p:embed/>
                </p:oleObj>
              </mc:Choice>
              <mc:Fallback>
                <p:oleObj name="Equation" r:id="rId27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196" y="1315254"/>
                        <a:ext cx="693737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76"/>
          <p:cNvGrpSpPr/>
          <p:nvPr/>
        </p:nvGrpSpPr>
        <p:grpSpPr>
          <a:xfrm>
            <a:off x="6389384" y="873024"/>
            <a:ext cx="1675067" cy="312795"/>
            <a:chOff x="3958550" y="3416408"/>
            <a:chExt cx="1675067" cy="326615"/>
          </a:xfrm>
        </p:grpSpPr>
        <p:sp>
          <p:nvSpPr>
            <p:cNvPr id="78" name="Rounded Rectangular Callout 77"/>
            <p:cNvSpPr/>
            <p:nvPr/>
          </p:nvSpPr>
          <p:spPr>
            <a:xfrm>
              <a:off x="3958550" y="3422053"/>
              <a:ext cx="1671155" cy="320970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62115" y="3416408"/>
              <a:ext cx="1671502" cy="32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Take 2 common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24852" y="1753222"/>
            <a:ext cx="10843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289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69160"/>
              </p:ext>
            </p:extLst>
          </p:nvPr>
        </p:nvGraphicFramePr>
        <p:xfrm>
          <a:off x="4891640" y="1693079"/>
          <a:ext cx="3206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41200" imgH="393480" progId="Equation.DSMT4">
                  <p:embed/>
                </p:oleObj>
              </mc:Choice>
              <mc:Fallback>
                <p:oleObj name="Equation" r:id="rId29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640" y="1693079"/>
                        <a:ext cx="3206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5082813" y="1753222"/>
            <a:ext cx="53341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×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6125" y="1743795"/>
            <a:ext cx="97474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(a + 8d)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4956237" y="1994878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 rot="5400000">
            <a:off x="5314873" y="1814705"/>
            <a:ext cx="166115" cy="1967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86" name="Left Arrow 85"/>
          <p:cNvSpPr/>
          <p:nvPr/>
        </p:nvSpPr>
        <p:spPr>
          <a:xfrm rot="20537210">
            <a:off x="4582191" y="1932582"/>
            <a:ext cx="411878" cy="8586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14667" y="2167313"/>
            <a:ext cx="148445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a + 8d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81474" y="2172076"/>
            <a:ext cx="48508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29491" y="2181602"/>
            <a:ext cx="74880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….(ii)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667368" y="2681281"/>
            <a:ext cx="2526526" cy="523220"/>
            <a:chOff x="3592990" y="3395819"/>
            <a:chExt cx="2526526" cy="546328"/>
          </a:xfrm>
        </p:grpSpPr>
        <p:sp>
          <p:nvSpPr>
            <p:cNvPr id="92" name="Rounded Rectangular Callout 91"/>
            <p:cNvSpPr/>
            <p:nvPr/>
          </p:nvSpPr>
          <p:spPr>
            <a:xfrm>
              <a:off x="3617917" y="3432222"/>
              <a:ext cx="2488123" cy="497287"/>
            </a:xfrm>
            <a:prstGeom prst="wedgeRoundRectCallout">
              <a:avLst>
                <a:gd name="adj1" fmla="val -37551"/>
                <a:gd name="adj2" fmla="val -4155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92990" y="3395819"/>
              <a:ext cx="252652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Equations (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) &amp; (ii) form a pair of linear equations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933773" y="2682477"/>
            <a:ext cx="2100916" cy="523220"/>
            <a:chOff x="3811520" y="3395819"/>
            <a:chExt cx="2100916" cy="546328"/>
          </a:xfrm>
        </p:grpSpPr>
        <p:sp>
          <p:nvSpPr>
            <p:cNvPr id="95" name="Rounded Rectangular Callout 94"/>
            <p:cNvSpPr/>
            <p:nvPr/>
          </p:nvSpPr>
          <p:spPr>
            <a:xfrm>
              <a:off x="3811520" y="3432222"/>
              <a:ext cx="2100916" cy="497287"/>
            </a:xfrm>
            <a:prstGeom prst="wedgeRoundRectCallout">
              <a:avLst>
                <a:gd name="adj1" fmla="val -37551"/>
                <a:gd name="adj2" fmla="val -4155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20952" y="3395819"/>
              <a:ext cx="2070602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solve it by elimination method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600417" y="2438418"/>
            <a:ext cx="2526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500" b="1" dirty="0" err="1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5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003617" y="2697762"/>
            <a:ext cx="16173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8d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94669" y="2695575"/>
            <a:ext cx="52650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17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60057" y="2954173"/>
            <a:ext cx="149840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3d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10741" y="2951987"/>
            <a:ext cx="3971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817835" y="3327160"/>
            <a:ext cx="1920240" cy="157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816751" y="3089510"/>
            <a:ext cx="73429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49712" y="3084747"/>
            <a:ext cx="73429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90098" y="3091673"/>
            <a:ext cx="73429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4114271" y="2762293"/>
            <a:ext cx="242636" cy="26388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 flipH="1">
            <a:off x="4114271" y="3028186"/>
            <a:ext cx="250587" cy="26235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4623818" y="3278745"/>
            <a:ext cx="8298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14259" y="3262703"/>
            <a:ext cx="4608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311646" y="3544784"/>
            <a:ext cx="11080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59851" y="3555416"/>
            <a:ext cx="31021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801971" y="3556297"/>
            <a:ext cx="1937817" cy="157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822726" y="4287195"/>
            <a:ext cx="159449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6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300826" y="4287195"/>
            <a:ext cx="3625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614387" y="3789751"/>
            <a:ext cx="2684793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2 in (</a:t>
            </a:r>
            <a:r>
              <a:rPr lang="en-US" sz="1500" b="1" dirty="0" err="1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5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701422" y="4032055"/>
            <a:ext cx="19049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3(2)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846290" y="4629150"/>
            <a:ext cx="91440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79679" y="4543715"/>
            <a:ext cx="10923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87410" y="4543715"/>
            <a:ext cx="33962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06113" y="4040933"/>
            <a:ext cx="3866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6092635" y="2181846"/>
            <a:ext cx="0" cy="2668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91347" y="2153773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383706"/>
              </p:ext>
            </p:extLst>
          </p:nvPr>
        </p:nvGraphicFramePr>
        <p:xfrm>
          <a:off x="6829266" y="2070445"/>
          <a:ext cx="1474556" cy="525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104840" imgH="393480" progId="Equation.DSMT4">
                  <p:embed/>
                </p:oleObj>
              </mc:Choice>
              <mc:Fallback>
                <p:oleObj name="Equation" r:id="rId31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266" y="2070445"/>
                        <a:ext cx="1474556" cy="525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4774775" y="1610349"/>
            <a:ext cx="1528005" cy="523220"/>
            <a:chOff x="4030125" y="3411683"/>
            <a:chExt cx="1528005" cy="546337"/>
          </a:xfrm>
        </p:grpSpPr>
        <p:sp>
          <p:nvSpPr>
            <p:cNvPr id="129" name="Rounded Rectangular Callout 128"/>
            <p:cNvSpPr/>
            <p:nvPr/>
          </p:nvSpPr>
          <p:spPr>
            <a:xfrm>
              <a:off x="4030125" y="3449522"/>
              <a:ext cx="1528005" cy="488693"/>
            </a:xfrm>
            <a:prstGeom prst="wedgeRoundRectCallout">
              <a:avLst>
                <a:gd name="adj1" fmla="val 57836"/>
                <a:gd name="adj2" fmla="val 986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99164" y="3411683"/>
              <a:ext cx="1397405" cy="546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1 &amp; d = 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1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293346"/>
              </p:ext>
            </p:extLst>
          </p:nvPr>
        </p:nvGraphicFramePr>
        <p:xfrm>
          <a:off x="6667213" y="2544487"/>
          <a:ext cx="3857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91960" imgH="393480" progId="Equation.DSMT4">
                  <p:embed/>
                </p:oleObj>
              </mc:Choice>
              <mc:Fallback>
                <p:oleObj name="Equation" r:id="rId32" imgW="291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213" y="2544487"/>
                        <a:ext cx="3857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6933524" y="2599925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[2(1)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238460" y="2599925"/>
            <a:ext cx="4483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421403" y="2599925"/>
            <a:ext cx="101294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19163"/>
              </p:ext>
            </p:extLst>
          </p:nvPr>
        </p:nvGraphicFramePr>
        <p:xfrm>
          <a:off x="6680141" y="2998559"/>
          <a:ext cx="384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91960" imgH="393480" progId="Equation.DSMT4">
                  <p:embed/>
                </p:oleObj>
              </mc:Choice>
              <mc:Fallback>
                <p:oleObj name="Equation" r:id="rId34" imgW="291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141" y="2998559"/>
                        <a:ext cx="3841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6948825" y="3046466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07597" y="3036940"/>
            <a:ext cx="117338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+ 2n – 2]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876928"/>
              </p:ext>
            </p:extLst>
          </p:nvPr>
        </p:nvGraphicFramePr>
        <p:xfrm>
          <a:off x="6682437" y="3453870"/>
          <a:ext cx="384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91960" imgH="393480" progId="Equation.DSMT4">
                  <p:embed/>
                </p:oleObj>
              </mc:Choice>
              <mc:Fallback>
                <p:oleObj name="Equation" r:id="rId36" imgW="291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437" y="3453870"/>
                        <a:ext cx="3841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7020278" y="3532005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× 2n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22283" y="3956976"/>
            <a:ext cx="10880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27249" y="3956976"/>
            <a:ext cx="47323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336188" y="3588874"/>
            <a:ext cx="1905000" cy="307777"/>
            <a:chOff x="3842076" y="3411683"/>
            <a:chExt cx="1905000" cy="321375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3897718" y="3421511"/>
              <a:ext cx="1773965" cy="302369"/>
            </a:xfrm>
            <a:prstGeom prst="wedgeRoundRectCallout">
              <a:avLst>
                <a:gd name="adj1" fmla="val -56450"/>
                <a:gd name="adj2" fmla="val 958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42076" y="3411683"/>
              <a:ext cx="1905000" cy="32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 n = 17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630659" y="4266796"/>
            <a:ext cx="1333664" cy="307777"/>
            <a:chOff x="4120046" y="3411683"/>
            <a:chExt cx="1333664" cy="321375"/>
          </a:xfrm>
        </p:grpSpPr>
        <p:sp>
          <p:nvSpPr>
            <p:cNvPr id="123" name="Rounded Rectangular Callout 122"/>
            <p:cNvSpPr/>
            <p:nvPr/>
          </p:nvSpPr>
          <p:spPr>
            <a:xfrm>
              <a:off x="4120046" y="3421511"/>
              <a:ext cx="1329308" cy="302369"/>
            </a:xfrm>
            <a:prstGeom prst="wedgeRoundRectCallout">
              <a:avLst>
                <a:gd name="adj1" fmla="val -56450"/>
                <a:gd name="adj2" fmla="val 958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35443" y="3411683"/>
              <a:ext cx="1318267" cy="32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136" name="Straight Connector 135"/>
          <p:cNvCxnSpPr/>
          <p:nvPr/>
        </p:nvCxnSpPr>
        <p:spPr>
          <a:xfrm rot="5400000">
            <a:off x="6877753" y="3763151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140" name="Straight Connector 139"/>
          <p:cNvCxnSpPr/>
          <p:nvPr/>
        </p:nvCxnSpPr>
        <p:spPr>
          <a:xfrm rot="5400000">
            <a:off x="7266869" y="3598218"/>
            <a:ext cx="166115" cy="1967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4039002" y="-13144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9</a:t>
            </a:r>
          </a:p>
        </p:txBody>
      </p:sp>
    </p:spTree>
    <p:extLst>
      <p:ext uri="{BB962C8B-B14F-4D97-AF65-F5344CB8AC3E}">
        <p14:creationId xmlns:p14="http://schemas.microsoft.com/office/powerpoint/2010/main" val="15838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62" grpId="0" animBg="1"/>
      <p:bldP spid="62" grpId="1" animBg="1"/>
      <p:bldP spid="50" grpId="0" animBg="1"/>
      <p:bldP spid="50" grpId="1" animBg="1"/>
      <p:bldP spid="37" grpId="0" animBg="1"/>
      <p:bldP spid="37" grpId="1" animBg="1"/>
      <p:bldP spid="38" grpId="0" animBg="1"/>
      <p:bldP spid="38" grpId="1" animBg="1"/>
      <p:bldP spid="27" grpId="0" animBg="1"/>
      <p:bldP spid="27" grpId="1" animBg="1"/>
      <p:bldP spid="28" grpId="0" animBg="1"/>
      <p:bldP spid="28" grpId="1" animBg="1"/>
      <p:bldP spid="9" grpId="0" animBg="1"/>
      <p:bldP spid="9" grpId="1" animBg="1"/>
      <p:bldP spid="7" grpId="0" animBg="1"/>
      <p:bldP spid="7" grpId="1" animBg="1"/>
      <p:bldP spid="4" grpId="0" animBg="1"/>
      <p:bldP spid="4" grpId="1" animBg="1"/>
      <p:bldP spid="2" grpId="0"/>
      <p:bldP spid="3" grpId="0"/>
      <p:bldP spid="5" grpId="0"/>
      <p:bldP spid="6" grpId="0"/>
      <p:bldP spid="8" grpId="0"/>
      <p:bldP spid="13" grpId="0"/>
      <p:bldP spid="14" grpId="0"/>
      <p:bldP spid="22" grpId="0"/>
      <p:bldP spid="33" grpId="0"/>
      <p:bldP spid="44" grpId="0"/>
      <p:bldP spid="46" grpId="0"/>
      <p:bldP spid="47" grpId="0"/>
      <p:bldP spid="51" grpId="0" animBg="1"/>
      <p:bldP spid="51" grpId="1" animBg="1"/>
      <p:bldP spid="52" grpId="0"/>
      <p:bldP spid="53" grpId="0"/>
      <p:bldP spid="54" grpId="0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/>
      <p:bldP spid="68" grpId="0"/>
      <p:bldP spid="73" grpId="0"/>
      <p:bldP spid="80" grpId="0"/>
      <p:bldP spid="82" grpId="0"/>
      <p:bldP spid="83" grpId="0"/>
      <p:bldP spid="86" grpId="0" animBg="1"/>
      <p:bldP spid="86" grpId="1" animBg="1"/>
      <p:bldP spid="87" grpId="0"/>
      <p:bldP spid="88" grpId="0"/>
      <p:bldP spid="89" grpId="0"/>
      <p:bldP spid="97" grpId="0"/>
      <p:bldP spid="98" grpId="0"/>
      <p:bldP spid="99" grpId="0"/>
      <p:bldP spid="100" grpId="0"/>
      <p:bldP spid="101" grpId="0"/>
      <p:bldP spid="103" grpId="0"/>
      <p:bldP spid="104" grpId="0"/>
      <p:bldP spid="105" grpId="0"/>
      <p:bldP spid="108" grpId="0"/>
      <p:bldP spid="109" grpId="0"/>
      <p:bldP spid="110" grpId="0"/>
      <p:bldP spid="111" grpId="0"/>
      <p:bldP spid="113" grpId="0"/>
      <p:bldP spid="114" grpId="0"/>
      <p:bldP spid="115" grpId="0"/>
      <p:bldP spid="116" grpId="0"/>
      <p:bldP spid="117" grpId="0"/>
      <p:bldP spid="118" grpId="0"/>
      <p:bldP spid="120" grpId="0"/>
      <p:bldP spid="121" grpId="0"/>
      <p:bldP spid="126" grpId="0"/>
      <p:bldP spid="133" grpId="0"/>
      <p:bldP spid="134" grpId="0"/>
      <p:bldP spid="135" grpId="0"/>
      <p:bldP spid="138" grpId="0"/>
      <p:bldP spid="139" grpId="0"/>
      <p:bldP spid="142" grpId="0"/>
      <p:bldP spid="143" grpId="0"/>
      <p:bldP spid="1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42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9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411243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4289528" y="2504650"/>
            <a:ext cx="10432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58346"/>
              </p:ext>
            </p:extLst>
          </p:nvPr>
        </p:nvGraphicFramePr>
        <p:xfrm>
          <a:off x="5307795" y="2555591"/>
          <a:ext cx="443936" cy="23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177480" progId="Equation.DSMT4">
                  <p:embed/>
                </p:oleObj>
              </mc:Choice>
              <mc:Fallback>
                <p:oleObj name="Equation" r:id="rId2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795" y="2555591"/>
                        <a:ext cx="443936" cy="23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39077"/>
              </p:ext>
            </p:extLst>
          </p:nvPr>
        </p:nvGraphicFramePr>
        <p:xfrm>
          <a:off x="5039491" y="1872357"/>
          <a:ext cx="663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393480" progId="Equation.DSMT4">
                  <p:embed/>
                </p:oleObj>
              </mc:Choice>
              <mc:Fallback>
                <p:oleObj name="Equation" r:id="rId4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491" y="1872357"/>
                        <a:ext cx="6635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31084"/>
              </p:ext>
            </p:extLst>
          </p:nvPr>
        </p:nvGraphicFramePr>
        <p:xfrm>
          <a:off x="5588103" y="2002246"/>
          <a:ext cx="4413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203040" progId="Equation.DSMT4">
                  <p:embed/>
                </p:oleObj>
              </mc:Choice>
              <mc:Fallback>
                <p:oleObj name="Equation" r:id="rId6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103" y="2002246"/>
                        <a:ext cx="4413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779402" y="177253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36422" y="2942846"/>
            <a:ext cx="3188247" cy="302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sysClr val="window" lastClr="FFFFFF"/>
              </a:solidFill>
              <a:latin typeface="Rockwel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68230" y="2917478"/>
            <a:ext cx="41137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34 + 32 + 30 + … + 10 =  286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4248150" y="1896664"/>
            <a:ext cx="0" cy="2889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/>
          <p:cNvSpPr/>
          <p:nvPr/>
        </p:nvSpPr>
        <p:spPr>
          <a:xfrm>
            <a:off x="3101872" y="2827936"/>
            <a:ext cx="259481" cy="23368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602" y="1201750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" y="920750"/>
            <a:ext cx="2971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)  34 + 32 + 30 + … + 10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53981" y="1326515"/>
            <a:ext cx="2325624" cy="523220"/>
            <a:chOff x="3368846" y="3405765"/>
            <a:chExt cx="2325624" cy="546327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425441" y="3437224"/>
              <a:ext cx="2230164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6" y="3405765"/>
              <a:ext cx="232562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sum of all terms of given AP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692" y="1202442"/>
            <a:ext cx="3382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34, 32, 30, …, 10.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020" y="1475231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=  34,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0608" y="1475231"/>
            <a:ext cx="5347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3125" y="1475231"/>
            <a:ext cx="114111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32 – 34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2785" y="1475231"/>
            <a:ext cx="60150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2,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11181" y="1885950"/>
            <a:ext cx="2057399" cy="523220"/>
            <a:chOff x="3597447" y="3405765"/>
            <a:chExt cx="2057399" cy="546327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621968" y="3437224"/>
              <a:ext cx="1998950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7447" y="3405765"/>
              <a:ext cx="2057399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value of ‘n’ to use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formula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24400" y="2477293"/>
            <a:ext cx="3042415" cy="751682"/>
            <a:chOff x="2448998" y="3211077"/>
            <a:chExt cx="1406438" cy="470515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2512748" y="3217345"/>
              <a:ext cx="1275479" cy="464247"/>
            </a:xfrm>
            <a:prstGeom prst="wedgeRoundRectCallout">
              <a:avLst>
                <a:gd name="adj1" fmla="val -44934"/>
                <a:gd name="adj2" fmla="val -812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48998" y="3211077"/>
              <a:ext cx="1406438" cy="46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To find number of terms check which term is 10.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Because, it is the last term.</a:t>
              </a:r>
              <a:endParaRPr lang="en-US" sz="12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76300" y="1736090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7705" y="1458902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10,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6501" y="1956276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9900" y="1956276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3550" y="2240123"/>
            <a:ext cx="16417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1325" y="2240123"/>
            <a:ext cx="692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34  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0900" y="2240123"/>
            <a:ext cx="108680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6725" y="2240123"/>
            <a:ext cx="6369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(-2)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2149766" y="1842911"/>
            <a:ext cx="213984" cy="66765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23500" y="1433056"/>
            <a:ext cx="2483236" cy="523220"/>
            <a:chOff x="3543809" y="3395819"/>
            <a:chExt cx="2483236" cy="54632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3574579" y="3439636"/>
              <a:ext cx="2439097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43809" y="3395819"/>
              <a:ext cx="248323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10, a = 34 &amp; d = -2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31545" y="2511961"/>
            <a:ext cx="150380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 – 34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50161" y="2497298"/>
            <a:ext cx="12265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1)(-2)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96544" y="2781539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24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50161" y="2766876"/>
            <a:ext cx="12265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1)(-2)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Left Arrow 52"/>
          <p:cNvSpPr/>
          <p:nvPr/>
        </p:nvSpPr>
        <p:spPr>
          <a:xfrm rot="21204248">
            <a:off x="1973916" y="2987579"/>
            <a:ext cx="1114688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92383" y="3072468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60275" y="3057805"/>
            <a:ext cx="7487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– 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Curved Right Arrow 55"/>
          <p:cNvSpPr/>
          <p:nvPr/>
        </p:nvSpPr>
        <p:spPr>
          <a:xfrm rot="5400000">
            <a:off x="2304628" y="2507694"/>
            <a:ext cx="220468" cy="99405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1923" y="3357542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1884" y="3352404"/>
            <a:ext cx="5445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775938" y="2835852"/>
            <a:ext cx="2003533" cy="525864"/>
            <a:chOff x="2584815" y="3805688"/>
            <a:chExt cx="2003533" cy="730836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2584815" y="3853709"/>
              <a:ext cx="1980071" cy="682815"/>
            </a:xfrm>
            <a:prstGeom prst="wedgeRoundRectCallout">
              <a:avLst>
                <a:gd name="adj1" fmla="val -53221"/>
                <a:gd name="adj2" fmla="val 885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01907" y="3805688"/>
              <a:ext cx="1986441" cy="727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13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43940" y="3727351"/>
            <a:ext cx="14478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Now, 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949446"/>
              </p:ext>
            </p:extLst>
          </p:nvPr>
        </p:nvGraphicFramePr>
        <p:xfrm>
          <a:off x="2352903" y="3627420"/>
          <a:ext cx="999987" cy="56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393480" progId="Equation.DSMT4">
                  <p:embed/>
                </p:oleObj>
              </mc:Choice>
              <mc:Fallback>
                <p:oleObj name="Equation" r:id="rId8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903" y="3627420"/>
                        <a:ext cx="999987" cy="565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228324" y="4270720"/>
            <a:ext cx="9052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767136"/>
              </p:ext>
            </p:extLst>
          </p:nvPr>
        </p:nvGraphicFramePr>
        <p:xfrm>
          <a:off x="2085975" y="4171315"/>
          <a:ext cx="663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393480" progId="Equation.DSMT4">
                  <p:embed/>
                </p:oleObj>
              </mc:Choice>
              <mc:Fallback>
                <p:oleObj name="Equation" r:id="rId10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171315"/>
                        <a:ext cx="6635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3259638" y="3288665"/>
            <a:ext cx="2483236" cy="523220"/>
            <a:chOff x="3543809" y="3395819"/>
            <a:chExt cx="2483236" cy="546328"/>
          </a:xfrm>
        </p:grpSpPr>
        <p:sp>
          <p:nvSpPr>
            <p:cNvPr id="67" name="Rounded Rectangular Callout 66"/>
            <p:cNvSpPr/>
            <p:nvPr/>
          </p:nvSpPr>
          <p:spPr>
            <a:xfrm>
              <a:off x="3574579" y="3429691"/>
              <a:ext cx="2439097" cy="482662"/>
            </a:xfrm>
            <a:prstGeom prst="wedgeRoundRectCallout">
              <a:avLst>
                <a:gd name="adj1" fmla="val -49518"/>
                <a:gd name="adj2" fmla="val 8850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43809" y="3395819"/>
              <a:ext cx="248323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13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34,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10 &amp; n = 13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27923"/>
              </p:ext>
            </p:extLst>
          </p:nvPr>
        </p:nvGraphicFramePr>
        <p:xfrm>
          <a:off x="2643275" y="4301299"/>
          <a:ext cx="3857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03040" progId="Equation.DSMT4">
                  <p:embed/>
                </p:oleObj>
              </mc:Choice>
              <mc:Fallback>
                <p:oleObj name="Equation" r:id="rId11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275" y="4301299"/>
                        <a:ext cx="385762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443433"/>
              </p:ext>
            </p:extLst>
          </p:nvPr>
        </p:nvGraphicFramePr>
        <p:xfrm>
          <a:off x="3051896" y="4295534"/>
          <a:ext cx="531812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68280" imgH="190440" progId="Equation.DSMT4">
                  <p:embed/>
                </p:oleObj>
              </mc:Choice>
              <mc:Fallback>
                <p:oleObj name="Equation" r:id="rId13" imgW="368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896" y="4295534"/>
                        <a:ext cx="531812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Connector 74"/>
          <p:cNvCxnSpPr/>
          <p:nvPr/>
        </p:nvCxnSpPr>
        <p:spPr>
          <a:xfrm rot="5400000">
            <a:off x="5316263" y="2203935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 rot="5400000">
            <a:off x="5720808" y="2004418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00380" y="564416"/>
            <a:ext cx="416814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2) Find the sum of the following AP.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39002" y="-13144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2(ii)</a:t>
            </a:r>
          </a:p>
        </p:txBody>
      </p:sp>
    </p:spTree>
    <p:extLst>
      <p:ext uri="{BB962C8B-B14F-4D97-AF65-F5344CB8AC3E}">
        <p14:creationId xmlns:p14="http://schemas.microsoft.com/office/powerpoint/2010/main" val="33147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4" grpId="0"/>
      <p:bldP spid="82" grpId="0" animBg="1"/>
      <p:bldP spid="81" grpId="0"/>
      <p:bldP spid="52" grpId="0" animBg="1"/>
      <p:bldP spid="52" grpId="1" animBg="1"/>
      <p:bldP spid="3" grpId="0"/>
      <p:bldP spid="4" grpId="0"/>
      <p:bldP spid="8" grpId="0"/>
      <p:bldP spid="9" grpId="0"/>
      <p:bldP spid="10" grpId="0"/>
      <p:bldP spid="11" grpId="0"/>
      <p:bldP spid="12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44" grpId="0" animBg="1"/>
      <p:bldP spid="44" grpId="1" animBg="1"/>
      <p:bldP spid="48" grpId="0"/>
      <p:bldP spid="49" grpId="0"/>
      <p:bldP spid="50" grpId="0"/>
      <p:bldP spid="51" grpId="0"/>
      <p:bldP spid="53" grpId="0" animBg="1"/>
      <p:bldP spid="53" grpId="1" animBg="1"/>
      <p:bldP spid="54" grpId="0"/>
      <p:bldP spid="55" grpId="0"/>
      <p:bldP spid="56" grpId="0" animBg="1"/>
      <p:bldP spid="56" grpId="1" animBg="1"/>
      <p:bldP spid="57" grpId="0"/>
      <p:bldP spid="58" grpId="0"/>
      <p:bldP spid="62" grpId="0"/>
      <p:bldP spid="64" grpId="0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4645947" y="2796423"/>
            <a:ext cx="380272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248150" y="1860731"/>
            <a:ext cx="0" cy="2889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287281" y="2786295"/>
            <a:ext cx="4323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-5 + (-8) + (-11) +…+ (-230) = - 8930</a:t>
            </a:r>
          </a:p>
        </p:txBody>
      </p:sp>
      <p:sp>
        <p:nvSpPr>
          <p:cNvPr id="52" name="Flowchart: Alternate Process 51"/>
          <p:cNvSpPr/>
          <p:nvPr/>
        </p:nvSpPr>
        <p:spPr>
          <a:xfrm>
            <a:off x="3100241" y="2802625"/>
            <a:ext cx="235892" cy="21243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187" y="1165817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290" y="907395"/>
            <a:ext cx="342278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(ii)  -5 + (-8) + (-11) +…+ (-230)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692" y="1166509"/>
            <a:ext cx="3583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-5, -8, -11, …, -230.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020" y="1439298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=  -5,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0608" y="1439298"/>
            <a:ext cx="5347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00" y="1439298"/>
            <a:ext cx="114111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-8 – (-5)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2785" y="1439298"/>
            <a:ext cx="60150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3,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300" y="1700157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7705" y="1433457"/>
            <a:ext cx="123347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-230,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6501" y="1920343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9900" y="1920343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475" y="2204190"/>
            <a:ext cx="16417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 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-230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1325" y="2204190"/>
            <a:ext cx="692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-5  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0900" y="2204190"/>
            <a:ext cx="108680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6725" y="2204190"/>
            <a:ext cx="63699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(-3)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2149766" y="1806978"/>
            <a:ext cx="213984" cy="66765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3445" y="2476028"/>
            <a:ext cx="150380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-230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+ 5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50161" y="2461365"/>
            <a:ext cx="12265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1)(-3)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86815" y="2745606"/>
            <a:ext cx="131574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225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50161" y="2730943"/>
            <a:ext cx="12265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1)(-3)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Left Arrow 52"/>
          <p:cNvSpPr/>
          <p:nvPr/>
        </p:nvSpPr>
        <p:spPr>
          <a:xfrm rot="21204248">
            <a:off x="1973916" y="2951646"/>
            <a:ext cx="1114688" cy="8846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01908" y="3036535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75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60275" y="3021872"/>
            <a:ext cx="7487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– 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Curved Right Arrow 55"/>
          <p:cNvSpPr/>
          <p:nvPr/>
        </p:nvSpPr>
        <p:spPr>
          <a:xfrm rot="5400000">
            <a:off x="2304628" y="2471761"/>
            <a:ext cx="220468" cy="99405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60973" y="3321609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1884" y="3316471"/>
            <a:ext cx="5445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76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26476" y="2730943"/>
            <a:ext cx="2003534" cy="525864"/>
            <a:chOff x="2584815" y="3805688"/>
            <a:chExt cx="2003534" cy="730836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2584815" y="3853709"/>
              <a:ext cx="1980071" cy="682815"/>
            </a:xfrm>
            <a:prstGeom prst="wedgeRoundRectCallout">
              <a:avLst>
                <a:gd name="adj1" fmla="val -53221"/>
                <a:gd name="adj2" fmla="val 8855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01907" y="3805688"/>
              <a:ext cx="1986442" cy="727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76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43940" y="3691418"/>
            <a:ext cx="13163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Now, 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211993"/>
              </p:ext>
            </p:extLst>
          </p:nvPr>
        </p:nvGraphicFramePr>
        <p:xfrm>
          <a:off x="2352903" y="3591487"/>
          <a:ext cx="999987" cy="56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393480" progId="Equation.DSMT4">
                  <p:embed/>
                </p:oleObj>
              </mc:Choice>
              <mc:Fallback>
                <p:oleObj name="Equation" r:id="rId2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903" y="3591487"/>
                        <a:ext cx="999987" cy="565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228324" y="4244312"/>
            <a:ext cx="9052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76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80160"/>
              </p:ext>
            </p:extLst>
          </p:nvPr>
        </p:nvGraphicFramePr>
        <p:xfrm>
          <a:off x="2078038" y="4144907"/>
          <a:ext cx="6810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393480" progId="Equation.DSMT4">
                  <p:embed/>
                </p:oleObj>
              </mc:Choice>
              <mc:Fallback>
                <p:oleObj name="Equation" r:id="rId4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144907"/>
                        <a:ext cx="68103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3305175" y="3171825"/>
            <a:ext cx="2536111" cy="523220"/>
            <a:chOff x="3538236" y="3403852"/>
            <a:chExt cx="2536111" cy="546328"/>
          </a:xfrm>
        </p:grpSpPr>
        <p:sp>
          <p:nvSpPr>
            <p:cNvPr id="67" name="Rounded Rectangular Callout 66"/>
            <p:cNvSpPr/>
            <p:nvPr/>
          </p:nvSpPr>
          <p:spPr>
            <a:xfrm>
              <a:off x="3574579" y="3439636"/>
              <a:ext cx="2439097" cy="482662"/>
            </a:xfrm>
            <a:prstGeom prst="wedgeRoundRectCallout">
              <a:avLst>
                <a:gd name="adj1" fmla="val -52642"/>
                <a:gd name="adj2" fmla="val 864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38236" y="3403852"/>
              <a:ext cx="2536111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76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-5,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-230 &amp; n = 76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003019"/>
              </p:ext>
            </p:extLst>
          </p:nvPr>
        </p:nvGraphicFramePr>
        <p:xfrm>
          <a:off x="2660650" y="4275082"/>
          <a:ext cx="3492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03040" progId="Equation.DSMT4">
                  <p:embed/>
                </p:oleObj>
              </mc:Choice>
              <mc:Fallback>
                <p:oleObj name="Equation" r:id="rId6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4275082"/>
                        <a:ext cx="3492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38116"/>
              </p:ext>
            </p:extLst>
          </p:nvPr>
        </p:nvGraphicFramePr>
        <p:xfrm>
          <a:off x="2992438" y="4270320"/>
          <a:ext cx="8985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203040" progId="Equation.DSMT4">
                  <p:embed/>
                </p:oleObj>
              </mc:Choice>
              <mc:Fallback>
                <p:oleObj name="Equation" r:id="rId8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4270320"/>
                        <a:ext cx="898525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48106"/>
              </p:ext>
            </p:extLst>
          </p:nvPr>
        </p:nvGraphicFramePr>
        <p:xfrm>
          <a:off x="5045075" y="2131957"/>
          <a:ext cx="51593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177480" progId="Equation.DSMT4">
                  <p:embed/>
                </p:oleObj>
              </mc:Choice>
              <mc:Fallback>
                <p:oleObj name="Equation" r:id="rId10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2131957"/>
                        <a:ext cx="515938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97760"/>
              </p:ext>
            </p:extLst>
          </p:nvPr>
        </p:nvGraphicFramePr>
        <p:xfrm>
          <a:off x="5545138" y="2119257"/>
          <a:ext cx="7175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203040" progId="Equation.DSMT4">
                  <p:embed/>
                </p:oleObj>
              </mc:Choice>
              <mc:Fallback>
                <p:oleObj name="Equation" r:id="rId12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2119257"/>
                        <a:ext cx="7175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547149" y="400541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2395167" y="4465161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 rot="5400000">
            <a:off x="2354806" y="4130248"/>
            <a:ext cx="217314" cy="25994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299053" y="2411567"/>
            <a:ext cx="10432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76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84023"/>
              </p:ext>
            </p:extLst>
          </p:nvPr>
        </p:nvGraphicFramePr>
        <p:xfrm>
          <a:off x="5260975" y="2462157"/>
          <a:ext cx="6826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960" imgH="177480" progId="Equation.DSMT4">
                  <p:embed/>
                </p:oleObj>
              </mc:Choice>
              <mc:Fallback>
                <p:oleObj name="Equation" r:id="rId14" imgW="507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2462157"/>
                        <a:ext cx="682625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23463"/>
              </p:ext>
            </p:extLst>
          </p:nvPr>
        </p:nvGraphicFramePr>
        <p:xfrm>
          <a:off x="5045075" y="1800170"/>
          <a:ext cx="51593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177480" progId="Equation.DSMT4">
                  <p:embed/>
                </p:oleObj>
              </mc:Choice>
              <mc:Fallback>
                <p:oleObj name="Equation" r:id="rId16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1800170"/>
                        <a:ext cx="515938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05128"/>
              </p:ext>
            </p:extLst>
          </p:nvPr>
        </p:nvGraphicFramePr>
        <p:xfrm>
          <a:off x="5538433" y="1780726"/>
          <a:ext cx="342368" cy="283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203040" progId="Equation.DSMT4">
                  <p:embed/>
                </p:oleObj>
              </mc:Choice>
              <mc:Fallback>
                <p:oleObj name="Equation" r:id="rId18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433" y="1780726"/>
                        <a:ext cx="342368" cy="283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19719"/>
              </p:ext>
            </p:extLst>
          </p:nvPr>
        </p:nvGraphicFramePr>
        <p:xfrm>
          <a:off x="5892800" y="1771595"/>
          <a:ext cx="7143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95000" imgH="190440" progId="Equation.DSMT4">
                  <p:embed/>
                </p:oleObj>
              </mc:Choice>
              <mc:Fallback>
                <p:oleObj name="Equation" r:id="rId19" imgW="4950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771595"/>
                        <a:ext cx="714375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00380" y="564416"/>
            <a:ext cx="4053601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2) Find the sum of the following AP.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34981" y="1838893"/>
            <a:ext cx="2057399" cy="523220"/>
            <a:chOff x="3597447" y="3405765"/>
            <a:chExt cx="2057399" cy="546327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621968" y="3437224"/>
              <a:ext cx="1998950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7447" y="3405765"/>
              <a:ext cx="2057399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value of ‘n’ to use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formula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15710" y="2398512"/>
            <a:ext cx="3042415" cy="751682"/>
            <a:chOff x="2448998" y="3211077"/>
            <a:chExt cx="1406438" cy="470515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2512748" y="3217345"/>
              <a:ext cx="1275479" cy="464247"/>
            </a:xfrm>
            <a:prstGeom prst="wedgeRoundRectCallout">
              <a:avLst>
                <a:gd name="adj1" fmla="val -44934"/>
                <a:gd name="adj2" fmla="val -812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48998" y="3211077"/>
              <a:ext cx="1406438" cy="46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To find number of terms check which term is -230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Because, it is the last term.</a:t>
              </a:r>
              <a:endParaRPr lang="en-US" sz="12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53981" y="1290582"/>
            <a:ext cx="2325624" cy="523220"/>
            <a:chOff x="3368846" y="3405765"/>
            <a:chExt cx="2325624" cy="546327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3425441" y="3437224"/>
              <a:ext cx="2230164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6" y="3405765"/>
              <a:ext cx="232562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sum of all terms of given AP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23500" y="1397123"/>
            <a:ext cx="2483236" cy="523220"/>
            <a:chOff x="3543809" y="3395819"/>
            <a:chExt cx="2483236" cy="54632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3574579" y="3439636"/>
              <a:ext cx="2439097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43809" y="3395819"/>
              <a:ext cx="248323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-230, a = -5 &amp; d = -3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039002" y="-13906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2(iii)</a:t>
            </a:r>
          </a:p>
        </p:txBody>
      </p:sp>
    </p:spTree>
    <p:extLst>
      <p:ext uri="{BB962C8B-B14F-4D97-AF65-F5344CB8AC3E}">
        <p14:creationId xmlns:p14="http://schemas.microsoft.com/office/powerpoint/2010/main" val="3525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1" grpId="0"/>
      <p:bldP spid="52" grpId="0" animBg="1"/>
      <p:bldP spid="52" grpId="1" animBg="1"/>
      <p:bldP spid="3" grpId="0"/>
      <p:bldP spid="4" grpId="0"/>
      <p:bldP spid="8" grpId="0"/>
      <p:bldP spid="9" grpId="0"/>
      <p:bldP spid="10" grpId="0"/>
      <p:bldP spid="11" grpId="0"/>
      <p:bldP spid="12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44" grpId="0" animBg="1"/>
      <p:bldP spid="44" grpId="1" animBg="1"/>
      <p:bldP spid="48" grpId="0"/>
      <p:bldP spid="49" grpId="0"/>
      <p:bldP spid="50" grpId="0"/>
      <p:bldP spid="51" grpId="0"/>
      <p:bldP spid="53" grpId="0" animBg="1"/>
      <p:bldP spid="53" grpId="1" animBg="1"/>
      <p:bldP spid="54" grpId="0"/>
      <p:bldP spid="55" grpId="0"/>
      <p:bldP spid="56" grpId="0" animBg="1"/>
      <p:bldP spid="56" grpId="1" animBg="1"/>
      <p:bldP spid="57" grpId="0"/>
      <p:bldP spid="58" grpId="0"/>
      <p:bldP spid="62" grpId="0"/>
      <p:bldP spid="64" grpId="0"/>
      <p:bldP spid="74" grpId="0"/>
      <p:bldP spid="77" grpId="0"/>
      <p:bldP spid="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43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7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120117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3) In an AP.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248" y="894666"/>
            <a:ext cx="572895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(viii) Given a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12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37, d = 3, find a and S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12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4231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625" y="1149350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4050" y="1149350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 + 11d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92" y="141831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1625" y="141831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4050" y="1418315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 + 11 (3)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92" y="168820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1625" y="168820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4050" y="1688201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a + 33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826" y="195011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279" y="195964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37 – 33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9476" y="19596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117" y="220114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2548" y="2202533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0454" y="220253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6899" y="253694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err="1"/>
              <a:t>S</a:t>
            </a:r>
            <a:r>
              <a:rPr lang="en-US" b="0" baseline="-25000" dirty="0" err="1"/>
              <a:t>n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58184" y="2454932"/>
                <a:ext cx="108688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[a + a</a:t>
                </a:r>
                <a:r>
                  <a:rPr lang="en-US" b="0" baseline="-25000" dirty="0"/>
                  <a:t>n</a:t>
                </a:r>
                <a:r>
                  <a:rPr lang="en-US" b="0" dirty="0"/>
                  <a:t>]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84" y="2454932"/>
                <a:ext cx="1086888" cy="502573"/>
              </a:xfrm>
              <a:prstGeom prst="rect">
                <a:avLst/>
              </a:prstGeom>
              <a:blipFill rotWithShape="1">
                <a:blip r:embed="rId2"/>
                <a:stretch>
                  <a:fillRect r="-562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243869" y="3003663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S</a:t>
            </a:r>
            <a:r>
              <a:rPr lang="en-US" b="0" baseline="-25000" dirty="0"/>
              <a:t>12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91506" y="2909471"/>
                <a:ext cx="1263822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12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[4 + 37]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506" y="2909471"/>
                <a:ext cx="1263822" cy="526939"/>
              </a:xfrm>
              <a:prstGeom prst="rect">
                <a:avLst/>
              </a:prstGeom>
              <a:blipFill rotWithShape="1"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623365" y="3394768"/>
            <a:ext cx="43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03728" y="3394768"/>
                <a:ext cx="8737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6 ×41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28" y="3394768"/>
                <a:ext cx="87376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626077" y="3675966"/>
            <a:ext cx="802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/>
              <a:t>= 246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9450" y="404294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3300" y="4042946"/>
            <a:ext cx="183832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= 4, S</a:t>
            </a:r>
            <a:r>
              <a:rPr lang="en-US" sz="1600" b="1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12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= 246  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69177" y="1390772"/>
            <a:ext cx="2373923" cy="559346"/>
            <a:chOff x="4721984" y="3377152"/>
            <a:chExt cx="2611316" cy="584048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4872419" y="3377152"/>
              <a:ext cx="2306862" cy="584048"/>
            </a:xfrm>
            <a:prstGeom prst="wedgeRoundRectCallout">
              <a:avLst>
                <a:gd name="adj1" fmla="val -58371"/>
                <a:gd name="adj2" fmla="val -9446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21984" y="3392618"/>
              <a:ext cx="2611316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12 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Let’s use the formula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96252" y="1819607"/>
            <a:ext cx="1538108" cy="427567"/>
            <a:chOff x="5179889" y="3445949"/>
            <a:chExt cx="1691918" cy="446450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5179889" y="3445949"/>
              <a:ext cx="1691918" cy="446450"/>
            </a:xfrm>
            <a:prstGeom prst="wedgeRoundRectCallout">
              <a:avLst>
                <a:gd name="adj1" fmla="val -57132"/>
                <a:gd name="adj2" fmla="val 9712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7066" y="3492075"/>
              <a:ext cx="1601152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Lets find S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12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55328" y="1981741"/>
            <a:ext cx="2386748" cy="559346"/>
            <a:chOff x="4713138" y="3367206"/>
            <a:chExt cx="2625424" cy="584048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4713138" y="3367206"/>
              <a:ext cx="2625424" cy="584048"/>
            </a:xfrm>
            <a:prstGeom prst="wedgeRoundRectCallout">
              <a:avLst>
                <a:gd name="adj1" fmla="val -60366"/>
                <a:gd name="adj2" fmla="val 8774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21984" y="3392618"/>
              <a:ext cx="2611316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Substitute n = 12, a = 4 &amp;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kern="0" dirty="0" err="1">
                  <a:solidFill>
                    <a:prstClr val="white"/>
                  </a:solidFill>
                  <a:latin typeface="Bookman Old Style"/>
                </a:rPr>
                <a:t>i.e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12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= 37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43802" y="-1466850"/>
            <a:ext cx="4038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3(iii)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-14668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5175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4248150" y="1891775"/>
            <a:ext cx="0" cy="2889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84638" y="2602554"/>
            <a:ext cx="192512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3) In an AP.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552" y="1213622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301" y="927880"/>
            <a:ext cx="47926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) Given a = 5, d = 3, a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50, find n &amp;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692" y="120707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825" y="1465471"/>
            <a:ext cx="74643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 5,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9880" y="1465471"/>
            <a:ext cx="77899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 3,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9350" y="1465471"/>
            <a:ext cx="92357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50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300" y="1721676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7451" y="1951387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3700" y="1951387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05200" y="927880"/>
            <a:ext cx="2181929" cy="523220"/>
            <a:chOff x="3694463" y="3395819"/>
            <a:chExt cx="2181929" cy="546328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3722555" y="3429691"/>
              <a:ext cx="2143144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4463" y="3395819"/>
              <a:ext cx="218192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04979" y="2242316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50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6386" y="2239448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7068" y="2232791"/>
            <a:ext cx="11590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(n – 1)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4164" y="2232791"/>
            <a:ext cx="4364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691" y="1430119"/>
            <a:ext cx="2181929" cy="523220"/>
            <a:chOff x="3694463" y="3395819"/>
            <a:chExt cx="2181929" cy="546328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3722555" y="3439636"/>
              <a:ext cx="2143144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4463" y="3395819"/>
              <a:ext cx="218192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50, a = 5 &amp; d = 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2" name="Flowchart: Alternate Process 21"/>
          <p:cNvSpPr/>
          <p:nvPr/>
        </p:nvSpPr>
        <p:spPr>
          <a:xfrm>
            <a:off x="3075480" y="2843194"/>
            <a:ext cx="171298" cy="21243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2028050" y="1885119"/>
            <a:ext cx="209767" cy="59251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2521" y="2516597"/>
            <a:ext cx="12496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50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5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4436" y="2501934"/>
            <a:ext cx="12265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 (3)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5416" y="2786175"/>
            <a:ext cx="9467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45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4436" y="2771512"/>
            <a:ext cx="11597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 (3)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Left Arrow 27"/>
          <p:cNvSpPr/>
          <p:nvPr/>
        </p:nvSpPr>
        <p:spPr>
          <a:xfrm rot="21204248">
            <a:off x="1946798" y="2987669"/>
            <a:ext cx="1092724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1908" y="3077104"/>
            <a:ext cx="105361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15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2650" y="3062441"/>
            <a:ext cx="7487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– 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Curved Right Arrow 30"/>
          <p:cNvSpPr/>
          <p:nvPr/>
        </p:nvSpPr>
        <p:spPr>
          <a:xfrm rot="5400000">
            <a:off x="2295103" y="2512330"/>
            <a:ext cx="220468" cy="99405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1448" y="3362178"/>
            <a:ext cx="93438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02359" y="3357040"/>
            <a:ext cx="5445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16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947200" y="3068564"/>
            <a:ext cx="1718412" cy="318980"/>
            <a:chOff x="3926221" y="3395819"/>
            <a:chExt cx="1718412" cy="333069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3950194" y="3414242"/>
              <a:ext cx="1687867" cy="314646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6221" y="3395819"/>
              <a:ext cx="1718412" cy="32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53465" y="3731987"/>
            <a:ext cx="13163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Now, 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07420"/>
              </p:ext>
            </p:extLst>
          </p:nvPr>
        </p:nvGraphicFramePr>
        <p:xfrm>
          <a:off x="2324328" y="3632056"/>
          <a:ext cx="999987" cy="56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393480" progId="Equation.DSMT4">
                  <p:embed/>
                </p:oleObj>
              </mc:Choice>
              <mc:Fallback>
                <p:oleObj name="Equation" r:id="rId2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328" y="3632056"/>
                        <a:ext cx="999987" cy="565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3658211" y="3234319"/>
            <a:ext cx="2286247" cy="523220"/>
            <a:chOff x="3656632" y="3403852"/>
            <a:chExt cx="2286247" cy="546328"/>
          </a:xfrm>
        </p:grpSpPr>
        <p:sp>
          <p:nvSpPr>
            <p:cNvPr id="40" name="Rounded Rectangular Callout 39"/>
            <p:cNvSpPr/>
            <p:nvPr/>
          </p:nvSpPr>
          <p:spPr>
            <a:xfrm>
              <a:off x="3656632" y="3439636"/>
              <a:ext cx="2274991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69703" y="3403852"/>
              <a:ext cx="2273176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5,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50 &amp; n = 16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74722"/>
              </p:ext>
            </p:extLst>
          </p:nvPr>
        </p:nvGraphicFramePr>
        <p:xfrm>
          <a:off x="2105025" y="4187064"/>
          <a:ext cx="5699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393480" progId="Equation.DSMT4">
                  <p:embed/>
                </p:oleObj>
              </mc:Choice>
              <mc:Fallback>
                <p:oleObj name="Equation" r:id="rId4" imgW="406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187064"/>
                        <a:ext cx="5699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794098"/>
              </p:ext>
            </p:extLst>
          </p:nvPr>
        </p:nvGraphicFramePr>
        <p:xfrm>
          <a:off x="5005388" y="2001076"/>
          <a:ext cx="4429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177480" progId="Equation.DSMT4">
                  <p:embed/>
                </p:oleObj>
              </mc:Choice>
              <mc:Fallback>
                <p:oleObj name="Equation" r:id="rId6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2001076"/>
                        <a:ext cx="442912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329828"/>
              </p:ext>
            </p:extLst>
          </p:nvPr>
        </p:nvGraphicFramePr>
        <p:xfrm>
          <a:off x="5437188" y="1988376"/>
          <a:ext cx="5524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03040" progId="Equation.DSMT4">
                  <p:embed/>
                </p:oleObj>
              </mc:Choice>
              <mc:Fallback>
                <p:oleObj name="Equation" r:id="rId8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988376"/>
                        <a:ext cx="5524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528099" y="4074557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2347542" y="4496205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5400000">
            <a:off x="2335756" y="4189867"/>
            <a:ext cx="217314" cy="25994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299053" y="2242586"/>
            <a:ext cx="10432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85187"/>
              </p:ext>
            </p:extLst>
          </p:nvPr>
        </p:nvGraphicFramePr>
        <p:xfrm>
          <a:off x="5237163" y="2302701"/>
          <a:ext cx="4445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177480" progId="Equation.DSMT4">
                  <p:embed/>
                </p:oleObj>
              </mc:Choice>
              <mc:Fallback>
                <p:oleObj name="Equation" r:id="rId10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2302701"/>
                        <a:ext cx="4445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277756" y="2588739"/>
            <a:ext cx="288504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 n = 16,  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440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90800" y="424815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[5 + 50]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3(</a:t>
            </a:r>
            <a:r>
              <a:rPr lang="en-US" sz="4400" dirty="0" err="1"/>
              <a:t>i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6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17" grpId="0"/>
      <p:bldP spid="18" grpId="0"/>
      <p:bldP spid="22" grpId="0" animBg="1"/>
      <p:bldP spid="22" grpId="1" animBg="1"/>
      <p:bldP spid="23" grpId="0" animBg="1"/>
      <p:bldP spid="23" grpId="1" animBg="1"/>
      <p:bldP spid="24" grpId="0"/>
      <p:bldP spid="25" grpId="0"/>
      <p:bldP spid="26" grpId="0"/>
      <p:bldP spid="27" grpId="0"/>
      <p:bldP spid="28" grpId="0" animBg="1"/>
      <p:bldP spid="28" grpId="1" animBg="1"/>
      <p:bldP spid="29" grpId="0"/>
      <p:bldP spid="30" grpId="0"/>
      <p:bldP spid="31" grpId="0" animBg="1"/>
      <p:bldP spid="31" grpId="1" animBg="1"/>
      <p:bldP spid="32" grpId="0"/>
      <p:bldP spid="33" grpId="0"/>
      <p:bldP spid="37" grpId="0"/>
      <p:bldP spid="48" grpId="0"/>
      <p:bldP spid="51" grpId="0"/>
      <p:bldP spid="53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39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246488" y="2962580"/>
            <a:ext cx="2001912" cy="599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465101"/>
              </p:ext>
            </p:extLst>
          </p:nvPr>
        </p:nvGraphicFramePr>
        <p:xfrm>
          <a:off x="4547373" y="1807590"/>
          <a:ext cx="5699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393480" progId="Equation.DSMT4">
                  <p:embed/>
                </p:oleObj>
              </mc:Choice>
              <mc:Fallback>
                <p:oleObj name="Equation" r:id="rId2" imgW="406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373" y="1807590"/>
                        <a:ext cx="5699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095945"/>
              </p:ext>
            </p:extLst>
          </p:nvPr>
        </p:nvGraphicFramePr>
        <p:xfrm>
          <a:off x="5005522" y="1925500"/>
          <a:ext cx="520433" cy="27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203040" progId="Equation.DSMT4">
                  <p:embed/>
                </p:oleObj>
              </mc:Choice>
              <mc:Fallback>
                <p:oleObj name="Equation" r:id="rId4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522" y="1925500"/>
                        <a:ext cx="520433" cy="272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Connector 61"/>
          <p:cNvCxnSpPr/>
          <p:nvPr/>
        </p:nvCxnSpPr>
        <p:spPr>
          <a:xfrm rot="5400000">
            <a:off x="4787808" y="2113154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63" name="Straight Connector 62"/>
          <p:cNvCxnSpPr/>
          <p:nvPr/>
        </p:nvCxnSpPr>
        <p:spPr>
          <a:xfrm rot="5400000">
            <a:off x="5152421" y="1889827"/>
            <a:ext cx="217314" cy="25994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205202"/>
              </p:ext>
            </p:extLst>
          </p:nvPr>
        </p:nvGraphicFramePr>
        <p:xfrm>
          <a:off x="4538663" y="2360040"/>
          <a:ext cx="4810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177480" progId="Equation.DSMT4">
                  <p:embed/>
                </p:oleObj>
              </mc:Choice>
              <mc:Fallback>
                <p:oleObj name="Equation" r:id="rId6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2360040"/>
                        <a:ext cx="4810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220178"/>
              </p:ext>
            </p:extLst>
          </p:nvPr>
        </p:nvGraphicFramePr>
        <p:xfrm>
          <a:off x="5008563" y="2347340"/>
          <a:ext cx="533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203040" progId="Equation.DSMT4">
                  <p:embed/>
                </p:oleObj>
              </mc:Choice>
              <mc:Fallback>
                <p:oleObj name="Equation" r:id="rId8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347340"/>
                        <a:ext cx="5334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0950" y="2611075"/>
            <a:ext cx="10432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02916"/>
              </p:ext>
            </p:extLst>
          </p:nvPr>
        </p:nvGraphicFramePr>
        <p:xfrm>
          <a:off x="4736466" y="2669991"/>
          <a:ext cx="448945" cy="24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177480" progId="Equation.DSMT4">
                  <p:embed/>
                </p:oleObj>
              </mc:Choice>
              <mc:Fallback>
                <p:oleObj name="Equation" r:id="rId10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466" y="2669991"/>
                        <a:ext cx="448945" cy="242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606" y="2927375"/>
                <a:ext cx="2561194" cy="62401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  <a:sym typeface="Symbol"/>
                  </a:rPr>
                  <a:t></a:t>
                </a:r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 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 ,  S</a:t>
                </a:r>
                <a:r>
                  <a:rPr lang="en-US" sz="1600" b="1" baseline="-2500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13</a:t>
                </a:r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= 273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06" y="2927375"/>
                <a:ext cx="2561194" cy="624017"/>
              </a:xfrm>
              <a:prstGeom prst="rect">
                <a:avLst/>
              </a:prstGeom>
              <a:blipFill rotWithShape="1">
                <a:blip r:embed="rId13"/>
                <a:stretch>
                  <a:fillRect l="-14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>
            <a:off x="3733800" y="1304736"/>
            <a:ext cx="0" cy="3456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2359165" y="2731049"/>
            <a:ext cx="247927" cy="21456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027" y="1137774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151" y="913489"/>
            <a:ext cx="41068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ii) Given a = 7, a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35, find d &amp; S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8692" y="1131230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1" y="1400427"/>
            <a:ext cx="75596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 7,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3432" y="1400427"/>
            <a:ext cx="106356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35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" y="1645828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1726" y="1837439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3700" y="1827914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12d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81300" y="804407"/>
            <a:ext cx="2253899" cy="523220"/>
            <a:chOff x="3865616" y="3395819"/>
            <a:chExt cx="2253899" cy="546328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13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04979" y="2118843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35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6386" y="2115975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7068" y="2109318"/>
            <a:ext cx="87709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12d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Curved Right Arrow 26"/>
          <p:cNvSpPr/>
          <p:nvPr/>
        </p:nvSpPr>
        <p:spPr>
          <a:xfrm rot="5400000">
            <a:off x="2066150" y="1761646"/>
            <a:ext cx="209767" cy="59251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2521" y="2402649"/>
            <a:ext cx="12496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35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– 7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54911" y="2387986"/>
            <a:ext cx="6132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5891" y="2672227"/>
            <a:ext cx="9467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28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4911" y="2667089"/>
            <a:ext cx="6132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12d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Left Arrow 32"/>
          <p:cNvSpPr/>
          <p:nvPr/>
        </p:nvSpPr>
        <p:spPr>
          <a:xfrm rot="21204248">
            <a:off x="1979964" y="2881896"/>
            <a:ext cx="380581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5127" y="3048881"/>
            <a:ext cx="8607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127944"/>
              </p:ext>
            </p:extLst>
          </p:nvPr>
        </p:nvGraphicFramePr>
        <p:xfrm>
          <a:off x="2322858" y="2991731"/>
          <a:ext cx="372740" cy="48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560" imgH="393480" progId="Equation.DSMT4">
                  <p:embed/>
                </p:oleObj>
              </mc:Choice>
              <mc:Fallback>
                <p:oleObj name="Equation" r:id="rId14" imgW="304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58" y="2991731"/>
                        <a:ext cx="372740" cy="48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526399" y="3569878"/>
            <a:ext cx="8607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953945"/>
              </p:ext>
            </p:extLst>
          </p:nvPr>
        </p:nvGraphicFramePr>
        <p:xfrm>
          <a:off x="2328863" y="3512728"/>
          <a:ext cx="2492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040" imgH="393480" progId="Equation.DSMT4">
                  <p:embed/>
                </p:oleObj>
              </mc:Choice>
              <mc:Fallback>
                <p:oleObj name="Equation" r:id="rId16" imgW="203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512728"/>
                        <a:ext cx="2492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558916" y="287850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389677" y="3004946"/>
            <a:ext cx="159634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532977" y="327882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771775" y="3379378"/>
            <a:ext cx="1853400" cy="318980"/>
            <a:chOff x="3878596" y="3395819"/>
            <a:chExt cx="1853400" cy="333069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3950194" y="3414242"/>
              <a:ext cx="1687867" cy="314646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78596" y="3395819"/>
              <a:ext cx="1853400" cy="32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13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20140" y="4075880"/>
            <a:ext cx="13163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Now, 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779264"/>
              </p:ext>
            </p:extLst>
          </p:nvPr>
        </p:nvGraphicFramePr>
        <p:xfrm>
          <a:off x="2305278" y="3975949"/>
          <a:ext cx="999987" cy="56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98400" imgH="393480" progId="Equation.DSMT4">
                  <p:embed/>
                </p:oleObj>
              </mc:Choice>
              <mc:Fallback>
                <p:oleObj name="Equation" r:id="rId18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278" y="3975949"/>
                        <a:ext cx="999987" cy="565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4616965" y="719298"/>
            <a:ext cx="2339777" cy="523220"/>
            <a:chOff x="3622275" y="3403852"/>
            <a:chExt cx="2339777" cy="546328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3656632" y="3439636"/>
              <a:ext cx="2274991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22275" y="3403852"/>
              <a:ext cx="233977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13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 = 13, a = 7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13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35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48227" y="1372987"/>
            <a:ext cx="9052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13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91330"/>
              </p:ext>
            </p:extLst>
          </p:nvPr>
        </p:nvGraphicFramePr>
        <p:xfrm>
          <a:off x="4551841" y="1276350"/>
          <a:ext cx="583131" cy="55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080" imgH="393480" progId="Equation.DSMT4">
                  <p:embed/>
                </p:oleObj>
              </mc:Choice>
              <mc:Fallback>
                <p:oleObj name="Equation" r:id="rId20" imgW="406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841" y="1276350"/>
                        <a:ext cx="583131" cy="553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620305"/>
              </p:ext>
            </p:extLst>
          </p:nvPr>
        </p:nvGraphicFramePr>
        <p:xfrm>
          <a:off x="5045812" y="1403758"/>
          <a:ext cx="3127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03040" progId="Equation.DSMT4">
                  <p:embed/>
                </p:oleObj>
              </mc:Choice>
              <mc:Fallback>
                <p:oleObj name="Equation" r:id="rId22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812" y="1403758"/>
                        <a:ext cx="31273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309300"/>
              </p:ext>
            </p:extLst>
          </p:nvPr>
        </p:nvGraphicFramePr>
        <p:xfrm>
          <a:off x="5356141" y="1410507"/>
          <a:ext cx="629471" cy="2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69800" imgH="190440" progId="Equation.DSMT4">
                  <p:embed/>
                </p:oleObj>
              </mc:Choice>
              <mc:Fallback>
                <p:oleObj name="Equation" r:id="rId24" imgW="469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141" y="1410507"/>
                        <a:ext cx="629471" cy="281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335327" y="172498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06024" y="1254213"/>
            <a:ext cx="2320718" cy="523220"/>
            <a:chOff x="3633768" y="3403852"/>
            <a:chExt cx="2320718" cy="546328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3633768" y="3439636"/>
              <a:ext cx="2320718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36985" y="3403852"/>
              <a:ext cx="193861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13 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 = 7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13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35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3) In an AP.</a:t>
            </a:r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2396328" y="3273678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039002" y="-13144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3(ii)</a:t>
            </a:r>
          </a:p>
        </p:txBody>
      </p:sp>
    </p:spTree>
    <p:extLst>
      <p:ext uri="{BB962C8B-B14F-4D97-AF65-F5344CB8AC3E}">
        <p14:creationId xmlns:p14="http://schemas.microsoft.com/office/powerpoint/2010/main" val="14205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6" grpId="0"/>
      <p:bldP spid="68" grpId="0"/>
      <p:bldP spid="32" grpId="0" animBg="1"/>
      <p:bldP spid="32" grpId="1" animBg="1"/>
      <p:bldP spid="3" grpId="0"/>
      <p:bldP spid="4" grpId="0"/>
      <p:bldP spid="5" grpId="0"/>
      <p:bldP spid="6" grpId="0"/>
      <p:bldP spid="7" grpId="0"/>
      <p:bldP spid="11" grpId="0"/>
      <p:bldP spid="12" grpId="0"/>
      <p:bldP spid="13" grpId="0"/>
      <p:bldP spid="17" grpId="0"/>
      <p:bldP spid="18" grpId="0"/>
      <p:bldP spid="19" grpId="0"/>
      <p:bldP spid="27" grpId="0" animBg="1"/>
      <p:bldP spid="27" grpId="1" animBg="1"/>
      <p:bldP spid="28" grpId="0"/>
      <p:bldP spid="29" grpId="0"/>
      <p:bldP spid="30" grpId="0"/>
      <p:bldP spid="31" grpId="0"/>
      <p:bldP spid="33" grpId="0" animBg="1"/>
      <p:bldP spid="33" grpId="1" animBg="1"/>
      <p:bldP spid="34" grpId="0"/>
      <p:bldP spid="36" grpId="0"/>
      <p:bldP spid="38" grpId="0"/>
      <p:bldP spid="41" grpId="0"/>
      <p:bldP spid="45" grpId="0"/>
      <p:bldP spid="51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739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328414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5318624" y="520670"/>
            <a:ext cx="1250007" cy="28196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06303" y="745602"/>
            <a:ext cx="3684698" cy="30532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7226" y="482627"/>
            <a:ext cx="6876468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10) Show that a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 a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,…a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,…form an AP where a</a:t>
            </a:r>
            <a:r>
              <a:rPr lang="en-US" sz="1600" b="1" kern="0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3 + 4n. Also find the sum of the first 15 terms.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5694" y="1002817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9673" y="987369"/>
            <a:ext cx="147023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 + 4n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1445" y="1276384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33735" y="1276384"/>
            <a:ext cx="86757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96507" y="1276384"/>
            <a:ext cx="55469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65890" y="1612015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38180" y="1612015"/>
            <a:ext cx="87401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5890" y="1938621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01978" y="1949311"/>
            <a:ext cx="46159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14600" y="1276384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86890" y="1276384"/>
            <a:ext cx="85286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13656" y="1276384"/>
            <a:ext cx="55469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(2)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19045" y="1612015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1335" y="1612015"/>
            <a:ext cx="84841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9045" y="1938621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55133" y="1938621"/>
            <a:ext cx="46159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62400" y="1276384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34690" y="1276384"/>
            <a:ext cx="818697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03492" y="1276384"/>
            <a:ext cx="55469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66845" y="1612015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39135" y="1612015"/>
            <a:ext cx="10056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 + 12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66845" y="1938621"/>
            <a:ext cx="62118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02933" y="1938621"/>
            <a:ext cx="461591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08364" y="1238716"/>
            <a:ext cx="125066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15000" y="1586904"/>
            <a:ext cx="98777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11 – 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32726" y="1925458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60954" y="1238716"/>
            <a:ext cx="125066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7592" y="1586904"/>
            <a:ext cx="111440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15 – 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85316" y="1925458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94" y="2239868"/>
            <a:ext cx="621990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buFont typeface="Symbol"/>
              <a:buChar char="\"/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</a:rPr>
              <a:t>  As ‘d’ is constant, the given list of numbers is an AP.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09813" y="2610612"/>
            <a:ext cx="69038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10932"/>
              </p:ext>
            </p:extLst>
          </p:nvPr>
        </p:nvGraphicFramePr>
        <p:xfrm>
          <a:off x="1588425" y="2500272"/>
          <a:ext cx="15192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425" y="2500272"/>
                        <a:ext cx="15192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3865" y="3115439"/>
            <a:ext cx="10880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301899"/>
              </p:ext>
            </p:extLst>
          </p:nvPr>
        </p:nvGraphicFramePr>
        <p:xfrm>
          <a:off x="1524476" y="3041623"/>
          <a:ext cx="319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195" imgH="393529" progId="Equation.DSMT4">
                  <p:embed/>
                </p:oleObj>
              </mc:Choice>
              <mc:Fallback>
                <p:oleObj name="Equation" r:id="rId5" imgW="24119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476" y="3041623"/>
                        <a:ext cx="3190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16616" y="3116747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[2(7)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4024" y="3113609"/>
            <a:ext cx="4483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0701" y="3113609"/>
            <a:ext cx="11621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(15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61168" y="3626049"/>
            <a:ext cx="37036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575433"/>
              </p:ext>
            </p:extLst>
          </p:nvPr>
        </p:nvGraphicFramePr>
        <p:xfrm>
          <a:off x="1515431" y="3534962"/>
          <a:ext cx="3190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195" imgH="393529" progId="Equation.DSMT4">
                  <p:embed/>
                </p:oleObj>
              </mc:Choice>
              <mc:Fallback>
                <p:oleObj name="Equation" r:id="rId7" imgW="24119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31" y="3534962"/>
                        <a:ext cx="3190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716618" y="3609964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[14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87687" y="3609964"/>
            <a:ext cx="109064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+ 14 × 4]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0174" y="4095758"/>
            <a:ext cx="37188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216671"/>
              </p:ext>
            </p:extLst>
          </p:nvPr>
        </p:nvGraphicFramePr>
        <p:xfrm>
          <a:off x="1518688" y="4016814"/>
          <a:ext cx="319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1195" imgH="393529" progId="Equation.DSMT4">
                  <p:embed/>
                </p:oleObj>
              </mc:Choice>
              <mc:Fallback>
                <p:oleObj name="Equation" r:id="rId9" imgW="24119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688" y="4016814"/>
                        <a:ext cx="3190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720355" y="4091672"/>
            <a:ext cx="68055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[14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58083" y="4091672"/>
            <a:ext cx="753947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+ 56]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4380" y="2644380"/>
            <a:ext cx="48084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42717"/>
              </p:ext>
            </p:extLst>
          </p:nvPr>
        </p:nvGraphicFramePr>
        <p:xfrm>
          <a:off x="4837376" y="2539605"/>
          <a:ext cx="319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195" imgH="393529" progId="Equation.DSMT4">
                  <p:embed/>
                </p:oleObj>
              </mc:Choice>
              <mc:Fallback>
                <p:oleObj name="Equation" r:id="rId11" imgW="24119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376" y="2539605"/>
                        <a:ext cx="3190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090689" y="2655373"/>
            <a:ext cx="65989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× 70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88803" y="3036570"/>
            <a:ext cx="3912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0071" y="3036570"/>
            <a:ext cx="108447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 × 35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05599" y="3331495"/>
            <a:ext cx="108806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S</a:t>
            </a:r>
            <a:r>
              <a:rPr lang="en-US" sz="1600" kern="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15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94619" y="3331495"/>
            <a:ext cx="62871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525</a:t>
            </a:r>
            <a:endParaRPr lang="en-US" sz="1600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47963" y="3694732"/>
            <a:ext cx="3070330" cy="307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189280" y="442320"/>
            <a:ext cx="2472080" cy="818939"/>
            <a:chOff x="3700621" y="3358911"/>
            <a:chExt cx="2719289" cy="855106"/>
          </a:xfrm>
        </p:grpSpPr>
        <p:sp>
          <p:nvSpPr>
            <p:cNvPr id="58" name="Rounded Rectangle 57"/>
            <p:cNvSpPr/>
            <p:nvPr/>
          </p:nvSpPr>
          <p:spPr>
            <a:xfrm>
              <a:off x="3768616" y="3358911"/>
              <a:ext cx="2557927" cy="8551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00621" y="3403852"/>
              <a:ext cx="2719289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the difference between the consecutive terms 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24075" y="1221878"/>
            <a:ext cx="1392392" cy="559346"/>
            <a:chOff x="4259517" y="3276752"/>
            <a:chExt cx="1531631" cy="584049"/>
          </a:xfrm>
        </p:grpSpPr>
        <p:sp>
          <p:nvSpPr>
            <p:cNvPr id="94" name="Rounded Rectangular Callout 93"/>
            <p:cNvSpPr/>
            <p:nvPr/>
          </p:nvSpPr>
          <p:spPr>
            <a:xfrm>
              <a:off x="4259517" y="3276752"/>
              <a:ext cx="1510937" cy="584049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98371" y="3403852"/>
              <a:ext cx="149277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15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260971" y="2019076"/>
            <a:ext cx="2147437" cy="559346"/>
            <a:chOff x="3447030" y="3302989"/>
            <a:chExt cx="2362191" cy="584049"/>
          </a:xfrm>
        </p:grpSpPr>
        <p:sp>
          <p:nvSpPr>
            <p:cNvPr id="97" name="Rounded Rectangular Callout 96"/>
            <p:cNvSpPr/>
            <p:nvPr/>
          </p:nvSpPr>
          <p:spPr>
            <a:xfrm>
              <a:off x="3447030" y="3302989"/>
              <a:ext cx="2362191" cy="584049"/>
            </a:xfrm>
            <a:prstGeom prst="wedgeRoundRectCallout">
              <a:avLst>
                <a:gd name="adj1" fmla="val -59058"/>
                <a:gd name="adj2" fmla="val 8925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70009" y="3330080"/>
              <a:ext cx="2294500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15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substitute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 = 15, a = 7 &amp; d = 4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97045" y="3670049"/>
            <a:ext cx="3400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Sum of first 15 terms is 525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374241" y="462082"/>
            <a:ext cx="1305732" cy="559346"/>
            <a:chOff x="4342584" y="3302989"/>
            <a:chExt cx="1436305" cy="584049"/>
          </a:xfrm>
        </p:grpSpPr>
        <p:sp>
          <p:nvSpPr>
            <p:cNvPr id="100" name="Rounded Rectangular Callout 99"/>
            <p:cNvSpPr/>
            <p:nvPr/>
          </p:nvSpPr>
          <p:spPr>
            <a:xfrm>
              <a:off x="4342584" y="3302989"/>
              <a:ext cx="1436305" cy="584049"/>
            </a:xfrm>
            <a:prstGeom prst="wedgeRoundRectCallout">
              <a:avLst>
                <a:gd name="adj1" fmla="val -57552"/>
                <a:gd name="adj2" fmla="val 8397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24174" y="3330080"/>
              <a:ext cx="126836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478825" y="1702604"/>
            <a:ext cx="1305732" cy="559346"/>
            <a:chOff x="4342584" y="3302989"/>
            <a:chExt cx="1436305" cy="584049"/>
          </a:xfrm>
        </p:grpSpPr>
        <p:sp>
          <p:nvSpPr>
            <p:cNvPr id="104" name="Rounded Rectangular Callout 103"/>
            <p:cNvSpPr/>
            <p:nvPr/>
          </p:nvSpPr>
          <p:spPr>
            <a:xfrm>
              <a:off x="4342584" y="3302989"/>
              <a:ext cx="1436305" cy="584049"/>
            </a:xfrm>
            <a:prstGeom prst="wedgeRoundRectCallout">
              <a:avLst>
                <a:gd name="adj1" fmla="val -61317"/>
                <a:gd name="adj2" fmla="val -8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24174" y="3330080"/>
              <a:ext cx="126836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To find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put n = 1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945301" y="1698276"/>
            <a:ext cx="1305732" cy="559346"/>
            <a:chOff x="4342584" y="3302989"/>
            <a:chExt cx="1436305" cy="584049"/>
          </a:xfrm>
        </p:grpSpPr>
        <p:sp>
          <p:nvSpPr>
            <p:cNvPr id="107" name="Rounded Rectangular Callout 106"/>
            <p:cNvSpPr/>
            <p:nvPr/>
          </p:nvSpPr>
          <p:spPr>
            <a:xfrm>
              <a:off x="4342584" y="3302989"/>
              <a:ext cx="1436305" cy="584049"/>
            </a:xfrm>
            <a:prstGeom prst="wedgeRoundRectCallout">
              <a:avLst>
                <a:gd name="adj1" fmla="val -61317"/>
                <a:gd name="adj2" fmla="val -8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24174" y="3330080"/>
              <a:ext cx="126836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To find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put n = 2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30581" y="1707997"/>
            <a:ext cx="1305732" cy="559346"/>
            <a:chOff x="4342584" y="3302989"/>
            <a:chExt cx="1436305" cy="584049"/>
          </a:xfrm>
        </p:grpSpPr>
        <p:sp>
          <p:nvSpPr>
            <p:cNvPr id="110" name="Rounded Rectangular Callout 109"/>
            <p:cNvSpPr/>
            <p:nvPr/>
          </p:nvSpPr>
          <p:spPr>
            <a:xfrm>
              <a:off x="4342584" y="3302989"/>
              <a:ext cx="1436305" cy="584049"/>
            </a:xfrm>
            <a:prstGeom prst="wedgeRoundRectCallout">
              <a:avLst>
                <a:gd name="adj1" fmla="val -61317"/>
                <a:gd name="adj2" fmla="val -8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424174" y="3330080"/>
              <a:ext cx="126836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To find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put n = 3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cxnSp>
        <p:nvCxnSpPr>
          <p:cNvPr id="112" name="Straight Connector 111"/>
          <p:cNvCxnSpPr/>
          <p:nvPr/>
        </p:nvCxnSpPr>
        <p:spPr>
          <a:xfrm>
            <a:off x="3740163" y="2614081"/>
            <a:ext cx="0" cy="2067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880147" y="2859749"/>
            <a:ext cx="245530" cy="1591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240000" flipH="1">
            <a:off x="5339741" y="2732670"/>
            <a:ext cx="260228" cy="175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565431" y="2558233"/>
            <a:ext cx="57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35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39002" y="-10858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10(</a:t>
            </a:r>
            <a:r>
              <a:rPr lang="en-US" sz="4400" dirty="0" err="1"/>
              <a:t>i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64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56" grpId="0" animBg="1"/>
      <p:bldP spid="56" grpId="1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35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 animBg="1"/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40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5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012638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Sums based on </a:t>
            </a:r>
            <a:r>
              <a:rPr lang="en-US" sz="2000" b="1" dirty="0" err="1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255395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139880" y="809840"/>
            <a:ext cx="1826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6, 12, 18, 24, ...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599379" y="555302"/>
            <a:ext cx="3327584" cy="25233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933489" y="563597"/>
            <a:ext cx="3497325" cy="25233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603" y="498695"/>
            <a:ext cx="692150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12) Find the sum of first 40 positive integers divisible by 6.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3903" y="788868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7636" y="797980"/>
            <a:ext cx="513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 positive integers which are divisible by 6 are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5738" y="1082000"/>
            <a:ext cx="4404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A.P. with  a =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87528" y="107466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   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97128" y="107033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and d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35328" y="107033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9035" y="1481884"/>
            <a:ext cx="72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330049"/>
              </p:ext>
            </p:extLst>
          </p:nvPr>
        </p:nvGraphicFramePr>
        <p:xfrm>
          <a:off x="1614795" y="1371320"/>
          <a:ext cx="15192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795" y="1371320"/>
                        <a:ext cx="151923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79134" y="205267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14510"/>
              </p:ext>
            </p:extLst>
          </p:nvPr>
        </p:nvGraphicFramePr>
        <p:xfrm>
          <a:off x="1600200" y="1948477"/>
          <a:ext cx="349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93480" progId="Equation.DSMT4">
                  <p:embed/>
                </p:oleObj>
              </mc:Choice>
              <mc:Fallback>
                <p:oleObj name="Equation" r:id="rId5" imgW="25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48477"/>
                        <a:ext cx="3492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332969" y="2461675"/>
            <a:ext cx="36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763264"/>
              </p:ext>
            </p:extLst>
          </p:nvPr>
        </p:nvGraphicFramePr>
        <p:xfrm>
          <a:off x="1617408" y="2499699"/>
          <a:ext cx="3127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177480" progId="Equation.DSMT4">
                  <p:embed/>
                </p:oleObj>
              </mc:Choice>
              <mc:Fallback>
                <p:oleObj name="Equation" r:id="rId7" imgW="228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408" y="2499699"/>
                        <a:ext cx="3127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347747" y="2820534"/>
            <a:ext cx="36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66540"/>
              </p:ext>
            </p:extLst>
          </p:nvPr>
        </p:nvGraphicFramePr>
        <p:xfrm>
          <a:off x="1618841" y="2821550"/>
          <a:ext cx="1292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39392" imgH="241195" progId="Equation.DSMT4">
                  <p:embed/>
                </p:oleObj>
              </mc:Choice>
              <mc:Fallback>
                <p:oleObj name="Equation" r:id="rId9" imgW="93939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841" y="2821550"/>
                        <a:ext cx="12922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84745" y="3172613"/>
            <a:ext cx="160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741578"/>
              </p:ext>
            </p:extLst>
          </p:nvPr>
        </p:nvGraphicFramePr>
        <p:xfrm>
          <a:off x="1623644" y="3229623"/>
          <a:ext cx="841963" cy="27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09480" imgH="203040" progId="Equation.DSMT4">
                  <p:embed/>
                </p:oleObj>
              </mc:Choice>
              <mc:Fallback>
                <p:oleObj name="Equation" r:id="rId11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644" y="3229623"/>
                        <a:ext cx="841963" cy="275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28650" y="3516166"/>
            <a:ext cx="18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40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4920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23542" y="1346169"/>
            <a:ext cx="2404135" cy="818939"/>
            <a:chOff x="3722487" y="3358911"/>
            <a:chExt cx="2644549" cy="855106"/>
          </a:xfrm>
        </p:grpSpPr>
        <p:sp>
          <p:nvSpPr>
            <p:cNvPr id="24" name="Rounded Rectangle 23"/>
            <p:cNvSpPr/>
            <p:nvPr/>
          </p:nvSpPr>
          <p:spPr>
            <a:xfrm>
              <a:off x="3809111" y="3358911"/>
              <a:ext cx="2433380" cy="8551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22487" y="3403852"/>
              <a:ext cx="2644549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between consecutive terms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are same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24075" y="1009517"/>
            <a:ext cx="1392392" cy="559346"/>
            <a:chOff x="4259517" y="3276752"/>
            <a:chExt cx="1531631" cy="584049"/>
          </a:xfrm>
        </p:grpSpPr>
        <p:sp>
          <p:nvSpPr>
            <p:cNvPr id="47" name="Rounded Rectangular Callout 46"/>
            <p:cNvSpPr/>
            <p:nvPr/>
          </p:nvSpPr>
          <p:spPr>
            <a:xfrm>
              <a:off x="4259517" y="3276752"/>
              <a:ext cx="1510937" cy="584049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98371" y="3403852"/>
              <a:ext cx="149277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93737" y="1009524"/>
            <a:ext cx="2143162" cy="559339"/>
            <a:chOff x="3978093" y="3301617"/>
            <a:chExt cx="2357482" cy="584048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3978093" y="3301617"/>
              <a:ext cx="2357482" cy="584048"/>
            </a:xfrm>
            <a:prstGeom prst="wedgeRoundRectCallout">
              <a:avLst>
                <a:gd name="adj1" fmla="val -51144"/>
                <a:gd name="adj2" fmla="val 8398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97343" y="3328786"/>
              <a:ext cx="2300721" cy="53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40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substitute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 = 40, a = 6 &amp; d = 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61947" y="3909596"/>
            <a:ext cx="65008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  </a:t>
            </a:r>
            <a:r>
              <a:rPr lang="en-US" b="1" dirty="0">
                <a:solidFill>
                  <a:prstClr val="black"/>
                </a:solidFill>
              </a:rPr>
              <a:t>Sum of first 40 positive integers divisible by 6 is 4920. 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98162"/>
              </p:ext>
            </p:extLst>
          </p:nvPr>
        </p:nvGraphicFramePr>
        <p:xfrm>
          <a:off x="1913147" y="2033007"/>
          <a:ext cx="1676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18960" imgH="253800" progId="Equation.DSMT4">
                  <p:embed/>
                </p:oleObj>
              </mc:Choice>
              <mc:Fallback>
                <p:oleObj name="Equation" r:id="rId13" imgW="121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147" y="2033007"/>
                        <a:ext cx="16764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65062"/>
              </p:ext>
            </p:extLst>
          </p:nvPr>
        </p:nvGraphicFramePr>
        <p:xfrm>
          <a:off x="1905053" y="2468563"/>
          <a:ext cx="1165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50680" imgH="253800" progId="Equation.DSMT4">
                  <p:embed/>
                </p:oleObj>
              </mc:Choice>
              <mc:Fallback>
                <p:oleObj name="Equation" r:id="rId15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53" y="2468563"/>
                        <a:ext cx="11652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12</a:t>
            </a:r>
          </a:p>
        </p:txBody>
      </p:sp>
    </p:spTree>
    <p:extLst>
      <p:ext uri="{BB962C8B-B14F-4D97-AF65-F5344CB8AC3E}">
        <p14:creationId xmlns:p14="http://schemas.microsoft.com/office/powerpoint/2010/main" val="20863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5" grpId="0" animBg="1"/>
      <p:bldP spid="45" grpId="1" animBg="1"/>
      <p:bldP spid="42" grpId="0" animBg="1"/>
      <p:bldP spid="42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7" grpId="0"/>
      <p:bldP spid="39" grpId="0"/>
      <p:bldP spid="41" grpId="0"/>
      <p:bldP spid="44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105184" y="535373"/>
            <a:ext cx="3639330" cy="25233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95427" y="1013996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with a = 8 and d = 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58948" y="541723"/>
            <a:ext cx="1570897" cy="25233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483870"/>
            <a:ext cx="809115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Q.13. Find the sum of the first 15 multiples of 8.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342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8225" y="73342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 multiples of 8 are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225" y="1013996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These numbers form an A.P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4232" y="1268360"/>
                <a:ext cx="2172390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[2a + (n – 1) d]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2" y="1268360"/>
                <a:ext cx="2172390" cy="502573"/>
              </a:xfrm>
              <a:prstGeom prst="rect">
                <a:avLst/>
              </a:prstGeom>
              <a:blipFill rotWithShape="1">
                <a:blip r:embed="rId2"/>
                <a:stretch>
                  <a:fillRect l="-1685" r="-562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45820" y="1813213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15</a:t>
            </a:r>
            <a:r>
              <a:rPr lang="en-US" sz="1600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 =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3000" y="2253778"/>
                <a:ext cx="601447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53778"/>
                <a:ext cx="601447" cy="532005"/>
              </a:xfrm>
              <a:prstGeom prst="rect">
                <a:avLst/>
              </a:prstGeom>
              <a:blipFill rotWithShape="1">
                <a:blip r:embed="rId3"/>
                <a:stretch>
                  <a:fillRect l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2752166"/>
                <a:ext cx="601447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52166"/>
                <a:ext cx="601447" cy="532005"/>
              </a:xfrm>
              <a:prstGeom prst="rect">
                <a:avLst/>
              </a:prstGeom>
              <a:blipFill rotWithShape="1">
                <a:blip r:embed="rId4"/>
                <a:stretch>
                  <a:fillRect l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3000" y="3276600"/>
                <a:ext cx="1191352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</a:t>
                </a:r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128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276600"/>
                <a:ext cx="1191352" cy="532005"/>
              </a:xfrm>
              <a:prstGeom prst="rect">
                <a:avLst/>
              </a:prstGeom>
              <a:blipFill rotWithShape="1">
                <a:blip r:embed="rId5"/>
                <a:stretch>
                  <a:fillRect l="-3077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3768090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15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× 64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768090"/>
                <a:ext cx="1074333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3409" t="-7143" r="-1705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67571" y="4053699"/>
            <a:ext cx="1463862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S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15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=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960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93" y="4427220"/>
            <a:ext cx="483497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  <a:defRPr sz="1600" b="1"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  <a:sym typeface="Symbol"/>
              </a:rPr>
              <a:t>  Sum of the first 15 multiples of 8 is 960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7460" y="743257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8, 16, 24, 32…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43400" y="1045684"/>
            <a:ext cx="2404135" cy="818939"/>
            <a:chOff x="3722487" y="3358911"/>
            <a:chExt cx="2644549" cy="855106"/>
          </a:xfrm>
        </p:grpSpPr>
        <p:sp>
          <p:nvSpPr>
            <p:cNvPr id="22" name="Rounded Rectangle 21"/>
            <p:cNvSpPr/>
            <p:nvPr/>
          </p:nvSpPr>
          <p:spPr>
            <a:xfrm>
              <a:off x="3809111" y="3358911"/>
              <a:ext cx="2433380" cy="85510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22487" y="3403852"/>
              <a:ext cx="2644549" cy="77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Difference between consecutive terms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are same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5953" y="895807"/>
            <a:ext cx="1392392" cy="559346"/>
            <a:chOff x="4259517" y="3276752"/>
            <a:chExt cx="1531631" cy="584049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4259517" y="3276752"/>
              <a:ext cx="1510937" cy="584049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98371" y="3403852"/>
              <a:ext cx="1492777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25060" y="1711000"/>
                <a:ext cx="437940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5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5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60" y="1711000"/>
                <a:ext cx="437940" cy="529184"/>
              </a:xfrm>
              <a:prstGeom prst="rect">
                <a:avLst/>
              </a:prstGeom>
              <a:blipFill rotWithShape="1">
                <a:blip r:embed="rId7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595510" y="1783958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[2(8) + (15 – 1) 8]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79747" y="815169"/>
            <a:ext cx="2143162" cy="559339"/>
            <a:chOff x="3978093" y="3301617"/>
            <a:chExt cx="2357482" cy="584048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3978093" y="3301617"/>
              <a:ext cx="2357482" cy="584048"/>
            </a:xfrm>
            <a:prstGeom prst="wedgeRoundRectCallout">
              <a:avLst>
                <a:gd name="adj1" fmla="val -51144"/>
                <a:gd name="adj2" fmla="val 8398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97343" y="3328786"/>
              <a:ext cx="2300721" cy="54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15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substitute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 = 15, a = 8 &amp; d = 8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97372" y="2329978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[16 + (14) 8]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00200" y="281826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[16 + 112]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08971" y="-1162050"/>
            <a:ext cx="3580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5.3 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2692" y="-12382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6576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/>
      <p:bldP spid="16" grpId="0" animBg="1"/>
      <p:bldP spid="16" grpId="1" animBg="1"/>
      <p:bldP spid="2" grpId="0"/>
      <p:bldP spid="6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20" grpId="0"/>
      <p:bldP spid="29" grpId="0"/>
      <p:bldP spid="30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41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1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12968</TotalTime>
  <Words>1716</Words>
  <Application>Microsoft Office PowerPoint</Application>
  <PresentationFormat>On-screen Show (16:9)</PresentationFormat>
  <Paragraphs>376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Bookman Old Style</vt:lpstr>
      <vt:lpstr>Calibri</vt:lpstr>
      <vt:lpstr>Cambria Math</vt:lpstr>
      <vt:lpstr>Rockwell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1815</cp:revision>
  <dcterms:created xsi:type="dcterms:W3CDTF">2013-07-31T12:47:49Z</dcterms:created>
  <dcterms:modified xsi:type="dcterms:W3CDTF">2024-01-27T08:49:30Z</dcterms:modified>
</cp:coreProperties>
</file>