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9"/>
  </p:notesMasterIdLst>
  <p:sldIdLst>
    <p:sldId id="915" r:id="rId4"/>
    <p:sldId id="801" r:id="rId5"/>
    <p:sldId id="802" r:id="rId6"/>
    <p:sldId id="803" r:id="rId7"/>
    <p:sldId id="804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  <p:sldId id="823" r:id="rId25"/>
    <p:sldId id="824" r:id="rId26"/>
    <p:sldId id="825" r:id="rId27"/>
    <p:sldId id="91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8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9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9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3.wmf"/><Relationship Id="rId3" Type="http://schemas.openxmlformats.org/officeDocument/2006/relationships/image" Target="../media/image9.wmf"/><Relationship Id="rId21" Type="http://schemas.openxmlformats.org/officeDocument/2006/relationships/oleObject" Target="../embeddings/oleObject34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6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29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24" Type="http://schemas.openxmlformats.org/officeDocument/2006/relationships/image" Target="../media/image32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6.png"/><Relationship Id="rId4" Type="http://schemas.openxmlformats.org/officeDocument/2006/relationships/image" Target="../media/image2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4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1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8" Type="http://schemas.openxmlformats.org/officeDocument/2006/relationships/image" Target="../media/image1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5.bin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9.wmf"/><Relationship Id="rId10" Type="http://schemas.openxmlformats.org/officeDocument/2006/relationships/image" Target="../media/image12.wmf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22.bin"/><Relationship Id="rId44" Type="http://schemas.openxmlformats.org/officeDocument/2006/relationships/image" Target="../media/image191.png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0.wmf"/><Relationship Id="rId8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243586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6178788" y="4429263"/>
            <a:ext cx="162552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229100" y="1352550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2516779" y="3030781"/>
            <a:ext cx="191410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3194327" y="3031888"/>
            <a:ext cx="349196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2225782" y="2770554"/>
            <a:ext cx="191410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52" y="117011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76" y="916471"/>
            <a:ext cx="46878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iv) Given a = 2, d = 8,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90, find n &amp;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692" y="116356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21959"/>
            <a:ext cx="7464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2,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880" y="1421959"/>
            <a:ext cx="7789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8,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350" y="1421959"/>
            <a:ext cx="92357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90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05200" y="893893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85825" y="1687689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2226" y="2056790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25024"/>
              </p:ext>
            </p:extLst>
          </p:nvPr>
        </p:nvGraphicFramePr>
        <p:xfrm>
          <a:off x="2195513" y="1965501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DSMT4">
                  <p:embed/>
                </p:oleObj>
              </mc:Choice>
              <mc:Fallback>
                <p:oleObj name="Equation" r:id="rId2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65501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933849" y="1419270"/>
            <a:ext cx="2139350" cy="523220"/>
            <a:chOff x="3722488" y="3403852"/>
            <a:chExt cx="2139350" cy="546328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3743669" y="3439636"/>
              <a:ext cx="2100916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22488" y="3403852"/>
              <a:ext cx="2139350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2, d = 8 &amp;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90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81253" y="2556824"/>
            <a:ext cx="8676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3444"/>
              </p:ext>
            </p:extLst>
          </p:nvPr>
        </p:nvGraphicFramePr>
        <p:xfrm>
          <a:off x="2209800" y="2465564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65564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977308"/>
              </p:ext>
            </p:extLst>
          </p:nvPr>
        </p:nvGraphicFramePr>
        <p:xfrm>
          <a:off x="2406650" y="2579864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579864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47951"/>
              </p:ext>
            </p:extLst>
          </p:nvPr>
        </p:nvGraphicFramePr>
        <p:xfrm>
          <a:off x="2925763" y="2579864"/>
          <a:ext cx="750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579864"/>
                        <a:ext cx="750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61015"/>
              </p:ext>
            </p:extLst>
          </p:nvPr>
        </p:nvGraphicFramePr>
        <p:xfrm>
          <a:off x="3638550" y="2579864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03040" progId="Equation.DSMT4">
                  <p:embed/>
                </p:oleObj>
              </mc:Choice>
              <mc:Fallback>
                <p:oleObj name="Equation" r:id="rId10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579864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eft Arrow 33"/>
          <p:cNvSpPr/>
          <p:nvPr/>
        </p:nvSpPr>
        <p:spPr>
          <a:xfrm rot="924873">
            <a:off x="1948541" y="2778840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2500" y="2968385"/>
            <a:ext cx="1426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90 × 2 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22092"/>
              </p:ext>
            </p:extLst>
          </p:nvPr>
        </p:nvGraphicFramePr>
        <p:xfrm>
          <a:off x="2207010" y="3063843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26720" progId="Equation.DSMT4">
                  <p:embed/>
                </p:oleObj>
              </mc:Choice>
              <mc:Fallback>
                <p:oleObj name="Equation" r:id="rId12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010" y="3063843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56166"/>
              </p:ext>
            </p:extLst>
          </p:nvPr>
        </p:nvGraphicFramePr>
        <p:xfrm>
          <a:off x="2412725" y="3016010"/>
          <a:ext cx="2968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03040" progId="Equation.DSMT4">
                  <p:embed/>
                </p:oleObj>
              </mc:Choice>
              <mc:Fallback>
                <p:oleObj name="Equation" r:id="rId14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725" y="3016010"/>
                        <a:ext cx="2968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70990"/>
              </p:ext>
            </p:extLst>
          </p:nvPr>
        </p:nvGraphicFramePr>
        <p:xfrm>
          <a:off x="2703513" y="3014839"/>
          <a:ext cx="488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014839"/>
                        <a:ext cx="488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37182"/>
              </p:ext>
            </p:extLst>
          </p:nvPr>
        </p:nvGraphicFramePr>
        <p:xfrm>
          <a:off x="3190875" y="3018014"/>
          <a:ext cx="4714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018014"/>
                        <a:ext cx="4714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urved Right Arrow 39"/>
          <p:cNvSpPr/>
          <p:nvPr/>
        </p:nvSpPr>
        <p:spPr>
          <a:xfrm rot="5400000">
            <a:off x="3390804" y="2187847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3561967" y="2339221"/>
            <a:ext cx="154090" cy="3254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4710" y="3262072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180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65388"/>
              </p:ext>
            </p:extLst>
          </p:nvPr>
        </p:nvGraphicFramePr>
        <p:xfrm>
          <a:off x="2201569" y="3357530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26720" progId="Equation.DSMT4">
                  <p:embed/>
                </p:oleObj>
              </mc:Choice>
              <mc:Fallback>
                <p:oleObj name="Equation" r:id="rId20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9" y="3357530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58510"/>
              </p:ext>
            </p:extLst>
          </p:nvPr>
        </p:nvGraphicFramePr>
        <p:xfrm>
          <a:off x="2419350" y="3291064"/>
          <a:ext cx="4365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160" imgH="203040" progId="Equation.DSMT4">
                  <p:embed/>
                </p:oleObj>
              </mc:Choice>
              <mc:Fallback>
                <p:oleObj name="Equation" r:id="rId21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291064"/>
                        <a:ext cx="4365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28445"/>
              </p:ext>
            </p:extLst>
          </p:nvPr>
        </p:nvGraphicFramePr>
        <p:xfrm>
          <a:off x="2854393" y="3294034"/>
          <a:ext cx="466820" cy="2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42720" imgH="203040" progId="Equation.DSMT4">
                  <p:embed/>
                </p:oleObj>
              </mc:Choice>
              <mc:Fallback>
                <p:oleObj name="Equation" r:id="rId23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93" y="3294034"/>
                        <a:ext cx="466820" cy="276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Curved Right Arrow 48"/>
          <p:cNvSpPr/>
          <p:nvPr/>
        </p:nvSpPr>
        <p:spPr>
          <a:xfrm rot="16200000" flipH="1">
            <a:off x="2398205" y="3009136"/>
            <a:ext cx="197611" cy="437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4710" y="3570463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180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34867"/>
              </p:ext>
            </p:extLst>
          </p:nvPr>
        </p:nvGraphicFramePr>
        <p:xfrm>
          <a:off x="2214563" y="3578402"/>
          <a:ext cx="3889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1960" imgH="203040" progId="Equation.DSMT4">
                  <p:embed/>
                </p:oleObj>
              </mc:Choice>
              <mc:Fallback>
                <p:oleObj name="Equation" r:id="rId2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578402"/>
                        <a:ext cx="3889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48196"/>
              </p:ext>
            </p:extLst>
          </p:nvPr>
        </p:nvGraphicFramePr>
        <p:xfrm>
          <a:off x="2570163" y="3611739"/>
          <a:ext cx="5016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68280" imgH="164880" progId="Equation.DSMT4">
                  <p:embed/>
                </p:oleObj>
              </mc:Choice>
              <mc:Fallback>
                <p:oleObj name="Equation" r:id="rId27" imgW="368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611739"/>
                        <a:ext cx="501650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urved Right Arrow 52"/>
          <p:cNvSpPr/>
          <p:nvPr/>
        </p:nvSpPr>
        <p:spPr>
          <a:xfrm rot="16200000" flipH="1">
            <a:off x="2595567" y="2723971"/>
            <a:ext cx="269014" cy="92303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 rot="16200000" flipH="1">
            <a:off x="2269897" y="2858219"/>
            <a:ext cx="269014" cy="12628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47857" y="3814596"/>
            <a:ext cx="16483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4n – 180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28878" y="3814596"/>
            <a:ext cx="8706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0600" y="4061290"/>
            <a:ext cx="23984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4n – 180  = 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122" y="4286250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Dividing throughout by 4,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75" y="4552414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6292" y="4552414"/>
            <a:ext cx="55496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44241" y="4552414"/>
            <a:ext cx="11192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45  = 0</a:t>
            </a:r>
          </a:p>
        </p:txBody>
      </p:sp>
      <p:sp>
        <p:nvSpPr>
          <p:cNvPr id="65" name="Curved Right Arrow 64"/>
          <p:cNvSpPr/>
          <p:nvPr/>
        </p:nvSpPr>
        <p:spPr>
          <a:xfrm rot="5400000">
            <a:off x="1911536" y="3802872"/>
            <a:ext cx="272677" cy="13334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6703724" y="918115"/>
            <a:ext cx="1484935" cy="1100576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Flowchart: Alternate Process 67"/>
          <p:cNvSpPr/>
          <p:nvPr/>
        </p:nvSpPr>
        <p:spPr>
          <a:xfrm>
            <a:off x="7097316" y="1019680"/>
            <a:ext cx="118540" cy="171389"/>
          </a:xfrm>
          <a:prstGeom prst="flowChartAlternateProcess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7376499" y="1021000"/>
            <a:ext cx="173011" cy="171389"/>
          </a:xfrm>
          <a:prstGeom prst="flowChartAlternateProcess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965" y="974569"/>
            <a:ext cx="666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× 45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Flowchart: Alternate Process 72"/>
          <p:cNvSpPr/>
          <p:nvPr/>
        </p:nvSpPr>
        <p:spPr>
          <a:xfrm>
            <a:off x="7039093" y="1244167"/>
            <a:ext cx="11854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7926785" y="1238427"/>
            <a:ext cx="130941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53674" y="1201244"/>
            <a:ext cx="28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58918" y="1172312"/>
            <a:ext cx="2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Curved Right Arrow 74"/>
          <p:cNvSpPr/>
          <p:nvPr/>
        </p:nvSpPr>
        <p:spPr>
          <a:xfrm rot="5400000" flipH="1">
            <a:off x="7430449" y="1041502"/>
            <a:ext cx="208420" cy="97949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6587" y="1725057"/>
            <a:ext cx="44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Flowchart: Alternate Process 76"/>
          <p:cNvSpPr/>
          <p:nvPr/>
        </p:nvSpPr>
        <p:spPr>
          <a:xfrm>
            <a:off x="7421456" y="1250355"/>
            <a:ext cx="37972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2466" y="1201244"/>
            <a:ext cx="817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× 3 × 5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8609" y="1712186"/>
            <a:ext cx="358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56939" y="1715733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90037" y="1722083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6479" y="1321450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56923" y="1316472"/>
            <a:ext cx="12602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10n + 9n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17162" y="1311925"/>
            <a:ext cx="98777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45 = 0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145605" y="671689"/>
            <a:ext cx="2002464" cy="523220"/>
            <a:chOff x="3980032" y="3395819"/>
            <a:chExt cx="2002464" cy="546328"/>
          </a:xfrm>
        </p:grpSpPr>
        <p:sp>
          <p:nvSpPr>
            <p:cNvPr id="86" name="Rounded Rectangular Callout 85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common from first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622577" y="1593707"/>
            <a:ext cx="75533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01467" y="1593707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274157" y="673695"/>
            <a:ext cx="2002464" cy="523220"/>
            <a:chOff x="3980032" y="3395819"/>
            <a:chExt cx="2002464" cy="546328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common from last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878121" y="1593707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21929" y="1593707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05328" y="1593973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25267" y="1878447"/>
            <a:ext cx="11112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76153" y="1878447"/>
            <a:ext cx="95090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(2n + 9)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03753" y="1881224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91025" y="2176668"/>
            <a:ext cx="13516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– 5 = 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5449" y="2169376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89560" y="2175099"/>
            <a:ext cx="121058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2n + 9 = 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652601" y="2545197"/>
            <a:ext cx="10759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29988" y="2534835"/>
            <a:ext cx="5100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</a:t>
            </a:r>
          </a:p>
        </p:txBody>
      </p:sp>
      <p:graphicFrame>
        <p:nvGraphicFramePr>
          <p:cNvPr id="1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8352"/>
              </p:ext>
            </p:extLst>
          </p:nvPr>
        </p:nvGraphicFramePr>
        <p:xfrm>
          <a:off x="6892511" y="2446700"/>
          <a:ext cx="345792" cy="53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90" imgH="393529" progId="Equation.DSMT4">
                  <p:embed/>
                </p:oleObj>
              </mc:Choice>
              <mc:Fallback>
                <p:oleObj name="Equation" r:id="rId29" imgW="25389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511" y="2446700"/>
                        <a:ext cx="345792" cy="53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834728" y="2536505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66476" y="2904845"/>
            <a:ext cx="29754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Since ‘n’ cannot be negative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4964" y="3157714"/>
            <a:ext cx="7024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5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877974" y="2820954"/>
            <a:ext cx="1853400" cy="318980"/>
            <a:chOff x="3878596" y="3395819"/>
            <a:chExt cx="1853400" cy="333069"/>
          </a:xfrm>
        </p:grpSpPr>
        <p:sp>
          <p:nvSpPr>
            <p:cNvPr id="110" name="Rounded Rectangular Callout 109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52551" y="3426587"/>
            <a:ext cx="66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996515" y="3426587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+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57917" y="3700639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37795" y="3700639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(5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41688" y="3700639"/>
            <a:ext cx="5305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345994" y="2802768"/>
            <a:ext cx="2139350" cy="523220"/>
            <a:chOff x="3722488" y="3403852"/>
            <a:chExt cx="2139350" cy="546328"/>
          </a:xfrm>
        </p:grpSpPr>
        <p:sp>
          <p:nvSpPr>
            <p:cNvPr id="124" name="Rounded Rectangular Callout 123"/>
            <p:cNvSpPr/>
            <p:nvPr/>
          </p:nvSpPr>
          <p:spPr>
            <a:xfrm>
              <a:off x="3743669" y="3439636"/>
              <a:ext cx="2100916" cy="482662"/>
            </a:xfrm>
            <a:prstGeom prst="wedgeRoundRectCallout">
              <a:avLst>
                <a:gd name="adj1" fmla="val -49445"/>
                <a:gd name="adj2" fmla="val 10292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22488" y="3403852"/>
              <a:ext cx="2139350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2, d = 8 &amp; n = 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757995" y="3970258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37873" y="3970258"/>
            <a:ext cx="649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(4)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79094" y="3970258"/>
            <a:ext cx="5305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60606" y="4248019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40484" y="4248019"/>
            <a:ext cx="649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+ 32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38626" y="4483225"/>
            <a:ext cx="13333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 34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74510" y="4422775"/>
            <a:ext cx="21522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n = 5,  a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34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363458" y="3852696"/>
            <a:ext cx="2644549" cy="738665"/>
            <a:chOff x="3722487" y="3403852"/>
            <a:chExt cx="2644549" cy="771287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809111" y="3433115"/>
              <a:ext cx="2433380" cy="706699"/>
            </a:xfrm>
            <a:prstGeom prst="wedgeRoundRectCallout">
              <a:avLst>
                <a:gd name="adj1" fmla="val -56536"/>
                <a:gd name="adj2" fmla="val 827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2487" y="3403852"/>
              <a:ext cx="2644549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It’s a quadratic equation, lets solve it by factorisation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39002" y="-1466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3(vi)</a:t>
            </a:r>
          </a:p>
        </p:txBody>
      </p:sp>
    </p:spTree>
    <p:extLst>
      <p:ext uri="{BB962C8B-B14F-4D97-AF65-F5344CB8AC3E}">
        <p14:creationId xmlns:p14="http://schemas.microsoft.com/office/powerpoint/2010/main" val="11546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47" grpId="0" animBg="1"/>
      <p:bldP spid="47" grpId="1" animBg="1"/>
      <p:bldP spid="48" grpId="0" animBg="1"/>
      <p:bldP spid="48" grpId="1" animBg="1"/>
      <p:bldP spid="33" grpId="0" animBg="1"/>
      <p:bldP spid="33" grpId="1" animBg="1"/>
      <p:bldP spid="3" grpId="0"/>
      <p:bldP spid="4" grpId="0"/>
      <p:bldP spid="5" grpId="0"/>
      <p:bldP spid="6" grpId="0"/>
      <p:bldP spid="7" grpId="0"/>
      <p:bldP spid="8" grpId="0"/>
      <p:bldP spid="22" grpId="0"/>
      <p:bldP spid="23" grpId="0"/>
      <p:bldP spid="28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  <p:bldP spid="41" grpId="1" animBg="1"/>
      <p:bldP spid="42" grpId="0"/>
      <p:bldP spid="49" grpId="0" animBg="1"/>
      <p:bldP spid="49" grpId="1" animBg="1"/>
      <p:bldP spid="50" grpId="0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1" grpId="0" animBg="1"/>
      <p:bldP spid="71" grpId="1" animBg="1"/>
      <p:bldP spid="67" grpId="0"/>
      <p:bldP spid="67" grpId="1"/>
      <p:bldP spid="73" grpId="0" animBg="1"/>
      <p:bldP spid="73" grpId="1" animBg="1"/>
      <p:bldP spid="74" grpId="0" animBg="1"/>
      <p:bldP spid="74" grpId="1" animBg="1"/>
      <p:bldP spid="69" grpId="0"/>
      <p:bldP spid="69" grpId="1"/>
      <p:bldP spid="70" grpId="0"/>
      <p:bldP spid="70" grpId="1"/>
      <p:bldP spid="75" grpId="0" animBg="1"/>
      <p:bldP spid="75" grpId="1" animBg="1"/>
      <p:bldP spid="76" grpId="0"/>
      <p:bldP spid="76" grpId="1"/>
      <p:bldP spid="77" grpId="0" animBg="1"/>
      <p:bldP spid="77" grpId="1" animBg="1"/>
      <p:bldP spid="72" grpId="0"/>
      <p:bldP spid="72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3" grpId="0"/>
      <p:bldP spid="84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  <p:bldP spid="107" grpId="0"/>
      <p:bldP spid="108" grpId="0"/>
      <p:bldP spid="112" grpId="0"/>
      <p:bldP spid="113" grpId="0"/>
      <p:bldP spid="120" grpId="0"/>
      <p:bldP spid="121" grpId="0"/>
      <p:bldP spid="12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06506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0829" y="909221"/>
            <a:ext cx="49926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v) Given a = 8,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62,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210, find n &amp; d.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05400" y="1545416"/>
            <a:ext cx="1084980" cy="416734"/>
            <a:chOff x="5215940" y="3173552"/>
            <a:chExt cx="1193477" cy="435140"/>
          </a:xfrm>
        </p:grpSpPr>
        <p:sp>
          <p:nvSpPr>
            <p:cNvPr id="76" name="Rounded Rectangular Callout 75"/>
            <p:cNvSpPr/>
            <p:nvPr/>
          </p:nvSpPr>
          <p:spPr>
            <a:xfrm>
              <a:off x="5242289" y="3173552"/>
              <a:ext cx="1119990" cy="435140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15940" y="3220853"/>
              <a:ext cx="119347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81000" y="1276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8225" y="129540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a =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53773" y="1504950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[a + a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" y="1504950"/>
                <a:ext cx="1580882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2317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587375" y="208301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5025" y="208301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60565" y="2083012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47800" y="1988820"/>
                <a:ext cx="118685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[8 + 62]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88820"/>
                <a:ext cx="118685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587375" y="257985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5025" y="257985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0565" y="257985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447800" y="2485663"/>
                <a:ext cx="81063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× 70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85663"/>
                <a:ext cx="810638" cy="502573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587375" y="307901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5025" y="307901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0565" y="307901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470660" y="3079016"/>
                <a:ext cx="718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× 35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3079016"/>
                <a:ext cx="7184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8929" r="-254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587375" y="350899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5025" y="3417570"/>
                <a:ext cx="56938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210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35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3417570"/>
                <a:ext cx="569387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1260565" y="350899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447800" y="3508997"/>
                <a:ext cx="343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08997"/>
                <a:ext cx="343363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587375" y="392239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054100" y="3922395"/>
                <a:ext cx="745909" cy="338554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/>
                          <a:sym typeface="Symbol"/>
                        </a:rPr>
                        <m:t>n</m:t>
                      </m:r>
                      <m:r>
                        <a:rPr lang="en-US" b="0" dirty="0"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b="0" i="1" dirty="0">
                          <a:latin typeface="Cambria Math"/>
                          <a:sym typeface="Symbol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922395"/>
                <a:ext cx="745909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/>
          <p:nvPr/>
        </p:nvCxnSpPr>
        <p:spPr>
          <a:xfrm>
            <a:off x="2745354" y="1630948"/>
            <a:ext cx="0" cy="345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06295" y="4280998"/>
                <a:ext cx="18824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n</m:t>
                      </m:r>
                      <m: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n</m:t>
                          </m:r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 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95" y="4280998"/>
                <a:ext cx="1882438" cy="3329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563880" y="464302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63471" y="4643021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62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1" y="4643021"/>
                <a:ext cx="455574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85695" y="4643021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5" y="4643021"/>
                <a:ext cx="381835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307945" y="4643021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45" y="4643021"/>
                <a:ext cx="341760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3045" y="4643021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45" y="4643021"/>
                <a:ext cx="381836" cy="332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677385" y="4643021"/>
                <a:ext cx="9988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(6 −1)</m:t>
                    </m:r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85" y="4643021"/>
                <a:ext cx="998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243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2779117" y="15677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16858" y="161150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62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8" y="1611500"/>
                <a:ext cx="455574" cy="33291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739082" y="161150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2" y="1611500"/>
                <a:ext cx="381835" cy="33291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989907" y="1605858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07" y="1605858"/>
                <a:ext cx="341760" cy="3329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155007" y="1611500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07" y="1611500"/>
                <a:ext cx="381836" cy="33291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359347" y="1605858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7" y="1605858"/>
                <a:ext cx="478015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2763924" y="19240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3099223" y="1929698"/>
                <a:ext cx="750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62</m:t>
                    </m:r>
                  </m:oMath>
                </a14:m>
                <a:r>
                  <a:rPr lang="en-US" sz="1600" kern="0" baseline="-2500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– 8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23" y="1929698"/>
                <a:ext cx="750526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455" r="-241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748454" y="1929698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929698"/>
                <a:ext cx="381835" cy="33291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984311" y="1924056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924056"/>
                <a:ext cx="478015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2763924" y="224860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371733" y="225424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54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33" y="2254249"/>
                <a:ext cx="478016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3748454" y="225424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254249"/>
                <a:ext cx="381835" cy="33291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984311" y="2248607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248607"/>
                <a:ext cx="478015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2763924" y="265557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74198" y="2655578"/>
                <a:ext cx="375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98" y="2655578"/>
                <a:ext cx="37555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748454" y="265839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658399"/>
                <a:ext cx="381835" cy="33291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3984311" y="2576326"/>
                <a:ext cx="441146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54</m:t>
                          </m:r>
                        </m:num>
                        <m:den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576326"/>
                <a:ext cx="441146" cy="497059"/>
              </a:xfrm>
              <a:prstGeom prst="rect">
                <a:avLst/>
              </a:prstGeom>
              <a:blipFill rotWithShape="1">
                <a:blip r:embed="rId2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763924" y="3181350"/>
                <a:ext cx="2129109" cy="5414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 n = 6 and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𝟓𝟒</m:t>
                        </m:r>
                      </m:num>
                      <m:den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𝟓</m:t>
                        </m:r>
                      </m:den>
                    </m:f>
                  </m:oMath>
                </a14:m>
                <a:endParaRPr lang="en-US" sz="20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24" y="3181350"/>
                <a:ext cx="2129109" cy="54149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 flipH="1">
            <a:off x="1422146" y="281456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240000" flipH="1">
            <a:off x="1858909" y="2640801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41411" y="2398395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83727" y="2807777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775556" y="129540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62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657600" y="129540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210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4068195" y="1573400"/>
            <a:ext cx="2502749" cy="615281"/>
            <a:chOff x="4436164" y="3159249"/>
            <a:chExt cx="2753024" cy="642454"/>
          </a:xfrm>
        </p:grpSpPr>
        <p:sp>
          <p:nvSpPr>
            <p:cNvPr id="150" name="Rounded Rectangular Callout 149"/>
            <p:cNvSpPr/>
            <p:nvPr/>
          </p:nvSpPr>
          <p:spPr>
            <a:xfrm>
              <a:off x="4481845" y="3159249"/>
              <a:ext cx="2640879" cy="642454"/>
            </a:xfrm>
            <a:prstGeom prst="wedgeRoundRectCallout">
              <a:avLst>
                <a:gd name="adj1" fmla="val -61502"/>
                <a:gd name="adj2" fmla="val -43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436164" y="3220853"/>
              <a:ext cx="275302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the given value of 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279051" y="1512570"/>
            <a:ext cx="2502749" cy="508496"/>
            <a:chOff x="4436164" y="3125641"/>
            <a:chExt cx="2753024" cy="530953"/>
          </a:xfrm>
        </p:grpSpPr>
        <p:sp>
          <p:nvSpPr>
            <p:cNvPr id="153" name="Rounded Rectangular Callout 152"/>
            <p:cNvSpPr/>
            <p:nvPr/>
          </p:nvSpPr>
          <p:spPr>
            <a:xfrm>
              <a:off x="5274364" y="3125641"/>
              <a:ext cx="1119990" cy="530953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36164" y="3220853"/>
              <a:ext cx="2753024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109714" y="1822083"/>
            <a:ext cx="2531609" cy="559347"/>
            <a:chOff x="4120776" y="3276752"/>
            <a:chExt cx="2784770" cy="584049"/>
          </a:xfrm>
        </p:grpSpPr>
        <p:sp>
          <p:nvSpPr>
            <p:cNvPr id="156" name="Rounded Rectangular Callout 155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52089"/>
                <a:gd name="adj2" fmla="val -1042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.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8" name="Left Arrow 157"/>
          <p:cNvSpPr/>
          <p:nvPr/>
        </p:nvSpPr>
        <p:spPr>
          <a:xfrm rot="21120135">
            <a:off x="1167317" y="3260326"/>
            <a:ext cx="707062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Curved Right Arrow 158"/>
          <p:cNvSpPr/>
          <p:nvPr/>
        </p:nvSpPr>
        <p:spPr>
          <a:xfrm rot="5400000">
            <a:off x="3771641" y="1244996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Left Arrow 159"/>
          <p:cNvSpPr/>
          <p:nvPr/>
        </p:nvSpPr>
        <p:spPr>
          <a:xfrm rot="21120135">
            <a:off x="3629581" y="2451685"/>
            <a:ext cx="514249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559907" y="2073487"/>
            <a:ext cx="2484332" cy="523220"/>
            <a:chOff x="3533922" y="3411683"/>
            <a:chExt cx="2484332" cy="546332"/>
          </a:xfrm>
        </p:grpSpPr>
        <p:sp>
          <p:nvSpPr>
            <p:cNvPr id="162" name="Rounded Rectangular Callout 161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4859"/>
                <a:gd name="adj2" fmla="val -930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8,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62 &amp;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210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568519" y="3660785"/>
            <a:ext cx="2484332" cy="523220"/>
            <a:chOff x="3533922" y="3411683"/>
            <a:chExt cx="2484332" cy="546332"/>
          </a:xfrm>
        </p:grpSpPr>
        <p:sp>
          <p:nvSpPr>
            <p:cNvPr id="165" name="Rounded Rectangular Callout 164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3266"/>
                <a:gd name="adj2" fmla="val 987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8,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62 &amp; n = 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3(vii)</a:t>
            </a:r>
          </a:p>
        </p:txBody>
      </p:sp>
    </p:spTree>
    <p:extLst>
      <p:ext uri="{BB962C8B-B14F-4D97-AF65-F5344CB8AC3E}">
        <p14:creationId xmlns:p14="http://schemas.microsoft.com/office/powerpoint/2010/main" val="37339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8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8" grpId="0" animBg="1"/>
      <p:bldP spid="141" grpId="0"/>
      <p:bldP spid="142" grpId="0"/>
      <p:bldP spid="147" grpId="0"/>
      <p:bldP spid="148" grpId="0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3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258646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852333" y="3692039"/>
            <a:ext cx="104387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rgbClr val="7030A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dirty="0">
                <a:solidFill>
                  <a:prstClr val="black"/>
                </a:solidFill>
              </a:rPr>
              <a:t>n = 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60687" y="2380530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7)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58569" y="1852394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n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5n – 14  =  0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6902471" y="1921775"/>
            <a:ext cx="958446" cy="704089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95902" y="1920038"/>
            <a:ext cx="371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14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5343" y="2290445"/>
            <a:ext cx="34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0738" y="2290274"/>
            <a:ext cx="358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09068" y="2281121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5540" y="2291858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30311" y="2121289"/>
            <a:ext cx="113364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7n + 2n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9718" y="2116742"/>
            <a:ext cx="11192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14  =  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37341" y="2380530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81149" y="2380530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7)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83402" y="2380796"/>
            <a:ext cx="5661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 0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3752768" y="1359916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2256842" y="4449859"/>
            <a:ext cx="158190" cy="174834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2270600" y="3461047"/>
            <a:ext cx="754460" cy="205327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52" y="1172894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76" y="896677"/>
            <a:ext cx="49926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vi) Given d = 2,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4,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-14, find n &amp; a.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16635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24743"/>
            <a:ext cx="86677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2,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712" y="1424743"/>
            <a:ext cx="98107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5075" y="1424743"/>
            <a:ext cx="108585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-14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825" y="1690473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510" y="192951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759" y="1929513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928" y="2229869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6445" y="2227001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127" y="2220344"/>
            <a:ext cx="11590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223" y="2220344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2016" y="2535679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7533" y="2532811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215" y="2526154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920" y="2526154"/>
            <a:ext cx="6475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3121347" y="1829738"/>
            <a:ext cx="213984" cy="70019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3326827" y="2013057"/>
            <a:ext cx="166857" cy="35241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5400000">
            <a:off x="2463858" y="1593116"/>
            <a:ext cx="308680" cy="16728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4889" y="2840892"/>
            <a:ext cx="13724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+ 2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7695" y="2838024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8377" y="2831367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8204" y="3119125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3721" y="3116257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4403" y="3109600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rot="5400000">
            <a:off x="2250316" y="2436092"/>
            <a:ext cx="285061" cy="12046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7879" y="3384757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3396" y="3381889"/>
            <a:ext cx="10506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  –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8751" y="3372462"/>
            <a:ext cx="7018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458621" y="2724150"/>
            <a:ext cx="2027779" cy="523220"/>
            <a:chOff x="3983427" y="3385194"/>
            <a:chExt cx="2027779" cy="546329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4098104" y="3429691"/>
              <a:ext cx="1791705" cy="482662"/>
            </a:xfrm>
            <a:prstGeom prst="wedgeRoundRectCallout">
              <a:avLst>
                <a:gd name="adj1" fmla="val -65442"/>
                <a:gd name="adj2" fmla="val 844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83427" y="3385194"/>
              <a:ext cx="2027779" cy="54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don’t know the value of n or 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40163" y="960644"/>
            <a:ext cx="2253899" cy="523220"/>
            <a:chOff x="3865616" y="3395819"/>
            <a:chExt cx="2253899" cy="546328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0987"/>
                <a:gd name="adj2" fmla="val 7630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641792" y="3730884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828461"/>
              </p:ext>
            </p:extLst>
          </p:nvPr>
        </p:nvGraphicFramePr>
        <p:xfrm>
          <a:off x="2221104" y="3654454"/>
          <a:ext cx="1009986" cy="53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04" y="3654454"/>
                        <a:ext cx="1009986" cy="530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93924" y="4208149"/>
            <a:ext cx="1182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-14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88274"/>
              </p:ext>
            </p:extLst>
          </p:nvPr>
        </p:nvGraphicFramePr>
        <p:xfrm>
          <a:off x="2227668" y="4126414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668" y="4126414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92427"/>
              </p:ext>
            </p:extLst>
          </p:nvPr>
        </p:nvGraphicFramePr>
        <p:xfrm>
          <a:off x="2411217" y="4246348"/>
          <a:ext cx="7683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217" y="4246348"/>
                        <a:ext cx="76835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52729"/>
              </p:ext>
            </p:extLst>
          </p:nvPr>
        </p:nvGraphicFramePr>
        <p:xfrm>
          <a:off x="3174510" y="4246348"/>
          <a:ext cx="4540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10" y="4246348"/>
                        <a:ext cx="454025" cy="25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3398648" y="3252297"/>
            <a:ext cx="1775093" cy="523220"/>
            <a:chOff x="3905207" y="3403853"/>
            <a:chExt cx="1775093" cy="54632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941754" y="3448316"/>
              <a:ext cx="1704746" cy="482662"/>
            </a:xfrm>
            <a:prstGeom prst="wedgeRoundRectCallout">
              <a:avLst>
                <a:gd name="adj1" fmla="val -60039"/>
                <a:gd name="adj2" fmla="val 975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05207" y="3403853"/>
              <a:ext cx="177509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 &amp;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-14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9" name="Left Arrow 58"/>
          <p:cNvSpPr/>
          <p:nvPr/>
        </p:nvSpPr>
        <p:spPr>
          <a:xfrm rot="15062204">
            <a:off x="2176180" y="3903325"/>
            <a:ext cx="657841" cy="10373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eft Arrow 60"/>
          <p:cNvSpPr/>
          <p:nvPr/>
        </p:nvSpPr>
        <p:spPr>
          <a:xfrm rot="924873">
            <a:off x="1947889" y="4453202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8999" y="4589537"/>
            <a:ext cx="134941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-14 ×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64211" y="4576186"/>
            <a:ext cx="2861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39616" y="4574886"/>
            <a:ext cx="1291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(10 – 2n)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5748" y="1174825"/>
            <a:ext cx="11637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- 28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6992" y="1174825"/>
            <a:ext cx="8764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10n  – 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78992" y="1174825"/>
            <a:ext cx="611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2n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5748" y="1398662"/>
            <a:ext cx="259558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2n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10n – 28  =  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74503" y="1618796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Dividing throughout by 2,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2418" y="2126267"/>
            <a:ext cx="71365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4348" y="2380530"/>
            <a:ext cx="628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14973" y="2651616"/>
            <a:ext cx="11112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7)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65859" y="2651616"/>
            <a:ext cx="82426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+ 2)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0996" y="2654393"/>
            <a:ext cx="5661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 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33800" y="2928521"/>
            <a:ext cx="14173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– 7 = 0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96757" y="2915370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41441" y="2921093"/>
            <a:ext cx="10839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+ 2 = 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52333" y="3147596"/>
            <a:ext cx="10102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00723" y="3182306"/>
            <a:ext cx="8707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– 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05463" y="3182306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23045" y="1455289"/>
            <a:ext cx="1497897" cy="523220"/>
            <a:chOff x="4045179" y="3403852"/>
            <a:chExt cx="1497897" cy="546328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4045179" y="3448316"/>
              <a:ext cx="1497897" cy="482662"/>
            </a:xfrm>
            <a:prstGeom prst="wedgeRoundRectCallout">
              <a:avLst>
                <a:gd name="adj1" fmla="val -61908"/>
                <a:gd name="adj2" fmla="val 893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2571" y="3403852"/>
              <a:ext cx="14403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 = 2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63515" y="3409950"/>
            <a:ext cx="336983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As n cannot be negative, n  – 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80908" y="3990975"/>
            <a:ext cx="162256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= 6 – 2(7)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80908" y="4238625"/>
            <a:ext cx="147989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= 6 – 14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833167" y="4508037"/>
            <a:ext cx="1249740" cy="331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pPr algn="ctr"/>
            <a:r>
              <a:rPr lang="en-US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b="1" dirty="0">
                <a:solidFill>
                  <a:prstClr val="black"/>
                </a:solidFill>
              </a:rPr>
              <a:t>a = – 8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18787" y="957397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46435" y="2918878"/>
            <a:ext cx="1582965" cy="738663"/>
            <a:chOff x="4013109" y="3403852"/>
            <a:chExt cx="1582965" cy="771287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4113265" y="3437006"/>
              <a:ext cx="1361725" cy="706667"/>
            </a:xfrm>
            <a:prstGeom prst="wedgeRoundRectCallout">
              <a:avLst>
                <a:gd name="adj1" fmla="val -61908"/>
                <a:gd name="adj2" fmla="val 893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13109" y="3403852"/>
              <a:ext cx="1582965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value of n in equation (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39002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3(viii)</a:t>
            </a:r>
          </a:p>
        </p:txBody>
      </p:sp>
    </p:spTree>
    <p:extLst>
      <p:ext uri="{BB962C8B-B14F-4D97-AF65-F5344CB8AC3E}">
        <p14:creationId xmlns:p14="http://schemas.microsoft.com/office/powerpoint/2010/main" val="11138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85" grpId="0"/>
      <p:bldP spid="70" grpId="0"/>
      <p:bldP spid="71" grpId="0" animBg="1"/>
      <p:bldP spid="71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2" grpId="0"/>
      <p:bldP spid="83" grpId="0"/>
      <p:bldP spid="86" grpId="0"/>
      <p:bldP spid="87" grpId="0"/>
      <p:bldP spid="88" grpId="0"/>
      <p:bldP spid="60" grpId="0" animBg="1"/>
      <p:bldP spid="60" grpId="1" animBg="1"/>
      <p:bldP spid="58" grpId="0" animBg="1"/>
      <p:bldP spid="58" grpId="1" animBg="1"/>
      <p:bldP spid="3" grpId="0"/>
      <p:bldP spid="4" grpId="0"/>
      <p:bldP spid="5" grpId="0"/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/>
      <p:bldP spid="34" grpId="0"/>
      <p:bldP spid="35" grpId="0"/>
      <p:bldP spid="49" grpId="0"/>
      <p:bldP spid="51" grpId="0"/>
      <p:bldP spid="59" grpId="0" animBg="1"/>
      <p:bldP spid="59" grpId="1" animBg="1"/>
      <p:bldP spid="61" grpId="0" animBg="1"/>
      <p:bldP spid="61" grpId="1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1" grpId="0"/>
      <p:bldP spid="84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  <p:bldP spid="101" grpId="0"/>
      <p:bldP spid="102" grpId="0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9348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936625" y="4481716"/>
            <a:ext cx="285583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980821" y="3928948"/>
            <a:ext cx="25962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972279" y="3928948"/>
            <a:ext cx="25962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37972" y="1748900"/>
            <a:ext cx="214563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582203"/>
            <a:ext cx="57289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(ix) Given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15, 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125, find d and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5652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856523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6274" y="86391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876" y="1131652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150" y="140970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0275" y="1409700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= 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" y="16827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25" y="1682750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+ 2d 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440" y="168275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771" y="203780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35905" y="1955800"/>
                <a:ext cx="203754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[2a + (n – 1) d]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5" y="1955800"/>
                <a:ext cx="203754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95350" y="247595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S</a:t>
            </a:r>
            <a:r>
              <a:rPr lang="en-US" b="0" baseline="-25000" dirty="0"/>
              <a:t>10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32984" y="2393950"/>
                <a:ext cx="2037545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10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[2a + (10 – 1) d]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84" y="2393950"/>
                <a:ext cx="2037545" cy="526939"/>
              </a:xfrm>
              <a:prstGeom prst="rect">
                <a:avLst/>
              </a:prstGeom>
              <a:blipFill rotWithShape="1"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50900" y="2854700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1500" b="0" dirty="0"/>
              <a:t>125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32095" y="2848350"/>
                <a:ext cx="128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5 (2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</m:t>
                      </m:r>
                      <m:r>
                        <a:rPr lang="en-US" dirty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  <m:r>
                        <a:rPr lang="en-US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95" y="2848350"/>
                <a:ext cx="128413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01698" y="321610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6657" y="3117140"/>
                <a:ext cx="615839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 smtClean="0">
                              <a:latin typeface="Cambria Math"/>
                            </a:rPr>
                            <m:t>125</m:t>
                          </m:r>
                        </m:num>
                        <m:den>
                          <m:r>
                            <a:rPr lang="en-US" sz="1500" b="0" i="1" dirty="0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7" y="3117140"/>
                <a:ext cx="615839" cy="5307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253660" y="3216103"/>
            <a:ext cx="35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91503" y="3203403"/>
                <a:ext cx="937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03" y="3203403"/>
                <a:ext cx="937885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6288" y="357878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297" y="3572436"/>
                <a:ext cx="615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7" y="3572436"/>
                <a:ext cx="615839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257300" y="3572436"/>
            <a:ext cx="35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01493" y="3572436"/>
                <a:ext cx="937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93" y="3572436"/>
                <a:ext cx="93788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27050" y="38671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5658" y="3867150"/>
                <a:ext cx="149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dirty="0" smtClean="0">
                          <a:latin typeface="Cambria Math"/>
                        </a:rPr>
                        <m:t>a</m:t>
                      </m:r>
                      <m:r>
                        <a:rPr lang="en-US" b="0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b="0" dirty="0" smtClean="0">
                          <a:latin typeface="Cambria Math"/>
                        </a:rPr>
                        <m:t>d</m:t>
                      </m:r>
                      <m:r>
                        <a:rPr lang="en-US" b="0" dirty="0" smtClean="0">
                          <a:latin typeface="Cambria Math"/>
                        </a:rPr>
                        <m:t>=25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3867150"/>
                <a:ext cx="149633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97021" y="3867150"/>
                <a:ext cx="799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….(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ii</m:t>
                      </m:r>
                      <m:r>
                        <a:rPr lang="en-US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21" y="3867150"/>
                <a:ext cx="799642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3362325" y="882963"/>
            <a:ext cx="0" cy="3940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2150" y="4127287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Multiplying (</a:t>
            </a:r>
            <a:r>
              <a:rPr lang="en-US" sz="1600" kern="0" dirty="0" err="1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by 2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50" y="441742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9950" y="4417427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2a + 4d = 30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15763" y="4417427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…(iii)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4398" y="767775"/>
            <a:ext cx="286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Subtracting (iii) from (ii)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3825" y="1335985"/>
            <a:ext cx="42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10050" y="1335985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326" y="1335985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0394" y="1335985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3825" y="1626287"/>
            <a:ext cx="42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0050" y="1626287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326" y="1626287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40394" y="1626287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29050" y="1767908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1950" y="1794396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53717" y="1794396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829050" y="2094850"/>
            <a:ext cx="1574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2326" y="2106883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0394" y="2106883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1850" y="24709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14850" y="247093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740394" y="2374210"/>
                <a:ext cx="619080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−5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94" y="2374210"/>
                <a:ext cx="619080" cy="532005"/>
              </a:xfrm>
              <a:prstGeom prst="rect">
                <a:avLst/>
              </a:prstGeom>
              <a:blipFill rotWithShape="1">
                <a:blip r:embed="rId12"/>
                <a:stretch>
                  <a:fillRect l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 rot="240000" flipH="1">
            <a:off x="4064728" y="1436000"/>
            <a:ext cx="215065" cy="1926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240000" flipH="1">
            <a:off x="4064728" y="1715037"/>
            <a:ext cx="215065" cy="1926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71850" y="282188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4850" y="282188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40394" y="2821885"/>
                <a:ext cx="607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−1</m:t>
                    </m:r>
                  </m:oMath>
                </a14:m>
                <a:endParaRPr lang="en-US" sz="11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94" y="2821885"/>
                <a:ext cx="607859" cy="338554"/>
              </a:xfrm>
              <a:prstGeom prst="rect">
                <a:avLst/>
              </a:prstGeom>
              <a:blipFill rotWithShape="1">
                <a:blip r:embed="rId13"/>
                <a:stretch>
                  <a:fillRect l="-606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324224" y="3050485"/>
            <a:ext cx="321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Substituting value of d in (</a:t>
            </a:r>
            <a:r>
              <a:rPr lang="en-US" sz="1600" kern="0" dirty="0" err="1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57650" y="3486150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91050" y="3486150"/>
            <a:ext cx="60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2735" y="3486150"/>
            <a:ext cx="78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0925" y="375802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61569" y="3758029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92735" y="3758029"/>
            <a:ext cx="78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248400" y="851149"/>
            <a:ext cx="0" cy="396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19600" y="403176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00600" y="4031769"/>
            <a:ext cx="39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93675" y="4031769"/>
            <a:ext cx="106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19600" y="432704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4327044"/>
            <a:ext cx="39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93675" y="4327044"/>
            <a:ext cx="106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62725" y="838200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41525" y="838200"/>
            <a:ext cx="118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+ 9d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72200" y="115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62725" y="1153358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41525" y="1153358"/>
            <a:ext cx="141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 + 9(–1)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2200" y="14629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62725" y="1462935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41525" y="1462935"/>
            <a:ext cx="9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 –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72200" y="175497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62725" y="1754979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41525" y="1754979"/>
            <a:ext cx="9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72200" y="209030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62725" y="2090302"/>
            <a:ext cx="17145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–1, a</a:t>
            </a:r>
            <a:r>
              <a:rPr lang="en-US" sz="1600" b="1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8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133600" y="1222283"/>
            <a:ext cx="2531609" cy="559347"/>
            <a:chOff x="4120776" y="3276752"/>
            <a:chExt cx="2784770" cy="584049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61502"/>
                <a:gd name="adj2" fmla="val -7768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.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49015" y="1189731"/>
            <a:ext cx="2404135" cy="676809"/>
            <a:chOff x="3705723" y="3358690"/>
            <a:chExt cx="2644549" cy="706699"/>
          </a:xfrm>
        </p:grpSpPr>
        <p:sp>
          <p:nvSpPr>
            <p:cNvPr id="127" name="Rounded Rectangle 126"/>
            <p:cNvSpPr/>
            <p:nvPr/>
          </p:nvSpPr>
          <p:spPr>
            <a:xfrm>
              <a:off x="3809111" y="3358690"/>
              <a:ext cx="2433380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05723" y="3403852"/>
              <a:ext cx="264454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482850" y="1562100"/>
            <a:ext cx="1955427" cy="422670"/>
            <a:chOff x="4454229" y="3256120"/>
            <a:chExt cx="2150969" cy="441337"/>
          </a:xfrm>
        </p:grpSpPr>
        <p:sp>
          <p:nvSpPr>
            <p:cNvPr id="130" name="Rounded Rectangular Callout 129"/>
            <p:cNvSpPr/>
            <p:nvPr/>
          </p:nvSpPr>
          <p:spPr>
            <a:xfrm>
              <a:off x="4454229" y="3256120"/>
              <a:ext cx="2150969" cy="441337"/>
            </a:xfrm>
            <a:prstGeom prst="wedgeRoundRectCallout">
              <a:avLst>
                <a:gd name="adj1" fmla="val -53059"/>
                <a:gd name="adj2" fmla="val 845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90342" y="3303271"/>
              <a:ext cx="2045630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Substitute n = 10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63418" y="2435680"/>
            <a:ext cx="2531609" cy="615282"/>
            <a:chOff x="4204596" y="3247549"/>
            <a:chExt cx="2784770" cy="642454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1271"/>
                <a:gd name="adj2" fmla="val 369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0459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Equation (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) and (ii) form pair of linear equations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630503" y="2513350"/>
            <a:ext cx="2531609" cy="615282"/>
            <a:chOff x="4204596" y="3247549"/>
            <a:chExt cx="2784770" cy="642454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2827"/>
                <a:gd name="adj2" fmla="val 3343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04596" y="3303271"/>
              <a:ext cx="278477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Coefficients of none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Of the variables are same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574022" y="2647950"/>
            <a:ext cx="2531609" cy="615282"/>
            <a:chOff x="4204596" y="3247549"/>
            <a:chExt cx="2784770" cy="642454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0752"/>
                <a:gd name="adj2" fmla="val 3549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04596" y="3303271"/>
              <a:ext cx="278477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will make coefficient of variable ‘a’ same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31267" y="4016709"/>
            <a:ext cx="2011057" cy="615281"/>
            <a:chOff x="3919719" y="3379025"/>
            <a:chExt cx="2212163" cy="642454"/>
          </a:xfrm>
        </p:grpSpPr>
        <p:sp>
          <p:nvSpPr>
            <p:cNvPr id="149" name="Rounded Rectangle 148"/>
            <p:cNvSpPr/>
            <p:nvPr/>
          </p:nvSpPr>
          <p:spPr>
            <a:xfrm>
              <a:off x="3919719" y="3379025"/>
              <a:ext cx="2212163" cy="64245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935208" y="3403852"/>
              <a:ext cx="218557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Same coefficient and same sign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12552" y="269361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4201146" y="1310880"/>
            <a:ext cx="2219326" cy="422670"/>
            <a:chOff x="4331609" y="3256120"/>
            <a:chExt cx="2441257" cy="441337"/>
          </a:xfrm>
        </p:grpSpPr>
        <p:sp>
          <p:nvSpPr>
            <p:cNvPr id="147" name="Rounded Rectangular Callout 146"/>
            <p:cNvSpPr/>
            <p:nvPr/>
          </p:nvSpPr>
          <p:spPr>
            <a:xfrm>
              <a:off x="4376650" y="3256120"/>
              <a:ext cx="2306130" cy="441337"/>
            </a:xfrm>
            <a:prstGeom prst="wedgeRoundRectCallout">
              <a:avLst>
                <a:gd name="adj1" fmla="val -7171"/>
                <a:gd name="adj2" fmla="val 349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31609" y="3303271"/>
              <a:ext cx="244125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Lets find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10</a:t>
              </a:r>
            </a:p>
          </p:txBody>
        </p:sp>
      </p:grpSp>
      <p:sp>
        <p:nvSpPr>
          <p:cNvPr id="118" name="Left Arrow 117"/>
          <p:cNvSpPr/>
          <p:nvPr/>
        </p:nvSpPr>
        <p:spPr>
          <a:xfrm rot="20606510">
            <a:off x="1189198" y="3028493"/>
            <a:ext cx="372564" cy="9522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eft Arrow 118"/>
          <p:cNvSpPr/>
          <p:nvPr/>
        </p:nvSpPr>
        <p:spPr>
          <a:xfrm rot="11744059">
            <a:off x="4635143" y="2298060"/>
            <a:ext cx="544348" cy="119415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Curved Right Arrow 122"/>
          <p:cNvSpPr/>
          <p:nvPr/>
        </p:nvSpPr>
        <p:spPr>
          <a:xfrm rot="5400000" flipV="1">
            <a:off x="5135634" y="3360829"/>
            <a:ext cx="264354" cy="686772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3(iv)</a:t>
            </a:r>
          </a:p>
        </p:txBody>
      </p:sp>
    </p:spTree>
    <p:extLst>
      <p:ext uri="{BB962C8B-B14F-4D97-AF65-F5344CB8AC3E}">
        <p14:creationId xmlns:p14="http://schemas.microsoft.com/office/powerpoint/2010/main" val="41588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39" grpId="0" animBg="1"/>
      <p:bldP spid="139" grpId="1" animBg="1"/>
      <p:bldP spid="138" grpId="0" animBg="1"/>
      <p:bldP spid="138" grpId="1" animBg="1"/>
      <p:bldP spid="2" grpId="0"/>
      <p:bldP spid="6" grpId="0"/>
      <p:bldP spid="5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4" grpId="0"/>
      <p:bldP spid="87" grpId="0"/>
      <p:bldP spid="88" grpId="0"/>
      <p:bldP spid="89" grpId="0"/>
      <p:bldP spid="90" grpId="0"/>
      <p:bldP spid="91" grpId="0"/>
      <p:bldP spid="93" grpId="0"/>
      <p:bldP spid="95" grpId="0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 animBg="1"/>
      <p:bldP spid="118" grpId="1" animBg="1"/>
      <p:bldP spid="119" grpId="0" animBg="1"/>
      <p:bldP spid="119" grpId="1" animBg="1"/>
      <p:bldP spid="123" grpId="0" animBg="1"/>
      <p:bldP spid="12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50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4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69342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212759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>
          <a:xfrm>
            <a:off x="6199838" y="541209"/>
            <a:ext cx="656354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514516" y="778745"/>
            <a:ext cx="1793064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71005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Q.7. Find the sum of first 22 terms of an AP in which d = 7 and 22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nd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149.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542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175" y="99289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584" y="1232238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+ 21d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25" y="15525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4306" y="155257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1247" y="1552575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+ 21 ×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425" y="189112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4306" y="186731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1247" y="1867314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+ 147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900" y="21820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747" y="2182058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 –147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4519" y="21820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900" y="248685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4097" y="248209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4519" y="248685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35590" y="2746037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[a + a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90" y="2746037"/>
                <a:ext cx="1580882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923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61027" y="3294330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22</a:t>
            </a:r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59185" y="3745710"/>
                <a:ext cx="11673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11 (151)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85" y="3745710"/>
                <a:ext cx="116730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3141"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84827" y="4101028"/>
            <a:ext cx="130997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/>
              <a:t>S</a:t>
            </a:r>
            <a:r>
              <a:rPr lang="en-US" baseline="-25000" dirty="0"/>
              <a:t>22</a:t>
            </a:r>
            <a:r>
              <a:rPr lang="en-US" dirty="0"/>
              <a:t> = 1661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56000" y="1244938"/>
            <a:ext cx="1401825" cy="548898"/>
            <a:chOff x="4457792" y="3292451"/>
            <a:chExt cx="1542008" cy="573140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4457792" y="3292451"/>
              <a:ext cx="1542008" cy="572543"/>
            </a:xfrm>
            <a:prstGeom prst="wedgeRoundRectCallout">
              <a:avLst>
                <a:gd name="adj1" fmla="val -66092"/>
                <a:gd name="adj2" fmla="val -469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6588" y="3319263"/>
              <a:ext cx="136110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47064" y="992898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7,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7523" y="99289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33620" y="745778"/>
            <a:ext cx="1827718" cy="523220"/>
            <a:chOff x="3880268" y="3411683"/>
            <a:chExt cx="1827718" cy="546332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3880268" y="3447066"/>
              <a:ext cx="1827718" cy="487488"/>
            </a:xfrm>
            <a:prstGeom prst="wedgeRoundRectCallout">
              <a:avLst>
                <a:gd name="adj1" fmla="val -56543"/>
                <a:gd name="adj2" fmla="val 86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2867" y="3411683"/>
              <a:ext cx="1809998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 = 7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149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99904" y="2348283"/>
            <a:ext cx="2477921" cy="523220"/>
            <a:chOff x="3744290" y="3411683"/>
            <a:chExt cx="2477921" cy="546332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3777153" y="3429735"/>
              <a:ext cx="2414948" cy="502259"/>
            </a:xfrm>
            <a:prstGeom prst="wedgeRoundRectCallout">
              <a:avLst>
                <a:gd name="adj1" fmla="val -56543"/>
                <a:gd name="adj2" fmla="val 86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4290" y="3411683"/>
              <a:ext cx="2477921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22, a = 2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149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Curved Right Arrow 42"/>
          <p:cNvSpPr/>
          <p:nvPr/>
        </p:nvSpPr>
        <p:spPr>
          <a:xfrm rot="5400000">
            <a:off x="2128772" y="1351196"/>
            <a:ext cx="201582" cy="92384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50473" y="3218130"/>
                <a:ext cx="1402948" cy="527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[2 + 149]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73" y="3218130"/>
                <a:ext cx="1402948" cy="527580"/>
              </a:xfrm>
              <a:prstGeom prst="rect">
                <a:avLst/>
              </a:prstGeom>
              <a:blipFill rotWithShape="1">
                <a:blip r:embed="rId5"/>
                <a:stretch>
                  <a:fillRect r="-259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09600" y="32999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0200" y="-1085850"/>
            <a:ext cx="3580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931" y="-11620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693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2" grpId="0"/>
      <p:bldP spid="6" grpId="0"/>
      <p:bldP spid="5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33" grpId="0"/>
      <p:bldP spid="34" grpId="0"/>
      <p:bldP spid="43" grpId="0" animBg="1"/>
      <p:bldP spid="43" grpId="1" animBg="1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59035" y="2173385"/>
            <a:ext cx="1413163" cy="394852"/>
            <a:chOff x="4457792" y="3382521"/>
            <a:chExt cx="1554479" cy="412291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4457792" y="3382521"/>
              <a:ext cx="1542008" cy="412291"/>
            </a:xfrm>
            <a:prstGeom prst="wedgeRoundRectCallout">
              <a:avLst>
                <a:gd name="adj1" fmla="val -53862"/>
                <a:gd name="adj2" fmla="val 954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9586" y="3438611"/>
              <a:ext cx="1522685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Lets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51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975062" y="552548"/>
            <a:ext cx="4280865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1067" y="791497"/>
            <a:ext cx="2286000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52741" y="553392"/>
            <a:ext cx="1921259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80911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Q.8. Find the sum of first 51 terms of an AP whose second and third terms are 14 and 18 respectively.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0447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225" y="100447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: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14,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025" y="1343025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1240" y="1350818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18 – 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617" y="135081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8710" y="1647825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85" y="195780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14 = a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512" y="22582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2909" y="225825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 – 4 = 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979" y="256823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4671" y="2568237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525" y="2905125"/>
                <a:ext cx="2299027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[2a + (n – 1) d]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2905125"/>
                <a:ext cx="2299027" cy="502573"/>
              </a:xfrm>
              <a:prstGeom prst="rect">
                <a:avLst/>
              </a:prstGeom>
              <a:blipFill rotWithShape="1">
                <a:blip r:embed="rId3"/>
                <a:stretch>
                  <a:fillRect l="-1592" r="-1326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95325" y="352199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51</a:t>
            </a:r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733800" y="1388918"/>
            <a:ext cx="0" cy="3394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12959" y="1177290"/>
                <a:ext cx="1609736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51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[20 + 200]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1177290"/>
                <a:ext cx="1609736" cy="532005"/>
              </a:xfrm>
              <a:prstGeom prst="rect">
                <a:avLst/>
              </a:prstGeom>
              <a:blipFill rotWithShape="1">
                <a:blip r:embed="rId4"/>
                <a:stretch>
                  <a:fillRect l="-2273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12959" y="1676991"/>
                <a:ext cx="1184940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51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 220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1676991"/>
                <a:ext cx="1184940" cy="532005"/>
              </a:xfrm>
              <a:prstGeom prst="rect">
                <a:avLst/>
              </a:prstGeom>
              <a:blipFill rotWithShape="1">
                <a:blip r:embed="rId5"/>
                <a:stretch>
                  <a:fillRect l="-3093"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12959" y="2208996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51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 110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2208996"/>
                <a:ext cx="1194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061" r="-102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724275" y="258699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3159" y="2586990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5610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275" y="304419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2684" y="3044190"/>
            <a:ext cx="335861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Sum of first 51 terms is 5610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954760" y="2424089"/>
            <a:ext cx="1955603" cy="563933"/>
            <a:chOff x="4161557" y="3276752"/>
            <a:chExt cx="2151163" cy="588840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4259517" y="3276752"/>
              <a:ext cx="1938556" cy="584051"/>
            </a:xfrm>
            <a:prstGeom prst="wedgeRoundRectCallout">
              <a:avLst>
                <a:gd name="adj1" fmla="val -56831"/>
                <a:gd name="adj2" fmla="val 795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61557" y="3319264"/>
              <a:ext cx="215116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Substitute n = 51, a = 10 &amp; d = 4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05055" y="904875"/>
            <a:ext cx="1955603" cy="559346"/>
            <a:chOff x="4161557" y="3206005"/>
            <a:chExt cx="2151163" cy="584050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4500563" y="3206005"/>
              <a:ext cx="1456466" cy="584050"/>
            </a:xfrm>
            <a:prstGeom prst="wedgeRoundRectCallout">
              <a:avLst>
                <a:gd name="adj1" fmla="val -44497"/>
                <a:gd name="adj2" fmla="val -6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1557" y="3319263"/>
              <a:ext cx="2151163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51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8176" y="1013342"/>
            <a:ext cx="2345653" cy="796001"/>
            <a:chOff x="4143153" y="3259391"/>
            <a:chExt cx="2580218" cy="83116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4143153" y="3259391"/>
              <a:ext cx="2580218" cy="777371"/>
            </a:xfrm>
            <a:prstGeom prst="wedgeRoundRectCallout">
              <a:avLst>
                <a:gd name="adj1" fmla="val -44699"/>
                <a:gd name="adj2" fmla="val -7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61557" y="3319262"/>
              <a:ext cx="2446559" cy="77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51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we need to find the value of a &amp;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0075" y="194476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954760" y="1237853"/>
            <a:ext cx="1401825" cy="548898"/>
            <a:chOff x="4457792" y="3292451"/>
            <a:chExt cx="1542008" cy="573140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4457792" y="3292451"/>
              <a:ext cx="1542008" cy="572543"/>
            </a:xfrm>
            <a:prstGeom prst="wedgeRoundRectCallout">
              <a:avLst>
                <a:gd name="adj1" fmla="val -66092"/>
                <a:gd name="adj2" fmla="val -469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56588" y="3319263"/>
              <a:ext cx="136110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50792" y="348877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[2(10)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05025" y="348877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(51 – 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78543" y="348877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52549" y="3409950"/>
                <a:ext cx="457176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49" y="3409950"/>
                <a:ext cx="457176" cy="5583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457437" y="400262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[ 20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08470" y="40026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(50)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35250" y="400262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62344" y="3923804"/>
                <a:ext cx="668068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44" y="3923804"/>
                <a:ext cx="668068" cy="5583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rved Right Arrow 57"/>
          <p:cNvSpPr/>
          <p:nvPr/>
        </p:nvSpPr>
        <p:spPr>
          <a:xfrm rot="5400000">
            <a:off x="1817955" y="1466298"/>
            <a:ext cx="216124" cy="86168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57208" y="-1085850"/>
            <a:ext cx="3392294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8</a:t>
            </a:r>
          </a:p>
        </p:txBody>
      </p:sp>
    </p:spTree>
    <p:extLst>
      <p:ext uri="{BB962C8B-B14F-4D97-AF65-F5344CB8AC3E}">
        <p14:creationId xmlns:p14="http://schemas.microsoft.com/office/powerpoint/2010/main" val="5521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9" grpId="0" animBg="1"/>
      <p:bldP spid="29" grpId="1" animBg="1"/>
      <p:bldP spid="28" grpId="0" animBg="1"/>
      <p:bldP spid="28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223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02395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4876800" y="808662"/>
            <a:ext cx="211444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019825" y="1112672"/>
            <a:ext cx="1084980" cy="416734"/>
            <a:chOff x="5215940" y="3173552"/>
            <a:chExt cx="1193477" cy="435140"/>
          </a:xfrm>
        </p:grpSpPr>
        <p:sp>
          <p:nvSpPr>
            <p:cNvPr id="102" name="Rounded Rectangular Callout 101"/>
            <p:cNvSpPr/>
            <p:nvPr/>
          </p:nvSpPr>
          <p:spPr>
            <a:xfrm>
              <a:off x="5242289" y="3173552"/>
              <a:ext cx="1119990" cy="435140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15940" y="3220853"/>
              <a:ext cx="119347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25780" y="808662"/>
            <a:ext cx="2814320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924675" y="559178"/>
            <a:ext cx="128437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049628" y="561294"/>
            <a:ext cx="204637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47228" y="553679"/>
            <a:ext cx="2557194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95300"/>
            <a:ext cx="80911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Q.5. The first term of an AP is 5, the last term is 45 and the sum is 400. Find the number of terms of A.P and the common difference.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298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225" y="982980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a = 5,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773" y="1192530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[a + a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" y="1192530"/>
                <a:ext cx="1580882" cy="502573"/>
              </a:xfrm>
              <a:prstGeom prst="rect">
                <a:avLst/>
              </a:prstGeom>
              <a:blipFill rotWithShape="1">
                <a:blip r:embed="rId3"/>
                <a:stretch>
                  <a:fillRect l="-2317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7375" y="177059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25" y="177059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0565" y="1770592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7800" y="1676400"/>
                <a:ext cx="118685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[5 + 45]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76400"/>
                <a:ext cx="1186855" cy="502573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7375" y="226743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025" y="226743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0565" y="226743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173243"/>
                <a:ext cx="81063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× 50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73243"/>
                <a:ext cx="810638" cy="502573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87375" y="27665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025" y="276659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565" y="276659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0660" y="2766596"/>
                <a:ext cx="718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× 25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2766596"/>
                <a:ext cx="71846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9091" r="-254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7375" y="319657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5025" y="3105150"/>
                <a:ext cx="56938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400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3105150"/>
                <a:ext cx="569387" cy="5549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260565" y="319657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47800" y="3196577"/>
                <a:ext cx="343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96577"/>
                <a:ext cx="34336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87375" y="36099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54100" y="3609975"/>
                <a:ext cx="859723" cy="338554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/>
                          <a:sym typeface="Symbol"/>
                        </a:rPr>
                        <m:t>n</m:t>
                      </m:r>
                      <m:r>
                        <a:rPr lang="en-US" b="0" dirty="0"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b="0" i="1" dirty="0">
                          <a:latin typeface="Cambria Math"/>
                          <a:sym typeface="Symbol"/>
                        </a:rPr>
                        <m:t>16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609975"/>
                <a:ext cx="859723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2745354" y="1318528"/>
            <a:ext cx="0" cy="345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06295" y="3968578"/>
                <a:ext cx="18824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n</m:t>
                      </m:r>
                      <m: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n</m:t>
                          </m:r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 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95" y="3968578"/>
                <a:ext cx="1882438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63880" y="43306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3471" y="4330601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1" y="4330601"/>
                <a:ext cx="455574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85695" y="4330601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5" y="4330601"/>
                <a:ext cx="381835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07945" y="4330601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45" y="4330601"/>
                <a:ext cx="341760" cy="332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73045" y="4330601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45" y="4330601"/>
                <a:ext cx="381836" cy="33291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77385" y="4330601"/>
                <a:ext cx="1112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(16 −1)</m:t>
                    </m:r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85" y="4330601"/>
                <a:ext cx="111261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6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779117" y="125533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16858" y="129908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8" y="1299080"/>
                <a:ext cx="455574" cy="33291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39082" y="129908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2" y="1299080"/>
                <a:ext cx="381835" cy="3329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89907" y="1293438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07" y="1293438"/>
                <a:ext cx="341760" cy="33291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55007" y="1299080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07" y="1299080"/>
                <a:ext cx="381836" cy="33291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59347" y="1293438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7" y="1293438"/>
                <a:ext cx="603178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763924" y="161163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99223" y="1617278"/>
                <a:ext cx="750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45</m:t>
                    </m:r>
                  </m:oMath>
                </a14:m>
                <a:r>
                  <a:rPr lang="en-US" sz="1600" kern="0" baseline="-2500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– 5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23" y="1617278"/>
                <a:ext cx="750526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41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748454" y="1617278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617278"/>
                <a:ext cx="381835" cy="33291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84311" y="1611636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611636"/>
                <a:ext cx="603178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763924" y="193618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71733" y="194182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40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33" y="1941829"/>
                <a:ext cx="478016" cy="3385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48454" y="194182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941829"/>
                <a:ext cx="381835" cy="33291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984311" y="1936187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936187"/>
                <a:ext cx="603178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763924" y="23431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74198" y="2343158"/>
                <a:ext cx="375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98" y="2343158"/>
                <a:ext cx="375551" cy="3385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48454" y="234597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345979"/>
                <a:ext cx="381835" cy="33291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984311" y="2263906"/>
                <a:ext cx="441146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40</m:t>
                          </m:r>
                        </m:num>
                        <m:den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263906"/>
                <a:ext cx="441146" cy="497059"/>
              </a:xfrm>
              <a:prstGeom prst="rect">
                <a:avLst/>
              </a:prstGeom>
              <a:blipFill rotWithShape="1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763924" y="286598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02772" y="2787424"/>
                <a:ext cx="354853" cy="461665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72" y="2787424"/>
                <a:ext cx="354853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748454" y="284909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849090"/>
                <a:ext cx="381835" cy="33291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84311" y="2738442"/>
                <a:ext cx="364202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8</m:t>
                          </m:r>
                        </m:num>
                        <m:den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738442"/>
                <a:ext cx="364202" cy="5549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63924" y="3299866"/>
                <a:ext cx="2148345" cy="5369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 n = 16 and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𝟖</m:t>
                        </m:r>
                      </m:num>
                      <m:den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𝟑</m:t>
                        </m:r>
                      </m:den>
                    </m:f>
                  </m:oMath>
                </a14:m>
                <a:endParaRPr lang="en-US" sz="20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24" y="3299866"/>
                <a:ext cx="2148345" cy="53694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H="1">
            <a:off x="1422146" y="250214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240000" flipH="1">
            <a:off x="1858909" y="2328381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41411" y="2085975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727" y="2495357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054089" y="2575097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240000" flipH="1">
            <a:off x="4071888" y="2332298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15981" y="2165022"/>
            <a:ext cx="3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8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96932" y="2560726"/>
            <a:ext cx="3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75556" y="9829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45,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57600" y="98298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4068195" y="1260980"/>
            <a:ext cx="2502749" cy="615281"/>
            <a:chOff x="4436164" y="3159249"/>
            <a:chExt cx="2753024" cy="642454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4481845" y="3159249"/>
              <a:ext cx="2640879" cy="642454"/>
            </a:xfrm>
            <a:prstGeom prst="wedgeRoundRectCallout">
              <a:avLst>
                <a:gd name="adj1" fmla="val -61502"/>
                <a:gd name="adj2" fmla="val -43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6164" y="3220853"/>
              <a:ext cx="275302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the given value of 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524000" y="1200150"/>
            <a:ext cx="2502749" cy="508496"/>
            <a:chOff x="4436164" y="3125641"/>
            <a:chExt cx="2753024" cy="530953"/>
          </a:xfrm>
        </p:grpSpPr>
        <p:sp>
          <p:nvSpPr>
            <p:cNvPr id="98" name="Rounded Rectangular Callout 97"/>
            <p:cNvSpPr/>
            <p:nvPr/>
          </p:nvSpPr>
          <p:spPr>
            <a:xfrm>
              <a:off x="5242289" y="3125641"/>
              <a:ext cx="1119990" cy="530953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36164" y="3220853"/>
              <a:ext cx="2753024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09714" y="1509663"/>
            <a:ext cx="2531609" cy="559347"/>
            <a:chOff x="4120776" y="3276752"/>
            <a:chExt cx="2784770" cy="584049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52089"/>
                <a:gd name="adj2" fmla="val -1042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.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Left Arrow 89"/>
          <p:cNvSpPr/>
          <p:nvPr/>
        </p:nvSpPr>
        <p:spPr>
          <a:xfrm rot="21120135">
            <a:off x="1167317" y="2947906"/>
            <a:ext cx="707062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Curved Right Arrow 90"/>
          <p:cNvSpPr/>
          <p:nvPr/>
        </p:nvSpPr>
        <p:spPr>
          <a:xfrm rot="5400000">
            <a:off x="3771641" y="932576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eft Arrow 91"/>
          <p:cNvSpPr/>
          <p:nvPr/>
        </p:nvSpPr>
        <p:spPr>
          <a:xfrm rot="21120135">
            <a:off x="3629581" y="2139265"/>
            <a:ext cx="514249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559907" y="1761067"/>
            <a:ext cx="2484332" cy="523220"/>
            <a:chOff x="3533922" y="3411683"/>
            <a:chExt cx="2484332" cy="546332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4859"/>
                <a:gd name="adj2" fmla="val -930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5,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45 &amp;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400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68519" y="3348365"/>
            <a:ext cx="2484332" cy="523220"/>
            <a:chOff x="3533922" y="3411683"/>
            <a:chExt cx="2484332" cy="546332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3266"/>
                <a:gd name="adj2" fmla="val 987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5,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45 &amp; n = 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39002" y="-13906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5</a:t>
            </a:r>
          </a:p>
        </p:txBody>
      </p:sp>
    </p:spTree>
    <p:extLst>
      <p:ext uri="{BB962C8B-B14F-4D97-AF65-F5344CB8AC3E}">
        <p14:creationId xmlns:p14="http://schemas.microsoft.com/office/powerpoint/2010/main" val="24359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89" grpId="0" animBg="1"/>
      <p:bldP spid="89" grpId="1" animBg="1"/>
      <p:bldP spid="85" grpId="0" animBg="1"/>
      <p:bldP spid="85" grpId="1" animBg="1"/>
      <p:bldP spid="82" grpId="0" animBg="1"/>
      <p:bldP spid="82" grpId="1" animBg="1"/>
      <p:bldP spid="81" grpId="0" animBg="1"/>
      <p:bldP spid="81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5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5" grpId="0"/>
      <p:bldP spid="76" grpId="0"/>
      <p:bldP spid="79" grpId="0"/>
      <p:bldP spid="80" grpId="0"/>
      <p:bldP spid="83" grpId="0"/>
      <p:bldP spid="84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Alternate Process 43"/>
          <p:cNvSpPr/>
          <p:nvPr/>
        </p:nvSpPr>
        <p:spPr>
          <a:xfrm>
            <a:off x="6405898" y="840527"/>
            <a:ext cx="1740331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3285845" y="825660"/>
            <a:ext cx="1655866" cy="26903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2469699" y="2506549"/>
            <a:ext cx="185781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808383" y="842498"/>
            <a:ext cx="2349376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207212" y="582738"/>
            <a:ext cx="5620307" cy="2959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918" y="563652"/>
            <a:ext cx="799028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6) The first and last terms of an AP are 17 and 350 respectively. If the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common difference is 9, how many terms are there and what is their sum?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269" y="1051946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822" y="1051946"/>
            <a:ext cx="16095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787" y="1051946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  17,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1878" y="1051946"/>
            <a:ext cx="12459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350,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2827" y="1051946"/>
            <a:ext cx="7255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58559" y="1462031"/>
            <a:ext cx="2253899" cy="523220"/>
            <a:chOff x="3865616" y="3395819"/>
            <a:chExt cx="2253899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1841"/>
                <a:gd name="adj2" fmla="val -929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9263" y="1317488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363" y="1571408"/>
            <a:ext cx="5824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8541" y="1571408"/>
            <a:ext cx="15005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+ (n – 1)d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13751" y="1082970"/>
            <a:ext cx="2391535" cy="523220"/>
            <a:chOff x="3602099" y="3411683"/>
            <a:chExt cx="2391535" cy="546332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633768" y="3447066"/>
              <a:ext cx="2320718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2099" y="3411683"/>
              <a:ext cx="2391535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17, d = 9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350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5816" y="1871991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350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825" y="1871991"/>
            <a:ext cx="4585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17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6082" y="1871991"/>
            <a:ext cx="9974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0628" y="1871991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1564179" y="1528511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937" y="2148898"/>
            <a:ext cx="15662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350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17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5127" y="2154613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5816" y="2427715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333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5127" y="2425810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Left Arrow 32"/>
          <p:cNvSpPr/>
          <p:nvPr/>
        </p:nvSpPr>
        <p:spPr>
          <a:xfrm rot="21169954">
            <a:off x="1477882" y="2629920"/>
            <a:ext cx="998562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32859"/>
              </p:ext>
            </p:extLst>
          </p:nvPr>
        </p:nvGraphicFramePr>
        <p:xfrm>
          <a:off x="830580" y="2721767"/>
          <a:ext cx="757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393480" progId="Equation.DSMT4">
                  <p:embed/>
                </p:oleObj>
              </mc:Choice>
              <mc:Fallback>
                <p:oleObj name="Equation" r:id="rId2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2721767"/>
                        <a:ext cx="757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05557" y="2800604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 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156" y="3186358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37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2200" y="3193978"/>
            <a:ext cx="7357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1713908" y="2684856"/>
            <a:ext cx="201582" cy="92384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4632" y="3463707"/>
            <a:ext cx="128129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894834" y="1232860"/>
            <a:ext cx="2325624" cy="523220"/>
            <a:chOff x="3368846" y="3405765"/>
            <a:chExt cx="2325624" cy="546327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no. of terms i.e. value of ‘n’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15604" y="1248400"/>
            <a:ext cx="2325624" cy="523220"/>
            <a:chOff x="3368846" y="3405765"/>
            <a:chExt cx="2325624" cy="546327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42898"/>
                <a:gd name="adj2" fmla="val -1005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their sum i.e. value of ‘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52427" y="3867718"/>
            <a:ext cx="76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41534"/>
              </p:ext>
            </p:extLst>
          </p:nvPr>
        </p:nvGraphicFramePr>
        <p:xfrm>
          <a:off x="1792328" y="3766803"/>
          <a:ext cx="960437" cy="54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328" y="3766803"/>
                        <a:ext cx="960437" cy="541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949224" y="3263302"/>
            <a:ext cx="2484332" cy="523220"/>
            <a:chOff x="3533922" y="3411683"/>
            <a:chExt cx="2484332" cy="546332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38, a = 17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350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04973" y="4355284"/>
            <a:ext cx="1031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38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09792"/>
              </p:ext>
            </p:extLst>
          </p:nvPr>
        </p:nvGraphicFramePr>
        <p:xfrm>
          <a:off x="1756355" y="4273726"/>
          <a:ext cx="3381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DSMT4">
                  <p:embed/>
                </p:oleObj>
              </mc:Choice>
              <mc:Fallback>
                <p:oleObj name="Equation" r:id="rId6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355" y="4273726"/>
                        <a:ext cx="3381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05946"/>
              </p:ext>
            </p:extLst>
          </p:nvPr>
        </p:nvGraphicFramePr>
        <p:xfrm>
          <a:off x="2087249" y="4376797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03040" progId="Equation.DSMT4">
                  <p:embed/>
                </p:oleObj>
              </mc:Choice>
              <mc:Fallback>
                <p:oleObj name="Equation" r:id="rId8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49" y="4376797"/>
                        <a:ext cx="4016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65210"/>
              </p:ext>
            </p:extLst>
          </p:nvPr>
        </p:nvGraphicFramePr>
        <p:xfrm>
          <a:off x="2514600" y="4378384"/>
          <a:ext cx="7858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03040" progId="Equation.DSMT4">
                  <p:embed/>
                </p:oleObj>
              </mc:Choice>
              <mc:Fallback>
                <p:oleObj name="Equation" r:id="rId10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78384"/>
                        <a:ext cx="7858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120212" y="1652739"/>
            <a:ext cx="48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46210" y="1652739"/>
            <a:ext cx="52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0749" y="1652739"/>
            <a:ext cx="70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(367)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0486" y="1969528"/>
            <a:ext cx="118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81061" y="1967840"/>
            <a:ext cx="83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6973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0148" y="2302680"/>
            <a:ext cx="476425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There are 38 terms &amp; their sum is 6973.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6</a:t>
            </a:r>
          </a:p>
        </p:txBody>
      </p:sp>
    </p:spTree>
    <p:extLst>
      <p:ext uri="{BB962C8B-B14F-4D97-AF65-F5344CB8AC3E}">
        <p14:creationId xmlns:p14="http://schemas.microsoft.com/office/powerpoint/2010/main" val="32569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0" grpId="0" animBg="1"/>
      <p:bldP spid="40" grpId="1" animBg="1"/>
      <p:bldP spid="32" grpId="0" animBg="1"/>
      <p:bldP spid="32" grpId="1" animBg="1"/>
      <p:bldP spid="12" grpId="0" animBg="1"/>
      <p:bldP spid="12" grpId="1" animBg="1"/>
      <p:bldP spid="5" grpId="0" animBg="1"/>
      <p:bldP spid="5" grpId="1" animBg="1"/>
      <p:bldP spid="2" grpId="0"/>
      <p:bldP spid="3" grpId="0"/>
      <p:bldP spid="4" grpId="0"/>
      <p:bldP spid="10" grpId="0"/>
      <p:bldP spid="11" grpId="0"/>
      <p:bldP spid="13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/>
      <p:bldP spid="29" grpId="0"/>
      <p:bldP spid="30" grpId="0"/>
      <p:bldP spid="31" grpId="0"/>
      <p:bldP spid="33" grpId="0" animBg="1"/>
      <p:bldP spid="33" grpId="1" animBg="1"/>
      <p:bldP spid="35" grpId="0"/>
      <p:bldP spid="36" grpId="0"/>
      <p:bldP spid="37" grpId="0"/>
      <p:bldP spid="38" grpId="0" animBg="1"/>
      <p:bldP spid="38" grpId="1" animBg="1"/>
      <p:bldP spid="39" grpId="0"/>
      <p:bldP spid="48" grpId="0"/>
      <p:bldP spid="53" grpId="0"/>
      <p:bldP spid="57" grpId="0"/>
      <p:bldP spid="58" grpId="0"/>
      <p:bldP spid="59" grpId="0"/>
      <p:bldP spid="60" grpId="0"/>
      <p:bldP spid="61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7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0943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762996" y="4105232"/>
            <a:ext cx="1867970" cy="545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71950" y="1324953"/>
            <a:ext cx="0" cy="3456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2241737" y="4152315"/>
            <a:ext cx="247927" cy="21456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206732" y="3067604"/>
            <a:ext cx="191410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077" y="113679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76" y="915261"/>
            <a:ext cx="39544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iii) Given d = 5, S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75, find a &amp;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692" y="113025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350" y="1363447"/>
            <a:ext cx="8974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5,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30" y="1363447"/>
            <a:ext cx="10266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825" y="157817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38450" y="895350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9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2226" y="1868772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52788"/>
              </p:ext>
            </p:extLst>
          </p:nvPr>
        </p:nvGraphicFramePr>
        <p:xfrm>
          <a:off x="2195513" y="1777483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7483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90778" y="2368806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36519"/>
              </p:ext>
            </p:extLst>
          </p:nvPr>
        </p:nvGraphicFramePr>
        <p:xfrm>
          <a:off x="2209800" y="2277546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77546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67983"/>
              </p:ext>
            </p:extLst>
          </p:nvPr>
        </p:nvGraphicFramePr>
        <p:xfrm>
          <a:off x="2409825" y="2391846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391846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37652"/>
              </p:ext>
            </p:extLst>
          </p:nvPr>
        </p:nvGraphicFramePr>
        <p:xfrm>
          <a:off x="2838450" y="2391846"/>
          <a:ext cx="7334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391846"/>
                        <a:ext cx="7334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62489"/>
              </p:ext>
            </p:extLst>
          </p:nvPr>
        </p:nvGraphicFramePr>
        <p:xfrm>
          <a:off x="3543300" y="2391846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391846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61459" y="2844259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75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89725"/>
              </p:ext>
            </p:extLst>
          </p:nvPr>
        </p:nvGraphicFramePr>
        <p:xfrm>
          <a:off x="2209056" y="2752999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393480" progId="Equation.DSMT4">
                  <p:embed/>
                </p:oleObj>
              </mc:Choice>
              <mc:Fallback>
                <p:oleObj name="Equation" r:id="rId13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56" y="2752999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4410"/>
              </p:ext>
            </p:extLst>
          </p:nvPr>
        </p:nvGraphicFramePr>
        <p:xfrm>
          <a:off x="2409081" y="2867299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81" y="2867299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79445"/>
              </p:ext>
            </p:extLst>
          </p:nvPr>
        </p:nvGraphicFramePr>
        <p:xfrm>
          <a:off x="2835275" y="286650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203040" progId="Equation.DSMT4">
                  <p:embed/>
                </p:oleObj>
              </mc:Choice>
              <mc:Fallback>
                <p:oleObj name="Equation" r:id="rId15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866509"/>
                        <a:ext cx="4540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40305"/>
              </p:ext>
            </p:extLst>
          </p:nvPr>
        </p:nvGraphicFramePr>
        <p:xfrm>
          <a:off x="3275856" y="2867299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03040" progId="Equation.DSMT4">
                  <p:embed/>
                </p:oleObj>
              </mc:Choice>
              <mc:Fallback>
                <p:oleObj name="Equation" r:id="rId17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67299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eft Arrow 27"/>
          <p:cNvSpPr/>
          <p:nvPr/>
        </p:nvSpPr>
        <p:spPr>
          <a:xfrm rot="924873">
            <a:off x="1945660" y="3082364"/>
            <a:ext cx="296765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3348" y="3276554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40913"/>
              </p:ext>
            </p:extLst>
          </p:nvPr>
        </p:nvGraphicFramePr>
        <p:xfrm>
          <a:off x="2211388" y="3299896"/>
          <a:ext cx="185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299896"/>
                        <a:ext cx="185737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34645"/>
              </p:ext>
            </p:extLst>
          </p:nvPr>
        </p:nvGraphicFramePr>
        <p:xfrm>
          <a:off x="2415270" y="3299594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560" imgH="203040" progId="Equation.DSMT4">
                  <p:embed/>
                </p:oleObj>
              </mc:Choice>
              <mc:Fallback>
                <p:oleObj name="Equation" r:id="rId20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270" y="3299594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68529"/>
              </p:ext>
            </p:extLst>
          </p:nvPr>
        </p:nvGraphicFramePr>
        <p:xfrm>
          <a:off x="2841625" y="3298309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69800" imgH="203040" progId="Equation.DSMT4">
                  <p:embed/>
                </p:oleObj>
              </mc:Choice>
              <mc:Fallback>
                <p:oleObj name="Equation" r:id="rId2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298309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urved Right Arrow 32"/>
          <p:cNvSpPr/>
          <p:nvPr/>
        </p:nvSpPr>
        <p:spPr>
          <a:xfrm rot="16200000" flipH="1">
            <a:off x="2421385" y="2963254"/>
            <a:ext cx="171913" cy="45816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189" y="3568370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7853" y="3558845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Curved Right Arrow 35"/>
          <p:cNvSpPr/>
          <p:nvPr/>
        </p:nvSpPr>
        <p:spPr>
          <a:xfrm rot="16200000" flipH="1">
            <a:off x="2659147" y="2674542"/>
            <a:ext cx="245970" cy="99749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5007" y="3557071"/>
            <a:ext cx="8992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 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2314765" y="2759142"/>
            <a:ext cx="279934" cy="145084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175" y="3859715"/>
            <a:ext cx="1718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– 360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2193" y="3859715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5402" y="4090319"/>
            <a:ext cx="12996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210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754" y="4090319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Left Arrow 43"/>
          <p:cNvSpPr/>
          <p:nvPr/>
        </p:nvSpPr>
        <p:spPr>
          <a:xfrm rot="20653342">
            <a:off x="1835333" y="4320960"/>
            <a:ext cx="412114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8750" y="4408186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25249"/>
              </p:ext>
            </p:extLst>
          </p:nvPr>
        </p:nvGraphicFramePr>
        <p:xfrm>
          <a:off x="2220913" y="4351036"/>
          <a:ext cx="557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7200" imgH="393480" progId="Equation.DSMT4">
                  <p:embed/>
                </p:oleObj>
              </mc:Choice>
              <mc:Fallback>
                <p:oleObj name="Equation" r:id="rId2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351036"/>
                        <a:ext cx="557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598420" y="425225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35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375225" y="4656355"/>
            <a:ext cx="220830" cy="13648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flipH="1">
            <a:off x="2323423" y="4374452"/>
            <a:ext cx="329288" cy="17372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522497" y="463529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1659" y="1392050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56574"/>
              </p:ext>
            </p:extLst>
          </p:nvPr>
        </p:nvGraphicFramePr>
        <p:xfrm>
          <a:off x="5203347" y="1334900"/>
          <a:ext cx="385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7160" imgH="393480" progId="Equation.DSMT4">
                  <p:embed/>
                </p:oleObj>
              </mc:Choice>
              <mc:Fallback>
                <p:oleObj name="Equation" r:id="rId25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347" y="1334900"/>
                        <a:ext cx="3857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5774847" y="1123950"/>
            <a:ext cx="1853400" cy="318980"/>
            <a:chOff x="3878596" y="3395819"/>
            <a:chExt cx="1853400" cy="333069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9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38602" y="179361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24377" y="1793613"/>
            <a:ext cx="10326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8d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1054" y="2208858"/>
            <a:ext cx="91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9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16978" y="2198205"/>
            <a:ext cx="86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8(5)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97627"/>
              </p:ext>
            </p:extLst>
          </p:nvPr>
        </p:nvGraphicFramePr>
        <p:xfrm>
          <a:off x="5153625" y="2137742"/>
          <a:ext cx="387491" cy="48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17160" imgH="393480" progId="Equation.DSMT4">
                  <p:embed/>
                </p:oleObj>
              </mc:Choice>
              <mc:Fallback>
                <p:oleObj name="Equation" r:id="rId27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625" y="2137742"/>
                        <a:ext cx="387491" cy="48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14647" y="2690166"/>
            <a:ext cx="70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40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76953"/>
              </p:ext>
            </p:extLst>
          </p:nvPr>
        </p:nvGraphicFramePr>
        <p:xfrm>
          <a:off x="4984272" y="2610298"/>
          <a:ext cx="547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31640" imgH="393480" progId="Equation.DSMT4">
                  <p:embed/>
                </p:oleObj>
              </mc:Choice>
              <mc:Fallback>
                <p:oleObj name="Equation" r:id="rId29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272" y="2610298"/>
                        <a:ext cx="5476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51780"/>
              </p:ext>
            </p:extLst>
          </p:nvPr>
        </p:nvGraphicFramePr>
        <p:xfrm>
          <a:off x="4984272" y="3116710"/>
          <a:ext cx="1187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952200" imgH="393480" progId="Equation.DSMT4">
                  <p:embed/>
                </p:oleObj>
              </mc:Choice>
              <mc:Fallback>
                <p:oleObj name="Equation" r:id="rId31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272" y="3116710"/>
                        <a:ext cx="1187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107670"/>
              </p:ext>
            </p:extLst>
          </p:nvPr>
        </p:nvGraphicFramePr>
        <p:xfrm>
          <a:off x="4628672" y="3592960"/>
          <a:ext cx="854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85800" imgH="393480" progId="Equation.DSMT4">
                  <p:embed/>
                </p:oleObj>
              </mc:Choice>
              <mc:Fallback>
                <p:oleObj name="Equation" r:id="rId33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672" y="3592960"/>
                        <a:ext cx="8540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335007" y="3646880"/>
            <a:ext cx="376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346589" y="4131992"/>
                <a:ext cx="2485533" cy="4965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𝟑𝟓</m:t>
                        </m:r>
                      </m:num>
                      <m:den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,  a</a:t>
                </a:r>
                <a:r>
                  <a:rPr lang="en-US" sz="1600" b="1" baseline="-2500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9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</a:t>
                </a:r>
                <a:r>
                  <a:rPr lang="en-US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𝟖𝟓</m:t>
                        </m:r>
                      </m:num>
                      <m:den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589" y="4131992"/>
                <a:ext cx="2485533" cy="496546"/>
              </a:xfrm>
              <a:prstGeom prst="rect">
                <a:avLst/>
              </a:prstGeom>
              <a:blipFill rotWithShape="1">
                <a:blip r:embed="rId44"/>
                <a:stretch>
                  <a:fillRect l="-1225" b="-246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909836" y="1385957"/>
            <a:ext cx="2339777" cy="523220"/>
            <a:chOff x="3622275" y="3403852"/>
            <a:chExt cx="2339777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2275" y="3403852"/>
              <a:ext cx="233977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9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 = 5,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9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75 &amp; n = 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2002" y="-14668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3(v)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-13144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666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3" grpId="0" animBg="1"/>
      <p:bldP spid="43" grpId="1" animBg="1"/>
      <p:bldP spid="27" grpId="0" animBg="1"/>
      <p:bldP spid="27" grpId="1" animBg="1"/>
      <p:bldP spid="3" grpId="0"/>
      <p:bldP spid="4" grpId="0"/>
      <p:bldP spid="5" grpId="0"/>
      <p:bldP spid="6" grpId="0"/>
      <p:bldP spid="7" grpId="0"/>
      <p:bldP spid="8" grpId="0"/>
      <p:bldP spid="12" grpId="0"/>
      <p:bldP spid="17" grpId="0"/>
      <p:bldP spid="22" grpId="0"/>
      <p:bldP spid="28" grpId="0" animBg="1"/>
      <p:bldP spid="28" grpId="1" animBg="1"/>
      <p:bldP spid="29" grpId="0"/>
      <p:bldP spid="33" grpId="0" animBg="1"/>
      <p:bldP spid="33" grpId="1" animBg="1"/>
      <p:bldP spid="34" grpId="0"/>
      <p:bldP spid="35" grpId="0"/>
      <p:bldP spid="36" grpId="0" animBg="1"/>
      <p:bldP spid="36" grpId="1" animBg="1"/>
      <p:bldP spid="37" grpId="0"/>
      <p:bldP spid="38" grpId="0" animBg="1"/>
      <p:bldP spid="38" grpId="1" animBg="1"/>
      <p:bldP spid="39" grpId="0"/>
      <p:bldP spid="40" grpId="0"/>
      <p:bldP spid="41" grpId="0"/>
      <p:bldP spid="42" grpId="0"/>
      <p:bldP spid="44" grpId="0" animBg="1"/>
      <p:bldP spid="44" grpId="1" animBg="1"/>
      <p:bldP spid="45" grpId="0"/>
      <p:bldP spid="47" grpId="0"/>
      <p:bldP spid="50" grpId="0"/>
      <p:bldP spid="51" grpId="0"/>
      <p:bldP spid="57" grpId="0"/>
      <p:bldP spid="58" grpId="0"/>
      <p:bldP spid="65" grpId="0"/>
      <p:bldP spid="66" grpId="0"/>
      <p:bldP spid="62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5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2031</Words>
  <Application>Microsoft Office PowerPoint</Application>
  <PresentationFormat>On-screen Show (16:9)</PresentationFormat>
  <Paragraphs>541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1815</cp:revision>
  <dcterms:created xsi:type="dcterms:W3CDTF">2013-07-31T12:47:49Z</dcterms:created>
  <dcterms:modified xsi:type="dcterms:W3CDTF">2024-01-27T08:49:52Z</dcterms:modified>
</cp:coreProperties>
</file>